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56"/>
  </p:notesMasterIdLst>
  <p:handoutMasterIdLst>
    <p:handoutMasterId r:id="rId57"/>
  </p:handoutMasterIdLst>
  <p:sldIdLst>
    <p:sldId id="431" r:id="rId2"/>
    <p:sldId id="421" r:id="rId3"/>
    <p:sldId id="422" r:id="rId4"/>
    <p:sldId id="363" r:id="rId5"/>
    <p:sldId id="423" r:id="rId6"/>
    <p:sldId id="345" r:id="rId7"/>
    <p:sldId id="432" r:id="rId8"/>
    <p:sldId id="364" r:id="rId9"/>
    <p:sldId id="366" r:id="rId10"/>
    <p:sldId id="368" r:id="rId11"/>
    <p:sldId id="367" r:id="rId12"/>
    <p:sldId id="349" r:id="rId13"/>
    <p:sldId id="350" r:id="rId14"/>
    <p:sldId id="372" r:id="rId15"/>
    <p:sldId id="373" r:id="rId16"/>
    <p:sldId id="376" r:id="rId17"/>
    <p:sldId id="374" r:id="rId18"/>
    <p:sldId id="406" r:id="rId19"/>
    <p:sldId id="407" r:id="rId20"/>
    <p:sldId id="408" r:id="rId21"/>
    <p:sldId id="409" r:id="rId22"/>
    <p:sldId id="410" r:id="rId23"/>
    <p:sldId id="436" r:id="rId24"/>
    <p:sldId id="383" r:id="rId25"/>
    <p:sldId id="401" r:id="rId26"/>
    <p:sldId id="403" r:id="rId27"/>
    <p:sldId id="425" r:id="rId28"/>
    <p:sldId id="387" r:id="rId29"/>
    <p:sldId id="426" r:id="rId30"/>
    <p:sldId id="427" r:id="rId31"/>
    <p:sldId id="385" r:id="rId32"/>
    <p:sldId id="400" r:id="rId33"/>
    <p:sldId id="384" r:id="rId34"/>
    <p:sldId id="391" r:id="rId35"/>
    <p:sldId id="435" r:id="rId36"/>
    <p:sldId id="440" r:id="rId37"/>
    <p:sldId id="428" r:id="rId38"/>
    <p:sldId id="411" r:id="rId39"/>
    <p:sldId id="396" r:id="rId40"/>
    <p:sldId id="397" r:id="rId41"/>
    <p:sldId id="444" r:id="rId42"/>
    <p:sldId id="394" r:id="rId43"/>
    <p:sldId id="398" r:id="rId44"/>
    <p:sldId id="429" r:id="rId45"/>
    <p:sldId id="437" r:id="rId46"/>
    <p:sldId id="445" r:id="rId47"/>
    <p:sldId id="433" r:id="rId48"/>
    <p:sldId id="438" r:id="rId49"/>
    <p:sldId id="447" r:id="rId50"/>
    <p:sldId id="446" r:id="rId51"/>
    <p:sldId id="430" r:id="rId52"/>
    <p:sldId id="441" r:id="rId53"/>
    <p:sldId id="442" r:id="rId54"/>
    <p:sldId id="443" r:id="rId5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18" autoAdjust="0"/>
  </p:normalViewPr>
  <p:slideViewPr>
    <p:cSldViewPr>
      <p:cViewPr varScale="1">
        <p:scale>
          <a:sx n="81" d="100"/>
          <a:sy n="81" d="100"/>
        </p:scale>
        <p:origin x="-13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600" y="186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3037628" cy="46482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defRPr sz="1200" smtClean="0"/>
            </a:lvl1pPr>
          </a:lstStyle>
          <a:p>
            <a:pPr>
              <a:defRPr/>
            </a:pPr>
            <a:endParaRPr lang="en-US"/>
          </a:p>
        </p:txBody>
      </p:sp>
      <p:sp>
        <p:nvSpPr>
          <p:cNvPr id="180227" name="Rectangle 3"/>
          <p:cNvSpPr>
            <a:spLocks noGrp="1" noChangeArrowheads="1"/>
          </p:cNvSpPr>
          <p:nvPr>
            <p:ph type="dt" sz="quarter" idx="1"/>
          </p:nvPr>
        </p:nvSpPr>
        <p:spPr bwMode="auto">
          <a:xfrm>
            <a:off x="3971183" y="0"/>
            <a:ext cx="3037628" cy="46482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a:defRPr sz="1200" smtClean="0"/>
            </a:lvl1pPr>
          </a:lstStyle>
          <a:p>
            <a:pPr>
              <a:defRPr/>
            </a:pPr>
            <a:endParaRPr lang="en-US"/>
          </a:p>
        </p:txBody>
      </p:sp>
      <p:sp>
        <p:nvSpPr>
          <p:cNvPr id="180228" name="Rectangle 4"/>
          <p:cNvSpPr>
            <a:spLocks noGrp="1" noChangeArrowheads="1"/>
          </p:cNvSpPr>
          <p:nvPr>
            <p:ph type="ftr" sz="quarter" idx="2"/>
          </p:nvPr>
        </p:nvSpPr>
        <p:spPr bwMode="auto">
          <a:xfrm>
            <a:off x="0" y="8829989"/>
            <a:ext cx="3037628" cy="46482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defRPr sz="1200" smtClean="0"/>
            </a:lvl1pPr>
          </a:lstStyle>
          <a:p>
            <a:pPr>
              <a:defRPr/>
            </a:pPr>
            <a:endParaRPr lang="en-US"/>
          </a:p>
        </p:txBody>
      </p:sp>
      <p:sp>
        <p:nvSpPr>
          <p:cNvPr id="180229" name="Rectangle 5"/>
          <p:cNvSpPr>
            <a:spLocks noGrp="1" noChangeArrowheads="1"/>
          </p:cNvSpPr>
          <p:nvPr>
            <p:ph type="sldNum" sz="quarter" idx="3"/>
          </p:nvPr>
        </p:nvSpPr>
        <p:spPr bwMode="auto">
          <a:xfrm>
            <a:off x="3971183" y="8829989"/>
            <a:ext cx="3037628" cy="46482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a:defRPr sz="1200" smtClean="0"/>
            </a:lvl1pPr>
          </a:lstStyle>
          <a:p>
            <a:pPr>
              <a:defRPr/>
            </a:pPr>
            <a:fld id="{3AE2CFFB-F2FD-49A4-B938-8ED841102045}" type="slidenum">
              <a:rPr lang="en-US"/>
              <a:pPr>
                <a:defRPr/>
              </a:pPr>
              <a:t>‹#›</a:t>
            </a:fld>
            <a:endParaRPr lang="en-US"/>
          </a:p>
        </p:txBody>
      </p:sp>
    </p:spTree>
    <p:extLst>
      <p:ext uri="{BB962C8B-B14F-4D97-AF65-F5344CB8AC3E}">
        <p14:creationId xmlns:p14="http://schemas.microsoft.com/office/powerpoint/2010/main" val="2121624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7628" cy="464820"/>
          </a:xfrm>
          <a:prstGeom prst="rect">
            <a:avLst/>
          </a:prstGeom>
          <a:noFill/>
          <a:ln w="9525">
            <a:noFill/>
            <a:miter lim="800000"/>
            <a:headEnd/>
            <a:tailEnd/>
          </a:ln>
          <a:effectLst/>
        </p:spPr>
        <p:txBody>
          <a:bodyPr vert="horz" wrap="square" lIns="93099" tIns="46549" rIns="93099" bIns="46549" numCol="1" anchor="t" anchorCtr="0" compatLnSpc="1">
            <a:prstTxWarp prst="textNoShape">
              <a:avLst/>
            </a:prstTxWarp>
          </a:bodyPr>
          <a:lstStyle>
            <a:lvl1pPr defTabSz="930824">
              <a:defRPr sz="1200" smtClean="0"/>
            </a:lvl1pPr>
          </a:lstStyle>
          <a:p>
            <a:pPr>
              <a:defRPr/>
            </a:pPr>
            <a:endParaRPr lang="en-US"/>
          </a:p>
        </p:txBody>
      </p:sp>
      <p:sp>
        <p:nvSpPr>
          <p:cNvPr id="56323" name="Rectangle 3"/>
          <p:cNvSpPr>
            <a:spLocks noGrp="1" noChangeArrowheads="1"/>
          </p:cNvSpPr>
          <p:nvPr>
            <p:ph type="dt" idx="1"/>
          </p:nvPr>
        </p:nvSpPr>
        <p:spPr bwMode="auto">
          <a:xfrm>
            <a:off x="3971183" y="0"/>
            <a:ext cx="3037628" cy="464820"/>
          </a:xfrm>
          <a:prstGeom prst="rect">
            <a:avLst/>
          </a:prstGeom>
          <a:noFill/>
          <a:ln w="9525">
            <a:noFill/>
            <a:miter lim="800000"/>
            <a:headEnd/>
            <a:tailEnd/>
          </a:ln>
          <a:effectLst/>
        </p:spPr>
        <p:txBody>
          <a:bodyPr vert="horz" wrap="square" lIns="93099" tIns="46549" rIns="93099" bIns="46549" numCol="1" anchor="t" anchorCtr="0" compatLnSpc="1">
            <a:prstTxWarp prst="textNoShape">
              <a:avLst/>
            </a:prstTxWarp>
          </a:bodyPr>
          <a:lstStyle>
            <a:lvl1pPr algn="r" defTabSz="930824">
              <a:defRPr sz="1200" smtClean="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6325" name="Rectangle 5"/>
          <p:cNvSpPr>
            <a:spLocks noGrp="1" noChangeArrowheads="1"/>
          </p:cNvSpPr>
          <p:nvPr>
            <p:ph type="body" sz="quarter" idx="3"/>
          </p:nvPr>
        </p:nvSpPr>
        <p:spPr bwMode="auto">
          <a:xfrm>
            <a:off x="701359" y="4415790"/>
            <a:ext cx="5607684" cy="4183380"/>
          </a:xfrm>
          <a:prstGeom prst="rect">
            <a:avLst/>
          </a:prstGeom>
          <a:noFill/>
          <a:ln w="9525">
            <a:noFill/>
            <a:miter lim="800000"/>
            <a:headEnd/>
            <a:tailEnd/>
          </a:ln>
          <a:effectLst/>
        </p:spPr>
        <p:txBody>
          <a:bodyPr vert="horz" wrap="square" lIns="93099" tIns="46549" rIns="93099" bIns="465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0" y="8829989"/>
            <a:ext cx="3037628" cy="464820"/>
          </a:xfrm>
          <a:prstGeom prst="rect">
            <a:avLst/>
          </a:prstGeom>
          <a:noFill/>
          <a:ln w="9525">
            <a:noFill/>
            <a:miter lim="800000"/>
            <a:headEnd/>
            <a:tailEnd/>
          </a:ln>
          <a:effectLst/>
        </p:spPr>
        <p:txBody>
          <a:bodyPr vert="horz" wrap="square" lIns="93099" tIns="46549" rIns="93099" bIns="46549" numCol="1" anchor="b" anchorCtr="0" compatLnSpc="1">
            <a:prstTxWarp prst="textNoShape">
              <a:avLst/>
            </a:prstTxWarp>
          </a:bodyPr>
          <a:lstStyle>
            <a:lvl1pPr defTabSz="930824">
              <a:defRPr sz="1200" smtClean="0"/>
            </a:lvl1pPr>
          </a:lstStyle>
          <a:p>
            <a:pPr>
              <a:defRPr/>
            </a:pPr>
            <a:endParaRPr lang="en-US"/>
          </a:p>
        </p:txBody>
      </p:sp>
      <p:sp>
        <p:nvSpPr>
          <p:cNvPr id="56327" name="Rectangle 7"/>
          <p:cNvSpPr>
            <a:spLocks noGrp="1" noChangeArrowheads="1"/>
          </p:cNvSpPr>
          <p:nvPr>
            <p:ph type="sldNum" sz="quarter" idx="5"/>
          </p:nvPr>
        </p:nvSpPr>
        <p:spPr bwMode="auto">
          <a:xfrm>
            <a:off x="3971183" y="8829989"/>
            <a:ext cx="3037628" cy="464820"/>
          </a:xfrm>
          <a:prstGeom prst="rect">
            <a:avLst/>
          </a:prstGeom>
          <a:noFill/>
          <a:ln w="9525">
            <a:noFill/>
            <a:miter lim="800000"/>
            <a:headEnd/>
            <a:tailEnd/>
          </a:ln>
          <a:effectLst/>
        </p:spPr>
        <p:txBody>
          <a:bodyPr vert="horz" wrap="square" lIns="93099" tIns="46549" rIns="93099" bIns="46549" numCol="1" anchor="b" anchorCtr="0" compatLnSpc="1">
            <a:prstTxWarp prst="textNoShape">
              <a:avLst/>
            </a:prstTxWarp>
          </a:bodyPr>
          <a:lstStyle>
            <a:lvl1pPr algn="r" defTabSz="930824">
              <a:defRPr sz="1200" smtClean="0"/>
            </a:lvl1pPr>
          </a:lstStyle>
          <a:p>
            <a:pPr>
              <a:defRPr/>
            </a:pPr>
            <a:fld id="{2DD745F0-15C0-4EDE-984F-EA73A82D2EA5}" type="slidenum">
              <a:rPr lang="en-US"/>
              <a:pPr>
                <a:defRPr/>
              </a:pPr>
              <a:t>‹#›</a:t>
            </a:fld>
            <a:endParaRPr lang="en-US"/>
          </a:p>
        </p:txBody>
      </p:sp>
    </p:spTree>
    <p:extLst>
      <p:ext uri="{BB962C8B-B14F-4D97-AF65-F5344CB8AC3E}">
        <p14:creationId xmlns:p14="http://schemas.microsoft.com/office/powerpoint/2010/main" val="2124880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AB27D90-EFEA-44C1-BB31-3C558ABE40F3}" type="slidenum">
              <a:rPr lang="en-US"/>
              <a:pPr/>
              <a:t>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148255" y="4415790"/>
            <a:ext cx="4713890" cy="4183380"/>
          </a:xfrm>
          <a:noFill/>
          <a:ln/>
        </p:spPr>
        <p:txBody>
          <a:bodyPr lIns="91636" tIns="45818" rIns="91636" bIns="45818"/>
          <a:lstStyle/>
          <a:p>
            <a:pPr marL="229126" indent="-229126" eaLnBrk="1" hangingPunct="1"/>
            <a:endParaRPr lang="en-US" sz="14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4FF41E0-3B95-4BA2-8699-013327E638E5}" type="slidenum">
              <a:rPr lang="en-US"/>
              <a:pPr/>
              <a:t>12</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5442B5C-B2DB-4129-806D-B97587A3B042}" type="slidenum">
              <a:rPr lang="en-US"/>
              <a:pPr/>
              <a:t>13</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229126" indent="-229126" eaLnBrk="1" hangingPunct="1"/>
            <a:r>
              <a:rPr lang="en-US" sz="1400" dirty="0" smtClean="0"/>
              <a:t>Formal methods suffer from several problems which inhibit their practical application</a:t>
            </a:r>
          </a:p>
          <a:p>
            <a:pPr marL="229126" indent="-229126" eaLnBrk="1" hangingPunct="1">
              <a:buFontTx/>
              <a:buAutoNum type="arabicParenR"/>
            </a:pPr>
            <a:r>
              <a:rPr lang="en-GB" sz="1400" dirty="0" smtClean="0"/>
              <a:t>Difficult to represent behavioral aspects of problem</a:t>
            </a:r>
          </a:p>
          <a:p>
            <a:pPr marL="229126" indent="-229126" eaLnBrk="1" hangingPunct="1">
              <a:buFontTx/>
              <a:buChar char="•"/>
            </a:pPr>
            <a:r>
              <a:rPr lang="en-GB" sz="1400" dirty="0" smtClean="0"/>
              <a:t>Formal methods focus primarily on function and data; behavioral aspects of the problem are more difficult to represent</a:t>
            </a:r>
          </a:p>
          <a:p>
            <a:pPr marL="229126" indent="-229126" eaLnBrk="1" hangingPunct="1"/>
            <a:r>
              <a:rPr lang="en-GB" sz="1400" dirty="0" smtClean="0"/>
              <a:t>2) Some requirements can only be determined through empirical evaluation and prototyping</a:t>
            </a:r>
          </a:p>
          <a:p>
            <a:pPr marL="229126" indent="-229126" eaLnBrk="1" hangingPunct="1">
              <a:buFontTx/>
              <a:buChar char="•"/>
            </a:pPr>
            <a:r>
              <a:rPr lang="en-GB" sz="1400" dirty="0" smtClean="0"/>
              <a:t>Some requirements are highly subjective and can only be determined through prototyping</a:t>
            </a:r>
          </a:p>
          <a:p>
            <a:pPr marL="229126" indent="-229126" eaLnBrk="1" hangingPunct="1">
              <a:buFontTx/>
              <a:buChar char="•"/>
            </a:pPr>
            <a:r>
              <a:rPr lang="en-GB" sz="1400" dirty="0" smtClean="0"/>
              <a:t>Example: human engineering issues</a:t>
            </a:r>
          </a:p>
          <a:p>
            <a:pPr marL="229126" indent="-229126" eaLnBrk="1" hangingPunct="1"/>
            <a:r>
              <a:rPr lang="en-GB" sz="1400" dirty="0" smtClean="0"/>
              <a:t>3) Do not address the problem of how the requirements are constructed</a:t>
            </a:r>
          </a:p>
          <a:p>
            <a:pPr marL="229126" indent="-229126" eaLnBrk="1" hangingPunct="1">
              <a:buFontTx/>
              <a:buChar char="•"/>
            </a:pPr>
            <a:r>
              <a:rPr lang="en-GB" sz="1400" dirty="0" smtClean="0"/>
              <a:t>The use of formal methods in requirement engineering increases confidence that given requirements actually correspond to the users’ desires.</a:t>
            </a:r>
          </a:p>
          <a:p>
            <a:pPr marL="229126" indent="-229126" eaLnBrk="1" hangingPunct="1">
              <a:buFontTx/>
              <a:buChar char="•"/>
            </a:pPr>
            <a:r>
              <a:rPr lang="en-GB" sz="1400" dirty="0" smtClean="0"/>
              <a:t>However, formal methods do not address the problem of how the requirements are constructed in the first place.</a:t>
            </a:r>
          </a:p>
          <a:p>
            <a:pPr marL="229126" indent="-229126" eaLnBrk="1" hangingPunct="1"/>
            <a:r>
              <a:rPr lang="en-GB" sz="1400" dirty="0" smtClean="0"/>
              <a:t>4) Lack of adequate tool support</a:t>
            </a:r>
          </a:p>
          <a:p>
            <a:pPr marL="229126" indent="-229126" eaLnBrk="1" hangingPunct="1">
              <a:buFontTx/>
              <a:buChar char="•"/>
            </a:pPr>
            <a:r>
              <a:rPr lang="en-US" sz="1400" dirty="0" smtClean="0"/>
              <a:t>Although some tools have been developed to automate certain elements of the specification and verification process for Z, VDM, CSP, and Larch, these are not widely used.</a:t>
            </a:r>
          </a:p>
          <a:p>
            <a:pPr marL="229126" indent="-229126" eaLnBrk="1" hangingPunct="1"/>
            <a:endParaRPr lang="en-US" sz="1400" dirty="0" smtClean="0"/>
          </a:p>
          <a:p>
            <a:pPr marL="229126" indent="-229126" eaLnBrk="1" hangingPunct="1"/>
            <a:endParaRPr lang="en-US" sz="14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2383DA7-F189-4E0C-9779-794C5844E19C}" type="slidenum">
              <a:rPr lang="en-US"/>
              <a:pPr/>
              <a:t>14</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09AF75B-3C6B-4CA6-97A8-290D28845A1F}" type="slidenum">
              <a:rPr lang="en-US"/>
              <a:pPr/>
              <a:t>15</a:t>
            </a:fld>
            <a:endParaRPr lang="en-US" dirty="0"/>
          </a:p>
        </p:txBody>
      </p:sp>
      <p:sp>
        <p:nvSpPr>
          <p:cNvPr id="75779" name="Rectangle 2"/>
          <p:cNvSpPr>
            <a:spLocks noGrp="1" noChangeArrowheads="1"/>
          </p:cNvSpPr>
          <p:nvPr>
            <p:ph type="body" idx="1"/>
          </p:nvPr>
        </p:nvSpPr>
        <p:spPr>
          <a:xfrm>
            <a:off x="935144" y="4418974"/>
            <a:ext cx="5140112" cy="3915949"/>
          </a:xfrm>
          <a:noFill/>
          <a:ln/>
        </p:spPr>
        <p:txBody>
          <a:bodyPr lIns="90695" tIns="44552" rIns="90695" bIns="44552"/>
          <a:lstStyle/>
          <a:p>
            <a:pPr eaLnBrk="1" hangingPunct="1"/>
            <a:endParaRPr lang="en-US" dirty="0" smtClean="0"/>
          </a:p>
        </p:txBody>
      </p:sp>
      <p:sp>
        <p:nvSpPr>
          <p:cNvPr id="75780" name="Rectangle 3"/>
          <p:cNvSpPr>
            <a:spLocks noGrp="1" noRot="1" noChangeAspect="1" noChangeArrowheads="1" noTextEdit="1"/>
          </p:cNvSpPr>
          <p:nvPr>
            <p:ph type="sldImg"/>
          </p:nvPr>
        </p:nvSpPr>
        <p:spPr>
          <a:xfrm>
            <a:off x="1336675" y="812800"/>
            <a:ext cx="4337050" cy="3252788"/>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8868C41-C3C8-4705-9310-A4D516B77E79}" type="slidenum">
              <a:rPr lang="en-US"/>
              <a:pPr/>
              <a:t>16</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7E252A8-7B3F-412D-A83C-8A48E89078E3}" type="slidenum">
              <a:rPr lang="en-US"/>
              <a:pPr/>
              <a:t>17</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48A7490-D593-4E97-B101-A19FBA0E5362}" type="slidenum">
              <a:rPr lang="en-US"/>
              <a:pPr/>
              <a:t>18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marL="229126" indent="-229126" eaLnBrk="1" hangingPunct="1"/>
            <a:r>
              <a:rPr lang="en-US" sz="1400" dirty="0" smtClean="0"/>
              <a:t>3 types of conditions can be associated with operations</a:t>
            </a:r>
          </a:p>
          <a:p>
            <a:pPr marL="229126" indent="-229126" eaLnBrk="1" hangingPunct="1">
              <a:buFontTx/>
              <a:buAutoNum type="arabicParenR"/>
            </a:pPr>
            <a:r>
              <a:rPr lang="en-US" sz="1400" dirty="0" smtClean="0"/>
              <a:t>Invariant</a:t>
            </a:r>
          </a:p>
          <a:p>
            <a:pPr marL="229126" indent="-229126" eaLnBrk="1" hangingPunct="1">
              <a:buFontTx/>
              <a:buAutoNum type="arabicParenR"/>
            </a:pPr>
            <a:r>
              <a:rPr lang="en-US" sz="1400" dirty="0" smtClean="0"/>
              <a:t>Precondition</a:t>
            </a:r>
          </a:p>
          <a:p>
            <a:pPr marL="229126" indent="-229126" eaLnBrk="1" hangingPunct="1">
              <a:buFontTx/>
              <a:buAutoNum type="arabicParenR"/>
            </a:pPr>
            <a:r>
              <a:rPr lang="en-US" sz="1400" dirty="0" err="1" smtClean="0"/>
              <a:t>Postcondition</a:t>
            </a:r>
            <a:endParaRPr lang="en-US" sz="1400" dirty="0" smtClean="0"/>
          </a:p>
          <a:p>
            <a:pPr marL="229126" indent="-229126" eaLnBrk="1" hangingPunct="1"/>
            <a:endParaRPr lang="en-US" sz="1400" dirty="0" smtClean="0"/>
          </a:p>
          <a:p>
            <a:pPr marL="229126" indent="-229126" eaLnBrk="1" hangingPunct="1"/>
            <a:endParaRPr lang="en-US" sz="1400" dirty="0" smtClean="0"/>
          </a:p>
          <a:p>
            <a:pPr marL="229126" indent="-229126" eaLnBrk="1" hangingPunct="1"/>
            <a:endParaRPr lang="en-US" sz="1400" dirty="0" smtClean="0"/>
          </a:p>
          <a:p>
            <a:pPr marL="229126" indent="-229126"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50B10BB-DEB2-4C3C-996F-D790A973EE4F}" type="slidenum">
              <a:rPr lang="en-US"/>
              <a:pPr/>
              <a:t>19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ED54D9-D0B1-4682-90E7-6D350A6545A6}" type="slidenum">
              <a:rPr lang="en-US"/>
              <a:pPr/>
              <a:t>20</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z="1400" dirty="0" smtClean="0"/>
              <a:t>1) Represents an externally observable mode of behavior</a:t>
            </a:r>
          </a:p>
          <a:p>
            <a:pPr eaLnBrk="1" hangingPunct="1">
              <a:buFontTx/>
              <a:buChar char="•"/>
            </a:pPr>
            <a:r>
              <a:rPr lang="en-US" sz="1400" dirty="0" smtClean="0"/>
              <a:t>Used by many formal languages, such as OCL</a:t>
            </a:r>
          </a:p>
          <a:p>
            <a:pPr eaLnBrk="1" hangingPunct="1">
              <a:buFontTx/>
              <a:buChar char="•"/>
            </a:pPr>
            <a:r>
              <a:rPr lang="en-US" sz="1400" dirty="0" smtClean="0"/>
              <a:t>This is the same notion of states as they were discussed in Chapters 7 and 8</a:t>
            </a:r>
          </a:p>
          <a:p>
            <a:pPr eaLnBrk="1" hangingPunct="1">
              <a:buFontTx/>
              <a:buChar char="•"/>
            </a:pPr>
            <a:r>
              <a:rPr lang="en-US" sz="1400" dirty="0" smtClean="0"/>
              <a:t>A system can be in one of several states, each representing an externally observable mode of behavior.</a:t>
            </a:r>
          </a:p>
          <a:p>
            <a:pPr eaLnBrk="1" hangingPunct="1"/>
            <a:endParaRPr lang="en-US" sz="1400" dirty="0" smtClean="0"/>
          </a:p>
          <a:p>
            <a:pPr eaLnBrk="1" hangingPunct="1"/>
            <a:r>
              <a:rPr lang="en-US" sz="1400" dirty="0" smtClean="0"/>
              <a:t>2) Stored data which a system accesses and alters</a:t>
            </a:r>
          </a:p>
          <a:p>
            <a:pPr eaLnBrk="1" hangingPunct="1">
              <a:buFontTx/>
              <a:buChar char="•"/>
            </a:pPr>
            <a:r>
              <a:rPr lang="en-US" sz="1400" dirty="0" smtClean="0"/>
              <a:t>Used by the Z language (and related languages)</a:t>
            </a:r>
          </a:p>
          <a:p>
            <a:pPr eaLnBrk="1" hangingPunct="1">
              <a:buFontTx/>
              <a:buChar char="•"/>
            </a:pPr>
            <a:r>
              <a:rPr lang="en-US" sz="1400" dirty="0" smtClean="0"/>
              <a:t>defines a </a:t>
            </a:r>
            <a:r>
              <a:rPr lang="en-US" sz="1400" i="1" dirty="0" smtClean="0"/>
              <a:t>state</a:t>
            </a:r>
            <a:r>
              <a:rPr lang="en-US" sz="1400" dirty="0" smtClean="0"/>
              <a:t> as the stored data which a system accesses and alters</a:t>
            </a:r>
          </a:p>
          <a:p>
            <a:pPr eaLnBrk="1" hangingPunct="1">
              <a:buFontTx/>
              <a:buChar char="•"/>
            </a:pPr>
            <a:r>
              <a:rPr lang="en-US" sz="1400" dirty="0" smtClean="0"/>
              <a:t>Therefore, Z suggests a much larger number of states, representing each possible configuration of the data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F2A1F85-3496-46CC-97B3-E4CE115A7ED7}" type="slidenum">
              <a:rPr lang="en-US"/>
              <a:pPr/>
              <a:t>21</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z="1400" dirty="0" smtClean="0"/>
              <a:t>Operation</a:t>
            </a:r>
          </a:p>
          <a:p>
            <a:pPr eaLnBrk="1" hangingPunct="1">
              <a:buFontTx/>
              <a:buChar char="•"/>
            </a:pPr>
            <a:r>
              <a:rPr lang="en-US" sz="1400" dirty="0" smtClean="0"/>
              <a:t>Examples:</a:t>
            </a:r>
          </a:p>
          <a:p>
            <a:pPr lvl="1" eaLnBrk="1" hangingPunct="1">
              <a:buFontTx/>
              <a:buChar char="•"/>
            </a:pPr>
            <a:r>
              <a:rPr lang="en-US" sz="1400" dirty="0" smtClean="0"/>
              <a:t>ADD </a:t>
            </a:r>
          </a:p>
          <a:p>
            <a:pPr lvl="1" eaLnBrk="1" hangingPunct="1">
              <a:buFontTx/>
              <a:buChar char="•"/>
            </a:pPr>
            <a:r>
              <a:rPr lang="en-US" sz="1400" dirty="0" smtClean="0"/>
              <a:t>REMOVE</a:t>
            </a:r>
          </a:p>
          <a:p>
            <a:pPr lvl="1" eaLnBrk="1" hangingPunct="1">
              <a:buFontTx/>
              <a:buChar char="•"/>
            </a:pPr>
            <a:r>
              <a:rPr lang="en-US" sz="1400" dirty="0" smtClean="0"/>
              <a:t>Checking some status about the state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7379361-5B37-46F3-88E2-BCDBF4606ABE}" type="slidenum">
              <a:rPr lang="en-US"/>
              <a:pPr/>
              <a:t>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1148255" y="4415790"/>
            <a:ext cx="4713890" cy="4183380"/>
          </a:xfrm>
          <a:noFill/>
          <a:ln/>
        </p:spPr>
        <p:txBody>
          <a:bodyPr lIns="91636" tIns="45818" rIns="91636" bIns="45818"/>
          <a:lstStyle/>
          <a:p>
            <a:pPr marL="229126" indent="-229126" eaLnBrk="1" hangingPunct="1"/>
            <a:endParaRPr lang="en-US" sz="14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3347117-3DE6-47DB-88D8-914508200746}" type="slidenum">
              <a:rPr lang="en-US"/>
              <a:pPr/>
              <a:t>22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marL="229126" indent="-229126" eaLnBrk="1" hangingPunct="1"/>
            <a:r>
              <a:rPr lang="en-US" sz="1400" dirty="0" smtClean="0"/>
              <a:t>Conditions</a:t>
            </a:r>
          </a:p>
          <a:p>
            <a:pPr marL="229126" indent="-229126" eaLnBrk="1" hangingPunct="1">
              <a:buFontTx/>
              <a:buAutoNum type="arabicParenR"/>
            </a:pPr>
            <a:r>
              <a:rPr lang="en-US" sz="1400" dirty="0" smtClean="0"/>
              <a:t>Invariants</a:t>
            </a:r>
          </a:p>
          <a:p>
            <a:pPr marL="229126" indent="-229126" eaLnBrk="1" hangingPunct="1"/>
            <a:endParaRPr lang="en-US" sz="1400" dirty="0" smtClean="0"/>
          </a:p>
          <a:p>
            <a:pPr marL="229126" indent="-229126" eaLnBrk="1" hangingPunct="1"/>
            <a:r>
              <a:rPr lang="en-US" sz="1400" dirty="0" smtClean="0"/>
              <a:t>2) Precondition</a:t>
            </a:r>
          </a:p>
          <a:p>
            <a:pPr marL="229126" indent="-229126" eaLnBrk="1" hangingPunct="1"/>
            <a:endParaRPr lang="en-US" sz="1400" dirty="0" smtClean="0"/>
          </a:p>
          <a:p>
            <a:pPr marL="229126" indent="-229126" eaLnBrk="1" hangingPunct="1"/>
            <a:r>
              <a:rPr lang="en-US" sz="1400" dirty="0" smtClean="0"/>
              <a:t>3) </a:t>
            </a:r>
            <a:r>
              <a:rPr lang="en-US" sz="1400" dirty="0" err="1" smtClean="0"/>
              <a:t>Postcondition</a:t>
            </a:r>
            <a:endParaRPr lang="en-US" sz="1400" dirty="0" smtClean="0"/>
          </a:p>
          <a:p>
            <a:pPr marL="229126" indent="-229126" eaLnBrk="1" hangingPunct="1">
              <a:buFontTx/>
              <a:buChar char="•"/>
            </a:pPr>
            <a:r>
              <a:rPr lang="en-US" sz="1400" dirty="0" smtClean="0"/>
              <a:t>Defined by its effect on the data</a:t>
            </a:r>
          </a:p>
          <a:p>
            <a:pPr marL="229126" indent="-229126" eaLnBrk="1" hangingPunct="1"/>
            <a:endParaRPr lang="en-US" sz="1400" dirty="0" smtClean="0"/>
          </a:p>
          <a:p>
            <a:pPr marL="229126" indent="-229126" eaLnBrk="1" hangingPunct="1"/>
            <a:endParaRPr lang="en-US" sz="1400" dirty="0" smtClean="0"/>
          </a:p>
          <a:p>
            <a:pPr marL="229126" indent="-229126" eaLnBrk="1" hangingPunct="1"/>
            <a:endParaRPr lang="en-US" sz="14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EDF39E9-B5A5-45EF-9EC0-30F7C34F1D86}" type="slidenum">
              <a:rPr lang="en-US"/>
              <a:pPr/>
              <a:t>24</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z="1400" b="1" dirty="0" smtClean="0"/>
              <a:t>Defined as the standard “add-on” to UML</a:t>
            </a:r>
          </a:p>
          <a:p>
            <a:pPr eaLnBrk="1" hangingPunct="1"/>
            <a:endParaRPr lang="en-US" sz="1400" b="1" dirty="0" smtClean="0"/>
          </a:p>
          <a:p>
            <a:pPr eaLnBrk="1" hangingPunct="1"/>
            <a:r>
              <a:rPr lang="en-US" sz="1400" b="1" dirty="0" smtClean="0"/>
              <a:t>Why UML Diagrams Are Not Enough</a:t>
            </a:r>
            <a:r>
              <a:rPr lang="en-US" sz="1400" dirty="0" smtClean="0"/>
              <a:t> </a:t>
            </a:r>
          </a:p>
          <a:p>
            <a:pPr eaLnBrk="1" hangingPunct="1">
              <a:buFontTx/>
              <a:buChar char="•"/>
            </a:pPr>
            <a:r>
              <a:rPr lang="en-US" sz="1400" dirty="0" smtClean="0"/>
              <a:t>We need a language to help with the specification</a:t>
            </a:r>
          </a:p>
          <a:p>
            <a:pPr eaLnBrk="1" hangingPunct="1">
              <a:buFontTx/>
              <a:buChar char="•"/>
            </a:pPr>
            <a:r>
              <a:rPr lang="en-US" sz="1400" dirty="0" smtClean="0"/>
              <a:t>We look for some “add-on” instead of a brand new  language with full specification capability.</a:t>
            </a:r>
          </a:p>
          <a:p>
            <a:pPr eaLnBrk="1" hangingPunct="1">
              <a:buFontTx/>
              <a:buChar char="•"/>
            </a:pPr>
            <a:r>
              <a:rPr lang="en-US" sz="1400" dirty="0" smtClean="0"/>
              <a:t>Why not first order logic? – Not OO</a:t>
            </a:r>
          </a:p>
          <a:p>
            <a:pPr eaLnBrk="1" hangingPunct="1">
              <a:buFontTx/>
              <a:buChar char="•"/>
            </a:pPr>
            <a:r>
              <a:rPr lang="en-US" sz="1400" b="1" dirty="0" smtClean="0"/>
              <a:t>OCL is not the only one, but OCL is the only one that is standardized</a:t>
            </a:r>
            <a:r>
              <a:rPr lang="en-US" sz="1400" dirty="0" smtClean="0"/>
              <a:t>.</a:t>
            </a:r>
          </a:p>
          <a:p>
            <a:pPr eaLnBrk="1" hangingPunct="1"/>
            <a:endParaRPr lang="en-US" sz="14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07C414B-A484-48C5-8BBB-8397F54C5E9F}" type="slidenum">
              <a:rPr lang="en-US"/>
              <a:pPr/>
              <a:t>25</a:t>
            </a:fld>
            <a:endParaRPr lang="en-US"/>
          </a:p>
        </p:txBody>
      </p:sp>
      <p:sp>
        <p:nvSpPr>
          <p:cNvPr id="86019" name="Rectangle 2"/>
          <p:cNvSpPr>
            <a:spLocks noGrp="1" noRot="1" noChangeAspect="1" noChangeArrowheads="1" noTextEdit="1"/>
          </p:cNvSpPr>
          <p:nvPr>
            <p:ph type="sldImg"/>
          </p:nvPr>
        </p:nvSpPr>
        <p:spPr>
          <a:xfrm>
            <a:off x="1192213" y="704850"/>
            <a:ext cx="4629150" cy="3471863"/>
          </a:xfrm>
          <a:ln/>
        </p:spPr>
      </p:sp>
      <p:sp>
        <p:nvSpPr>
          <p:cNvPr id="86020" name="Rectangle 3"/>
          <p:cNvSpPr>
            <a:spLocks noGrp="1" noChangeArrowheads="1"/>
          </p:cNvSpPr>
          <p:nvPr>
            <p:ph type="body" idx="1"/>
          </p:nvPr>
        </p:nvSpPr>
        <p:spPr>
          <a:xfrm>
            <a:off x="1245270" y="4415790"/>
            <a:ext cx="4677310" cy="1716014"/>
          </a:xfrm>
          <a:noFill/>
          <a:ln/>
        </p:spPr>
        <p:txBody>
          <a:bodyPr lIns="91386" tIns="45693" rIns="91386" bIns="45693"/>
          <a:lstStyle/>
          <a:p>
            <a:pPr eaLnBrk="1" hangingPunct="1"/>
            <a:r>
              <a:rPr lang="en-GB" sz="1400" dirty="0" smtClean="0"/>
              <a:t>OCL is designed to be a formal language. </a:t>
            </a:r>
          </a:p>
          <a:p>
            <a:pPr eaLnBrk="1" hangingPunct="1">
              <a:buFontTx/>
              <a:buChar char="•"/>
            </a:pPr>
            <a:r>
              <a:rPr lang="en-GB" sz="1400" dirty="0" smtClean="0"/>
              <a:t>It is precise, unambiguous and has no side effects. </a:t>
            </a:r>
          </a:p>
          <a:p>
            <a:pPr eaLnBrk="1" hangingPunct="1">
              <a:buFontTx/>
              <a:buChar char="•"/>
            </a:pPr>
            <a:r>
              <a:rPr lang="en-GB" sz="1400" dirty="0" smtClean="0"/>
              <a:t>It supports strong type checking. </a:t>
            </a:r>
          </a:p>
          <a:p>
            <a:pPr eaLnBrk="1" hangingPunct="1">
              <a:buFontTx/>
              <a:buChar char="•"/>
            </a:pPr>
            <a:r>
              <a:rPr lang="en-GB" sz="1400" dirty="0" smtClean="0"/>
              <a:t>Still, OCL is easy to use: to write, read and understand. </a:t>
            </a:r>
          </a:p>
          <a:p>
            <a:pPr eaLnBrk="1" hangingPunct="1">
              <a:buFontTx/>
              <a:buChar char="•"/>
            </a:pPr>
            <a:r>
              <a:rPr lang="en-GB" sz="1400" dirty="0" smtClean="0"/>
              <a:t>It is intended to be used by both the </a:t>
            </a:r>
            <a:r>
              <a:rPr lang="en-GB" sz="1400" i="1" dirty="0" smtClean="0"/>
              <a:t>‘normal ‘</a:t>
            </a:r>
            <a:r>
              <a:rPr lang="en-GB" sz="1400" dirty="0" smtClean="0"/>
              <a:t> programmer and the </a:t>
            </a:r>
            <a:r>
              <a:rPr lang="en-GB" sz="1400" i="1" dirty="0" smtClean="0"/>
              <a:t>‘scientific’</a:t>
            </a:r>
            <a:r>
              <a:rPr lang="en-GB" sz="1400" dirty="0" smtClean="0"/>
              <a:t> user of UML.</a:t>
            </a:r>
          </a:p>
          <a:p>
            <a:pPr eaLnBrk="1" hangingPunct="1"/>
            <a:endParaRPr lang="en-GB" sz="1400" dirty="0" smtClean="0"/>
          </a:p>
          <a:p>
            <a:pPr eaLnBrk="1" hangingPunct="1"/>
            <a:r>
              <a:rPr lang="en-GB" sz="1400" dirty="0" smtClean="0"/>
              <a:t>Like a black umbrella, OCL is a formal accessory but easy to use.</a:t>
            </a:r>
          </a:p>
          <a:p>
            <a:pPr eaLnBrk="1" hangingPunct="1"/>
            <a:r>
              <a:rPr lang="en-GB" sz="1400" dirty="0" smtClean="0"/>
              <a:t>History</a:t>
            </a:r>
          </a:p>
          <a:p>
            <a:pPr eaLnBrk="1" hangingPunct="1">
              <a:buFontTx/>
              <a:buChar char="•"/>
            </a:pPr>
            <a:r>
              <a:rPr lang="en-US" sz="1400" dirty="0" smtClean="0"/>
              <a:t>First developed in 1995 as IBEL by IBM’s Insurance division for business modeling</a:t>
            </a:r>
          </a:p>
          <a:p>
            <a:pPr eaLnBrk="1" hangingPunct="1">
              <a:buFontTx/>
              <a:buChar char="•"/>
            </a:pPr>
            <a:r>
              <a:rPr lang="en-US" sz="1400" dirty="0" smtClean="0"/>
              <a:t>IBM proposed it to the OMG’s call for an object-oriented analysis and design standard. </a:t>
            </a:r>
          </a:p>
          <a:p>
            <a:pPr eaLnBrk="1" hangingPunct="1">
              <a:buFontTx/>
              <a:buChar char="•"/>
            </a:pPr>
            <a:r>
              <a:rPr lang="en-US" sz="1400" dirty="0" smtClean="0"/>
              <a:t>OCL was then merged into UML 1.1.</a:t>
            </a:r>
          </a:p>
          <a:p>
            <a:pPr eaLnBrk="1" hangingPunct="1">
              <a:buFontTx/>
              <a:buChar char="•"/>
            </a:pPr>
            <a:r>
              <a:rPr lang="en-US" sz="1400" dirty="0" smtClean="0"/>
              <a:t>OCL was used to define UML 1.2 itself.</a:t>
            </a:r>
            <a:endParaRPr lang="en-GB" sz="140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941743B-2D70-43C0-9607-413483CFD775}" type="slidenum">
              <a:rPr lang="en-US"/>
              <a:pPr/>
              <a:t>26</a:t>
            </a:fld>
            <a:endParaRPr lang="en-US"/>
          </a:p>
        </p:txBody>
      </p:sp>
      <p:sp>
        <p:nvSpPr>
          <p:cNvPr id="89091" name="Rectangle 2"/>
          <p:cNvSpPr>
            <a:spLocks noGrp="1" noRot="1" noChangeAspect="1" noChangeArrowheads="1" noTextEdit="1"/>
          </p:cNvSpPr>
          <p:nvPr>
            <p:ph type="sldImg"/>
          </p:nvPr>
        </p:nvSpPr>
        <p:spPr>
          <a:xfrm>
            <a:off x="1192213" y="704850"/>
            <a:ext cx="4629150" cy="3471863"/>
          </a:xfrm>
          <a:ln/>
        </p:spPr>
      </p:sp>
      <p:sp>
        <p:nvSpPr>
          <p:cNvPr id="89092" name="Rectangle 3"/>
          <p:cNvSpPr>
            <a:spLocks noGrp="1" noChangeArrowheads="1"/>
          </p:cNvSpPr>
          <p:nvPr>
            <p:ph type="body" idx="1"/>
          </p:nvPr>
        </p:nvSpPr>
        <p:spPr>
          <a:xfrm>
            <a:off x="1245270" y="4415790"/>
            <a:ext cx="4677310" cy="1716014"/>
          </a:xfrm>
          <a:noFill/>
          <a:ln/>
        </p:spPr>
        <p:txBody>
          <a:bodyPr lIns="91386" tIns="45693" rIns="91386" bIns="45693"/>
          <a:lstStyle/>
          <a:p>
            <a:pPr eaLnBrk="1" hangingPunct="1"/>
            <a:endParaRPr lang="en-GB" sz="140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9AABE5E-17C0-4094-9FCE-FB7D2F6790CB}" type="slidenum">
              <a:rPr lang="en-US"/>
              <a:pPr/>
              <a:t>27</a:t>
            </a:fld>
            <a:endParaRPr lang="en-US"/>
          </a:p>
        </p:txBody>
      </p:sp>
      <p:sp>
        <p:nvSpPr>
          <p:cNvPr id="87043" name="Rectangle 2"/>
          <p:cNvSpPr>
            <a:spLocks noGrp="1" noRot="1" noChangeAspect="1" noChangeArrowheads="1" noTextEdit="1"/>
          </p:cNvSpPr>
          <p:nvPr>
            <p:ph type="sldImg"/>
          </p:nvPr>
        </p:nvSpPr>
        <p:spPr>
          <a:xfrm>
            <a:off x="1192213" y="704850"/>
            <a:ext cx="4629150" cy="3471863"/>
          </a:xfrm>
          <a:ln/>
        </p:spPr>
      </p:sp>
      <p:sp>
        <p:nvSpPr>
          <p:cNvPr id="87044" name="Rectangle 3"/>
          <p:cNvSpPr>
            <a:spLocks noGrp="1" noChangeArrowheads="1"/>
          </p:cNvSpPr>
          <p:nvPr>
            <p:ph type="body" idx="1"/>
          </p:nvPr>
        </p:nvSpPr>
        <p:spPr>
          <a:xfrm>
            <a:off x="1245270" y="4415790"/>
            <a:ext cx="4677310" cy="1716014"/>
          </a:xfrm>
          <a:noFill/>
          <a:ln/>
        </p:spPr>
        <p:txBody>
          <a:bodyPr lIns="91386" tIns="45693" rIns="91386" bIns="45693"/>
          <a:lstStyle/>
          <a:p>
            <a:pPr eaLnBrk="1" hangingPunct="1"/>
            <a:endParaRPr lang="en-GB" sz="14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DA6E094-E5CC-4AE9-8016-5EC1F7CC786B}" type="slidenum">
              <a:rPr lang="en-US"/>
              <a:pPr/>
              <a:t>28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GB" sz="1400" dirty="0" smtClean="0"/>
              <a:t>History</a:t>
            </a:r>
          </a:p>
          <a:p>
            <a:pPr eaLnBrk="1" hangingPunct="1">
              <a:buFontTx/>
              <a:buChar char="•"/>
            </a:pPr>
            <a:r>
              <a:rPr lang="en-US" sz="1400" dirty="0" smtClean="0"/>
              <a:t>First developed in 1995 as IBEL by IBM’s Insurance division for business modeling</a:t>
            </a:r>
          </a:p>
          <a:p>
            <a:pPr eaLnBrk="1" hangingPunct="1">
              <a:buFontTx/>
              <a:buChar char="•"/>
            </a:pPr>
            <a:r>
              <a:rPr lang="en-US" sz="1400" dirty="0" smtClean="0"/>
              <a:t>IBM proposed it to the OMG’s call for an object-oriented analysis and design standard. </a:t>
            </a:r>
          </a:p>
          <a:p>
            <a:pPr eaLnBrk="1" hangingPunct="1">
              <a:buFontTx/>
              <a:buChar char="•"/>
            </a:pPr>
            <a:r>
              <a:rPr lang="en-US" sz="1400" dirty="0" smtClean="0"/>
              <a:t>OCL was then merged into UML 1.1.</a:t>
            </a:r>
          </a:p>
          <a:p>
            <a:pPr eaLnBrk="1" hangingPunct="1">
              <a:buFontTx/>
              <a:buChar char="•"/>
            </a:pPr>
            <a:r>
              <a:rPr lang="en-US" sz="1400" dirty="0" smtClean="0"/>
              <a:t>OCL was used to define UML 1.2 itself.</a:t>
            </a:r>
            <a:endParaRPr lang="en-GB" sz="1400" dirty="0" smtClean="0"/>
          </a:p>
          <a:p>
            <a:pPr eaLnBrk="1" hangingPunct="1"/>
            <a:endParaRPr lang="en-US" sz="1400" dirty="0" smtClean="0"/>
          </a:p>
          <a:p>
            <a:pPr eaLnBrk="1" hangingPunct="1"/>
            <a:r>
              <a:rPr lang="en-US" sz="1400" dirty="0" smtClean="0"/>
              <a:t>There were 19 different companies and universities that work on </a:t>
            </a:r>
            <a:r>
              <a:rPr lang="en-US" sz="1400" b="1" dirty="0" smtClean="0"/>
              <a:t>OCL version 2.0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B0AE9E-AA86-413C-86AA-BD2B10349D27}" type="slidenum">
              <a:rPr lang="en-US"/>
              <a:pPr/>
              <a:t>30</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222AC7D-AF72-49B6-B4DC-D2EBC2EAD1BE}" type="slidenum">
              <a:rPr lang="en-US"/>
              <a:pPr/>
              <a:t>31</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D14D6AC-F56A-4BED-985C-9D3B89F908B1}" type="slidenum">
              <a:rPr lang="en-US"/>
              <a:pPr/>
              <a:t>32</a:t>
            </a:fld>
            <a:endParaRPr lang="en-US"/>
          </a:p>
        </p:txBody>
      </p:sp>
      <p:sp>
        <p:nvSpPr>
          <p:cNvPr id="94211" name="Rectangle 2"/>
          <p:cNvSpPr>
            <a:spLocks noGrp="1" noRot="1" noChangeAspect="1" noChangeArrowheads="1" noTextEdit="1"/>
          </p:cNvSpPr>
          <p:nvPr>
            <p:ph type="sldImg"/>
          </p:nvPr>
        </p:nvSpPr>
        <p:spPr>
          <a:xfrm>
            <a:off x="1192213" y="704850"/>
            <a:ext cx="4629150" cy="3471863"/>
          </a:xfrm>
          <a:ln/>
        </p:spPr>
      </p:sp>
      <p:sp>
        <p:nvSpPr>
          <p:cNvPr id="94212" name="Rectangle 3"/>
          <p:cNvSpPr>
            <a:spLocks noGrp="1" noChangeArrowheads="1"/>
          </p:cNvSpPr>
          <p:nvPr>
            <p:ph type="body" idx="1"/>
          </p:nvPr>
        </p:nvSpPr>
        <p:spPr>
          <a:xfrm>
            <a:off x="1245270" y="4415791"/>
            <a:ext cx="4677310" cy="1053804"/>
          </a:xfrm>
          <a:noFill/>
          <a:ln/>
        </p:spPr>
        <p:txBody>
          <a:bodyPr lIns="91386" tIns="45693" rIns="91386" bIns="45693"/>
          <a:lstStyle/>
          <a:p>
            <a:pPr eaLnBrk="1" hangingPunct="1"/>
            <a:r>
              <a:rPr lang="en-GB" smtClean="0"/>
              <a:t>OCL expressions always put constraints on the elements of a UML model. This model describes which classes may be used and which attributes, operations and associations are available for objects from these classes.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86F09D7-39FA-43C8-9FD2-3B1183F2BCC3}" type="slidenum">
              <a:rPr lang="en-US"/>
              <a:pPr/>
              <a:t>33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9EA8423-1A99-4B09-ABCE-15AD83D38187}" type="slidenum">
              <a:rPr lang="en-US"/>
              <a:pPr/>
              <a:t>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lnSpc>
                <a:spcPct val="90000"/>
              </a:lnSpc>
            </a:pPr>
            <a:r>
              <a:rPr lang="en-US" sz="1400" dirty="0" smtClean="0"/>
              <a:t>Because all of the methods in semiformal and informal methods make heavy use of natural language and a variety of graphical notations, they can lead to these kinds of problems.</a:t>
            </a:r>
          </a:p>
          <a:p>
            <a:pPr eaLnBrk="1" hangingPunct="1">
              <a:lnSpc>
                <a:spcPct val="90000"/>
              </a:lnSpc>
            </a:pPr>
            <a:endParaRPr lang="en-US" sz="1400" dirty="0" smtClean="0"/>
          </a:p>
          <a:p>
            <a:pPr eaLnBrk="1" hangingPunct="1">
              <a:lnSpc>
                <a:spcPct val="90000"/>
              </a:lnSpc>
            </a:pPr>
            <a:r>
              <a:rPr lang="en-US" sz="1400" dirty="0" smtClean="0"/>
              <a:t>3) Vagueness</a:t>
            </a:r>
          </a:p>
          <a:p>
            <a:pPr eaLnBrk="1" hangingPunct="1">
              <a:lnSpc>
                <a:spcPct val="90000"/>
              </a:lnSpc>
              <a:buFontTx/>
              <a:buChar char="•"/>
            </a:pPr>
            <a:r>
              <a:rPr lang="en-US" sz="1400" dirty="0" smtClean="0"/>
              <a:t>Often occurs because a system specification is a very bulky document. </a:t>
            </a:r>
          </a:p>
          <a:p>
            <a:pPr eaLnBrk="1" hangingPunct="1">
              <a:lnSpc>
                <a:spcPct val="90000"/>
              </a:lnSpc>
              <a:buFontTx/>
              <a:buChar char="•"/>
            </a:pPr>
            <a:r>
              <a:rPr lang="en-US" sz="1400" dirty="0" smtClean="0"/>
              <a:t>Achieving a</a:t>
            </a:r>
            <a:r>
              <a:rPr lang="en-US" sz="1400" u="sng" dirty="0" smtClean="0"/>
              <a:t> high level of precision consistently</a:t>
            </a:r>
            <a:r>
              <a:rPr lang="en-US" sz="1400" dirty="0" smtClean="0"/>
              <a:t> is an almost impossible task.</a:t>
            </a:r>
          </a:p>
          <a:p>
            <a:pPr eaLnBrk="1" hangingPunct="1">
              <a:lnSpc>
                <a:spcPct val="90000"/>
              </a:lnSpc>
            </a:pPr>
            <a:endParaRPr lang="en-US" sz="1400" dirty="0" smtClean="0"/>
          </a:p>
          <a:p>
            <a:pPr eaLnBrk="1" hangingPunct="1">
              <a:lnSpc>
                <a:spcPct val="90000"/>
              </a:lnSpc>
            </a:pPr>
            <a:r>
              <a:rPr lang="en-US" sz="1400" dirty="0" smtClean="0"/>
              <a:t>5) Mixed levels of abstraction</a:t>
            </a:r>
          </a:p>
          <a:p>
            <a:pPr eaLnBrk="1" hangingPunct="1">
              <a:lnSpc>
                <a:spcPct val="90000"/>
              </a:lnSpc>
              <a:buFontTx/>
              <a:buChar char="•"/>
            </a:pPr>
            <a:r>
              <a:rPr lang="en-US" sz="1400" dirty="0" smtClean="0"/>
              <a:t>Occurs when very abstract statements are intermixed randomly with statements that are at a much lower level of detail.</a:t>
            </a:r>
          </a:p>
          <a:p>
            <a:pPr eaLnBrk="1" hangingPunct="1">
              <a:lnSpc>
                <a:spcPct val="90000"/>
              </a:lnSpc>
              <a:buFontTx/>
              <a:buChar char="•"/>
            </a:pPr>
            <a:r>
              <a:rPr lang="en-US" sz="1400" dirty="0" smtClean="0"/>
              <a:t>While both types of statements are important in a system specification, </a:t>
            </a:r>
            <a:r>
              <a:rPr lang="en-US" sz="1400" dirty="0" err="1" smtClean="0"/>
              <a:t>specifiers</a:t>
            </a:r>
            <a:r>
              <a:rPr lang="en-US" sz="1400" dirty="0" smtClean="0"/>
              <a:t> often manage to intermix them to such an extent that it becomes very difficult to see the overall functional architecture of a system.</a:t>
            </a:r>
          </a:p>
          <a:p>
            <a:pPr eaLnBrk="1" hangingPunct="1">
              <a:lnSpc>
                <a:spcPct val="90000"/>
              </a:lnSpc>
            </a:pPr>
            <a:endParaRPr lang="en-US" sz="1400" dirty="0" smtClean="0"/>
          </a:p>
          <a:p>
            <a:pPr eaLnBrk="1" hangingPunct="1">
              <a:lnSpc>
                <a:spcPct val="90000"/>
              </a:lnSpc>
            </a:pPr>
            <a:endParaRPr lang="en-US" sz="14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91C4EF3-CB48-4191-B0D5-AD0F2438704E}" type="slidenum">
              <a:rPr lang="en-US"/>
              <a:pPr/>
              <a:t>34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3ED1B9D-0930-4974-85B9-EEA50B5A57EC}" type="slidenum">
              <a:rPr lang="en-US"/>
              <a:pPr/>
              <a:t>38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dirty="0" smtClean="0"/>
              <a:t>Limitations of the diagrams</a:t>
            </a:r>
          </a:p>
          <a:p>
            <a:pPr eaLnBrk="1" hangingPunct="1">
              <a:buFontTx/>
              <a:buChar char="•"/>
            </a:pPr>
            <a:r>
              <a:rPr lang="en-US" dirty="0" smtClean="0"/>
              <a:t>Diagram simply cannot express the statements that should be part of a thorough specification</a:t>
            </a:r>
          </a:p>
          <a:p>
            <a:pPr eaLnBrk="1" hangingPunct="1">
              <a:buFontTx/>
              <a:buChar char="•"/>
            </a:pPr>
            <a:r>
              <a:rPr lang="en-US" dirty="0" smtClean="0"/>
              <a:t>Association between class Flight and class Person, indicating that a certain group of persons are the passengers on a flight with the multiplicity of zero to many (0..*)</a:t>
            </a:r>
          </a:p>
          <a:p>
            <a:pPr lvl="1" eaLnBrk="1" hangingPunct="1">
              <a:buFontTx/>
              <a:buChar char="•"/>
            </a:pPr>
            <a:r>
              <a:rPr lang="en-US" dirty="0" smtClean="0"/>
              <a:t>This means that the number of passengers is unlimited (*)</a:t>
            </a:r>
          </a:p>
          <a:p>
            <a:pPr lvl="1" eaLnBrk="1" hangingPunct="1">
              <a:buFontTx/>
              <a:buChar char="•"/>
            </a:pPr>
            <a:r>
              <a:rPr lang="en-US" dirty="0" smtClean="0"/>
              <a:t>In reality, the number of passengers will be restricted to the number of seats on the airplane that is associated with the flight</a:t>
            </a:r>
          </a:p>
          <a:p>
            <a:pPr lvl="1" eaLnBrk="1" hangingPunct="1">
              <a:buFontTx/>
              <a:buChar char="•"/>
            </a:pPr>
            <a:r>
              <a:rPr lang="en-US" b="1" dirty="0" smtClean="0"/>
              <a:t>It is impossible to express this restriction in the UML diagram</a:t>
            </a:r>
          </a:p>
          <a:p>
            <a:pPr eaLnBrk="1" hangingPunct="1">
              <a:buFontTx/>
              <a:buChar char="•"/>
            </a:pPr>
            <a:r>
              <a:rPr lang="en-US" dirty="0" smtClean="0"/>
              <a:t>OCL is unambiguous so it makes the diagram more precise and more detailed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5120DA5-3CE7-4D74-9F88-BB9F44185D33}" type="slidenum">
              <a:rPr lang="en-US"/>
              <a:pPr/>
              <a:t>39</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F2C6FEE-94AA-4A8B-8C44-5EEE49CD28F9}" type="slidenum">
              <a:rPr lang="en-US"/>
              <a:pPr/>
              <a:t>40</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400" dirty="0" smtClean="0"/>
              <a:t>A </a:t>
            </a:r>
            <a:r>
              <a:rPr lang="en-US" sz="1400" dirty="0" smtClean="0">
                <a:solidFill>
                  <a:srgbClr val="FF0000"/>
                </a:solidFill>
              </a:rPr>
              <a:t>constraint (invariant)</a:t>
            </a:r>
            <a:r>
              <a:rPr lang="en-US" sz="1400" dirty="0" smtClean="0"/>
              <a:t> </a:t>
            </a:r>
          </a:p>
          <a:p>
            <a:pPr eaLnBrk="1" hangingPunct="1">
              <a:buFontTx/>
              <a:buChar char="•"/>
            </a:pPr>
            <a:r>
              <a:rPr lang="en-US" sz="1400" dirty="0" smtClean="0"/>
              <a:t>is a </a:t>
            </a:r>
            <a:r>
              <a:rPr lang="en-US" sz="1400" dirty="0" err="1" smtClean="0"/>
              <a:t>boolean</a:t>
            </a:r>
            <a:r>
              <a:rPr lang="en-US" sz="1400" dirty="0" smtClean="0"/>
              <a:t> OCL expression – evaluates to true/false.</a:t>
            </a:r>
          </a:p>
          <a:p>
            <a:pPr eaLnBrk="1" hangingPunct="1">
              <a:buFontTx/>
              <a:buChar char="•"/>
            </a:pPr>
            <a:r>
              <a:rPr lang="en-US" sz="1400" dirty="0" smtClean="0"/>
              <a:t>Every constraint is bound to a specific type (class, association class, interface) in the UML model – its </a:t>
            </a:r>
            <a:r>
              <a:rPr lang="en-US" sz="1400" dirty="0" smtClean="0">
                <a:solidFill>
                  <a:srgbClr val="FF0000"/>
                </a:solidFill>
              </a:rPr>
              <a:t>context</a:t>
            </a:r>
            <a:r>
              <a:rPr lang="en-US" sz="1400" dirty="0" smtClean="0"/>
              <a:t>.</a:t>
            </a:r>
          </a:p>
          <a:p>
            <a:pPr eaLnBrk="1" hangingPunct="1">
              <a:buFontTx/>
              <a:buChar char="•"/>
            </a:pPr>
            <a:r>
              <a:rPr lang="en-US" sz="1400" dirty="0" smtClean="0"/>
              <a:t>The context objects may be denoted within the expression using the keyword ‘</a:t>
            </a:r>
            <a:r>
              <a:rPr lang="en-US" sz="1400" dirty="0" smtClean="0">
                <a:solidFill>
                  <a:srgbClr val="FF0000"/>
                </a:solidFill>
              </a:rPr>
              <a:t>self</a:t>
            </a:r>
            <a:r>
              <a:rPr lang="en-US" sz="1400" dirty="0" smtClean="0"/>
              <a:t>’.</a:t>
            </a:r>
          </a:p>
          <a:p>
            <a:pPr eaLnBrk="1" hangingPunct="1">
              <a:buFontTx/>
              <a:buChar char="•"/>
            </a:pPr>
            <a:r>
              <a:rPr lang="en-US" sz="1400" dirty="0" smtClean="0"/>
              <a:t>The context can be specified by:</a:t>
            </a:r>
          </a:p>
          <a:p>
            <a:pPr lvl="1" eaLnBrk="1" hangingPunct="1"/>
            <a:r>
              <a:rPr lang="en-US" sz="1400" dirty="0" smtClean="0"/>
              <a:t>Context &lt;context name&gt;  OR A dashed note line connecting to the context figure in the UML models</a:t>
            </a:r>
          </a:p>
          <a:p>
            <a:pPr eaLnBrk="1" hangingPunct="1">
              <a:buFontTx/>
              <a:buChar char="•"/>
            </a:pPr>
            <a:r>
              <a:rPr lang="en-US" sz="1400" dirty="0" smtClean="0"/>
              <a:t>A constraint might have a name following the keyword </a:t>
            </a:r>
            <a:r>
              <a:rPr lang="en-US" sz="1400" b="1" dirty="0" smtClean="0"/>
              <a:t>invariant</a:t>
            </a:r>
            <a:r>
              <a:rPr lang="en-US" sz="1400" dirty="0" smtClean="0"/>
              <a:t>.</a:t>
            </a:r>
          </a:p>
          <a:p>
            <a:pPr eaLnBrk="1" hangingPunct="1"/>
            <a:endParaRPr lang="en-US" sz="140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58746B9-381A-4492-BB60-58666B4AD1D9}" type="slidenum">
              <a:rPr lang="en-US"/>
              <a:pPr/>
              <a:t>42</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z="1400" dirty="0" smtClean="0"/>
              <a:t>A </a:t>
            </a:r>
            <a:r>
              <a:rPr lang="en-US" sz="1400" dirty="0" smtClean="0">
                <a:solidFill>
                  <a:srgbClr val="FF0000"/>
                </a:solidFill>
              </a:rPr>
              <a:t>constraint (invariant)</a:t>
            </a:r>
            <a:r>
              <a:rPr lang="en-US" sz="1400" dirty="0" smtClean="0"/>
              <a:t> </a:t>
            </a:r>
          </a:p>
          <a:p>
            <a:pPr eaLnBrk="1" hangingPunct="1">
              <a:buFontTx/>
              <a:buChar char="•"/>
            </a:pPr>
            <a:r>
              <a:rPr lang="en-US" sz="1400" dirty="0" smtClean="0"/>
              <a:t>is a </a:t>
            </a:r>
            <a:r>
              <a:rPr lang="en-US" sz="1400" dirty="0" err="1" smtClean="0"/>
              <a:t>boolean</a:t>
            </a:r>
            <a:r>
              <a:rPr lang="en-US" sz="1400" dirty="0" smtClean="0"/>
              <a:t> OCL expression – evaluates to true/false.</a:t>
            </a:r>
          </a:p>
          <a:p>
            <a:pPr eaLnBrk="1" hangingPunct="1">
              <a:buFontTx/>
              <a:buChar char="•"/>
            </a:pPr>
            <a:r>
              <a:rPr lang="en-US" sz="1400" dirty="0" smtClean="0"/>
              <a:t>Every constraint is bound to a specific type (class, association class, interface) in the UML model – its </a:t>
            </a:r>
            <a:r>
              <a:rPr lang="en-US" sz="1400" dirty="0" smtClean="0">
                <a:solidFill>
                  <a:srgbClr val="FF0000"/>
                </a:solidFill>
              </a:rPr>
              <a:t>context</a:t>
            </a:r>
            <a:r>
              <a:rPr lang="en-US" sz="1400" dirty="0" smtClean="0"/>
              <a:t>.</a:t>
            </a:r>
          </a:p>
          <a:p>
            <a:pPr eaLnBrk="1" hangingPunct="1">
              <a:buFontTx/>
              <a:buChar char="•"/>
            </a:pPr>
            <a:r>
              <a:rPr lang="en-US" sz="1400" dirty="0" smtClean="0"/>
              <a:t>The context objects may be denoted within the expression using the keyword ‘</a:t>
            </a:r>
            <a:r>
              <a:rPr lang="en-US" sz="1400" dirty="0" smtClean="0">
                <a:solidFill>
                  <a:srgbClr val="FF0000"/>
                </a:solidFill>
              </a:rPr>
              <a:t>self</a:t>
            </a:r>
            <a:r>
              <a:rPr lang="en-US" sz="1400" dirty="0" smtClean="0"/>
              <a:t>’.</a:t>
            </a:r>
          </a:p>
          <a:p>
            <a:pPr eaLnBrk="1" hangingPunct="1">
              <a:buFontTx/>
              <a:buChar char="•"/>
            </a:pPr>
            <a:r>
              <a:rPr lang="en-US" sz="1400" dirty="0" smtClean="0"/>
              <a:t>The context can be specified by:</a:t>
            </a:r>
          </a:p>
          <a:p>
            <a:pPr lvl="1" eaLnBrk="1" hangingPunct="1"/>
            <a:r>
              <a:rPr lang="en-US" sz="1400" dirty="0" smtClean="0"/>
              <a:t>Context &lt;context name&gt;  OR A dashed note line connecting to the context figure in the UML models</a:t>
            </a:r>
          </a:p>
          <a:p>
            <a:pPr eaLnBrk="1" hangingPunct="1">
              <a:buFontTx/>
              <a:buChar char="•"/>
            </a:pPr>
            <a:r>
              <a:rPr lang="en-US" sz="1400" dirty="0" smtClean="0"/>
              <a:t>A constraint might have a name following the keyword </a:t>
            </a:r>
            <a:r>
              <a:rPr lang="en-US" sz="1400" b="1" dirty="0" smtClean="0"/>
              <a:t>invariant</a:t>
            </a:r>
            <a:r>
              <a:rPr lang="en-US" sz="1400" dirty="0" smtClean="0"/>
              <a:t>.</a:t>
            </a:r>
          </a:p>
          <a:p>
            <a:pPr eaLnBrk="1" hangingPunct="1"/>
            <a:endParaRPr lang="en-US" sz="1400" dirty="0" smtClean="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721EBD3-6319-4A2F-9F02-5393CE80B7FE}" type="slidenum">
              <a:rPr lang="en-US"/>
              <a:pPr/>
              <a:t>43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sz="1400" dirty="0" smtClean="0"/>
              <a:t>A </a:t>
            </a:r>
            <a:r>
              <a:rPr lang="en-US" sz="1400" dirty="0" smtClean="0">
                <a:solidFill>
                  <a:srgbClr val="FF0000"/>
                </a:solidFill>
              </a:rPr>
              <a:t>constraint (invariant)</a:t>
            </a:r>
            <a:r>
              <a:rPr lang="en-US" sz="1400" dirty="0" smtClean="0"/>
              <a:t> </a:t>
            </a:r>
          </a:p>
          <a:p>
            <a:pPr eaLnBrk="1" hangingPunct="1">
              <a:buFontTx/>
              <a:buChar char="•"/>
            </a:pPr>
            <a:r>
              <a:rPr lang="en-US" sz="1400" dirty="0" smtClean="0"/>
              <a:t>is a </a:t>
            </a:r>
            <a:r>
              <a:rPr lang="en-US" sz="1400" dirty="0" err="1" smtClean="0"/>
              <a:t>boolean</a:t>
            </a:r>
            <a:r>
              <a:rPr lang="en-US" sz="1400" dirty="0" smtClean="0"/>
              <a:t> OCL expression – evaluates to true/false.</a:t>
            </a:r>
          </a:p>
          <a:p>
            <a:pPr eaLnBrk="1" hangingPunct="1">
              <a:buFontTx/>
              <a:buChar char="•"/>
            </a:pPr>
            <a:r>
              <a:rPr lang="en-US" sz="1400" dirty="0" smtClean="0"/>
              <a:t>Every constraint is bound to a specific type (class, association class, interface) in the UML model – its </a:t>
            </a:r>
            <a:r>
              <a:rPr lang="en-US" sz="1400" dirty="0" smtClean="0">
                <a:solidFill>
                  <a:srgbClr val="FF0000"/>
                </a:solidFill>
              </a:rPr>
              <a:t>context</a:t>
            </a:r>
            <a:r>
              <a:rPr lang="en-US" sz="1400" dirty="0" smtClean="0"/>
              <a:t>.</a:t>
            </a:r>
          </a:p>
          <a:p>
            <a:pPr eaLnBrk="1" hangingPunct="1">
              <a:buFontTx/>
              <a:buChar char="•"/>
            </a:pPr>
            <a:r>
              <a:rPr lang="en-US" sz="1400" dirty="0" smtClean="0"/>
              <a:t>The context objects may be denoted within the expression using the keyword ‘</a:t>
            </a:r>
            <a:r>
              <a:rPr lang="en-US" sz="1400" dirty="0" smtClean="0">
                <a:solidFill>
                  <a:srgbClr val="FF0000"/>
                </a:solidFill>
              </a:rPr>
              <a:t>self</a:t>
            </a:r>
            <a:r>
              <a:rPr lang="en-US" sz="1400" dirty="0" smtClean="0"/>
              <a:t>’.</a:t>
            </a:r>
          </a:p>
          <a:p>
            <a:pPr eaLnBrk="1" hangingPunct="1">
              <a:buFontTx/>
              <a:buChar char="•"/>
            </a:pPr>
            <a:r>
              <a:rPr lang="en-US" sz="1400" dirty="0" smtClean="0"/>
              <a:t>The context can be specified by:</a:t>
            </a:r>
          </a:p>
          <a:p>
            <a:pPr lvl="1" eaLnBrk="1" hangingPunct="1"/>
            <a:r>
              <a:rPr lang="en-US" sz="1400" dirty="0" smtClean="0"/>
              <a:t>Context &lt;context name&gt;  OR A dashed note line connecting to the context figure in the UML models</a:t>
            </a:r>
          </a:p>
          <a:p>
            <a:pPr eaLnBrk="1" hangingPunct="1">
              <a:buFontTx/>
              <a:buChar char="•"/>
            </a:pPr>
            <a:r>
              <a:rPr lang="en-US" sz="1400" dirty="0" smtClean="0"/>
              <a:t>A constraint might have a name following the keyword </a:t>
            </a:r>
            <a:r>
              <a:rPr lang="en-US" sz="1400" b="1" dirty="0" smtClean="0"/>
              <a:t>invariant</a:t>
            </a:r>
            <a:r>
              <a:rPr lang="en-US" sz="1400" dirty="0" smtClean="0"/>
              <a:t>.</a:t>
            </a:r>
          </a:p>
          <a:p>
            <a:pPr eaLnBrk="1" hangingPunct="1"/>
            <a:endParaRPr lang="en-US" sz="1400" dirty="0" smtClean="0"/>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6F917-1273-4A66-9050-3389F2BEED78}" type="slidenum">
              <a:rPr lang="en-US"/>
              <a:pPr/>
              <a:t>44</a:t>
            </a:fld>
            <a:endParaRPr lang="en-US"/>
          </a:p>
        </p:txBody>
      </p:sp>
      <p:sp>
        <p:nvSpPr>
          <p:cNvPr id="40962" name="Rectangle 2"/>
          <p:cNvSpPr>
            <a:spLocks noGrp="1" noRot="1" noChangeAspect="1" noChangeArrowheads="1" noTextEdit="1"/>
          </p:cNvSpPr>
          <p:nvPr>
            <p:ph type="sldImg"/>
          </p:nvPr>
        </p:nvSpPr>
        <p:spPr>
          <a:xfrm>
            <a:off x="1231900" y="717550"/>
            <a:ext cx="4592638" cy="3446463"/>
          </a:xfrm>
          <a:ln/>
        </p:spPr>
      </p:sp>
      <p:sp>
        <p:nvSpPr>
          <p:cNvPr id="40963" name="Rectangle 3"/>
          <p:cNvSpPr>
            <a:spLocks noGrp="1" noChangeArrowheads="1"/>
          </p:cNvSpPr>
          <p:nvPr>
            <p:ph type="body" idx="1"/>
          </p:nvPr>
        </p:nvSpPr>
        <p:spPr>
          <a:xfrm>
            <a:off x="962308" y="4451298"/>
            <a:ext cx="5131224" cy="4164012"/>
          </a:xfrm>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34A6C-CADA-4C73-8FFD-6A4F0585CA91}" type="slidenum">
              <a:rPr lang="en-US"/>
              <a:pPr/>
              <a:t>52</a:t>
            </a:fld>
            <a:endParaRPr lang="en-US"/>
          </a:p>
        </p:txBody>
      </p:sp>
      <p:sp>
        <p:nvSpPr>
          <p:cNvPr id="32770" name="Rectangle 2"/>
          <p:cNvSpPr>
            <a:spLocks noGrp="1" noRot="1" noChangeAspect="1" noChangeArrowheads="1" noTextEdit="1"/>
          </p:cNvSpPr>
          <p:nvPr>
            <p:ph type="sldImg"/>
          </p:nvPr>
        </p:nvSpPr>
        <p:spPr>
          <a:xfrm>
            <a:off x="1231900" y="717550"/>
            <a:ext cx="4594225" cy="3446463"/>
          </a:xfrm>
          <a:ln/>
        </p:spPr>
      </p:sp>
      <p:sp>
        <p:nvSpPr>
          <p:cNvPr id="32771" name="Rectangle 3"/>
          <p:cNvSpPr>
            <a:spLocks noGrp="1" noChangeArrowheads="1"/>
          </p:cNvSpPr>
          <p:nvPr>
            <p:ph type="body" idx="1"/>
          </p:nvPr>
        </p:nvSpPr>
        <p:spPr>
          <a:xfrm>
            <a:off x="962308" y="4451297"/>
            <a:ext cx="5131223" cy="4164013"/>
          </a:xfrm>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DA746-15AD-4034-B58A-8F0D3FDA922D}" type="slidenum">
              <a:rPr lang="en-US"/>
              <a:pPr/>
              <a:t>53</a:t>
            </a:fld>
            <a:endParaRPr lang="en-US"/>
          </a:p>
        </p:txBody>
      </p:sp>
      <p:sp>
        <p:nvSpPr>
          <p:cNvPr id="34818" name="Rectangle 2"/>
          <p:cNvSpPr>
            <a:spLocks noGrp="1" noRot="1" noChangeAspect="1" noChangeArrowheads="1" noTextEdit="1"/>
          </p:cNvSpPr>
          <p:nvPr>
            <p:ph type="sldImg"/>
          </p:nvPr>
        </p:nvSpPr>
        <p:spPr>
          <a:xfrm>
            <a:off x="1231900" y="717550"/>
            <a:ext cx="4594225" cy="3446463"/>
          </a:xfrm>
          <a:ln/>
        </p:spPr>
      </p:sp>
      <p:sp>
        <p:nvSpPr>
          <p:cNvPr id="34819" name="Rectangle 3"/>
          <p:cNvSpPr>
            <a:spLocks noGrp="1" noChangeArrowheads="1"/>
          </p:cNvSpPr>
          <p:nvPr>
            <p:ph type="body" idx="1"/>
          </p:nvPr>
        </p:nvSpPr>
        <p:spPr>
          <a:xfrm>
            <a:off x="962308" y="4451297"/>
            <a:ext cx="5131223" cy="4164013"/>
          </a:xfrm>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EE489-F2CC-4982-9F54-B68DE92951F1}" type="slidenum">
              <a:rPr lang="en-US"/>
              <a:pPr/>
              <a:t>54</a:t>
            </a:fld>
            <a:endParaRPr lang="en-US"/>
          </a:p>
        </p:txBody>
      </p:sp>
      <p:sp>
        <p:nvSpPr>
          <p:cNvPr id="36866" name="Rectangle 2"/>
          <p:cNvSpPr>
            <a:spLocks noGrp="1" noRot="1" noChangeAspect="1" noChangeArrowheads="1" noTextEdit="1"/>
          </p:cNvSpPr>
          <p:nvPr>
            <p:ph type="sldImg"/>
          </p:nvPr>
        </p:nvSpPr>
        <p:spPr>
          <a:xfrm>
            <a:off x="1231900" y="717550"/>
            <a:ext cx="4594225" cy="3446463"/>
          </a:xfrm>
          <a:ln/>
        </p:spPr>
      </p:sp>
      <p:sp>
        <p:nvSpPr>
          <p:cNvPr id="36867" name="Rectangle 3"/>
          <p:cNvSpPr>
            <a:spLocks noGrp="1" noChangeArrowheads="1"/>
          </p:cNvSpPr>
          <p:nvPr>
            <p:ph type="body" idx="1"/>
          </p:nvPr>
        </p:nvSpPr>
        <p:spPr>
          <a:xfrm>
            <a:off x="962308" y="4451297"/>
            <a:ext cx="5131223" cy="4164013"/>
          </a:xfrm>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F9E28D0-255D-4EA2-96C6-23AE21CD6B88}" type="slidenum">
              <a:rPr lang="en-US"/>
              <a:pPr/>
              <a:t>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1148255" y="4415790"/>
            <a:ext cx="4713890" cy="4183380"/>
          </a:xfrm>
          <a:noFill/>
          <a:ln/>
        </p:spPr>
        <p:txBody>
          <a:bodyPr lIns="91636" tIns="45818" rIns="91636" bIns="45818"/>
          <a:lstStyle/>
          <a:p>
            <a:pPr marL="229126" indent="-229126" eaLnBrk="1" hangingPunct="1"/>
            <a:r>
              <a:rPr lang="en-US" sz="1400" dirty="0" smtClean="0"/>
              <a:t>Formal Methods</a:t>
            </a:r>
          </a:p>
          <a:p>
            <a:pPr marL="229126" indent="-229126" eaLnBrk="1" hangingPunct="1">
              <a:buFontTx/>
              <a:buChar char="•"/>
            </a:pPr>
            <a:r>
              <a:rPr lang="en-US" sz="1400" dirty="0" smtClean="0"/>
              <a:t>Requirements specification techniques can be categorized on a </a:t>
            </a:r>
            <a:r>
              <a:rPr lang="en-US" sz="1400" b="1" dirty="0" smtClean="0"/>
              <a:t>formality spectrum that is loosely tied to the degree of mathematical rigor applied during analysis and design</a:t>
            </a:r>
          </a:p>
          <a:p>
            <a:pPr marL="229126" indent="-229126" eaLnBrk="1" hangingPunct="1">
              <a:buFontTx/>
              <a:buChar char="•"/>
            </a:pPr>
            <a:r>
              <a:rPr lang="en-US" sz="1400" dirty="0" smtClean="0"/>
              <a:t>All the analysis and design methods that we have discussed thus far (both structured and OO) fall at the informal end of the spectrum</a:t>
            </a:r>
          </a:p>
          <a:p>
            <a:pPr marL="1145629" lvl="2" indent="-229126" eaLnBrk="1" hangingPunct="1">
              <a:buFontTx/>
              <a:buChar char="•"/>
            </a:pPr>
            <a:r>
              <a:rPr lang="en-US" sz="1400" dirty="0" smtClean="0"/>
              <a:t>A combination of diagrams, text, tables, and simple notation is used to create analysis and design models but little mathematical rigor has been applied</a:t>
            </a:r>
          </a:p>
          <a:p>
            <a:pPr marL="1145629" lvl="2" indent="-229126" eaLnBrk="1" hangingPunct="1">
              <a:buFontTx/>
              <a:buChar char="•"/>
            </a:pPr>
            <a:r>
              <a:rPr lang="en-US" sz="1400" dirty="0" smtClean="0"/>
              <a:t>All these methods make heavy use of natural language and a variety of graphical notations.</a:t>
            </a:r>
          </a:p>
          <a:p>
            <a:pPr marL="229126" indent="-229126" eaLnBrk="1" hangingPunct="1"/>
            <a:endParaRPr lang="en-US" sz="1400" dirty="0" smtClean="0"/>
          </a:p>
          <a:p>
            <a:pPr marL="229126" indent="-229126" eaLnBrk="1" hangingPunct="1">
              <a:buFontTx/>
              <a:buChar char="•"/>
            </a:pPr>
            <a:r>
              <a:rPr lang="en-GB" sz="1400" dirty="0" smtClean="0"/>
              <a:t>Formal methods include:</a:t>
            </a:r>
          </a:p>
          <a:p>
            <a:pPr marL="1145629" lvl="2" indent="-229126" eaLnBrk="1" hangingPunct="1">
              <a:buFontTx/>
              <a:buChar char="•"/>
            </a:pPr>
            <a:r>
              <a:rPr lang="en-GB" sz="1400" dirty="0" smtClean="0"/>
              <a:t>Based on mathematically formal syntax and semantics</a:t>
            </a:r>
          </a:p>
          <a:p>
            <a:pPr marL="1145629" lvl="2" indent="-229126" eaLnBrk="1" hangingPunct="1">
              <a:buFontTx/>
              <a:buChar char="•"/>
            </a:pPr>
            <a:r>
              <a:rPr lang="en-GB" sz="1400" dirty="0" smtClean="0"/>
              <a:t>Z, B, VDM, LOTOS</a:t>
            </a:r>
            <a:endParaRPr lang="en-US" sz="1400" dirty="0" smtClean="0"/>
          </a:p>
          <a:p>
            <a:pPr marL="229126" indent="-229126" eaLnBrk="1" hangingPunct="1"/>
            <a:endParaRPr lang="en-US" sz="1400" dirty="0" smtClean="0"/>
          </a:p>
          <a:p>
            <a:pPr marL="229126" indent="-229126" eaLnBrk="1" hangingPunct="1"/>
            <a:endParaRPr lang="en-US" sz="1400" dirty="0" smtClean="0"/>
          </a:p>
          <a:p>
            <a:pPr marL="229126" indent="-229126" eaLnBrk="1" hangingPunct="1"/>
            <a:endParaRPr lang="en-US" sz="14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FE3824A-05FE-4EC5-A5FD-4692384D52C3}" type="slidenum">
              <a:rPr lang="en-US"/>
              <a:pPr/>
              <a:t>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marL="229126" indent="-229126" eaLnBrk="1" hangingPunct="1"/>
            <a:r>
              <a:rPr lang="en-GB" sz="1400" dirty="0" smtClean="0"/>
              <a:t>Formal Methods</a:t>
            </a:r>
          </a:p>
          <a:p>
            <a:pPr marL="229126" indent="-229126" eaLnBrk="1" hangingPunct="1">
              <a:buFontTx/>
              <a:buChar char="•"/>
            </a:pPr>
            <a:r>
              <a:rPr lang="en-GB" sz="1400" dirty="0" smtClean="0"/>
              <a:t>The formal syntax of a specification language enables requirements and design to be interpreted in only one way, eliminating ambiguity that often occurs when a natural language (e.g., English) or a graphical notation must be interpreted by a reader.</a:t>
            </a:r>
          </a:p>
          <a:p>
            <a:pPr marL="229126" indent="-229126" eaLnBrk="1" hangingPunct="1">
              <a:buFontTx/>
              <a:buChar char="•"/>
            </a:pPr>
            <a:r>
              <a:rPr lang="en-GB" sz="1400" dirty="0" smtClean="0"/>
              <a:t>The descriptive facilities of set theory and logic notation enable clear statement of facts (requirements)</a:t>
            </a:r>
          </a:p>
          <a:p>
            <a:pPr marL="229126" indent="-229126" eaLnBrk="1" hangingPunct="1">
              <a:buFontTx/>
              <a:buChar char="•"/>
            </a:pPr>
            <a:r>
              <a:rPr lang="en-GB" sz="1400" dirty="0" smtClean="0"/>
              <a:t>However, benefits can be gained from gaining a clear understanding of the task at an early stage</a:t>
            </a:r>
          </a:p>
          <a:p>
            <a:pPr marL="229126" indent="-229126" eaLnBrk="1" hangingPunct="1">
              <a:buFontTx/>
              <a:buChar char="•"/>
            </a:pPr>
            <a:r>
              <a:rPr lang="en-GB" sz="1400" dirty="0" smtClean="0"/>
              <a:t>Specifications can be mathematically validated for contradictions and incompleteness, and vagueness can be eliminated.</a:t>
            </a:r>
          </a:p>
          <a:p>
            <a:pPr marL="229126" indent="-229126" eaLnBrk="1" hangingPunct="1"/>
            <a:endParaRPr lang="en-US" sz="1400" dirty="0" smtClean="0"/>
          </a:p>
          <a:p>
            <a:pPr marL="229126" indent="-229126" eaLnBrk="1" hangingPunct="1">
              <a:buFontTx/>
              <a:buAutoNum type="arabicParenR"/>
            </a:pPr>
            <a:r>
              <a:rPr lang="en-US" sz="1400" dirty="0" smtClean="0"/>
              <a:t>Consistency </a:t>
            </a:r>
          </a:p>
          <a:p>
            <a:pPr marL="229126" indent="-229126" eaLnBrk="1" hangingPunct="1">
              <a:buFontTx/>
              <a:buChar char="•"/>
            </a:pPr>
            <a:r>
              <a:rPr lang="en-US" sz="1400" dirty="0" smtClean="0"/>
              <a:t>is ensured by mathematically proving that initial facts can be formally mapped (using inference rules) into later statements within the specification.</a:t>
            </a:r>
          </a:p>
          <a:p>
            <a:pPr marL="229126" indent="-229126" eaLnBrk="1" hangingPunct="1"/>
            <a:endParaRPr lang="en-US" sz="1400" dirty="0" smtClean="0"/>
          </a:p>
          <a:p>
            <a:pPr marL="229126" indent="-229126" eaLnBrk="1" hangingPunct="1"/>
            <a:r>
              <a:rPr lang="en-US" sz="1400" dirty="0" smtClean="0"/>
              <a:t>3)Lack of ambiguity</a:t>
            </a:r>
          </a:p>
          <a:p>
            <a:pPr marL="229126" indent="-229126" eaLnBrk="1" hangingPunct="1">
              <a:buFontTx/>
              <a:buChar char="•"/>
            </a:pPr>
            <a:r>
              <a:rPr lang="en-US" sz="1400" dirty="0" smtClean="0"/>
              <a:t>Because mathematics is an exact medium, there is little possibility of ambiguity.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9AA03C8-3EBF-4084-9CBD-A780FC9E9DD0}" type="slidenum">
              <a:rPr lang="en-US"/>
              <a:pPr/>
              <a:t>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GB" sz="1400" dirty="0" smtClean="0"/>
              <a:t>Formal Methods</a:t>
            </a:r>
          </a:p>
          <a:p>
            <a:pPr eaLnBrk="1" hangingPunct="1">
              <a:buFontTx/>
              <a:buChar char="•"/>
            </a:pPr>
            <a:r>
              <a:rPr lang="en-GB" sz="1400" dirty="0" smtClean="0"/>
              <a:t>However, benefits can be gained from gaining a clear understanding of the task at an early stage</a:t>
            </a:r>
          </a:p>
          <a:p>
            <a:pPr eaLnBrk="1" hangingPunct="1"/>
            <a:endParaRPr lang="en-US" sz="1400" dirty="0" smtClean="0"/>
          </a:p>
          <a:p>
            <a:pPr eaLnBrk="1" hangingPunct="1"/>
            <a:endParaRPr lang="en-US" sz="1400" dirty="0" smtClean="0"/>
          </a:p>
          <a:p>
            <a:pPr eaLnBrk="1" hangingPunct="1"/>
            <a:endParaRPr lang="en-US" sz="14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9622F80-3DF7-4306-BBFA-63FEB1177D02}" type="slidenum">
              <a:rPr lang="en-US"/>
              <a:pPr/>
              <a:t>9</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GB" sz="1400" dirty="0" smtClean="0"/>
              <a:t>Formal methods </a:t>
            </a:r>
          </a:p>
          <a:p>
            <a:pPr eaLnBrk="1" hangingPunct="1">
              <a:buFontTx/>
              <a:buChar char="•"/>
            </a:pPr>
            <a:r>
              <a:rPr lang="en-GB" sz="1400" dirty="0" smtClean="0"/>
              <a:t>are not widely used among software developers </a:t>
            </a:r>
          </a:p>
          <a:p>
            <a:pPr eaLnBrk="1" hangingPunct="1">
              <a:buFontTx/>
              <a:buChar char="•"/>
            </a:pPr>
            <a:r>
              <a:rPr lang="en-GB" sz="1400" dirty="0" smtClean="0"/>
              <a:t>have not become mainstream software development techniques as was once predicted</a:t>
            </a:r>
          </a:p>
          <a:p>
            <a:pPr eaLnBrk="1" hangingPunct="1">
              <a:buFontTx/>
              <a:buChar char="•"/>
            </a:pPr>
            <a:endParaRPr lang="en-US" sz="1400" dirty="0" smtClean="0"/>
          </a:p>
          <a:p>
            <a:pPr eaLnBrk="1" hangingPunct="1"/>
            <a:r>
              <a:rPr lang="en-GB" sz="1400" dirty="0" smtClean="0"/>
              <a:t>3) </a:t>
            </a:r>
            <a:r>
              <a:rPr lang="en-US" sz="1400" dirty="0" smtClean="0"/>
              <a:t>payoff is not obvious</a:t>
            </a:r>
          </a:p>
          <a:p>
            <a:pPr lvl="1" eaLnBrk="1" hangingPunct="1">
              <a:buFontTx/>
              <a:buChar char="•"/>
            </a:pPr>
            <a:r>
              <a:rPr lang="en-US" sz="1400" dirty="0" smtClean="0"/>
              <a:t>Software management is conservative and unwilling to adopt new techniques whose payoff is not obvious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A1ACD40-8793-45C0-9292-3B99A021C579}" type="slidenum">
              <a:rPr lang="en-US"/>
              <a:pPr/>
              <a:t>10</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GB" sz="1400" dirty="0" smtClean="0"/>
              <a:t>Formal methods </a:t>
            </a:r>
          </a:p>
          <a:p>
            <a:pPr eaLnBrk="1" hangingPunct="1">
              <a:buFontTx/>
              <a:buChar char="•"/>
            </a:pPr>
            <a:r>
              <a:rPr lang="en-GB" sz="1400" dirty="0" smtClean="0"/>
              <a:t>are not widely used among software developers </a:t>
            </a:r>
          </a:p>
          <a:p>
            <a:pPr eaLnBrk="1" hangingPunct="1">
              <a:buFontTx/>
              <a:buChar char="•"/>
            </a:pPr>
            <a:r>
              <a:rPr lang="en-GB" sz="1400" dirty="0" smtClean="0"/>
              <a:t>have not become mainstream software development techniques as was once predicted</a:t>
            </a:r>
          </a:p>
          <a:p>
            <a:pPr eaLnBrk="1" hangingPunct="1">
              <a:buFontTx/>
              <a:buChar char="•"/>
            </a:pPr>
            <a:endParaRPr lang="en-US" sz="1400" dirty="0" smtClean="0"/>
          </a:p>
          <a:p>
            <a:pPr eaLnBrk="1" hangingPunct="1"/>
            <a:r>
              <a:rPr lang="en-US" sz="1400" dirty="0" smtClean="0"/>
              <a:t>3) difficult in understanding the notations</a:t>
            </a:r>
          </a:p>
          <a:p>
            <a:pPr lvl="1" eaLnBrk="1" hangingPunct="1">
              <a:buFontTx/>
              <a:buChar char="•"/>
            </a:pPr>
            <a:r>
              <a:rPr lang="en-US" sz="1400" dirty="0" smtClean="0"/>
              <a:t>Difficult for users to understand and even for some software developers to understand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13144AC-28EA-4161-9180-9F22E3D0E642}" type="slidenum">
              <a:rPr lang="en-US"/>
              <a:pPr/>
              <a:t>11</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buFontTx/>
              <a:buChar char="•"/>
            </a:pPr>
            <a:r>
              <a:rPr lang="en-US" sz="1400" dirty="0" smtClean="0"/>
              <a:t>Formal methods for requirements specifications are slowly emerging from academic research labs and are now being applied in industrial software development </a:t>
            </a:r>
          </a:p>
          <a:p>
            <a:pPr eaLnBrk="1" hangingPunct="1">
              <a:buFontTx/>
              <a:buChar char="•"/>
            </a:pPr>
            <a:r>
              <a:rPr lang="en-US" sz="1400" dirty="0" smtClean="0"/>
              <a:t>Where being used:  </a:t>
            </a:r>
            <a:r>
              <a:rPr lang="en-US" sz="1400" b="1" dirty="0" smtClean="0"/>
              <a:t>in the case of systems where </a:t>
            </a:r>
            <a:r>
              <a:rPr lang="en-US" sz="1400" b="1" u="sng" dirty="0" smtClean="0"/>
              <a:t>safety or security is critical</a:t>
            </a:r>
          </a:p>
          <a:p>
            <a:pPr eaLnBrk="1" hangingPunct="1">
              <a:buFontTx/>
              <a:buChar char="•"/>
            </a:pPr>
            <a:r>
              <a:rPr lang="en-GB" sz="1400" dirty="0" smtClean="0"/>
              <a:t>Formal methods include</a:t>
            </a:r>
          </a:p>
          <a:p>
            <a:pPr lvl="2" eaLnBrk="1" hangingPunct="1">
              <a:buFontTx/>
              <a:buChar char="•"/>
            </a:pPr>
            <a:r>
              <a:rPr lang="en-GB" sz="1400" dirty="0" smtClean="0"/>
              <a:t>Formal specification</a:t>
            </a:r>
          </a:p>
          <a:p>
            <a:pPr lvl="2" eaLnBrk="1" hangingPunct="1">
              <a:buFontTx/>
              <a:buChar char="•"/>
            </a:pPr>
            <a:r>
              <a:rPr lang="en-GB" sz="1400" dirty="0" smtClean="0"/>
              <a:t>Specification analysis and proof</a:t>
            </a:r>
          </a:p>
          <a:p>
            <a:pPr lvl="2" eaLnBrk="1" hangingPunct="1">
              <a:buFontTx/>
              <a:buChar char="•"/>
            </a:pPr>
            <a:r>
              <a:rPr lang="en-GB" sz="1400" dirty="0" smtClean="0"/>
              <a:t>Transformational development</a:t>
            </a:r>
          </a:p>
          <a:p>
            <a:pPr lvl="2" eaLnBrk="1" hangingPunct="1">
              <a:buFontTx/>
              <a:buChar char="•"/>
            </a:pPr>
            <a:r>
              <a:rPr lang="en-GB" sz="1400" dirty="0" smtClean="0"/>
              <a:t>Program verification</a:t>
            </a:r>
            <a:endParaRPr lang="en-US" sz="1400"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AE0C5D0-8F76-4FB6-904C-6B96322DDED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6C91D3-7FAB-4E7B-95AF-8C24292709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FC0D079-D15E-4E31-862E-7198DFEB73F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7C22DE-9631-4260-A264-EA74B69A29A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2E6D65-0F57-4783-9693-D5A219EC028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FC451A5-52A9-45DB-8BFE-E719067D4AD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B620EE6-548E-49BE-9288-79CC69FBEC2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BB3524D-3064-40E0-9FAD-CEFF5CA0151F}"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67EB2D-252A-419D-9B26-C23C351AE9F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CF588C-ECB8-4833-A91A-1C60868ED62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26D5920-BED7-4572-A5CA-459D880070D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2E0644-668C-45E5-A41D-32BD18183D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2632326-B3E9-441C-B61E-D1C33C3F770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Formal Specifications</a:t>
            </a:r>
            <a:endParaRPr lang="en-US"/>
          </a:p>
        </p:txBody>
      </p:sp>
      <p:sp>
        <p:nvSpPr>
          <p:cNvPr id="3" name="Subtitle 2"/>
          <p:cNvSpPr>
            <a:spLocks noGrp="1"/>
          </p:cNvSpPr>
          <p:nvPr>
            <p:ph type="subTitle" idx="1"/>
          </p:nvPr>
        </p:nvSpPr>
        <p:spPr/>
        <p:txBody>
          <a:bodyPr/>
          <a:lstStyle/>
          <a:p>
            <a:r>
              <a:rPr lang="en-US" smtClean="0"/>
              <a:t>CSCI5200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382000" cy="1096962"/>
          </a:xfrm>
        </p:spPr>
        <p:txBody>
          <a:bodyPr>
            <a:normAutofit fontScale="90000"/>
          </a:bodyPr>
          <a:lstStyle/>
          <a:p>
            <a:pPr defTabSz="917575" eaLnBrk="1" hangingPunct="1"/>
            <a:r>
              <a:rPr lang="en-US" sz="4000" smtClean="0"/>
              <a:t>Factors for Why Formal Methods Are Not Widespread</a:t>
            </a:r>
            <a:endParaRPr lang="en-GB" sz="4000" smtClean="0"/>
          </a:p>
        </p:txBody>
      </p:sp>
      <p:sp>
        <p:nvSpPr>
          <p:cNvPr id="20483" name="Rectangle 3"/>
          <p:cNvSpPr>
            <a:spLocks noGrp="1" noChangeArrowheads="1"/>
          </p:cNvSpPr>
          <p:nvPr>
            <p:ph idx="1"/>
          </p:nvPr>
        </p:nvSpPr>
        <p:spPr>
          <a:xfrm>
            <a:off x="381000" y="1676400"/>
            <a:ext cx="8382000" cy="4800600"/>
          </a:xfrm>
        </p:spPr>
        <p:txBody>
          <a:bodyPr/>
          <a:lstStyle/>
          <a:p>
            <a:pPr marL="466725" indent="-466725" defTabSz="917575" eaLnBrk="1" hangingPunct="1"/>
            <a:r>
              <a:rPr lang="en-GB" sz="3600" smtClean="0"/>
              <a:t>The scope of formal methods is limited. They are not well-suited to specifying and analyzing user interfaces and user interaction.</a:t>
            </a:r>
          </a:p>
          <a:p>
            <a:pPr marL="466725" indent="-466725" defTabSz="917575" eaLnBrk="1" hangingPunct="1"/>
            <a:r>
              <a:rPr lang="en-GB" sz="3600" smtClean="0"/>
              <a:t>Formal methods are hard to scale up to large systems.</a:t>
            </a:r>
          </a:p>
          <a:p>
            <a:pPr marL="466725" indent="-466725" defTabSz="917575" eaLnBrk="1" hangingPunct="1"/>
            <a:r>
              <a:rPr lang="en-GB" sz="3600" smtClean="0"/>
              <a:t>Difficulty in understanding the notations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917575" eaLnBrk="1" hangingPunct="1"/>
            <a:r>
              <a:rPr lang="en-GB" smtClean="0"/>
              <a:t>Use of Formal Methods</a:t>
            </a:r>
          </a:p>
        </p:txBody>
      </p:sp>
      <p:sp>
        <p:nvSpPr>
          <p:cNvPr id="21507" name="Rectangle 3"/>
          <p:cNvSpPr>
            <a:spLocks noGrp="1" noChangeArrowheads="1"/>
          </p:cNvSpPr>
          <p:nvPr>
            <p:ph idx="1"/>
          </p:nvPr>
        </p:nvSpPr>
        <p:spPr>
          <a:xfrm>
            <a:off x="381000" y="1447800"/>
            <a:ext cx="8458200" cy="4953000"/>
          </a:xfrm>
        </p:spPr>
        <p:txBody>
          <a:bodyPr/>
          <a:lstStyle/>
          <a:p>
            <a:pPr marL="466725" indent="-466725" defTabSz="917575" eaLnBrk="1" hangingPunct="1"/>
            <a:r>
              <a:rPr lang="en-GB" sz="3600" dirty="0" smtClean="0"/>
              <a:t>Formal methods have limited practical applicability.</a:t>
            </a:r>
          </a:p>
          <a:p>
            <a:pPr marL="466725" indent="-466725" defTabSz="917575" eaLnBrk="1" hangingPunct="1"/>
            <a:r>
              <a:rPr lang="en-GB" sz="3600" dirty="0" smtClean="0"/>
              <a:t>Their principal benefits are in reducing the number of errors in systems so their main area of applicability is </a:t>
            </a:r>
            <a:r>
              <a:rPr lang="en-GB" sz="3600" b="1" i="1" dirty="0" smtClean="0"/>
              <a:t>critical systems.</a:t>
            </a:r>
          </a:p>
          <a:p>
            <a:pPr marL="466725" indent="-466725" defTabSz="917575" eaLnBrk="1" hangingPunct="1"/>
            <a:r>
              <a:rPr lang="en-GB" sz="3600" dirty="0" smtClean="0"/>
              <a:t>In this area, the use of formal methods is most likely to be cost-effective.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792162"/>
          </a:xfrm>
        </p:spPr>
        <p:txBody>
          <a:bodyPr/>
          <a:lstStyle/>
          <a:p>
            <a:pPr eaLnBrk="1" hangingPunct="1"/>
            <a:r>
              <a:rPr lang="en-US" smtClean="0"/>
              <a:t>Advantages of Formal Methods </a:t>
            </a:r>
          </a:p>
        </p:txBody>
      </p:sp>
      <p:sp>
        <p:nvSpPr>
          <p:cNvPr id="22531" name="Rectangle 3"/>
          <p:cNvSpPr>
            <a:spLocks noGrp="1" noChangeArrowheads="1"/>
          </p:cNvSpPr>
          <p:nvPr>
            <p:ph idx="1"/>
          </p:nvPr>
        </p:nvSpPr>
        <p:spPr>
          <a:xfrm>
            <a:off x="457200" y="1371600"/>
            <a:ext cx="7924800" cy="5029200"/>
          </a:xfrm>
        </p:spPr>
        <p:txBody>
          <a:bodyPr/>
          <a:lstStyle/>
          <a:p>
            <a:pPr eaLnBrk="1" hangingPunct="1"/>
            <a:r>
              <a:rPr lang="en-GB" sz="3600" smtClean="0"/>
              <a:t>Removes ambiguity</a:t>
            </a:r>
          </a:p>
          <a:p>
            <a:pPr eaLnBrk="1" hangingPunct="1"/>
            <a:r>
              <a:rPr lang="en-GB" sz="3600" smtClean="0"/>
              <a:t>Encourages greater rigor in the early stages of software engineering</a:t>
            </a:r>
          </a:p>
          <a:p>
            <a:pPr eaLnBrk="1" hangingPunct="1"/>
            <a:r>
              <a:rPr lang="en-GB" sz="3600" smtClean="0"/>
              <a:t>Possible to verify the correctness, incompleteness and inconsistency checking of the specification</a:t>
            </a:r>
          </a:p>
          <a:p>
            <a:pPr algn="just" eaLnBrk="1" hangingPunct="1"/>
            <a:endParaRPr lang="en-GB" sz="3600" smtClean="0"/>
          </a:p>
          <a:p>
            <a:pPr eaLnBrk="1" hangingPunct="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mtClean="0"/>
              <a:t>Disadvantages of Formal Methods</a:t>
            </a:r>
          </a:p>
        </p:txBody>
      </p:sp>
      <p:sp>
        <p:nvSpPr>
          <p:cNvPr id="23555" name="Rectangle 3"/>
          <p:cNvSpPr>
            <a:spLocks noGrp="1" noChangeArrowheads="1"/>
          </p:cNvSpPr>
          <p:nvPr>
            <p:ph idx="1"/>
          </p:nvPr>
        </p:nvSpPr>
        <p:spPr>
          <a:xfrm>
            <a:off x="533400" y="1905000"/>
            <a:ext cx="8229600" cy="4525963"/>
          </a:xfrm>
        </p:spPr>
        <p:txBody>
          <a:bodyPr/>
          <a:lstStyle/>
          <a:p>
            <a:pPr eaLnBrk="1" hangingPunct="1"/>
            <a:r>
              <a:rPr lang="en-GB" sz="3600" dirty="0" smtClean="0"/>
              <a:t>Difficult to represent behavioral aspects of problem</a:t>
            </a:r>
          </a:p>
          <a:p>
            <a:pPr eaLnBrk="1" hangingPunct="1"/>
            <a:r>
              <a:rPr lang="en-GB" sz="3600" dirty="0" smtClean="0"/>
              <a:t>Some requirements can only be determined through prototyping</a:t>
            </a:r>
          </a:p>
          <a:p>
            <a:pPr eaLnBrk="1" hangingPunct="1"/>
            <a:r>
              <a:rPr lang="en-GB" sz="3600" dirty="0" smtClean="0"/>
              <a:t>Do not address the problem of how the requirements are constructed</a:t>
            </a:r>
          </a:p>
          <a:p>
            <a:pPr eaLnBrk="1" hangingPunct="1"/>
            <a:r>
              <a:rPr lang="en-GB" sz="3600" dirty="0" smtClean="0"/>
              <a:t>Lack of adequate tool support</a:t>
            </a:r>
            <a:endParaRPr lang="en-US" sz="3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74638"/>
            <a:ext cx="8229600" cy="792162"/>
          </a:xfrm>
        </p:spPr>
        <p:txBody>
          <a:bodyPr/>
          <a:lstStyle/>
          <a:p>
            <a:pPr defTabSz="917575" eaLnBrk="1" hangingPunct="1"/>
            <a:r>
              <a:rPr lang="en-GB" dirty="0" smtClean="0"/>
              <a:t>Use of Formal Specification</a:t>
            </a:r>
          </a:p>
        </p:txBody>
      </p:sp>
      <p:sp>
        <p:nvSpPr>
          <p:cNvPr id="24579" name="Rectangle 3"/>
          <p:cNvSpPr>
            <a:spLocks noGrp="1" noChangeArrowheads="1"/>
          </p:cNvSpPr>
          <p:nvPr>
            <p:ph idx="1"/>
          </p:nvPr>
        </p:nvSpPr>
        <p:spPr>
          <a:xfrm>
            <a:off x="381000" y="1524000"/>
            <a:ext cx="8534400" cy="5105400"/>
          </a:xfrm>
        </p:spPr>
        <p:txBody>
          <a:bodyPr/>
          <a:lstStyle/>
          <a:p>
            <a:pPr marL="466725" indent="-466725" defTabSz="917575" eaLnBrk="1" hangingPunct="1"/>
            <a:r>
              <a:rPr lang="en-GB" sz="3600" dirty="0" smtClean="0"/>
              <a:t>Involves investing more effort in the early phases of software development </a:t>
            </a:r>
          </a:p>
          <a:p>
            <a:pPr marL="1039813" lvl="1" indent="-458788" defTabSz="917575" eaLnBrk="1" hangingPunct="1"/>
            <a:r>
              <a:rPr lang="en-GB" sz="3200" dirty="0" smtClean="0"/>
              <a:t>Reduces requirements errors as it forces a detailed analysis of the requirements </a:t>
            </a:r>
          </a:p>
          <a:p>
            <a:pPr marL="466725" indent="-466725" defTabSz="917575" eaLnBrk="1" hangingPunct="1"/>
            <a:r>
              <a:rPr lang="en-GB" sz="3600" dirty="0" smtClean="0"/>
              <a:t>Incompleteness and inconsistencies can be discovered and resolved</a:t>
            </a:r>
          </a:p>
          <a:p>
            <a:pPr marL="1039813" lvl="1" indent="-458788" defTabSz="917575" eaLnBrk="1" hangingPunct="1"/>
            <a:r>
              <a:rPr lang="en-GB" sz="3200" dirty="0" smtClean="0"/>
              <a:t>Hence, savings as made as the amount of rework due to requirements problems is reduced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295400"/>
          </a:xfrm>
          <a:noFill/>
        </p:spPr>
        <p:txBody>
          <a:bodyPr lIns="90840" tIns="44623" rIns="90840" bIns="44623" anchor="b">
            <a:normAutofit fontScale="90000"/>
          </a:bodyPr>
          <a:lstStyle/>
          <a:p>
            <a:pPr defTabSz="917575" eaLnBrk="1" hangingPunct="1"/>
            <a:r>
              <a:rPr lang="en-GB" sz="4000" dirty="0" smtClean="0"/>
              <a:t>Development Costs with Formal Specification</a:t>
            </a:r>
            <a:endParaRPr lang="en-GB" sz="5400" dirty="0" smtClean="0"/>
          </a:p>
        </p:txBody>
      </p:sp>
      <p:pic>
        <p:nvPicPr>
          <p:cNvPr id="25603" name="Picture 3"/>
          <p:cNvPicPr>
            <a:picLocks noChangeArrowheads="1"/>
          </p:cNvPicPr>
          <p:nvPr/>
        </p:nvPicPr>
        <p:blipFill>
          <a:blip r:embed="rId3" cstate="print"/>
          <a:srcRect/>
          <a:stretch>
            <a:fillRect/>
          </a:stretch>
        </p:blipFill>
        <p:spPr bwMode="auto">
          <a:xfrm>
            <a:off x="914400" y="1676400"/>
            <a:ext cx="6692900" cy="5041900"/>
          </a:xfrm>
          <a:prstGeom prst="rect">
            <a:avLst/>
          </a:prstGeom>
          <a:noFill/>
          <a:ln w="12700">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944563"/>
          </a:xfrm>
        </p:spPr>
        <p:txBody>
          <a:bodyPr/>
          <a:lstStyle/>
          <a:p>
            <a:pPr defTabSz="962025" eaLnBrk="1" hangingPunct="1"/>
            <a:r>
              <a:rPr lang="en-US" dirty="0" smtClean="0"/>
              <a:t>Cost Profile</a:t>
            </a:r>
          </a:p>
        </p:txBody>
      </p:sp>
      <p:sp>
        <p:nvSpPr>
          <p:cNvPr id="26627" name="Rectangle 3"/>
          <p:cNvSpPr>
            <a:spLocks noGrp="1" noChangeArrowheads="1"/>
          </p:cNvSpPr>
          <p:nvPr>
            <p:ph idx="1"/>
          </p:nvPr>
        </p:nvSpPr>
        <p:spPr>
          <a:xfrm>
            <a:off x="381000" y="1371600"/>
            <a:ext cx="8458200" cy="4953000"/>
          </a:xfrm>
        </p:spPr>
        <p:txBody>
          <a:bodyPr/>
          <a:lstStyle/>
          <a:p>
            <a:pPr marL="488950" indent="-488950" defTabSz="962025" eaLnBrk="1" hangingPunct="1"/>
            <a:r>
              <a:rPr lang="en-US" sz="3600" dirty="0" smtClean="0"/>
              <a:t>The use of formal specification means that the cost profile of a project changes</a:t>
            </a:r>
          </a:p>
          <a:p>
            <a:pPr marL="1089025" lvl="1" indent="-479425" defTabSz="962025" eaLnBrk="1" hangingPunct="1"/>
            <a:r>
              <a:rPr lang="en-US" sz="3200" dirty="0" smtClean="0"/>
              <a:t>Greater up front costs as more time and effort are spent developing the specification</a:t>
            </a:r>
          </a:p>
          <a:p>
            <a:pPr marL="1089025" lvl="1" indent="-479425" defTabSz="962025" eaLnBrk="1" hangingPunct="1"/>
            <a:r>
              <a:rPr lang="en-US" sz="3200" dirty="0" smtClean="0"/>
              <a:t>However, implementation and validation costs should be reduced as the specification process reduces errors and ambiguities in the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944562"/>
          </a:xfrm>
        </p:spPr>
        <p:txBody>
          <a:bodyPr/>
          <a:lstStyle/>
          <a:p>
            <a:pPr defTabSz="917575" eaLnBrk="1" hangingPunct="1"/>
            <a:r>
              <a:rPr lang="en-GB" sz="4000" dirty="0" smtClean="0"/>
              <a:t>Formal Specification Techniques</a:t>
            </a:r>
          </a:p>
        </p:txBody>
      </p:sp>
      <p:sp>
        <p:nvSpPr>
          <p:cNvPr id="27651" name="Rectangle 3"/>
          <p:cNvSpPr>
            <a:spLocks noGrp="1" noChangeArrowheads="1"/>
          </p:cNvSpPr>
          <p:nvPr>
            <p:ph idx="1"/>
          </p:nvPr>
        </p:nvSpPr>
        <p:spPr>
          <a:xfrm>
            <a:off x="381000" y="1447800"/>
            <a:ext cx="8534400" cy="5105400"/>
          </a:xfrm>
        </p:spPr>
        <p:txBody>
          <a:bodyPr>
            <a:normAutofit/>
          </a:bodyPr>
          <a:lstStyle/>
          <a:p>
            <a:pPr marL="466725" indent="-466725" defTabSz="917575" eaLnBrk="1" hangingPunct="1"/>
            <a:r>
              <a:rPr lang="en-GB" sz="3600" dirty="0" smtClean="0"/>
              <a:t>Algebraic approach</a:t>
            </a:r>
          </a:p>
          <a:p>
            <a:pPr marL="1039813" lvl="1" indent="-458788" defTabSz="917575" eaLnBrk="1" hangingPunct="1"/>
            <a:r>
              <a:rPr lang="en-GB" sz="3200" dirty="0" smtClean="0"/>
              <a:t>The system is specified in terms of its operations and their relationships</a:t>
            </a:r>
          </a:p>
          <a:p>
            <a:pPr marL="1039813" lvl="1" indent="-458788" defTabSz="917575" eaLnBrk="1" hangingPunct="1"/>
            <a:r>
              <a:rPr lang="en-GB" sz="3200" dirty="0" smtClean="0"/>
              <a:t>E.g. CSP, CCS, LOTOS</a:t>
            </a:r>
          </a:p>
          <a:p>
            <a:pPr marL="466725" indent="-466725" defTabSz="917575" eaLnBrk="1" hangingPunct="1"/>
            <a:r>
              <a:rPr lang="en-GB" sz="3600" dirty="0" smtClean="0"/>
              <a:t>Model-based approach</a:t>
            </a:r>
          </a:p>
          <a:p>
            <a:pPr marL="1039813" lvl="1" indent="-458788" defTabSz="917575" eaLnBrk="1" hangingPunct="1"/>
            <a:r>
              <a:rPr lang="en-GB" sz="3200" dirty="0" smtClean="0"/>
              <a:t>A mathematical model is constructed. Operations are defined by modifications to the system’s state.</a:t>
            </a:r>
          </a:p>
          <a:p>
            <a:pPr marL="1039813" lvl="1" indent="-458788" defTabSz="917575" eaLnBrk="1" hangingPunct="1"/>
            <a:r>
              <a:rPr lang="en-GB" sz="3200" dirty="0" smtClean="0"/>
              <a:t>E.g. Z, VDM, OCL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Formal Methods Terminology</a:t>
            </a:r>
          </a:p>
        </p:txBody>
      </p:sp>
      <p:sp>
        <p:nvSpPr>
          <p:cNvPr id="28675" name="Rectangle 3"/>
          <p:cNvSpPr>
            <a:spLocks noGrp="1" noChangeArrowheads="1"/>
          </p:cNvSpPr>
          <p:nvPr>
            <p:ph idx="1"/>
          </p:nvPr>
        </p:nvSpPr>
        <p:spPr/>
        <p:txBody>
          <a:bodyPr>
            <a:normAutofit/>
          </a:bodyPr>
          <a:lstStyle/>
          <a:p>
            <a:pPr eaLnBrk="1" hangingPunct="1"/>
            <a:r>
              <a:rPr lang="en-US" sz="3600" dirty="0" smtClean="0"/>
              <a:t>Invariant</a:t>
            </a:r>
          </a:p>
          <a:p>
            <a:pPr eaLnBrk="1" hangingPunct="1"/>
            <a:r>
              <a:rPr lang="en-US" sz="3600" dirty="0" smtClean="0"/>
              <a:t>State</a:t>
            </a:r>
          </a:p>
          <a:p>
            <a:pPr eaLnBrk="1" hangingPunct="1"/>
            <a:r>
              <a:rPr lang="en-US" sz="3600" dirty="0" smtClean="0"/>
              <a:t>Operation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Formal Methods Terminology</a:t>
            </a:r>
          </a:p>
        </p:txBody>
      </p:sp>
      <p:sp>
        <p:nvSpPr>
          <p:cNvPr id="29699" name="Rectangle 3"/>
          <p:cNvSpPr>
            <a:spLocks noGrp="1" noChangeArrowheads="1"/>
          </p:cNvSpPr>
          <p:nvPr>
            <p:ph idx="1"/>
          </p:nvPr>
        </p:nvSpPr>
        <p:spPr/>
        <p:txBody>
          <a:bodyPr/>
          <a:lstStyle/>
          <a:p>
            <a:pPr eaLnBrk="1" hangingPunct="1"/>
            <a:r>
              <a:rPr lang="en-US" sz="3600" dirty="0" smtClean="0"/>
              <a:t>Invariant</a:t>
            </a:r>
          </a:p>
          <a:p>
            <a:pPr lvl="1" eaLnBrk="1" hangingPunct="1"/>
            <a:r>
              <a:rPr lang="en-US" sz="3200" dirty="0" smtClean="0"/>
              <a:t>A condition that is true throughout the execution of the system that contains a collection of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28600"/>
            <a:ext cx="8686800" cy="1143000"/>
          </a:xfrm>
        </p:spPr>
        <p:txBody>
          <a:bodyPr/>
          <a:lstStyle/>
          <a:p>
            <a:pPr eaLnBrk="1" hangingPunct="1"/>
            <a:r>
              <a:rPr lang="en-US" smtClean="0"/>
              <a:t>Writing Requirements</a:t>
            </a:r>
            <a:endParaRPr lang="en-GB" sz="4800" smtClean="0"/>
          </a:p>
        </p:txBody>
      </p:sp>
      <p:sp>
        <p:nvSpPr>
          <p:cNvPr id="13315" name="Rectangle 3"/>
          <p:cNvSpPr>
            <a:spLocks noGrp="1" noChangeArrowheads="1"/>
          </p:cNvSpPr>
          <p:nvPr>
            <p:ph idx="1"/>
          </p:nvPr>
        </p:nvSpPr>
        <p:spPr/>
        <p:txBody>
          <a:bodyPr/>
          <a:lstStyle/>
          <a:p>
            <a:pPr marL="465138" indent="-465138" eaLnBrk="1" hangingPunct="1"/>
            <a:r>
              <a:rPr lang="en-GB" sz="3600" smtClean="0"/>
              <a:t>Approaches to writing requirements:</a:t>
            </a:r>
          </a:p>
          <a:p>
            <a:pPr marL="1035050" lvl="1" indent="-455613" eaLnBrk="1" hangingPunct="1"/>
            <a:r>
              <a:rPr lang="en-GB" sz="3200" smtClean="0"/>
              <a:t>Semiformal and informal methods</a:t>
            </a:r>
          </a:p>
          <a:p>
            <a:pPr marL="1035050" lvl="1" indent="-455613" eaLnBrk="1" hangingPunct="1"/>
            <a:r>
              <a:rPr lang="en-GB" sz="3200" smtClean="0"/>
              <a:t>Formal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Formal Methods Terminology</a:t>
            </a:r>
          </a:p>
        </p:txBody>
      </p:sp>
      <p:sp>
        <p:nvSpPr>
          <p:cNvPr id="30723" name="Rectangle 3"/>
          <p:cNvSpPr>
            <a:spLocks noGrp="1" noChangeArrowheads="1"/>
          </p:cNvSpPr>
          <p:nvPr>
            <p:ph idx="1"/>
          </p:nvPr>
        </p:nvSpPr>
        <p:spPr/>
        <p:txBody>
          <a:bodyPr/>
          <a:lstStyle/>
          <a:p>
            <a:pPr marL="609600" indent="-609600" eaLnBrk="1" hangingPunct="1"/>
            <a:r>
              <a:rPr lang="en-US" sz="3600" dirty="0" smtClean="0"/>
              <a:t>State</a:t>
            </a:r>
          </a:p>
          <a:p>
            <a:pPr marL="990600" lvl="1" indent="-533400" eaLnBrk="1" hangingPunct="1"/>
            <a:r>
              <a:rPr lang="en-US" sz="3200" dirty="0" smtClean="0"/>
              <a:t>2 views on what a state is:</a:t>
            </a:r>
          </a:p>
          <a:p>
            <a:pPr marL="1371600" lvl="2" indent="-457200" eaLnBrk="1" hangingPunct="1">
              <a:buFontTx/>
              <a:buAutoNum type="arabicPeriod"/>
            </a:pPr>
            <a:r>
              <a:rPr lang="en-US" sz="2800" dirty="0" smtClean="0"/>
              <a:t>an externally observable mode of behavior</a:t>
            </a:r>
          </a:p>
          <a:p>
            <a:pPr marL="1371600" lvl="2" indent="-457200" eaLnBrk="1" hangingPunct="1">
              <a:buFontTx/>
              <a:buAutoNum type="arabicPeriod"/>
            </a:pPr>
            <a:r>
              <a:rPr lang="en-US" sz="2800" dirty="0" smtClean="0"/>
              <a:t>the stored data which a system accesses and alters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Formal Methods Terminology</a:t>
            </a:r>
          </a:p>
        </p:txBody>
      </p:sp>
      <p:sp>
        <p:nvSpPr>
          <p:cNvPr id="31747" name="Rectangle 3"/>
          <p:cNvSpPr>
            <a:spLocks noGrp="1" noChangeArrowheads="1"/>
          </p:cNvSpPr>
          <p:nvPr>
            <p:ph idx="1"/>
          </p:nvPr>
        </p:nvSpPr>
        <p:spPr/>
        <p:txBody>
          <a:bodyPr/>
          <a:lstStyle/>
          <a:p>
            <a:pPr eaLnBrk="1" hangingPunct="1"/>
            <a:r>
              <a:rPr lang="en-US" sz="3600" dirty="0" smtClean="0"/>
              <a:t>Operation</a:t>
            </a:r>
          </a:p>
          <a:p>
            <a:pPr lvl="1" eaLnBrk="1" hangingPunct="1"/>
            <a:r>
              <a:rPr lang="en-US" sz="3200" dirty="0" smtClean="0"/>
              <a:t>an action that takes place in a system and may change the state of the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Formal Methods Terminology</a:t>
            </a:r>
          </a:p>
        </p:txBody>
      </p:sp>
      <p:sp>
        <p:nvSpPr>
          <p:cNvPr id="32771" name="Rectangle 3"/>
          <p:cNvSpPr>
            <a:spLocks noGrp="1" noChangeArrowheads="1"/>
          </p:cNvSpPr>
          <p:nvPr>
            <p:ph idx="1"/>
          </p:nvPr>
        </p:nvSpPr>
        <p:spPr>
          <a:xfrm>
            <a:off x="381000" y="1371600"/>
            <a:ext cx="8534400" cy="5257800"/>
          </a:xfrm>
        </p:spPr>
        <p:txBody>
          <a:bodyPr>
            <a:normAutofit lnSpcReduction="10000"/>
          </a:bodyPr>
          <a:lstStyle/>
          <a:p>
            <a:pPr eaLnBrk="1" hangingPunct="1"/>
            <a:r>
              <a:rPr lang="en-US" sz="3600" dirty="0" smtClean="0"/>
              <a:t>3 types of conditions associated with operations:</a:t>
            </a:r>
          </a:p>
          <a:p>
            <a:pPr lvl="1" eaLnBrk="1" hangingPunct="1"/>
            <a:r>
              <a:rPr lang="en-US" sz="3200" dirty="0" smtClean="0"/>
              <a:t>Invariant</a:t>
            </a:r>
          </a:p>
          <a:p>
            <a:pPr lvl="2" eaLnBrk="1" hangingPunct="1"/>
            <a:r>
              <a:rPr lang="en-US" sz="2800" dirty="0" smtClean="0"/>
              <a:t>Defines what is guaranteed not to change</a:t>
            </a:r>
          </a:p>
          <a:p>
            <a:pPr lvl="1" eaLnBrk="1" hangingPunct="1"/>
            <a:r>
              <a:rPr lang="en-US" sz="3200" dirty="0" smtClean="0"/>
              <a:t>Pre-condition </a:t>
            </a:r>
          </a:p>
          <a:p>
            <a:pPr lvl="2" eaLnBrk="1" hangingPunct="1"/>
            <a:r>
              <a:rPr lang="en-US" sz="2800" dirty="0" smtClean="0"/>
              <a:t>Defines the circumstances in which a particular operation is valid</a:t>
            </a:r>
          </a:p>
          <a:p>
            <a:pPr lvl="1" eaLnBrk="1" hangingPunct="1"/>
            <a:r>
              <a:rPr lang="en-US" sz="3200" dirty="0" smtClean="0"/>
              <a:t>Post-condition</a:t>
            </a:r>
          </a:p>
          <a:p>
            <a:pPr lvl="2" eaLnBrk="1" hangingPunct="1"/>
            <a:r>
              <a:rPr lang="en-US" sz="2800" dirty="0" smtClean="0"/>
              <a:t>Defines what happens when an operation has completed its action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OCL</a:t>
            </a:r>
            <a:endParaRPr lang="en-US" dirty="0"/>
          </a:p>
        </p:txBody>
      </p:sp>
      <p:sp>
        <p:nvSpPr>
          <p:cNvPr id="3" name="Text Placeholder 2"/>
          <p:cNvSpPr>
            <a:spLocks noGrp="1"/>
          </p:cNvSpPr>
          <p:nvPr>
            <p:ph type="body" idx="1"/>
          </p:nvPr>
        </p:nvSpPr>
        <p:spPr/>
        <p:txBody>
          <a:bodyPr/>
          <a:lstStyle/>
          <a:p>
            <a:r>
              <a:rPr lang="en-US" dirty="0" smtClean="0"/>
              <a:t>Object Constraint Language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427038"/>
            <a:ext cx="8686800" cy="868362"/>
          </a:xfrm>
        </p:spPr>
        <p:txBody>
          <a:bodyPr/>
          <a:lstStyle/>
          <a:p>
            <a:pPr eaLnBrk="1" hangingPunct="1"/>
            <a:r>
              <a:rPr lang="en-US" smtClean="0"/>
              <a:t>Object Constraint Language(OCL)</a:t>
            </a:r>
          </a:p>
        </p:txBody>
      </p:sp>
      <p:sp>
        <p:nvSpPr>
          <p:cNvPr id="33795" name="Rectangle 3"/>
          <p:cNvSpPr>
            <a:spLocks noGrp="1" noChangeArrowheads="1"/>
          </p:cNvSpPr>
          <p:nvPr>
            <p:ph idx="1"/>
          </p:nvPr>
        </p:nvSpPr>
        <p:spPr>
          <a:xfrm>
            <a:off x="457200" y="1828800"/>
            <a:ext cx="8382000" cy="3810000"/>
          </a:xfrm>
        </p:spPr>
        <p:txBody>
          <a:bodyPr/>
          <a:lstStyle/>
          <a:p>
            <a:pPr eaLnBrk="1" hangingPunct="1"/>
            <a:r>
              <a:rPr lang="en-US" sz="3600" smtClean="0"/>
              <a:t>UML does not have a formal semantics</a:t>
            </a:r>
          </a:p>
          <a:p>
            <a:pPr eaLnBrk="1" hangingPunct="1"/>
            <a:r>
              <a:rPr lang="en-US" sz="3600" smtClean="0"/>
              <a:t>OCL provides a way to develop more precise models using UML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28600"/>
            <a:ext cx="8229600" cy="868363"/>
          </a:xfrm>
        </p:spPr>
        <p:txBody>
          <a:bodyPr/>
          <a:lstStyle/>
          <a:p>
            <a:pPr eaLnBrk="1" hangingPunct="1"/>
            <a:r>
              <a:rPr lang="en-US" smtClean="0"/>
              <a:t>What Is OCL?</a:t>
            </a:r>
          </a:p>
        </p:txBody>
      </p:sp>
      <p:sp>
        <p:nvSpPr>
          <p:cNvPr id="34819" name="Rectangle 3"/>
          <p:cNvSpPr>
            <a:spLocks noGrp="1" noChangeArrowheads="1"/>
          </p:cNvSpPr>
          <p:nvPr>
            <p:ph idx="1"/>
          </p:nvPr>
        </p:nvSpPr>
        <p:spPr>
          <a:xfrm>
            <a:off x="457200" y="1600200"/>
            <a:ext cx="8305800" cy="4724400"/>
          </a:xfrm>
        </p:spPr>
        <p:txBody>
          <a:bodyPr/>
          <a:lstStyle/>
          <a:p>
            <a:r>
              <a:rPr lang="en-US" sz="3600" b="1" i="1" dirty="0" smtClean="0"/>
              <a:t>Declarative language </a:t>
            </a:r>
            <a:r>
              <a:rPr lang="en-US" sz="3600" dirty="0" smtClean="0"/>
              <a:t>to describe constraints</a:t>
            </a:r>
          </a:p>
          <a:p>
            <a:r>
              <a:rPr lang="en-US" sz="3600" dirty="0" smtClean="0"/>
              <a:t>The </a:t>
            </a:r>
            <a:r>
              <a:rPr lang="en-US" sz="3600" b="1" i="1" dirty="0" smtClean="0"/>
              <a:t>constraint language </a:t>
            </a:r>
            <a:r>
              <a:rPr lang="en-US" sz="3600" dirty="0" smtClean="0"/>
              <a:t>used in UML models</a:t>
            </a:r>
          </a:p>
          <a:p>
            <a:r>
              <a:rPr lang="en-US" sz="3600" dirty="0" smtClean="0"/>
              <a:t>Standardized</a:t>
            </a:r>
          </a:p>
          <a:p>
            <a:r>
              <a:rPr lang="en-US" sz="3600" dirty="0" smtClean="0"/>
              <a:t>Formal specification language </a:t>
            </a:r>
            <a:r>
              <a:rPr lang="en-US" sz="3600" dirty="0" smtClean="0">
                <a:sym typeface="Wingdings" pitchFamily="2" charset="2"/>
              </a:rPr>
              <a:t> implementable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868363"/>
          </a:xfrm>
        </p:spPr>
        <p:txBody>
          <a:bodyPr/>
          <a:lstStyle/>
          <a:p>
            <a:pPr eaLnBrk="1" hangingPunct="1"/>
            <a:r>
              <a:rPr lang="en-US" smtClean="0"/>
              <a:t>What Is OCL?</a:t>
            </a:r>
          </a:p>
        </p:txBody>
      </p:sp>
      <p:sp>
        <p:nvSpPr>
          <p:cNvPr id="37891" name="Rectangle 3"/>
          <p:cNvSpPr>
            <a:spLocks noGrp="1" noChangeArrowheads="1"/>
          </p:cNvSpPr>
          <p:nvPr>
            <p:ph idx="1"/>
          </p:nvPr>
        </p:nvSpPr>
        <p:spPr>
          <a:xfrm>
            <a:off x="457200" y="1295400"/>
            <a:ext cx="8305800" cy="4724400"/>
          </a:xfrm>
        </p:spPr>
        <p:txBody>
          <a:bodyPr/>
          <a:lstStyle/>
          <a:p>
            <a:pPr eaLnBrk="1" hangingPunct="1"/>
            <a:r>
              <a:rPr lang="en-US" sz="3600" dirty="0" smtClean="0"/>
              <a:t>Formal but </a:t>
            </a:r>
            <a:r>
              <a:rPr lang="en-US" sz="3600" i="1" dirty="0" smtClean="0"/>
              <a:t>easy</a:t>
            </a:r>
            <a:r>
              <a:rPr lang="en-US" sz="3600" dirty="0" smtClean="0"/>
              <a:t> to use </a:t>
            </a:r>
          </a:p>
          <a:p>
            <a:pPr lvl="1" eaLnBrk="1" hangingPunct="1"/>
            <a:r>
              <a:rPr lang="en-US" sz="3200" dirty="0" smtClean="0"/>
              <a:t>Unambiguous</a:t>
            </a:r>
          </a:p>
          <a:p>
            <a:pPr lvl="1" eaLnBrk="1" hangingPunct="1"/>
            <a:r>
              <a:rPr lang="en-US" sz="3200" dirty="0" smtClean="0"/>
              <a:t>Uses natural language instead of mathematical notation</a:t>
            </a:r>
          </a:p>
          <a:p>
            <a:pPr eaLnBrk="1" hangingPunct="1"/>
            <a:r>
              <a:rPr lang="en-US" sz="3600" dirty="0" smtClean="0"/>
              <a:t>OCL is not a programming language</a:t>
            </a:r>
          </a:p>
          <a:p>
            <a:pPr lvl="1" eaLnBrk="1" hangingPunct="1"/>
            <a:r>
              <a:rPr lang="en-US" sz="3200" dirty="0" smtClean="0"/>
              <a:t>No control flow</a:t>
            </a:r>
          </a:p>
          <a:p>
            <a:pPr lvl="1" eaLnBrk="1" hangingPunct="1"/>
            <a:r>
              <a:rPr lang="en-US" sz="3200" dirty="0" smtClean="0"/>
              <a:t>No side effects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28600"/>
            <a:ext cx="8229600" cy="868363"/>
          </a:xfrm>
        </p:spPr>
        <p:txBody>
          <a:bodyPr/>
          <a:lstStyle/>
          <a:p>
            <a:pPr eaLnBrk="1" hangingPunct="1"/>
            <a:r>
              <a:rPr lang="en-US" dirty="0" smtClean="0"/>
              <a:t>Why Use OCL with UML?</a:t>
            </a:r>
          </a:p>
        </p:txBody>
      </p:sp>
      <p:sp>
        <p:nvSpPr>
          <p:cNvPr id="35843" name="Rectangle 3"/>
          <p:cNvSpPr>
            <a:spLocks noGrp="1" noChangeArrowheads="1"/>
          </p:cNvSpPr>
          <p:nvPr>
            <p:ph idx="1"/>
          </p:nvPr>
        </p:nvSpPr>
        <p:spPr>
          <a:xfrm>
            <a:off x="457200" y="1600200"/>
            <a:ext cx="8305800" cy="4724400"/>
          </a:xfrm>
        </p:spPr>
        <p:txBody>
          <a:bodyPr/>
          <a:lstStyle/>
          <a:p>
            <a:pPr eaLnBrk="1" hangingPunct="1"/>
            <a:r>
              <a:rPr lang="en-US" sz="3600" dirty="0" smtClean="0">
                <a:sym typeface="Wingdings" pitchFamily="2" charset="2"/>
              </a:rPr>
              <a:t>Expressions written in OCL add vital information to UML diagrams.</a:t>
            </a:r>
          </a:p>
          <a:p>
            <a:pPr lvl="1" eaLnBrk="1" hangingPunct="1"/>
            <a:r>
              <a:rPr lang="en-US" sz="3200" dirty="0" smtClean="0">
                <a:sym typeface="Wingdings" pitchFamily="2" charset="2"/>
              </a:rPr>
              <a:t>This information often cannot be expressed in the notation of the diagram.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lIns="92075" tIns="46038" rIns="92075" bIns="46038"/>
          <a:lstStyle/>
          <a:p>
            <a:pPr eaLnBrk="1" hangingPunct="1"/>
            <a:r>
              <a:rPr lang="en-US" dirty="0" smtClean="0"/>
              <a:t>Companies Behind OCL</a:t>
            </a:r>
          </a:p>
        </p:txBody>
      </p:sp>
      <p:sp>
        <p:nvSpPr>
          <p:cNvPr id="38915" name="Rectangle 3"/>
          <p:cNvSpPr>
            <a:spLocks noGrp="1" noChangeArrowheads="1"/>
          </p:cNvSpPr>
          <p:nvPr>
            <p:ph sz="half" idx="1"/>
          </p:nvPr>
        </p:nvSpPr>
        <p:spPr>
          <a:xfrm>
            <a:off x="457200" y="1600200"/>
            <a:ext cx="3962400" cy="4876800"/>
          </a:xfrm>
          <a:noFill/>
        </p:spPr>
        <p:txBody>
          <a:bodyPr lIns="92075" tIns="46038" rIns="92075" bIns="46038"/>
          <a:lstStyle/>
          <a:p>
            <a:pPr eaLnBrk="1" hangingPunct="1">
              <a:lnSpc>
                <a:spcPct val="90000"/>
              </a:lnSpc>
            </a:pPr>
            <a:r>
              <a:rPr lang="en-US" sz="3200" dirty="0" smtClean="0"/>
              <a:t>Rational Software</a:t>
            </a:r>
          </a:p>
          <a:p>
            <a:pPr eaLnBrk="1" hangingPunct="1">
              <a:lnSpc>
                <a:spcPct val="90000"/>
              </a:lnSpc>
            </a:pPr>
            <a:r>
              <a:rPr lang="en-US" sz="3200" dirty="0" smtClean="0"/>
              <a:t>Microsoft</a:t>
            </a:r>
          </a:p>
          <a:p>
            <a:pPr eaLnBrk="1" hangingPunct="1">
              <a:lnSpc>
                <a:spcPct val="90000"/>
              </a:lnSpc>
            </a:pPr>
            <a:r>
              <a:rPr lang="en-US" sz="3200" dirty="0" smtClean="0"/>
              <a:t>Hewlett-Packard</a:t>
            </a:r>
          </a:p>
          <a:p>
            <a:pPr eaLnBrk="1" hangingPunct="1">
              <a:lnSpc>
                <a:spcPct val="90000"/>
              </a:lnSpc>
            </a:pPr>
            <a:r>
              <a:rPr lang="en-US" sz="3200" dirty="0" smtClean="0"/>
              <a:t>Oracle</a:t>
            </a:r>
          </a:p>
          <a:p>
            <a:pPr eaLnBrk="1" hangingPunct="1">
              <a:lnSpc>
                <a:spcPct val="90000"/>
              </a:lnSpc>
            </a:pPr>
            <a:r>
              <a:rPr lang="en-US" sz="3200" dirty="0" smtClean="0"/>
              <a:t>Sterling Software</a:t>
            </a:r>
          </a:p>
          <a:p>
            <a:pPr eaLnBrk="1" hangingPunct="1">
              <a:lnSpc>
                <a:spcPct val="90000"/>
              </a:lnSpc>
            </a:pPr>
            <a:r>
              <a:rPr lang="en-US" sz="3200" dirty="0" smtClean="0"/>
              <a:t>MCI </a:t>
            </a:r>
            <a:r>
              <a:rPr lang="en-US" sz="3200" dirty="0" err="1" smtClean="0"/>
              <a:t>Systemhouse</a:t>
            </a:r>
            <a:endParaRPr lang="en-US" sz="3200" dirty="0" smtClean="0"/>
          </a:p>
          <a:p>
            <a:pPr eaLnBrk="1" hangingPunct="1">
              <a:lnSpc>
                <a:spcPct val="90000"/>
              </a:lnSpc>
            </a:pPr>
            <a:r>
              <a:rPr lang="en-US" sz="3200" dirty="0" smtClean="0"/>
              <a:t> IBM</a:t>
            </a:r>
          </a:p>
          <a:p>
            <a:pPr eaLnBrk="1" hangingPunct="1">
              <a:lnSpc>
                <a:spcPct val="90000"/>
              </a:lnSpc>
            </a:pPr>
            <a:r>
              <a:rPr lang="en-US" sz="3200" dirty="0" smtClean="0"/>
              <a:t>Reich Technologies</a:t>
            </a:r>
          </a:p>
          <a:p>
            <a:pPr eaLnBrk="1" hangingPunct="1">
              <a:lnSpc>
                <a:spcPct val="90000"/>
              </a:lnSpc>
            </a:pPr>
            <a:r>
              <a:rPr lang="en-US" sz="3200" dirty="0" err="1" smtClean="0"/>
              <a:t>Softeam</a:t>
            </a:r>
            <a:endParaRPr lang="en-US" sz="3200" dirty="0" smtClean="0"/>
          </a:p>
        </p:txBody>
      </p:sp>
      <p:sp>
        <p:nvSpPr>
          <p:cNvPr id="38916" name="Rectangle 4"/>
          <p:cNvSpPr>
            <a:spLocks noGrp="1" noChangeArrowheads="1"/>
          </p:cNvSpPr>
          <p:nvPr>
            <p:ph sz="half" idx="2"/>
          </p:nvPr>
        </p:nvSpPr>
        <p:spPr>
          <a:xfrm>
            <a:off x="4648200" y="1600200"/>
            <a:ext cx="4038600" cy="4876800"/>
          </a:xfrm>
        </p:spPr>
        <p:txBody>
          <a:bodyPr/>
          <a:lstStyle/>
          <a:p>
            <a:pPr eaLnBrk="1" hangingPunct="1">
              <a:lnSpc>
                <a:spcPct val="90000"/>
              </a:lnSpc>
            </a:pPr>
            <a:r>
              <a:rPr lang="en-US" sz="3200" dirty="0" smtClean="0"/>
              <a:t>Unisys</a:t>
            </a:r>
          </a:p>
          <a:p>
            <a:pPr eaLnBrk="1" hangingPunct="1">
              <a:lnSpc>
                <a:spcPct val="90000"/>
              </a:lnSpc>
            </a:pPr>
            <a:r>
              <a:rPr lang="en-US" sz="3200" dirty="0" smtClean="0"/>
              <a:t>ICON Computing</a:t>
            </a:r>
          </a:p>
          <a:p>
            <a:pPr eaLnBrk="1" hangingPunct="1">
              <a:lnSpc>
                <a:spcPct val="90000"/>
              </a:lnSpc>
            </a:pPr>
            <a:r>
              <a:rPr lang="en-US" sz="3200" dirty="0" err="1" smtClean="0"/>
              <a:t>IntelliCorp</a:t>
            </a:r>
            <a:endParaRPr lang="en-US" sz="3200" dirty="0" smtClean="0"/>
          </a:p>
          <a:p>
            <a:pPr eaLnBrk="1" hangingPunct="1">
              <a:lnSpc>
                <a:spcPct val="90000"/>
              </a:lnSpc>
            </a:pPr>
            <a:r>
              <a:rPr lang="en-US" sz="3200" dirty="0" err="1" smtClean="0"/>
              <a:t>i-Logix</a:t>
            </a:r>
            <a:endParaRPr lang="en-US" sz="3200" dirty="0" smtClean="0"/>
          </a:p>
          <a:p>
            <a:pPr eaLnBrk="1" hangingPunct="1">
              <a:lnSpc>
                <a:spcPct val="90000"/>
              </a:lnSpc>
            </a:pPr>
            <a:r>
              <a:rPr lang="en-US" sz="3200" dirty="0" err="1" smtClean="0"/>
              <a:t>ObjecTime</a:t>
            </a:r>
            <a:endParaRPr lang="en-US" sz="3200" dirty="0" smtClean="0"/>
          </a:p>
          <a:p>
            <a:pPr eaLnBrk="1" hangingPunct="1">
              <a:lnSpc>
                <a:spcPct val="90000"/>
              </a:lnSpc>
            </a:pPr>
            <a:r>
              <a:rPr lang="en-US" sz="3200" dirty="0" smtClean="0"/>
              <a:t>Platinum Technology</a:t>
            </a:r>
          </a:p>
          <a:p>
            <a:pPr eaLnBrk="1" hangingPunct="1">
              <a:lnSpc>
                <a:spcPct val="90000"/>
              </a:lnSpc>
            </a:pPr>
            <a:r>
              <a:rPr lang="en-US" sz="3200" dirty="0" err="1" smtClean="0"/>
              <a:t>Ptech</a:t>
            </a:r>
            <a:endParaRPr lang="en-US" sz="3200" dirty="0" smtClean="0"/>
          </a:p>
          <a:p>
            <a:pPr eaLnBrk="1" hangingPunct="1">
              <a:lnSpc>
                <a:spcPct val="90000"/>
              </a:lnSpc>
            </a:pPr>
            <a:r>
              <a:rPr lang="en-US" sz="3200" dirty="0" err="1" smtClean="0"/>
              <a:t>Taskon</a:t>
            </a:r>
            <a:endParaRPr lang="en-US" sz="32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Expressions and Constraints</a:t>
            </a:r>
            <a:endParaRPr lang="en-US" dirty="0"/>
          </a:p>
        </p:txBody>
      </p:sp>
      <p:sp>
        <p:nvSpPr>
          <p:cNvPr id="7171" name="Rectangle 3"/>
          <p:cNvSpPr>
            <a:spLocks noGrp="1" noChangeArrowheads="1"/>
          </p:cNvSpPr>
          <p:nvPr>
            <p:ph idx="1"/>
          </p:nvPr>
        </p:nvSpPr>
        <p:spPr/>
        <p:txBody>
          <a:bodyPr/>
          <a:lstStyle/>
          <a:p>
            <a:r>
              <a:rPr lang="en-US" dirty="0" smtClean="0"/>
              <a:t>OCL is used </a:t>
            </a:r>
            <a:r>
              <a:rPr lang="en-US" dirty="0"/>
              <a:t>to describe </a:t>
            </a:r>
            <a:r>
              <a:rPr lang="en-US" b="1" i="1" dirty="0"/>
              <a:t>expressions</a:t>
            </a:r>
            <a:r>
              <a:rPr lang="en-US" dirty="0"/>
              <a:t> and </a:t>
            </a:r>
            <a:r>
              <a:rPr lang="en-US" b="1" i="1" dirty="0"/>
              <a:t>constraints</a:t>
            </a:r>
            <a:r>
              <a:rPr lang="en-US" dirty="0"/>
              <a:t> on UML models.</a:t>
            </a:r>
          </a:p>
          <a:p>
            <a:pPr lvl="1"/>
            <a:r>
              <a:rPr lang="en-US" dirty="0"/>
              <a:t>An </a:t>
            </a:r>
            <a:r>
              <a:rPr lang="en-US" dirty="0" smtClean="0"/>
              <a:t>expression </a:t>
            </a:r>
            <a:r>
              <a:rPr lang="en-US" dirty="0"/>
              <a:t>is a specification of a value. </a:t>
            </a:r>
          </a:p>
          <a:p>
            <a:pPr lvl="1"/>
            <a:r>
              <a:rPr lang="en-US" dirty="0"/>
              <a:t>A constraint is a restriction on a set of values in an OO model.</a:t>
            </a:r>
          </a:p>
          <a:p>
            <a:pPr lvl="2"/>
            <a:r>
              <a:rPr lang="en-US" dirty="0"/>
              <a:t>Types:</a:t>
            </a:r>
          </a:p>
          <a:p>
            <a:pPr lvl="3"/>
            <a:r>
              <a:rPr lang="en-US" dirty="0"/>
              <a:t>Invariants</a:t>
            </a:r>
          </a:p>
          <a:p>
            <a:pPr lvl="3"/>
            <a:r>
              <a:rPr lang="en-US" dirty="0"/>
              <a:t>Pre- and Post-conditions</a:t>
            </a:r>
          </a:p>
          <a:p>
            <a:pPr lvl="3"/>
            <a:r>
              <a:rPr lang="en-US" dirty="0"/>
              <a:t>Guards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28600"/>
            <a:ext cx="8686800" cy="1143000"/>
          </a:xfrm>
        </p:spPr>
        <p:txBody>
          <a:bodyPr/>
          <a:lstStyle/>
          <a:p>
            <a:pPr eaLnBrk="1" hangingPunct="1"/>
            <a:r>
              <a:rPr lang="en-US" smtClean="0"/>
              <a:t>Semiformal and Informal Approach</a:t>
            </a:r>
            <a:endParaRPr lang="en-GB" sz="4800" smtClean="0"/>
          </a:p>
        </p:txBody>
      </p:sp>
      <p:sp>
        <p:nvSpPr>
          <p:cNvPr id="14339" name="Rectangle 3"/>
          <p:cNvSpPr>
            <a:spLocks noGrp="1" noChangeArrowheads="1"/>
          </p:cNvSpPr>
          <p:nvPr>
            <p:ph idx="1"/>
          </p:nvPr>
        </p:nvSpPr>
        <p:spPr/>
        <p:txBody>
          <a:bodyPr/>
          <a:lstStyle/>
          <a:p>
            <a:pPr marL="465138" indent="-465138" eaLnBrk="1" hangingPunct="1"/>
            <a:r>
              <a:rPr lang="en-GB" sz="3600" smtClean="0"/>
              <a:t>Semiformal and informal methods</a:t>
            </a:r>
          </a:p>
          <a:p>
            <a:pPr marL="1035050" lvl="1" indent="-455613" eaLnBrk="1" hangingPunct="1"/>
            <a:r>
              <a:rPr lang="en-GB" sz="3200" smtClean="0"/>
              <a:t>Use natural language, diagrams, tables and simple notation </a:t>
            </a:r>
          </a:p>
          <a:p>
            <a:pPr marL="1035050" lvl="1" indent="-455613" eaLnBrk="1" hangingPunct="1"/>
            <a:r>
              <a:rPr lang="en-GB" sz="3200" smtClean="0"/>
              <a:t>Used in both classical analysis and object-oriented analysis</a:t>
            </a:r>
            <a:endParaRPr lang="en-US" sz="3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Types of Constraints</a:t>
            </a:r>
          </a:p>
        </p:txBody>
      </p:sp>
      <p:sp>
        <p:nvSpPr>
          <p:cNvPr id="9219" name="Rectangle 3"/>
          <p:cNvSpPr>
            <a:spLocks noGrp="1" noChangeArrowheads="1"/>
          </p:cNvSpPr>
          <p:nvPr>
            <p:ph idx="1"/>
          </p:nvPr>
        </p:nvSpPr>
        <p:spPr/>
        <p:txBody>
          <a:bodyPr/>
          <a:lstStyle/>
          <a:p>
            <a:pPr>
              <a:lnSpc>
                <a:spcPct val="80000"/>
              </a:lnSpc>
            </a:pPr>
            <a:r>
              <a:rPr lang="en-US" sz="2100" dirty="0"/>
              <a:t>Invariant</a:t>
            </a:r>
          </a:p>
          <a:p>
            <a:pPr lvl="1">
              <a:lnSpc>
                <a:spcPct val="80000"/>
              </a:lnSpc>
            </a:pPr>
            <a:r>
              <a:rPr lang="en-US" sz="2000" dirty="0"/>
              <a:t>“a constraint that states a condition that must always be met by all instances of the class, type, or interface. An invariant is described using an expression that evaluates to true if the invariant is met. Invariants must be true all the time.”</a:t>
            </a:r>
          </a:p>
          <a:p>
            <a:pPr>
              <a:lnSpc>
                <a:spcPct val="80000"/>
              </a:lnSpc>
            </a:pPr>
            <a:r>
              <a:rPr lang="en-US" sz="2100" dirty="0"/>
              <a:t>Pre-condition</a:t>
            </a:r>
          </a:p>
          <a:p>
            <a:pPr lvl="1">
              <a:lnSpc>
                <a:spcPct val="80000"/>
              </a:lnSpc>
            </a:pPr>
            <a:r>
              <a:rPr lang="en-US" sz="2000" dirty="0"/>
              <a:t>“to an operation is a restriction that must be true at the moment that the operation is going to be </a:t>
            </a:r>
            <a:r>
              <a:rPr lang="en-US" sz="2000" dirty="0" smtClean="0"/>
              <a:t>executed.”</a:t>
            </a:r>
            <a:endParaRPr lang="en-US" sz="2000" dirty="0"/>
          </a:p>
          <a:p>
            <a:pPr>
              <a:lnSpc>
                <a:spcPct val="80000"/>
              </a:lnSpc>
            </a:pPr>
            <a:r>
              <a:rPr lang="en-US" sz="2100" dirty="0"/>
              <a:t>Post-condition</a:t>
            </a:r>
          </a:p>
          <a:p>
            <a:pPr lvl="1">
              <a:lnSpc>
                <a:spcPct val="80000"/>
              </a:lnSpc>
            </a:pPr>
            <a:r>
              <a:rPr lang="en-US" sz="2000" dirty="0"/>
              <a:t>“to an operation is a restriction that must be true at the moment that the operation has just ended its execution.”</a:t>
            </a:r>
          </a:p>
          <a:p>
            <a:pPr>
              <a:lnSpc>
                <a:spcPct val="80000"/>
              </a:lnSpc>
            </a:pPr>
            <a:r>
              <a:rPr lang="en-US" sz="2100" dirty="0"/>
              <a:t>Guard</a:t>
            </a:r>
          </a:p>
          <a:p>
            <a:pPr lvl="1">
              <a:lnSpc>
                <a:spcPct val="80000"/>
              </a:lnSpc>
            </a:pPr>
            <a:r>
              <a:rPr lang="en-US" sz="2000" dirty="0"/>
              <a:t>“is a constraint that must be true before a state transition fires .”  </a:t>
            </a:r>
          </a:p>
        </p:txBody>
      </p:sp>
      <p:sp>
        <p:nvSpPr>
          <p:cNvPr id="5" name="Footer Placeholder 4"/>
          <p:cNvSpPr>
            <a:spLocks noGrp="1"/>
          </p:cNvSpPr>
          <p:nvPr>
            <p:ph type="ftr" sz="quarter" idx="11"/>
          </p:nvPr>
        </p:nvSpPr>
        <p:spPr>
          <a:xfrm>
            <a:off x="1600200" y="6356350"/>
            <a:ext cx="5715000" cy="365125"/>
          </a:xfrm>
        </p:spPr>
        <p:txBody>
          <a:bodyPr/>
          <a:lstStyle/>
          <a:p>
            <a:r>
              <a:rPr lang="en-US" altLang="en-US" dirty="0"/>
              <a:t>Source: </a:t>
            </a:r>
            <a:r>
              <a:rPr lang="en-US" altLang="en-US" dirty="0" err="1"/>
              <a:t>Klasse</a:t>
            </a:r>
            <a:r>
              <a:rPr lang="en-US" altLang="en-US" dirty="0"/>
              <a:t> </a:t>
            </a:r>
            <a:r>
              <a:rPr lang="en-US" altLang="en-US" dirty="0" err="1"/>
              <a:t>Objecten</a:t>
            </a:r>
            <a:r>
              <a:rPr lang="en-US" altLang="en-US" dirty="0"/>
              <a:t> (http://www.klasse.nl/ocl/ocl-introduction.html)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OCL Constraints</a:t>
            </a:r>
          </a:p>
        </p:txBody>
      </p:sp>
      <p:sp>
        <p:nvSpPr>
          <p:cNvPr id="41987" name="Rectangle 3"/>
          <p:cNvSpPr>
            <a:spLocks noGrp="1" noChangeArrowheads="1"/>
          </p:cNvSpPr>
          <p:nvPr>
            <p:ph idx="1"/>
          </p:nvPr>
        </p:nvSpPr>
        <p:spPr>
          <a:xfrm>
            <a:off x="457200" y="1371600"/>
            <a:ext cx="8229600" cy="5181600"/>
          </a:xfrm>
        </p:spPr>
        <p:txBody>
          <a:bodyPr>
            <a:normAutofit fontScale="92500" lnSpcReduction="10000"/>
          </a:bodyPr>
          <a:lstStyle/>
          <a:p>
            <a:pPr eaLnBrk="1" hangingPunct="1"/>
            <a:r>
              <a:rPr lang="en-US" sz="3600" dirty="0" smtClean="0"/>
              <a:t>are declarative</a:t>
            </a:r>
          </a:p>
          <a:p>
            <a:pPr lvl="1" eaLnBrk="1" hangingPunct="1"/>
            <a:r>
              <a:rPr lang="en-US" sz="3200" b="1" i="1" dirty="0" smtClean="0">
                <a:solidFill>
                  <a:srgbClr val="C00000"/>
                </a:solidFill>
              </a:rPr>
              <a:t>They specify what must be true not what must be done</a:t>
            </a:r>
          </a:p>
          <a:p>
            <a:pPr eaLnBrk="1" hangingPunct="1"/>
            <a:r>
              <a:rPr lang="en-US" sz="3600" dirty="0" smtClean="0"/>
              <a:t>have no side effects</a:t>
            </a:r>
          </a:p>
          <a:p>
            <a:pPr lvl="1" eaLnBrk="1" hangingPunct="1"/>
            <a:r>
              <a:rPr lang="en-US" sz="3200" dirty="0" smtClean="0"/>
              <a:t>Evaluating an OCL expression does not change the state of the system</a:t>
            </a:r>
          </a:p>
          <a:p>
            <a:pPr eaLnBrk="1" hangingPunct="1"/>
            <a:r>
              <a:rPr lang="en-US" sz="3600" dirty="0" smtClean="0"/>
              <a:t>have formal syntax and semantics</a:t>
            </a:r>
          </a:p>
          <a:p>
            <a:pPr lvl="1" eaLnBrk="1" hangingPunct="1"/>
            <a:r>
              <a:rPr lang="en-US" sz="3200" dirty="0" smtClean="0"/>
              <a:t>their interpretation is unambiguous</a:t>
            </a:r>
          </a:p>
          <a:p>
            <a:r>
              <a:rPr lang="en-US" sz="3600" dirty="0" smtClean="0"/>
              <a:t>are </a:t>
            </a:r>
            <a:r>
              <a:rPr lang="en-US" sz="3600" dirty="0" err="1" smtClean="0"/>
              <a:t>boolean</a:t>
            </a:r>
            <a:r>
              <a:rPr lang="en-US" sz="3600" dirty="0" smtClean="0"/>
              <a:t> OCL expressions – evaluates to true/false.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Constraints and the UML Model</a:t>
            </a:r>
          </a:p>
        </p:txBody>
      </p:sp>
      <p:sp>
        <p:nvSpPr>
          <p:cNvPr id="43011" name="Rectangle 3"/>
          <p:cNvSpPr>
            <a:spLocks noGrp="1" noChangeArrowheads="1"/>
          </p:cNvSpPr>
          <p:nvPr>
            <p:ph idx="1"/>
          </p:nvPr>
        </p:nvSpPr>
        <p:spPr/>
        <p:txBody>
          <a:bodyPr/>
          <a:lstStyle/>
          <a:p>
            <a:pPr eaLnBrk="1" hangingPunct="1"/>
            <a:r>
              <a:rPr lang="en-US" sz="3600" smtClean="0"/>
              <a:t>OCL expressions are always bound to a UML model</a:t>
            </a:r>
          </a:p>
          <a:p>
            <a:pPr lvl="1" eaLnBrk="1" hangingPunct="1"/>
            <a:r>
              <a:rPr lang="en-US" sz="3200" smtClean="0"/>
              <a:t>OCL cannot be used independently of UML</a:t>
            </a:r>
          </a:p>
          <a:p>
            <a:pPr lvl="2" eaLnBrk="1" hangingPunct="1"/>
            <a:r>
              <a:rPr lang="en-US" sz="2800" smtClean="0"/>
              <a:t>Though the OCL syntax for a UML diagram may be contained in a separate document</a:t>
            </a:r>
          </a:p>
          <a:p>
            <a:pPr lvl="1" eaLnBrk="1" hangingPunct="1"/>
            <a:r>
              <a:rPr lang="en-US" sz="3200" smtClean="0"/>
              <a:t>OCL expressions can be bound to any model element in UML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81000"/>
            <a:ext cx="8229600" cy="639763"/>
          </a:xfrm>
        </p:spPr>
        <p:txBody>
          <a:bodyPr>
            <a:normAutofit fontScale="90000"/>
          </a:bodyPr>
          <a:lstStyle/>
          <a:p>
            <a:pPr eaLnBrk="1" hangingPunct="1"/>
            <a:r>
              <a:rPr lang="en-US" dirty="0" smtClean="0"/>
              <a:t>Advantages of Constraints</a:t>
            </a:r>
          </a:p>
        </p:txBody>
      </p:sp>
      <p:sp>
        <p:nvSpPr>
          <p:cNvPr id="44035" name="Rectangle 3"/>
          <p:cNvSpPr>
            <a:spLocks noGrp="1" noChangeArrowheads="1"/>
          </p:cNvSpPr>
          <p:nvPr>
            <p:ph idx="1"/>
          </p:nvPr>
        </p:nvSpPr>
        <p:spPr>
          <a:xfrm>
            <a:off x="381000" y="1524000"/>
            <a:ext cx="8534400" cy="5029200"/>
          </a:xfrm>
        </p:spPr>
        <p:txBody>
          <a:bodyPr/>
          <a:lstStyle/>
          <a:p>
            <a:pPr eaLnBrk="1" hangingPunct="1"/>
            <a:r>
              <a:rPr lang="en-US" sz="2800" dirty="0" smtClean="0"/>
              <a:t>Better documentation</a:t>
            </a:r>
          </a:p>
          <a:p>
            <a:pPr lvl="1" eaLnBrk="1" hangingPunct="1"/>
            <a:r>
              <a:rPr lang="en-US" sz="2400" dirty="0" smtClean="0"/>
              <a:t>Constraints add information about the model elements and their relationships to the visual models used in UML</a:t>
            </a:r>
          </a:p>
          <a:p>
            <a:pPr lvl="1" eaLnBrk="1" hangingPunct="1"/>
            <a:r>
              <a:rPr lang="en-US" sz="2400" dirty="0" smtClean="0"/>
              <a:t>It is way of documenting the model</a:t>
            </a:r>
          </a:p>
          <a:p>
            <a:pPr eaLnBrk="1" hangingPunct="1"/>
            <a:r>
              <a:rPr lang="en-US" sz="2800" dirty="0" smtClean="0"/>
              <a:t>More precision</a:t>
            </a:r>
          </a:p>
          <a:p>
            <a:pPr lvl="1" eaLnBrk="1" hangingPunct="1"/>
            <a:r>
              <a:rPr lang="en-US" sz="2400" dirty="0" smtClean="0"/>
              <a:t>OCL constraints have formal semantics; hence, they can be used to reduce the ambiguity in the UML models</a:t>
            </a:r>
          </a:p>
          <a:p>
            <a:pPr eaLnBrk="1" hangingPunct="1"/>
            <a:r>
              <a:rPr lang="en-US" sz="2800" dirty="0" smtClean="0"/>
              <a:t>Communication without misunderstanding</a:t>
            </a:r>
          </a:p>
          <a:p>
            <a:pPr lvl="1" eaLnBrk="1" hangingPunct="1"/>
            <a:r>
              <a:rPr lang="en-US" sz="2400" dirty="0" smtClean="0"/>
              <a:t>UML models are used to communicate between developers. </a:t>
            </a:r>
          </a:p>
          <a:p>
            <a:pPr lvl="1" eaLnBrk="1" hangingPunct="1"/>
            <a:r>
              <a:rPr lang="en-US" sz="2400" dirty="0" smtClean="0"/>
              <a:t>Using OCL constraints, modelers can communicate unambiguously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lIns="92075" tIns="46038" rIns="92075" bIns="46038"/>
          <a:lstStyle/>
          <a:p>
            <a:pPr eaLnBrk="1" hangingPunct="1"/>
            <a:r>
              <a:rPr lang="en-US" dirty="0" smtClean="0"/>
              <a:t>Where to Use OCL</a:t>
            </a:r>
          </a:p>
        </p:txBody>
      </p:sp>
      <p:sp>
        <p:nvSpPr>
          <p:cNvPr id="45059" name="Rectangle 3"/>
          <p:cNvSpPr>
            <a:spLocks noGrp="1" noChangeArrowheads="1"/>
          </p:cNvSpPr>
          <p:nvPr>
            <p:ph idx="1"/>
          </p:nvPr>
        </p:nvSpPr>
        <p:spPr>
          <a:xfrm>
            <a:off x="228600" y="1676400"/>
            <a:ext cx="8686800" cy="5029200"/>
          </a:xfrm>
          <a:noFill/>
        </p:spPr>
        <p:txBody>
          <a:bodyPr lIns="92075" tIns="46038" rIns="92075" bIns="46038"/>
          <a:lstStyle/>
          <a:p>
            <a:pPr eaLnBrk="1" hangingPunct="1"/>
            <a:r>
              <a:rPr lang="en-US" sz="3600" dirty="0" smtClean="0"/>
              <a:t>Specify invariants for classes and types</a:t>
            </a:r>
          </a:p>
          <a:p>
            <a:pPr eaLnBrk="1" hangingPunct="1"/>
            <a:r>
              <a:rPr lang="en-US" sz="3600" dirty="0" smtClean="0"/>
              <a:t>Specify pre-conditions and post-conditions for methods</a:t>
            </a:r>
          </a:p>
          <a:p>
            <a:pPr eaLnBrk="1" hangingPunct="1"/>
            <a:r>
              <a:rPr lang="en-US" sz="3600" dirty="0" smtClean="0"/>
              <a:t>Specify constraints on operations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Keywords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Courier New" pitchFamily="49" charset="0"/>
                <a:cs typeface="Courier New" pitchFamily="49" charset="0"/>
              </a:rPr>
              <a:t>self</a:t>
            </a:r>
          </a:p>
          <a:p>
            <a:pPr lvl="1"/>
            <a:r>
              <a:rPr lang="en-US" dirty="0" smtClean="0"/>
              <a:t>Each OCL expression is written in the context of an instance of a specific type.  Self is used to refer to that instance.</a:t>
            </a:r>
          </a:p>
          <a:p>
            <a:pPr>
              <a:lnSpc>
                <a:spcPct val="90000"/>
              </a:lnSpc>
            </a:pPr>
            <a:r>
              <a:rPr lang="en-US" dirty="0" smtClean="0">
                <a:latin typeface="Courier New" pitchFamily="49" charset="0"/>
              </a:rPr>
              <a:t>context</a:t>
            </a:r>
          </a:p>
          <a:p>
            <a:pPr lvl="1">
              <a:lnSpc>
                <a:spcPct val="90000"/>
              </a:lnSpc>
            </a:pPr>
            <a:r>
              <a:rPr lang="en-US" dirty="0" smtClean="0"/>
              <a:t>introduces the context of the expression</a:t>
            </a:r>
          </a:p>
          <a:p>
            <a:pPr>
              <a:lnSpc>
                <a:spcPct val="90000"/>
              </a:lnSpc>
            </a:pPr>
            <a:r>
              <a:rPr lang="en-US" dirty="0" smtClean="0">
                <a:latin typeface="Courier New" pitchFamily="49" charset="0"/>
              </a:rPr>
              <a:t>inv</a:t>
            </a:r>
          </a:p>
          <a:p>
            <a:pPr lvl="1">
              <a:lnSpc>
                <a:spcPct val="90000"/>
              </a:lnSpc>
            </a:pPr>
            <a:r>
              <a:rPr lang="en-US" dirty="0" smtClean="0"/>
              <a:t>represents the stereotype </a:t>
            </a:r>
            <a:r>
              <a:rPr lang="en-US" dirty="0" smtClean="0">
                <a:latin typeface="Courier New" pitchFamily="49" charset="0"/>
              </a:rPr>
              <a:t>&lt;&lt;invariant&gt;&gt;</a:t>
            </a:r>
          </a:p>
          <a:p>
            <a:pPr>
              <a:lnSpc>
                <a:spcPct val="90000"/>
              </a:lnSpc>
            </a:pPr>
            <a:r>
              <a:rPr lang="en-US" dirty="0" smtClean="0">
                <a:latin typeface="Courier New" pitchFamily="49" charset="0"/>
              </a:rPr>
              <a:t>pre</a:t>
            </a:r>
          </a:p>
          <a:p>
            <a:pPr lvl="1">
              <a:lnSpc>
                <a:spcPct val="90000"/>
              </a:lnSpc>
            </a:pPr>
            <a:r>
              <a:rPr lang="en-US" dirty="0" smtClean="0"/>
              <a:t>represents </a:t>
            </a:r>
            <a:r>
              <a:rPr lang="en-US" dirty="0" smtClean="0">
                <a:latin typeface="Courier New" pitchFamily="49" charset="0"/>
              </a:rPr>
              <a:t>&lt;&lt;precondition&gt;&gt;</a:t>
            </a:r>
          </a:p>
          <a:p>
            <a:pPr>
              <a:lnSpc>
                <a:spcPct val="90000"/>
              </a:lnSpc>
            </a:pPr>
            <a:r>
              <a:rPr lang="en-US" dirty="0" smtClean="0">
                <a:latin typeface="Courier New" pitchFamily="49" charset="0"/>
              </a:rPr>
              <a:t>post</a:t>
            </a:r>
          </a:p>
          <a:p>
            <a:pPr lvl="1">
              <a:lnSpc>
                <a:spcPct val="90000"/>
              </a:lnSpc>
            </a:pPr>
            <a:r>
              <a:rPr lang="en-US" dirty="0" smtClean="0"/>
              <a:t>represents </a:t>
            </a:r>
            <a:r>
              <a:rPr lang="en-US" dirty="0" smtClean="0">
                <a:latin typeface="Courier New" pitchFamily="49" charset="0"/>
              </a:rPr>
              <a:t>&lt;&lt;</a:t>
            </a:r>
            <a:r>
              <a:rPr lang="en-US" dirty="0" err="1" smtClean="0">
                <a:latin typeface="Courier New" pitchFamily="49" charset="0"/>
              </a:rPr>
              <a:t>postcondition</a:t>
            </a:r>
            <a:r>
              <a:rPr lang="en-US" dirty="0" smtClean="0">
                <a:latin typeface="Courier New" pitchFamily="49" charset="0"/>
              </a:rPr>
              <a:t>&gt;&gt;</a:t>
            </a:r>
          </a:p>
          <a:p>
            <a:pPr lvl="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OCL Keywords</a:t>
            </a:r>
            <a:endParaRPr lang="en-US" dirty="0"/>
          </a:p>
        </p:txBody>
      </p:sp>
      <p:sp>
        <p:nvSpPr>
          <p:cNvPr id="3" name="Content Placeholder 2"/>
          <p:cNvSpPr>
            <a:spLocks noGrp="1"/>
          </p:cNvSpPr>
          <p:nvPr>
            <p:ph idx="1"/>
          </p:nvPr>
        </p:nvSpPr>
        <p:spPr/>
        <p:txBody>
          <a:bodyPr>
            <a:normAutofit/>
          </a:bodyPr>
          <a:lstStyle/>
          <a:p>
            <a:r>
              <a:rPr lang="en-US" dirty="0" smtClean="0">
                <a:latin typeface="Courier New" pitchFamily="49" charset="0"/>
                <a:cs typeface="Courier New" pitchFamily="49" charset="0"/>
              </a:rPr>
              <a:t>and, </a:t>
            </a:r>
            <a:r>
              <a:rPr lang="en-US" dirty="0" err="1" smtClean="0">
                <a:latin typeface="Courier New" pitchFamily="49" charset="0"/>
                <a:cs typeface="Courier New" pitchFamily="49" charset="0"/>
              </a:rPr>
              <a:t>attr</a:t>
            </a:r>
            <a:r>
              <a:rPr lang="en-US" dirty="0" smtClean="0">
                <a:latin typeface="Courier New" pitchFamily="49" charset="0"/>
                <a:cs typeface="Courier New" pitchFamily="49" charset="0"/>
              </a:rPr>
              <a:t>, context, def, else, </a:t>
            </a:r>
            <a:r>
              <a:rPr lang="en-US" dirty="0" err="1" smtClean="0">
                <a:latin typeface="Courier New" pitchFamily="49" charset="0"/>
                <a:cs typeface="Courier New" pitchFamily="49" charset="0"/>
              </a:rPr>
              <a:t>endif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endpackage</a:t>
            </a:r>
            <a:r>
              <a:rPr lang="en-US" dirty="0" smtClean="0">
                <a:latin typeface="Courier New" pitchFamily="49" charset="0"/>
                <a:cs typeface="Courier New" pitchFamily="49" charset="0"/>
              </a:rPr>
              <a:t>, if, implies, in, inv, let, not, </a:t>
            </a:r>
            <a:r>
              <a:rPr lang="en-US" dirty="0" err="1" smtClean="0">
                <a:latin typeface="Courier New" pitchFamily="49" charset="0"/>
                <a:cs typeface="Courier New" pitchFamily="49" charset="0"/>
              </a:rPr>
              <a:t>oper</a:t>
            </a:r>
            <a:r>
              <a:rPr lang="en-US" dirty="0" smtClean="0">
                <a:latin typeface="Courier New" pitchFamily="49" charset="0"/>
                <a:cs typeface="Courier New" pitchFamily="49" charset="0"/>
              </a:rPr>
              <a:t>, or, package, post, pre, then, </a:t>
            </a:r>
            <a:r>
              <a:rPr lang="en-US" dirty="0" err="1" smtClean="0">
                <a:latin typeface="Courier New" pitchFamily="49" charset="0"/>
                <a:cs typeface="Courier New" pitchFamily="49" charset="0"/>
              </a:rPr>
              <a:t>xor</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This is a comment</a:t>
            </a:r>
            <a:endParaRPr lang="en-US" dirty="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Example OCL Expression</a:t>
            </a:r>
            <a:endParaRPr lang="en-US" dirty="0"/>
          </a:p>
        </p:txBody>
      </p:sp>
      <p:sp>
        <p:nvSpPr>
          <p:cNvPr id="4" name="TextBox 3"/>
          <p:cNvSpPr txBox="1"/>
          <p:nvPr/>
        </p:nvSpPr>
        <p:spPr>
          <a:xfrm>
            <a:off x="457200" y="1828800"/>
            <a:ext cx="3906839"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b="1" dirty="0" smtClean="0">
                <a:latin typeface="Courier New" pitchFamily="49" charset="0"/>
                <a:cs typeface="Courier New" pitchFamily="49" charset="0"/>
              </a:rPr>
              <a:t>context</a:t>
            </a:r>
            <a:r>
              <a:rPr lang="en-US" dirty="0" smtClean="0">
                <a:latin typeface="Courier New" pitchFamily="49" charset="0"/>
                <a:cs typeface="Courier New" pitchFamily="49" charset="0"/>
              </a:rPr>
              <a:t> Company </a:t>
            </a:r>
            <a:r>
              <a:rPr lang="en-US" b="1" dirty="0" smtClean="0">
                <a:latin typeface="Courier New" pitchFamily="49" charset="0"/>
                <a:cs typeface="Courier New" pitchFamily="49" charset="0"/>
              </a:rPr>
              <a:t>inv</a:t>
            </a:r>
            <a:r>
              <a:rPr lang="en-US"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self</a:t>
            </a:r>
            <a:r>
              <a:rPr lang="en-US" dirty="0" err="1" smtClean="0">
                <a:latin typeface="Courier New" pitchFamily="49" charset="0"/>
                <a:cs typeface="Courier New" pitchFamily="49" charset="0"/>
              </a:rPr>
              <a:t>.numberOfEmployees</a:t>
            </a:r>
            <a:r>
              <a:rPr lang="en-US" dirty="0" smtClean="0">
                <a:latin typeface="Courier New" pitchFamily="49" charset="0"/>
                <a:cs typeface="Courier New" pitchFamily="49" charset="0"/>
              </a:rPr>
              <a:t> &gt; 50</a:t>
            </a:r>
            <a:endParaRPr lang="en-US" dirty="0">
              <a:latin typeface="Courier New" pitchFamily="49" charset="0"/>
              <a:cs typeface="Courier New" pitchFamily="49" charset="0"/>
            </a:endParaRPr>
          </a:p>
        </p:txBody>
      </p:sp>
      <p:sp>
        <p:nvSpPr>
          <p:cNvPr id="5" name="TextBox 4"/>
          <p:cNvSpPr txBox="1"/>
          <p:nvPr/>
        </p:nvSpPr>
        <p:spPr>
          <a:xfrm>
            <a:off x="457200" y="3048000"/>
            <a:ext cx="3493264"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b="1" dirty="0" smtClean="0">
                <a:latin typeface="Courier New" pitchFamily="49" charset="0"/>
                <a:cs typeface="Courier New" pitchFamily="49" charset="0"/>
              </a:rPr>
              <a:t>context </a:t>
            </a:r>
            <a:r>
              <a:rPr lang="en-US" dirty="0" smtClean="0">
                <a:latin typeface="Courier New" pitchFamily="49" charset="0"/>
                <a:cs typeface="Courier New" pitchFamily="49" charset="0"/>
              </a:rPr>
              <a:t>c : Company </a:t>
            </a:r>
            <a:r>
              <a:rPr lang="en-US" b="1" dirty="0" smtClean="0">
                <a:latin typeface="Courier New" pitchFamily="49" charset="0"/>
                <a:cs typeface="Courier New" pitchFamily="49" charset="0"/>
              </a:rPr>
              <a:t>inv</a:t>
            </a:r>
            <a:r>
              <a:rPr lang="en-US" dirty="0" smtClean="0">
                <a:latin typeface="Courier New" pitchFamily="49" charset="0"/>
                <a:cs typeface="Courier New" pitchFamily="49" charset="0"/>
              </a:rPr>
              <a:t>:</a:t>
            </a:r>
          </a:p>
          <a:p>
            <a:r>
              <a:rPr lang="en-US" dirty="0" err="1" smtClean="0">
                <a:latin typeface="Courier New" pitchFamily="49" charset="0"/>
                <a:cs typeface="Courier New" pitchFamily="49" charset="0"/>
              </a:rPr>
              <a:t>c.numberOfEmployees</a:t>
            </a:r>
            <a:r>
              <a:rPr lang="en-US" dirty="0" smtClean="0">
                <a:latin typeface="Courier New" pitchFamily="49" charset="0"/>
                <a:cs typeface="Courier New" pitchFamily="49" charset="0"/>
              </a:rPr>
              <a:t> &gt; 50</a:t>
            </a:r>
            <a:endParaRPr lang="en-US" dirty="0">
              <a:latin typeface="Courier New" pitchFamily="49" charset="0"/>
              <a:cs typeface="Courier New" pitchFamily="49" charset="0"/>
            </a:endParaRPr>
          </a:p>
        </p:txBody>
      </p:sp>
      <p:sp>
        <p:nvSpPr>
          <p:cNvPr id="6" name="TextBox 5"/>
          <p:cNvSpPr txBox="1"/>
          <p:nvPr/>
        </p:nvSpPr>
        <p:spPr>
          <a:xfrm>
            <a:off x="457200" y="4724400"/>
            <a:ext cx="5698996"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b="1" dirty="0" smtClean="0">
                <a:latin typeface="Courier New" pitchFamily="49" charset="0"/>
                <a:cs typeface="Courier New" pitchFamily="49" charset="0"/>
              </a:rPr>
              <a:t>context </a:t>
            </a:r>
            <a:r>
              <a:rPr lang="en-US" dirty="0" smtClean="0">
                <a:latin typeface="Courier New" pitchFamily="49" charset="0"/>
                <a:cs typeface="Courier New" pitchFamily="49" charset="0"/>
              </a:rPr>
              <a:t>c : Company </a:t>
            </a:r>
            <a:r>
              <a:rPr lang="en-US" b="1" dirty="0" smtClean="0">
                <a:latin typeface="Courier New" pitchFamily="49" charset="0"/>
                <a:cs typeface="Courier New" pitchFamily="49" charset="0"/>
              </a:rPr>
              <a:t>inv </a:t>
            </a:r>
            <a:r>
              <a:rPr lang="en-US" dirty="0" err="1" smtClean="0">
                <a:latin typeface="Courier New" pitchFamily="49" charset="0"/>
                <a:cs typeface="Courier New" pitchFamily="49" charset="0"/>
              </a:rPr>
              <a:t>enoughEmployees</a:t>
            </a:r>
            <a:r>
              <a:rPr lang="en-US" dirty="0" smtClean="0">
                <a:latin typeface="Courier New" pitchFamily="49" charset="0"/>
                <a:cs typeface="Courier New" pitchFamily="49" charset="0"/>
              </a:rPr>
              <a:t>:</a:t>
            </a:r>
          </a:p>
          <a:p>
            <a:r>
              <a:rPr lang="en-US" dirty="0" err="1" smtClean="0">
                <a:latin typeface="Courier New" pitchFamily="49" charset="0"/>
                <a:cs typeface="Courier New" pitchFamily="49" charset="0"/>
              </a:rPr>
              <a:t>c.numberOfEmployees</a:t>
            </a:r>
            <a:r>
              <a:rPr lang="en-US" dirty="0" smtClean="0">
                <a:latin typeface="Courier New" pitchFamily="49" charset="0"/>
                <a:cs typeface="Courier New" pitchFamily="49" charset="0"/>
              </a:rPr>
              <a:t> &gt; 50</a:t>
            </a:r>
            <a:endParaRPr lang="en-US" dirty="0">
              <a:latin typeface="Courier New" pitchFamily="49" charset="0"/>
              <a:cs typeface="Courier New" pitchFamily="49" charset="0"/>
            </a:endParaRPr>
          </a:p>
        </p:txBody>
      </p:sp>
      <p:sp>
        <p:nvSpPr>
          <p:cNvPr id="7" name="TextBox 6"/>
          <p:cNvSpPr txBox="1"/>
          <p:nvPr/>
        </p:nvSpPr>
        <p:spPr>
          <a:xfrm>
            <a:off x="457200" y="4267200"/>
            <a:ext cx="3810000" cy="369332"/>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i="1" dirty="0" smtClean="0"/>
              <a:t>Giving the constraint a name</a:t>
            </a:r>
            <a:endParaRPr lang="en-US" i="1"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66900"/>
            <a:ext cx="39338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457200" y="198438"/>
            <a:ext cx="8229600" cy="944562"/>
          </a:xfrm>
        </p:spPr>
        <p:txBody>
          <a:bodyPr/>
          <a:lstStyle/>
          <a:p>
            <a:pPr eaLnBrk="1" hangingPunct="1"/>
            <a:r>
              <a:rPr lang="en-US" dirty="0" smtClean="0"/>
              <a:t>Another Example</a:t>
            </a:r>
          </a:p>
        </p:txBody>
      </p:sp>
      <p:sp>
        <p:nvSpPr>
          <p:cNvPr id="36868" name="Text Box 7"/>
          <p:cNvSpPr txBox="1">
            <a:spLocks noChangeArrowheads="1"/>
          </p:cNvSpPr>
          <p:nvPr/>
        </p:nvSpPr>
        <p:spPr bwMode="auto">
          <a:xfrm>
            <a:off x="381000" y="5257800"/>
            <a:ext cx="8458200" cy="861774"/>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spcBef>
                <a:spcPct val="50000"/>
              </a:spcBef>
            </a:pPr>
            <a:r>
              <a:rPr lang="en-US" sz="2000" dirty="0" smtClean="0">
                <a:latin typeface="Courier New" pitchFamily="49" charset="0"/>
                <a:cs typeface="Courier New" pitchFamily="49" charset="0"/>
              </a:rPr>
              <a:t>context Flight inv</a:t>
            </a: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a:p>
            <a:pPr>
              <a:spcBef>
                <a:spcPct val="50000"/>
              </a:spcBef>
            </a:pPr>
            <a:r>
              <a:rPr lang="en-US" sz="2000" dirty="0" smtClean="0">
                <a:latin typeface="Courier New" pitchFamily="49" charset="0"/>
                <a:cs typeface="Courier New" pitchFamily="49" charset="0"/>
              </a:rPr>
              <a:t>passengers-</a:t>
            </a:r>
            <a:r>
              <a:rPr lang="en-US" sz="2000" dirty="0">
                <a:latin typeface="Courier New" pitchFamily="49" charset="0"/>
                <a:cs typeface="Courier New" pitchFamily="49" charset="0"/>
              </a:rPr>
              <a:t>&gt;size</a:t>
            </a:r>
            <a:r>
              <a:rPr lang="en-US" sz="2000" dirty="0" smtClean="0">
                <a:latin typeface="Courier New" pitchFamily="49" charset="0"/>
                <a:cs typeface="Courier New" pitchFamily="49" charset="0"/>
              </a:rPr>
              <a:t>() &lt;= plane.numberOfSeats</a:t>
            </a:r>
            <a:endParaRPr lang="en-US" sz="2000" dirty="0">
              <a:latin typeface="Courier New" pitchFamily="49" charset="0"/>
              <a:cs typeface="Courier New" pitchFamily="49"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10163" cy="396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457200" y="274638"/>
            <a:ext cx="8229600" cy="944562"/>
          </a:xfrm>
        </p:spPr>
        <p:txBody>
          <a:bodyPr/>
          <a:lstStyle/>
          <a:p>
            <a:pPr eaLnBrk="1" hangingPunct="1"/>
            <a:r>
              <a:rPr lang="en-US" dirty="0" smtClean="0"/>
              <a:t>Example: A Mortgage System</a:t>
            </a:r>
          </a:p>
        </p:txBody>
      </p:sp>
      <p:sp>
        <p:nvSpPr>
          <p:cNvPr id="46083" name="Rectangle 6"/>
          <p:cNvSpPr>
            <a:spLocks noGrp="1" noChangeArrowheads="1"/>
          </p:cNvSpPr>
          <p:nvPr>
            <p:ph type="body" sz="half" idx="2"/>
          </p:nvPr>
        </p:nvSpPr>
        <p:spPr>
          <a:xfrm>
            <a:off x="381000" y="4800600"/>
            <a:ext cx="8382000" cy="1600200"/>
          </a:xfrm>
        </p:spPr>
        <p:txBody>
          <a:bodyPr>
            <a:normAutofit/>
          </a:bodyPr>
          <a:lstStyle/>
          <a:p>
            <a:pPr eaLnBrk="1" hangingPunct="1"/>
            <a:r>
              <a:rPr lang="en-US" sz="2800" dirty="0" smtClean="0"/>
              <a:t>A person may have a mortgage only  on a house he/she owns.</a:t>
            </a:r>
          </a:p>
          <a:p>
            <a:pPr eaLnBrk="1" hangingPunct="1"/>
            <a:r>
              <a:rPr lang="en-US" sz="2800" dirty="0" smtClean="0"/>
              <a:t>The start date of a mortgage is before its end date.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77939"/>
            <a:ext cx="5210175" cy="339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152400"/>
            <a:ext cx="7848600" cy="1405513"/>
          </a:xfrm>
          <a:noFill/>
        </p:spPr>
        <p:txBody>
          <a:bodyPr lIns="63500" tIns="25400" rIns="63500" bIns="25400" anchor="t">
            <a:spAutoFit/>
          </a:bodyPr>
          <a:lstStyle/>
          <a:p>
            <a:pPr eaLnBrk="1" hangingPunct="1"/>
            <a:r>
              <a:rPr lang="en-US" smtClean="0"/>
              <a:t>Problems with </a:t>
            </a:r>
            <a:r>
              <a:rPr lang="en-GB" smtClean="0"/>
              <a:t>Semiformal and Informal Specifications</a:t>
            </a:r>
            <a:endParaRPr lang="en-US" smtClean="0"/>
          </a:p>
        </p:txBody>
      </p:sp>
      <p:sp>
        <p:nvSpPr>
          <p:cNvPr id="15363" name="Rectangle 3"/>
          <p:cNvSpPr>
            <a:spLocks noGrp="1" noChangeArrowheads="1"/>
          </p:cNvSpPr>
          <p:nvPr>
            <p:ph idx="1"/>
          </p:nvPr>
        </p:nvSpPr>
        <p:spPr>
          <a:xfrm>
            <a:off x="914400" y="2057400"/>
            <a:ext cx="7086600" cy="3810000"/>
          </a:xfrm>
          <a:noFill/>
        </p:spPr>
        <p:txBody>
          <a:bodyPr lIns="90487" tIns="44450" rIns="90487" bIns="44450"/>
          <a:lstStyle/>
          <a:p>
            <a:pPr eaLnBrk="1" hangingPunct="1"/>
            <a:r>
              <a:rPr lang="en-US" sz="3600" smtClean="0"/>
              <a:t>Contradictions</a:t>
            </a:r>
          </a:p>
          <a:p>
            <a:pPr eaLnBrk="1" hangingPunct="1"/>
            <a:r>
              <a:rPr lang="en-US" sz="3600" smtClean="0"/>
              <a:t>Ambiguities</a:t>
            </a:r>
          </a:p>
          <a:p>
            <a:pPr eaLnBrk="1" hangingPunct="1"/>
            <a:r>
              <a:rPr lang="en-US" sz="3600" smtClean="0"/>
              <a:t>Vagueness</a:t>
            </a:r>
          </a:p>
          <a:p>
            <a:pPr eaLnBrk="1" hangingPunct="1"/>
            <a:r>
              <a:rPr lang="en-US" sz="3600" smtClean="0"/>
              <a:t>Incompleteness</a:t>
            </a:r>
          </a:p>
          <a:p>
            <a:pPr eaLnBrk="1" hangingPunct="1"/>
            <a:r>
              <a:rPr lang="en-US" sz="3600" smtClean="0"/>
              <a:t>Mixed levels of abstraction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title"/>
          </p:nvPr>
        </p:nvSpPr>
        <p:spPr>
          <a:xfrm>
            <a:off x="228600" y="274638"/>
            <a:ext cx="8686800" cy="868362"/>
          </a:xfrm>
        </p:spPr>
        <p:txBody>
          <a:bodyPr/>
          <a:lstStyle/>
          <a:p>
            <a:pPr eaLnBrk="1" hangingPunct="1"/>
            <a:r>
              <a:rPr lang="en-US" dirty="0" smtClean="0"/>
              <a:t>OCL Specification of Constraints</a:t>
            </a:r>
          </a:p>
        </p:txBody>
      </p:sp>
      <p:sp>
        <p:nvSpPr>
          <p:cNvPr id="47107" name="Rectangle 6"/>
          <p:cNvSpPr>
            <a:spLocks noGrp="1" noChangeArrowheads="1"/>
          </p:cNvSpPr>
          <p:nvPr>
            <p:ph idx="1"/>
          </p:nvPr>
        </p:nvSpPr>
        <p:spPr>
          <a:xfrm>
            <a:off x="304800" y="1524000"/>
            <a:ext cx="8534400" cy="1066800"/>
          </a:xfrm>
        </p:spPr>
        <p:txBody>
          <a:bodyPr>
            <a:normAutofit/>
          </a:bodyPr>
          <a:lstStyle/>
          <a:p>
            <a:pPr eaLnBrk="1" hangingPunct="1">
              <a:lnSpc>
                <a:spcPct val="80000"/>
              </a:lnSpc>
            </a:pPr>
            <a:r>
              <a:rPr lang="en-US" dirty="0" smtClean="0"/>
              <a:t>A person may have a mortgage only  on a house he/she owns.</a:t>
            </a:r>
          </a:p>
          <a:p>
            <a:pPr eaLnBrk="1" hangingPunct="1">
              <a:lnSpc>
                <a:spcPct val="80000"/>
              </a:lnSpc>
              <a:buFontTx/>
              <a:buNone/>
            </a:pPr>
            <a:endParaRPr lang="en-US" b="1" dirty="0" smtClean="0"/>
          </a:p>
          <a:p>
            <a:pPr eaLnBrk="1" hangingPunct="1">
              <a:lnSpc>
                <a:spcPct val="80000"/>
              </a:lnSpc>
              <a:buFontTx/>
              <a:buNone/>
            </a:pPr>
            <a:endParaRPr lang="en-US" b="1" dirty="0" smtClean="0"/>
          </a:p>
        </p:txBody>
      </p:sp>
      <p:sp>
        <p:nvSpPr>
          <p:cNvPr id="4" name="TextBox 3"/>
          <p:cNvSpPr txBox="1"/>
          <p:nvPr/>
        </p:nvSpPr>
        <p:spPr>
          <a:xfrm>
            <a:off x="762000" y="2514600"/>
            <a:ext cx="5147563"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Mortgage inv:</a:t>
            </a:r>
          </a:p>
          <a:p>
            <a:r>
              <a:rPr lang="en-US" dirty="0" err="1" smtClean="0">
                <a:latin typeface="Courier New" pitchFamily="49" charset="0"/>
                <a:cs typeface="Courier New" pitchFamily="49" charset="0"/>
              </a:rPr>
              <a:t>self.security.owner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self.borrower</a:t>
            </a:r>
            <a:endParaRPr lang="en-US" dirty="0">
              <a:latin typeface="Courier New" pitchFamily="49" charset="0"/>
              <a:cs typeface="Courier New" pitchFamily="49" charset="0"/>
            </a:endParaRPr>
          </a:p>
        </p:txBody>
      </p:sp>
      <p:sp>
        <p:nvSpPr>
          <p:cNvPr id="5" name="TextBox 4"/>
          <p:cNvSpPr txBox="1"/>
          <p:nvPr/>
        </p:nvSpPr>
        <p:spPr>
          <a:xfrm>
            <a:off x="762000" y="3352800"/>
            <a:ext cx="3768980"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Mortgage inv:</a:t>
            </a:r>
          </a:p>
          <a:p>
            <a:r>
              <a:rPr lang="en-US" dirty="0" err="1" smtClean="0">
                <a:latin typeface="Courier New" pitchFamily="49" charset="0"/>
                <a:cs typeface="Courier New" pitchFamily="49" charset="0"/>
              </a:rPr>
              <a:t>security.owner</a:t>
            </a:r>
            <a:r>
              <a:rPr lang="en-US" dirty="0" smtClean="0">
                <a:latin typeface="Courier New" pitchFamily="49" charset="0"/>
                <a:cs typeface="Courier New" pitchFamily="49" charset="0"/>
              </a:rPr>
              <a:t> = borrower</a:t>
            </a:r>
            <a:endParaRPr lang="en-US" dirty="0">
              <a:latin typeface="Courier New" pitchFamily="49" charset="0"/>
              <a:cs typeface="Courier New" pitchFamily="49" charset="0"/>
            </a:endParaRPr>
          </a:p>
        </p:txBody>
      </p:sp>
      <p:sp>
        <p:nvSpPr>
          <p:cNvPr id="7" name="Rectangle 3"/>
          <p:cNvSpPr txBox="1">
            <a:spLocks noChangeArrowheads="1"/>
          </p:cNvSpPr>
          <p:nvPr/>
        </p:nvSpPr>
        <p:spPr>
          <a:xfrm>
            <a:off x="304800" y="4114800"/>
            <a:ext cx="8610600" cy="914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start date of a mortgage is before its end date.</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TextBox 7"/>
          <p:cNvSpPr txBox="1"/>
          <p:nvPr/>
        </p:nvSpPr>
        <p:spPr>
          <a:xfrm>
            <a:off x="838200" y="5105400"/>
            <a:ext cx="4182555"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Mortgage inv:</a:t>
            </a:r>
          </a:p>
          <a:p>
            <a:r>
              <a:rPr lang="en-US" dirty="0" err="1" smtClean="0">
                <a:latin typeface="Courier New" pitchFamily="49" charset="0"/>
                <a:cs typeface="Courier New" pitchFamily="49" charset="0"/>
              </a:rPr>
              <a:t>self.startDate</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self.endDate</a:t>
            </a:r>
            <a:endParaRPr lang="en-US" dirty="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642938"/>
            <a:ext cx="6610350"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076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More Examples of Constraints</a:t>
            </a:r>
          </a:p>
        </p:txBody>
      </p:sp>
      <p:sp>
        <p:nvSpPr>
          <p:cNvPr id="49155" name="Rectangle 3"/>
          <p:cNvSpPr>
            <a:spLocks noGrp="1" noChangeArrowheads="1"/>
          </p:cNvSpPr>
          <p:nvPr>
            <p:ph idx="1"/>
          </p:nvPr>
        </p:nvSpPr>
        <p:spPr>
          <a:xfrm>
            <a:off x="304800" y="1524000"/>
            <a:ext cx="8229600" cy="838200"/>
          </a:xfrm>
        </p:spPr>
        <p:txBody>
          <a:bodyPr/>
          <a:lstStyle/>
          <a:p>
            <a:pPr eaLnBrk="1" hangingPunct="1"/>
            <a:r>
              <a:rPr lang="en-US" smtClean="0"/>
              <a:t>All players must be over 18.</a:t>
            </a:r>
            <a:endParaRPr lang="en-US" sz="2800" smtClean="0"/>
          </a:p>
        </p:txBody>
      </p:sp>
      <p:sp>
        <p:nvSpPr>
          <p:cNvPr id="6" name="TextBox 5"/>
          <p:cNvSpPr txBox="1"/>
          <p:nvPr/>
        </p:nvSpPr>
        <p:spPr>
          <a:xfrm>
            <a:off x="4572000" y="2590800"/>
            <a:ext cx="2803973"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Player inv:</a:t>
            </a:r>
          </a:p>
          <a:p>
            <a:r>
              <a:rPr lang="en-US" dirty="0" err="1" smtClean="0">
                <a:latin typeface="Courier New" pitchFamily="49" charset="0"/>
                <a:cs typeface="Courier New" pitchFamily="49" charset="0"/>
              </a:rPr>
              <a:t>self.age</a:t>
            </a:r>
            <a:r>
              <a:rPr lang="en-US" dirty="0" smtClean="0">
                <a:latin typeface="Courier New" pitchFamily="49" charset="0"/>
                <a:cs typeface="Courier New" pitchFamily="49" charset="0"/>
              </a:rPr>
              <a:t> &gt;= 18</a:t>
            </a:r>
            <a:endParaRPr lang="en-US" dirty="0">
              <a:latin typeface="Courier New" pitchFamily="49" charset="0"/>
              <a:cs typeface="Courier New" pitchFamily="49"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799"/>
            <a:ext cx="2819400" cy="224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t>More Examples of Constraints</a:t>
            </a:r>
          </a:p>
        </p:txBody>
      </p:sp>
      <p:sp>
        <p:nvSpPr>
          <p:cNvPr id="50179" name="Rectangle 3"/>
          <p:cNvSpPr>
            <a:spLocks noGrp="1" noChangeArrowheads="1"/>
          </p:cNvSpPr>
          <p:nvPr>
            <p:ph idx="1"/>
          </p:nvPr>
        </p:nvSpPr>
        <p:spPr>
          <a:xfrm>
            <a:off x="457200" y="1828800"/>
            <a:ext cx="8153400" cy="1524000"/>
          </a:xfrm>
        </p:spPr>
        <p:txBody>
          <a:bodyPr/>
          <a:lstStyle/>
          <a:p>
            <a:pPr eaLnBrk="1" hangingPunct="1"/>
            <a:r>
              <a:rPr lang="en-US" smtClean="0"/>
              <a:t>The number of guests in each room doesn’t exceed the number of beds in the room.</a:t>
            </a:r>
            <a:endParaRPr lang="en-US" sz="3400" smtClean="0"/>
          </a:p>
        </p:txBody>
      </p:sp>
      <p:sp>
        <p:nvSpPr>
          <p:cNvPr id="6" name="TextBox 5"/>
          <p:cNvSpPr txBox="1"/>
          <p:nvPr/>
        </p:nvSpPr>
        <p:spPr>
          <a:xfrm>
            <a:off x="304800" y="5867400"/>
            <a:ext cx="5698996"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Room inv:</a:t>
            </a:r>
          </a:p>
          <a:p>
            <a:r>
              <a:rPr lang="en-US" dirty="0" err="1" smtClean="0">
                <a:latin typeface="Courier New" pitchFamily="49" charset="0"/>
                <a:cs typeface="Courier New" pitchFamily="49" charset="0"/>
              </a:rPr>
              <a:t>self.guests</a:t>
            </a:r>
            <a:r>
              <a:rPr lang="en-US" dirty="0" smtClean="0">
                <a:latin typeface="Courier New" pitchFamily="49" charset="0"/>
                <a:cs typeface="Courier New" pitchFamily="49" charset="0"/>
              </a:rPr>
              <a:t>-&gt;size() &lt;= </a:t>
            </a:r>
            <a:r>
              <a:rPr lang="en-US" dirty="0" err="1" smtClean="0">
                <a:latin typeface="Courier New" pitchFamily="49" charset="0"/>
                <a:cs typeface="Courier New" pitchFamily="49" charset="0"/>
              </a:rPr>
              <a:t>self.numberOfBeds</a:t>
            </a:r>
            <a:endParaRPr lang="en-US"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25330"/>
            <a:ext cx="6934200" cy="2709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Some Operations </a:t>
            </a:r>
            <a:r>
              <a:rPr lang="en-US" dirty="0"/>
              <a:t>on Collections</a:t>
            </a:r>
          </a:p>
        </p:txBody>
      </p:sp>
      <p:graphicFrame>
        <p:nvGraphicFramePr>
          <p:cNvPr id="4" name="Table 3"/>
          <p:cNvGraphicFramePr>
            <a:graphicFrameLocks noGrp="1"/>
          </p:cNvGraphicFramePr>
          <p:nvPr/>
        </p:nvGraphicFramePr>
        <p:xfrm>
          <a:off x="228600" y="1397000"/>
          <a:ext cx="8686800" cy="5039330"/>
        </p:xfrm>
        <a:graphic>
          <a:graphicData uri="http://schemas.openxmlformats.org/drawingml/2006/table">
            <a:tbl>
              <a:tblPr firstRow="1" bandRow="1">
                <a:tableStyleId>{5C22544A-7EE6-4342-B048-85BDC9FD1C3A}</a:tableStyleId>
              </a:tblPr>
              <a:tblGrid>
                <a:gridCol w="3624475"/>
                <a:gridCol w="5062325"/>
              </a:tblGrid>
              <a:tr h="267368">
                <a:tc>
                  <a:txBody>
                    <a:bodyPr/>
                    <a:lstStyle/>
                    <a:p>
                      <a:r>
                        <a:rPr lang="en-US" sz="1600" dirty="0" smtClean="0"/>
                        <a:t>Operation</a:t>
                      </a:r>
                      <a:endParaRPr lang="en-US" sz="1600" dirty="0"/>
                    </a:p>
                  </a:txBody>
                  <a:tcPr/>
                </a:tc>
                <a:tc>
                  <a:txBody>
                    <a:bodyPr/>
                    <a:lstStyle/>
                    <a:p>
                      <a:r>
                        <a:rPr lang="en-US" sz="1600" dirty="0" smtClean="0"/>
                        <a:t>Description</a:t>
                      </a:r>
                      <a:endParaRPr lang="en-US" sz="1600" dirty="0"/>
                    </a:p>
                  </a:txBody>
                  <a:tcPr/>
                </a:tc>
              </a:tr>
              <a:tr h="461485">
                <a:tc>
                  <a:txBody>
                    <a:bodyPr/>
                    <a:lstStyle/>
                    <a:p>
                      <a:r>
                        <a:rPr lang="en-US" sz="1600" dirty="0" smtClean="0">
                          <a:latin typeface="Courier New" pitchFamily="49" charset="0"/>
                          <a:cs typeface="Courier New" pitchFamily="49" charset="0"/>
                        </a:rPr>
                        <a:t>size()</a:t>
                      </a:r>
                      <a:endParaRPr lang="en-US" sz="1600" dirty="0">
                        <a:latin typeface="Courier New" pitchFamily="49" charset="0"/>
                        <a:cs typeface="Courier New" pitchFamily="49" charset="0"/>
                      </a:endParaRPr>
                    </a:p>
                  </a:txBody>
                  <a:tcPr/>
                </a:tc>
                <a:tc>
                  <a:txBody>
                    <a:bodyPr/>
                    <a:lstStyle/>
                    <a:p>
                      <a:r>
                        <a:rPr lang="en-US" sz="1600" dirty="0" smtClean="0"/>
                        <a:t>The number of elements in the collection.</a:t>
                      </a:r>
                      <a:endParaRPr lang="en-US" sz="1600" dirty="0"/>
                    </a:p>
                  </a:txBody>
                  <a:tcPr/>
                </a:tc>
              </a:tr>
              <a:tr h="461485">
                <a:tc>
                  <a:txBody>
                    <a:bodyPr/>
                    <a:lstStyle/>
                    <a:p>
                      <a:r>
                        <a:rPr lang="en-US" sz="1600" dirty="0" smtClean="0">
                          <a:latin typeface="Courier New" pitchFamily="49" charset="0"/>
                          <a:cs typeface="Courier New" pitchFamily="49" charset="0"/>
                        </a:rPr>
                        <a:t>select(expression)</a:t>
                      </a:r>
                      <a:endParaRPr lang="en-US" sz="1600" dirty="0">
                        <a:latin typeface="Courier New" pitchFamily="49" charset="0"/>
                        <a:cs typeface="Courier New" pitchFamily="49" charset="0"/>
                      </a:endParaRPr>
                    </a:p>
                  </a:txBody>
                  <a:tcPr/>
                </a:tc>
                <a:tc>
                  <a:txBody>
                    <a:bodyPr/>
                    <a:lstStyle/>
                    <a:p>
                      <a:r>
                        <a:rPr lang="en-US" sz="1600" dirty="0" smtClean="0"/>
                        <a:t>Returns a subset</a:t>
                      </a:r>
                      <a:r>
                        <a:rPr lang="en-US" sz="1600" baseline="0" dirty="0" smtClean="0"/>
                        <a:t> of the collection of objects where expression is true.</a:t>
                      </a:r>
                      <a:endParaRPr lang="en-US" sz="1600" dirty="0"/>
                    </a:p>
                  </a:txBody>
                  <a:tcPr/>
                </a:tc>
              </a:tr>
              <a:tr h="461485">
                <a:tc>
                  <a:txBody>
                    <a:bodyPr/>
                    <a:lstStyle/>
                    <a:p>
                      <a:r>
                        <a:rPr lang="en-US" sz="1600" dirty="0" smtClean="0">
                          <a:latin typeface="Courier New" pitchFamily="49" charset="0"/>
                          <a:cs typeface="Courier New" pitchFamily="49" charset="0"/>
                        </a:rPr>
                        <a:t>reject(expression)</a:t>
                      </a:r>
                      <a:endParaRPr lang="en-US" sz="1600" dirty="0">
                        <a:latin typeface="Courier New" pitchFamily="49" charset="0"/>
                        <a:cs typeface="Courier New" pitchFamily="49" charset="0"/>
                      </a:endParaRPr>
                    </a:p>
                  </a:txBody>
                  <a:tcPr/>
                </a:tc>
                <a:tc>
                  <a:txBody>
                    <a:bodyPr/>
                    <a:lstStyle/>
                    <a:p>
                      <a:r>
                        <a:rPr lang="en-US" sz="1600" dirty="0" smtClean="0"/>
                        <a:t>Returns a subset</a:t>
                      </a:r>
                      <a:r>
                        <a:rPr lang="en-US" sz="1600" baseline="0" dirty="0" smtClean="0"/>
                        <a:t> of the collection of objects where expression is false.</a:t>
                      </a:r>
                      <a:endParaRPr lang="en-US" sz="1600" dirty="0"/>
                    </a:p>
                  </a:txBody>
                  <a:tcPr/>
                </a:tc>
              </a:tr>
              <a:tr h="659265">
                <a:tc>
                  <a:txBody>
                    <a:bodyPr/>
                    <a:lstStyle/>
                    <a:p>
                      <a:r>
                        <a:rPr lang="en-US" sz="1600" dirty="0" err="1" smtClean="0">
                          <a:latin typeface="Courier New" pitchFamily="49" charset="0"/>
                          <a:cs typeface="Courier New" pitchFamily="49" charset="0"/>
                        </a:rPr>
                        <a:t>includesAll</a:t>
                      </a:r>
                      <a:r>
                        <a:rPr lang="en-US" sz="1600" dirty="0" smtClean="0">
                          <a:latin typeface="Courier New" pitchFamily="49" charset="0"/>
                          <a:cs typeface="Courier New" pitchFamily="49" charset="0"/>
                        </a:rPr>
                        <a:t>(collection)</a:t>
                      </a:r>
                      <a:endParaRPr lang="en-US" sz="1600" dirty="0">
                        <a:latin typeface="Courier New" pitchFamily="49" charset="0"/>
                        <a:cs typeface="Courier New" pitchFamily="49" charset="0"/>
                      </a:endParaRPr>
                    </a:p>
                  </a:txBody>
                  <a:tcPr/>
                </a:tc>
                <a:tc>
                  <a:txBody>
                    <a:bodyPr/>
                    <a:lstStyle/>
                    <a:p>
                      <a:r>
                        <a:rPr lang="en-US" sz="1600" dirty="0" smtClean="0"/>
                        <a:t>True if all elements of the parameter</a:t>
                      </a:r>
                      <a:r>
                        <a:rPr lang="en-US" sz="1600" baseline="0" dirty="0" smtClean="0"/>
                        <a:t> collection are present in the current collection.</a:t>
                      </a:r>
                      <a:endParaRPr lang="en-US" sz="1600" dirty="0"/>
                    </a:p>
                  </a:txBody>
                  <a:tcPr/>
                </a:tc>
              </a:tr>
              <a:tr h="461485">
                <a:tc>
                  <a:txBody>
                    <a:bodyPr/>
                    <a:lstStyle/>
                    <a:p>
                      <a:r>
                        <a:rPr lang="en-US" sz="1600" dirty="0" err="1" smtClean="0">
                          <a:latin typeface="Courier New" pitchFamily="49" charset="0"/>
                          <a:cs typeface="Courier New" pitchFamily="49" charset="0"/>
                        </a:rPr>
                        <a:t>isEmpty</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txBody>
                  <a:tcPr/>
                </a:tc>
                <a:tc>
                  <a:txBody>
                    <a:bodyPr/>
                    <a:lstStyle/>
                    <a:p>
                      <a:r>
                        <a:rPr lang="en-US" sz="1600" dirty="0" smtClean="0"/>
                        <a:t>True if the collection contains no elements</a:t>
                      </a:r>
                      <a:endParaRPr lang="en-US" sz="1600" dirty="0"/>
                    </a:p>
                  </a:txBody>
                  <a:tcPr/>
                </a:tc>
              </a:tr>
              <a:tr h="461485">
                <a:tc>
                  <a:txBody>
                    <a:bodyPr/>
                    <a:lstStyle/>
                    <a:p>
                      <a:r>
                        <a:rPr lang="en-US" sz="1600" dirty="0" err="1" smtClean="0">
                          <a:latin typeface="Courier New" pitchFamily="49" charset="0"/>
                          <a:cs typeface="Courier New" pitchFamily="49" charset="0"/>
                        </a:rPr>
                        <a:t>notEmpty</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txBody>
                  <a:tcPr/>
                </a:tc>
                <a:tc>
                  <a:txBody>
                    <a:bodyPr/>
                    <a:lstStyle/>
                    <a:p>
                      <a:r>
                        <a:rPr lang="en-US" sz="1600" dirty="0" smtClean="0"/>
                        <a:t>True if the collection contains one or more elements.</a:t>
                      </a:r>
                      <a:endParaRPr lang="en-US" sz="1600" dirty="0"/>
                    </a:p>
                  </a:txBody>
                  <a:tcPr/>
                </a:tc>
              </a:tr>
              <a:tr h="461485">
                <a:tc>
                  <a:txBody>
                    <a:bodyPr/>
                    <a:lstStyle/>
                    <a:p>
                      <a:r>
                        <a:rPr lang="en-US" sz="1600" dirty="0" smtClean="0">
                          <a:latin typeface="Courier New" pitchFamily="49" charset="0"/>
                          <a:cs typeface="Courier New" pitchFamily="49" charset="0"/>
                        </a:rPr>
                        <a:t>iterate(expression)</a:t>
                      </a:r>
                      <a:endParaRPr lang="en-US" sz="1600" dirty="0">
                        <a:latin typeface="Courier New" pitchFamily="49" charset="0"/>
                        <a:cs typeface="Courier New" pitchFamily="49" charset="0"/>
                      </a:endParaRPr>
                    </a:p>
                  </a:txBody>
                  <a:tcPr/>
                </a:tc>
                <a:tc>
                  <a:txBody>
                    <a:bodyPr/>
                    <a:lstStyle/>
                    <a:p>
                      <a:r>
                        <a:rPr lang="en-US" sz="1600" dirty="0" smtClean="0"/>
                        <a:t>Expression</a:t>
                      </a:r>
                      <a:r>
                        <a:rPr lang="en-US" sz="1600" baseline="0" dirty="0" smtClean="0"/>
                        <a:t> is evaluated for every element in the collection.</a:t>
                      </a:r>
                      <a:endParaRPr lang="en-US" sz="1600" dirty="0"/>
                    </a:p>
                  </a:txBody>
                  <a:tcPr/>
                </a:tc>
              </a:tr>
              <a:tr h="461485">
                <a:tc>
                  <a:txBody>
                    <a:bodyPr/>
                    <a:lstStyle/>
                    <a:p>
                      <a:r>
                        <a:rPr lang="en-US" sz="1600" dirty="0" smtClean="0">
                          <a:latin typeface="Courier New" pitchFamily="49" charset="0"/>
                          <a:cs typeface="Courier New" pitchFamily="49" charset="0"/>
                        </a:rPr>
                        <a:t>exists(expression)</a:t>
                      </a:r>
                      <a:endParaRPr lang="en-US" sz="1600" dirty="0">
                        <a:latin typeface="Courier New" pitchFamily="49" charset="0"/>
                        <a:cs typeface="Courier New" pitchFamily="49" charset="0"/>
                      </a:endParaRPr>
                    </a:p>
                  </a:txBody>
                  <a:tcPr/>
                </a:tc>
                <a:tc>
                  <a:txBody>
                    <a:bodyPr/>
                    <a:lstStyle/>
                    <a:p>
                      <a:r>
                        <a:rPr lang="en-US" sz="1600" dirty="0" smtClean="0"/>
                        <a:t>True if expression is true for at least one element</a:t>
                      </a:r>
                      <a:r>
                        <a:rPr lang="en-US" sz="1600" baseline="0" dirty="0" smtClean="0"/>
                        <a:t> in the collection.</a:t>
                      </a:r>
                      <a:endParaRPr lang="en-US" sz="1600" dirty="0"/>
                    </a:p>
                  </a:txBody>
                  <a:tcPr/>
                </a:tc>
              </a:tr>
              <a:tr h="461485">
                <a:tc>
                  <a:txBody>
                    <a:bodyPr/>
                    <a:lstStyle/>
                    <a:p>
                      <a:r>
                        <a:rPr lang="en-US" sz="1600" dirty="0" err="1" smtClean="0">
                          <a:latin typeface="Courier New" pitchFamily="49" charset="0"/>
                          <a:cs typeface="Courier New" pitchFamily="49" charset="0"/>
                        </a:rPr>
                        <a:t>forAll</a:t>
                      </a:r>
                      <a:r>
                        <a:rPr lang="en-US" sz="1600" dirty="0" smtClean="0">
                          <a:latin typeface="Courier New" pitchFamily="49" charset="0"/>
                          <a:cs typeface="Courier New" pitchFamily="49" charset="0"/>
                        </a:rPr>
                        <a:t>(expression)</a:t>
                      </a:r>
                      <a:endParaRPr lang="en-US" sz="1600" dirty="0">
                        <a:latin typeface="Courier New" pitchFamily="49" charset="0"/>
                        <a:cs typeface="Courier New" pitchFamily="49" charset="0"/>
                      </a:endParaRPr>
                    </a:p>
                  </a:txBody>
                  <a:tcPr/>
                </a:tc>
                <a:tc>
                  <a:txBody>
                    <a:bodyPr/>
                    <a:lstStyle/>
                    <a:p>
                      <a:r>
                        <a:rPr lang="en-US" sz="1600" dirty="0" smtClean="0"/>
                        <a:t>True if expression is true for all elements.</a:t>
                      </a:r>
                      <a:endParaRPr lang="en-US" sz="1600" dirty="0"/>
                    </a:p>
                  </a:txBody>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676400"/>
            <a:ext cx="7077579"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Company inv:</a:t>
            </a:r>
          </a:p>
          <a:p>
            <a:r>
              <a:rPr lang="en-US" dirty="0" err="1" smtClean="0">
                <a:latin typeface="Courier New" pitchFamily="49" charset="0"/>
                <a:cs typeface="Courier New" pitchFamily="49" charset="0"/>
              </a:rPr>
              <a:t>self.employees</a:t>
            </a:r>
            <a:r>
              <a:rPr lang="en-US" dirty="0" smtClean="0">
                <a:latin typeface="Courier New" pitchFamily="49" charset="0"/>
                <a:cs typeface="Courier New" pitchFamily="49" charset="0"/>
              </a:rPr>
              <a:t>-&gt;select(e | </a:t>
            </a:r>
            <a:r>
              <a:rPr lang="en-US" dirty="0" err="1" smtClean="0">
                <a:latin typeface="Courier New" pitchFamily="49" charset="0"/>
                <a:cs typeface="Courier New" pitchFamily="49" charset="0"/>
              </a:rPr>
              <a:t>e.age</a:t>
            </a:r>
            <a:r>
              <a:rPr lang="en-US" dirty="0" smtClean="0">
                <a:latin typeface="Courier New" pitchFamily="49" charset="0"/>
                <a:cs typeface="Courier New" pitchFamily="49" charset="0"/>
              </a:rPr>
              <a:t> &gt; 50)-&gt;</a:t>
            </a:r>
            <a:r>
              <a:rPr lang="en-US" dirty="0" err="1" smtClean="0">
                <a:latin typeface="Courier New" pitchFamily="49" charset="0"/>
                <a:cs typeface="Courier New" pitchFamily="49" charset="0"/>
              </a:rPr>
              <a:t>notEmpty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itle 4"/>
          <p:cNvSpPr>
            <a:spLocks noGrp="1"/>
          </p:cNvSpPr>
          <p:nvPr>
            <p:ph type="title"/>
          </p:nvPr>
        </p:nvSpPr>
        <p:spPr/>
        <p:txBody>
          <a:bodyPr/>
          <a:lstStyle/>
          <a:p>
            <a:r>
              <a:rPr lang="en-US" dirty="0" smtClean="0"/>
              <a:t>Examples</a:t>
            </a:r>
            <a:endParaRPr lang="en-US" dirty="0"/>
          </a:p>
        </p:txBody>
      </p:sp>
      <p:sp>
        <p:nvSpPr>
          <p:cNvPr id="6" name="TextBox 5"/>
          <p:cNvSpPr txBox="1"/>
          <p:nvPr/>
        </p:nvSpPr>
        <p:spPr>
          <a:xfrm>
            <a:off x="381000" y="2590800"/>
            <a:ext cx="5423280"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Company inv:</a:t>
            </a:r>
          </a:p>
          <a:p>
            <a:r>
              <a:rPr lang="en-US" dirty="0" err="1" smtClean="0">
                <a:latin typeface="Courier New" pitchFamily="49" charset="0"/>
                <a:cs typeface="Courier New" pitchFamily="49" charset="0"/>
              </a:rPr>
              <a:t>self.employees</a:t>
            </a:r>
            <a:r>
              <a:rPr lang="en-US" dirty="0" smtClean="0">
                <a:latin typeface="Courier New" pitchFamily="49" charset="0"/>
                <a:cs typeface="Courier New" pitchFamily="49" charset="0"/>
              </a:rPr>
              <a:t>-&gt;</a:t>
            </a:r>
            <a:r>
              <a:rPr lang="en-US" dirty="0" err="1" smtClean="0">
                <a:latin typeface="Courier New" pitchFamily="49" charset="0"/>
                <a:cs typeface="Courier New" pitchFamily="49" charset="0"/>
              </a:rPr>
              <a:t>forAll</a:t>
            </a:r>
            <a:r>
              <a:rPr lang="en-US" dirty="0" smtClean="0">
                <a:latin typeface="Courier New" pitchFamily="49" charset="0"/>
                <a:cs typeface="Courier New" pitchFamily="49" charset="0"/>
              </a:rPr>
              <a:t>(e | </a:t>
            </a:r>
            <a:r>
              <a:rPr lang="en-US" dirty="0" err="1" smtClean="0">
                <a:latin typeface="Courier New" pitchFamily="49" charset="0"/>
                <a:cs typeface="Courier New" pitchFamily="49" charset="0"/>
              </a:rPr>
              <a:t>e.age</a:t>
            </a:r>
            <a:r>
              <a:rPr lang="en-US" dirty="0" smtClean="0">
                <a:latin typeface="Courier New" pitchFamily="49" charset="0"/>
                <a:cs typeface="Courier New" pitchFamily="49" charset="0"/>
              </a:rPr>
              <a:t> &gt; 50)</a:t>
            </a:r>
            <a:endParaRPr lang="en-US" dirty="0">
              <a:latin typeface="Courier New" pitchFamily="49" charset="0"/>
              <a:cs typeface="Courier New" pitchFamily="49" charset="0"/>
            </a:endParaRPr>
          </a:p>
        </p:txBody>
      </p:sp>
      <p:sp>
        <p:nvSpPr>
          <p:cNvPr id="7" name="TextBox 6"/>
          <p:cNvSpPr txBox="1"/>
          <p:nvPr/>
        </p:nvSpPr>
        <p:spPr>
          <a:xfrm>
            <a:off x="381000" y="3505200"/>
            <a:ext cx="6801862"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dirty="0" smtClean="0">
                <a:latin typeface="Courier New" pitchFamily="49" charset="0"/>
                <a:cs typeface="Courier New" pitchFamily="49" charset="0"/>
              </a:rPr>
              <a:t>context Company inv:</a:t>
            </a:r>
          </a:p>
          <a:p>
            <a:r>
              <a:rPr lang="en-US" dirty="0" err="1" smtClean="0">
                <a:latin typeface="Courier New" pitchFamily="49" charset="0"/>
                <a:cs typeface="Courier New" pitchFamily="49" charset="0"/>
              </a:rPr>
              <a:t>self.employees</a:t>
            </a:r>
            <a:r>
              <a:rPr lang="en-US" dirty="0" smtClean="0">
                <a:latin typeface="Courier New" pitchFamily="49" charset="0"/>
                <a:cs typeface="Courier New" pitchFamily="49" charset="0"/>
              </a:rPr>
              <a:t>-&gt;exists(e | </a:t>
            </a:r>
            <a:r>
              <a:rPr lang="en-US" dirty="0" err="1" smtClean="0">
                <a:latin typeface="Courier New" pitchFamily="49" charset="0"/>
                <a:cs typeface="Courier New" pitchFamily="49" charset="0"/>
              </a:rPr>
              <a:t>e.givenName</a:t>
            </a:r>
            <a:r>
              <a:rPr lang="en-US" dirty="0" smtClean="0">
                <a:latin typeface="Courier New" pitchFamily="49" charset="0"/>
                <a:cs typeface="Courier New" pitchFamily="49" charset="0"/>
              </a:rPr>
              <a:t> = ‘Jeff’)</a:t>
            </a:r>
            <a:endParaRPr lang="en-US" dirty="0">
              <a:latin typeface="Courier New" pitchFamily="49" charset="0"/>
              <a:cs typeface="Courier New"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624013"/>
            <a:ext cx="70485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158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685800" y="1981200"/>
            <a:ext cx="3810000" cy="4114800"/>
          </a:xfrm>
          <a:prstGeom prst="rect">
            <a:avLst/>
          </a:prstGeom>
          <a:solidFill>
            <a:schemeClr val="bg1"/>
          </a:solidFill>
          <a:ln w="57150">
            <a:solidFill>
              <a:schemeClr val="tx1"/>
            </a:solidFill>
            <a:miter lim="800000"/>
            <a:headEnd/>
            <a:tailEnd/>
          </a:ln>
          <a:effectLst/>
        </p:spPr>
        <p:txBody>
          <a:bodyPr/>
          <a:lstStyle/>
          <a:p>
            <a:pPr marL="342900" indent="-342900">
              <a:spcBef>
                <a:spcPct val="20000"/>
              </a:spcBef>
              <a:buFontTx/>
              <a:buChar char="•"/>
            </a:pPr>
            <a:r>
              <a:rPr lang="en-US" sz="2800" dirty="0" smtClean="0"/>
              <a:t>“</a:t>
            </a:r>
            <a:r>
              <a:rPr lang="en-US" sz="2800" i="1" dirty="0" smtClean="0"/>
              <a:t>A</a:t>
            </a:r>
            <a:r>
              <a:rPr lang="en-US" sz="2800" dirty="0" smtClean="0"/>
              <a:t> </a:t>
            </a:r>
            <a:r>
              <a:rPr lang="en-US" sz="2800" dirty="0"/>
              <a:t>implies </a:t>
            </a:r>
            <a:r>
              <a:rPr lang="en-US" sz="2800" i="1" dirty="0" smtClean="0"/>
              <a:t>B</a:t>
            </a:r>
            <a:r>
              <a:rPr lang="en-US" sz="2800" dirty="0" smtClean="0"/>
              <a:t>”</a:t>
            </a:r>
            <a:endParaRPr lang="en-US" sz="2800" dirty="0"/>
          </a:p>
          <a:p>
            <a:pPr marL="342900" indent="-342900">
              <a:spcBef>
                <a:spcPct val="20000"/>
              </a:spcBef>
              <a:buFontTx/>
              <a:buChar char="•"/>
            </a:pPr>
            <a:r>
              <a:rPr lang="en-US" sz="2800" dirty="0"/>
              <a:t>“if </a:t>
            </a:r>
            <a:r>
              <a:rPr lang="en-US" sz="2800" i="1" dirty="0" smtClean="0"/>
              <a:t>A</a:t>
            </a:r>
            <a:r>
              <a:rPr lang="en-US" sz="2800" dirty="0" smtClean="0"/>
              <a:t>, </a:t>
            </a:r>
            <a:r>
              <a:rPr lang="en-US" sz="2800" dirty="0"/>
              <a:t>then </a:t>
            </a:r>
            <a:r>
              <a:rPr lang="en-US" sz="2800" i="1" dirty="0" smtClean="0"/>
              <a:t>B</a:t>
            </a:r>
            <a:r>
              <a:rPr lang="en-US" sz="2800" dirty="0" smtClean="0"/>
              <a:t>”</a:t>
            </a:r>
            <a:endParaRPr lang="en-US" sz="2800" dirty="0"/>
          </a:p>
          <a:p>
            <a:pPr marL="342900" indent="-342900">
              <a:spcBef>
                <a:spcPct val="20000"/>
              </a:spcBef>
              <a:buFontTx/>
              <a:buChar char="•"/>
            </a:pPr>
            <a:r>
              <a:rPr lang="en-US" sz="2800" dirty="0"/>
              <a:t>“if </a:t>
            </a:r>
            <a:r>
              <a:rPr lang="en-US" sz="2800" i="1" dirty="0" smtClean="0"/>
              <a:t>A</a:t>
            </a:r>
            <a:r>
              <a:rPr lang="en-US" sz="2800" dirty="0" smtClean="0"/>
              <a:t>, </a:t>
            </a:r>
            <a:r>
              <a:rPr lang="en-US" sz="2800" i="1" dirty="0" smtClean="0"/>
              <a:t>B</a:t>
            </a:r>
            <a:r>
              <a:rPr lang="en-US" sz="2800" dirty="0" smtClean="0"/>
              <a:t>”</a:t>
            </a:r>
            <a:endParaRPr lang="en-US" sz="2800" dirty="0"/>
          </a:p>
          <a:p>
            <a:pPr marL="342900" indent="-342900">
              <a:spcBef>
                <a:spcPct val="20000"/>
              </a:spcBef>
              <a:buFontTx/>
              <a:buChar char="•"/>
            </a:pPr>
            <a:r>
              <a:rPr lang="en-US" sz="2800" dirty="0"/>
              <a:t>“when </a:t>
            </a:r>
            <a:r>
              <a:rPr lang="en-US" sz="2800" i="1" dirty="0" smtClean="0"/>
              <a:t>A</a:t>
            </a:r>
            <a:r>
              <a:rPr lang="en-US" sz="2800" dirty="0" smtClean="0"/>
              <a:t>, </a:t>
            </a:r>
            <a:r>
              <a:rPr lang="en-US" sz="2800" i="1" dirty="0" smtClean="0"/>
              <a:t>B</a:t>
            </a:r>
            <a:r>
              <a:rPr lang="en-US" sz="2800" dirty="0" smtClean="0"/>
              <a:t>”</a:t>
            </a:r>
            <a:endParaRPr lang="en-US" sz="2800" dirty="0"/>
          </a:p>
          <a:p>
            <a:pPr marL="342900" indent="-342900">
              <a:spcBef>
                <a:spcPct val="20000"/>
              </a:spcBef>
              <a:buFontTx/>
              <a:buChar char="•"/>
            </a:pPr>
            <a:r>
              <a:rPr lang="en-US" sz="2800" dirty="0"/>
              <a:t>“whenever </a:t>
            </a:r>
            <a:r>
              <a:rPr lang="en-US" sz="2800" i="1" dirty="0" smtClean="0"/>
              <a:t>A</a:t>
            </a:r>
            <a:r>
              <a:rPr lang="en-US" sz="2800" dirty="0" smtClean="0"/>
              <a:t>, </a:t>
            </a:r>
            <a:r>
              <a:rPr lang="en-US" sz="2800" i="1" dirty="0" smtClean="0"/>
              <a:t>B</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B </a:t>
            </a:r>
            <a:r>
              <a:rPr lang="en-US" sz="2800" dirty="0"/>
              <a:t>if </a:t>
            </a:r>
            <a:r>
              <a:rPr lang="en-US" sz="2800" i="1" dirty="0"/>
              <a:t>A</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B</a:t>
            </a:r>
            <a:r>
              <a:rPr lang="en-US" sz="2800" dirty="0" smtClean="0"/>
              <a:t> </a:t>
            </a:r>
            <a:r>
              <a:rPr lang="en-US" sz="2800" dirty="0"/>
              <a:t>when </a:t>
            </a:r>
            <a:r>
              <a:rPr lang="en-US" sz="2800" i="1" dirty="0" smtClean="0"/>
              <a:t>A</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B</a:t>
            </a:r>
            <a:r>
              <a:rPr lang="en-US" sz="2800" dirty="0" smtClean="0"/>
              <a:t> </a:t>
            </a:r>
            <a:r>
              <a:rPr lang="en-US" sz="2800" dirty="0"/>
              <a:t>whenever </a:t>
            </a:r>
            <a:r>
              <a:rPr lang="en-US" sz="2800" i="1" dirty="0" smtClean="0"/>
              <a:t>A</a:t>
            </a:r>
            <a:r>
              <a:rPr lang="en-US" sz="2800" dirty="0" smtClean="0"/>
              <a:t>”</a:t>
            </a:r>
            <a:endParaRPr lang="en-US" sz="2800" dirty="0"/>
          </a:p>
        </p:txBody>
      </p:sp>
      <p:sp>
        <p:nvSpPr>
          <p:cNvPr id="13318" name="Rectangle 6"/>
          <p:cNvSpPr>
            <a:spLocks noChangeArrowheads="1"/>
          </p:cNvSpPr>
          <p:nvPr/>
        </p:nvSpPr>
        <p:spPr bwMode="auto">
          <a:xfrm>
            <a:off x="4648200" y="1981200"/>
            <a:ext cx="3810000" cy="4114800"/>
          </a:xfrm>
          <a:prstGeom prst="rect">
            <a:avLst/>
          </a:prstGeom>
          <a:solidFill>
            <a:schemeClr val="bg1"/>
          </a:solidFill>
          <a:ln w="57150">
            <a:solidFill>
              <a:schemeClr val="tx1"/>
            </a:solidFill>
            <a:miter lim="800000"/>
            <a:headEnd/>
            <a:tailEnd/>
          </a:ln>
          <a:effectLst/>
        </p:spPr>
        <p:txBody>
          <a:bodyPr/>
          <a:lstStyle/>
          <a:p>
            <a:pPr marL="342900" indent="-342900">
              <a:spcBef>
                <a:spcPct val="20000"/>
              </a:spcBef>
              <a:buFontTx/>
              <a:buChar char="•"/>
            </a:pPr>
            <a:r>
              <a:rPr lang="en-US" sz="2800" dirty="0" smtClean="0"/>
              <a:t>“</a:t>
            </a:r>
            <a:r>
              <a:rPr lang="en-US" sz="2800" i="1" dirty="0" smtClean="0"/>
              <a:t>A </a:t>
            </a:r>
            <a:r>
              <a:rPr lang="en-US" sz="2800" dirty="0"/>
              <a:t>only if </a:t>
            </a:r>
            <a:r>
              <a:rPr lang="en-US" sz="2800" i="1" dirty="0" smtClean="0"/>
              <a:t>B</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A </a:t>
            </a:r>
            <a:r>
              <a:rPr lang="en-US" sz="2800" dirty="0"/>
              <a:t>is sufficient for </a:t>
            </a:r>
            <a:r>
              <a:rPr lang="en-US" sz="2800" i="1" dirty="0" smtClean="0"/>
              <a:t>B</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A</a:t>
            </a:r>
            <a:r>
              <a:rPr lang="en-US" sz="2800" dirty="0" smtClean="0"/>
              <a:t> </a:t>
            </a:r>
            <a:r>
              <a:rPr lang="en-US" sz="2800" dirty="0"/>
              <a:t>is necessary for </a:t>
            </a:r>
            <a:r>
              <a:rPr lang="en-US" sz="2800" i="1" dirty="0" smtClean="0"/>
              <a:t>B</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B</a:t>
            </a:r>
            <a:r>
              <a:rPr lang="en-US" sz="2800" dirty="0" smtClean="0"/>
              <a:t> </a:t>
            </a:r>
            <a:r>
              <a:rPr lang="en-US" sz="2800" dirty="0"/>
              <a:t>follows from </a:t>
            </a:r>
            <a:r>
              <a:rPr lang="en-US" sz="2800" i="1" dirty="0" smtClean="0"/>
              <a:t>A</a:t>
            </a:r>
            <a:r>
              <a:rPr lang="en-US" sz="2800" dirty="0" smtClean="0"/>
              <a:t>”</a:t>
            </a:r>
            <a:endParaRPr lang="en-US" sz="2800" dirty="0"/>
          </a:p>
          <a:p>
            <a:pPr marL="342900" indent="-342900">
              <a:spcBef>
                <a:spcPct val="20000"/>
              </a:spcBef>
              <a:buFontTx/>
              <a:buChar char="•"/>
            </a:pPr>
            <a:r>
              <a:rPr lang="en-US" sz="2800" dirty="0" smtClean="0"/>
              <a:t>“</a:t>
            </a:r>
            <a:r>
              <a:rPr lang="en-US" sz="2800" i="1" dirty="0" smtClean="0"/>
              <a:t>B </a:t>
            </a:r>
            <a:r>
              <a:rPr lang="en-US" sz="2800" dirty="0"/>
              <a:t>is implied by </a:t>
            </a:r>
            <a:r>
              <a:rPr lang="en-US" sz="2800" i="1" dirty="0" smtClean="0"/>
              <a:t>A</a:t>
            </a:r>
            <a:r>
              <a:rPr lang="en-US" sz="2800" dirty="0" smtClean="0"/>
              <a:t>”</a:t>
            </a:r>
            <a:endParaRPr lang="en-US" sz="2800" dirty="0"/>
          </a:p>
          <a:p>
            <a:pPr marL="342900" indent="-342900">
              <a:spcBef>
                <a:spcPct val="20000"/>
              </a:spcBef>
            </a:pPr>
            <a:endParaRPr lang="en-US" sz="2400" dirty="0">
              <a:solidFill>
                <a:schemeClr val="accent2"/>
              </a:solidFill>
            </a:endParaRPr>
          </a:p>
        </p:txBody>
      </p:sp>
      <p:sp>
        <p:nvSpPr>
          <p:cNvPr id="13319" name="Text Box 7"/>
          <p:cNvSpPr txBox="1">
            <a:spLocks noChangeArrowheads="1"/>
          </p:cNvSpPr>
          <p:nvPr/>
        </p:nvSpPr>
        <p:spPr bwMode="auto">
          <a:xfrm>
            <a:off x="990600" y="457200"/>
            <a:ext cx="7467600" cy="1311275"/>
          </a:xfrm>
          <a:prstGeom prst="rect">
            <a:avLst/>
          </a:prstGeom>
          <a:noFill/>
          <a:ln w="9525">
            <a:noFill/>
            <a:miter lim="800000"/>
            <a:headEnd/>
            <a:tailEnd/>
          </a:ln>
          <a:effectLst/>
        </p:spPr>
        <p:txBody>
          <a:bodyPr>
            <a:spAutoFit/>
          </a:bodyPr>
          <a:lstStyle/>
          <a:p>
            <a:pPr algn="ctr"/>
            <a:r>
              <a:rPr lang="en-US" sz="4000" dirty="0">
                <a:solidFill>
                  <a:schemeClr val="tx2"/>
                </a:solidFill>
              </a:rPr>
              <a:t>English Phrases equivalent to  </a:t>
            </a:r>
          </a:p>
          <a:p>
            <a:pPr algn="ctr"/>
            <a:r>
              <a:rPr lang="en-US" sz="4000" i="1" dirty="0" smtClean="0">
                <a:solidFill>
                  <a:schemeClr val="tx2"/>
                </a:solidFill>
              </a:rPr>
              <a:t>A </a:t>
            </a:r>
            <a:r>
              <a:rPr lang="en-US" sz="4000" dirty="0">
                <a:solidFill>
                  <a:schemeClr val="tx2"/>
                </a:solidFill>
                <a:sym typeface="Symbol" pitchFamily="18" charset="2"/>
              </a:rPr>
              <a:t> </a:t>
            </a:r>
            <a:r>
              <a:rPr lang="en-US" sz="4000" i="1" dirty="0" smtClean="0">
                <a:solidFill>
                  <a:schemeClr val="tx2"/>
                </a:solidFill>
                <a:sym typeface="Symbol" pitchFamily="18" charset="2"/>
              </a:rPr>
              <a:t>B</a:t>
            </a:r>
            <a:endParaRPr lang="en-US" sz="4000" dirty="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TextBox 3"/>
          <p:cNvSpPr txBox="1"/>
          <p:nvPr/>
        </p:nvSpPr>
        <p:spPr>
          <a:xfrm>
            <a:off x="381000" y="1524000"/>
            <a:ext cx="8077200" cy="923330"/>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smtClean="0">
                <a:latin typeface="Courier New" pitchFamily="49" charset="0"/>
                <a:cs typeface="Courier New" pitchFamily="49" charset="0"/>
              </a:rPr>
              <a:t>context Person inv:</a:t>
            </a:r>
          </a:p>
          <a:p>
            <a:r>
              <a:rPr lang="en-US" dirty="0" err="1" smtClean="0">
                <a:latin typeface="Courier New" pitchFamily="49" charset="0"/>
                <a:cs typeface="Courier New" pitchFamily="49" charset="0"/>
              </a:rPr>
              <a:t>self.wife</a:t>
            </a:r>
            <a:r>
              <a:rPr lang="en-US" dirty="0" smtClean="0">
                <a:latin typeface="Courier New" pitchFamily="49" charset="0"/>
                <a:cs typeface="Courier New" pitchFamily="49" charset="0"/>
              </a:rPr>
              <a:t>-&gt;</a:t>
            </a:r>
            <a:r>
              <a:rPr lang="en-US" dirty="0" err="1" smtClean="0">
                <a:latin typeface="Courier New" pitchFamily="49" charset="0"/>
                <a:cs typeface="Courier New" pitchFamily="49" charset="0"/>
              </a:rPr>
              <a:t>notEmpty</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implies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self.wife.age</a:t>
            </a:r>
            <a:r>
              <a:rPr lang="en-US" dirty="0" smtClean="0">
                <a:latin typeface="Courier New" pitchFamily="49" charset="0"/>
                <a:cs typeface="Courier New" pitchFamily="49" charset="0"/>
              </a:rPr>
              <a:t> &gt;= 18 and</a:t>
            </a:r>
          </a:p>
          <a:p>
            <a:r>
              <a:rPr lang="en-US" dirty="0" err="1" smtClean="0">
                <a:latin typeface="Courier New" pitchFamily="49" charset="0"/>
                <a:cs typeface="Courier New" pitchFamily="49" charset="0"/>
              </a:rPr>
              <a:t>self.husband</a:t>
            </a:r>
            <a:r>
              <a:rPr lang="en-US" dirty="0" smtClean="0">
                <a:latin typeface="Courier New" pitchFamily="49" charset="0"/>
                <a:cs typeface="Courier New" pitchFamily="49" charset="0"/>
              </a:rPr>
              <a:t>-&gt;</a:t>
            </a:r>
            <a:r>
              <a:rPr lang="en-US" dirty="0" err="1" smtClean="0">
                <a:latin typeface="Courier New" pitchFamily="49" charset="0"/>
                <a:cs typeface="Courier New" pitchFamily="49" charset="0"/>
              </a:rPr>
              <a:t>notEmpty</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implies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self.husband.age</a:t>
            </a:r>
            <a:r>
              <a:rPr lang="en-US" dirty="0" smtClean="0">
                <a:latin typeface="Courier New" pitchFamily="49" charset="0"/>
                <a:cs typeface="Courier New" pitchFamily="49" charset="0"/>
              </a:rPr>
              <a:t> &gt;= 18</a:t>
            </a:r>
            <a:endParaRPr lang="en-US" dirty="0">
              <a:latin typeface="Courier New" pitchFamily="49" charset="0"/>
              <a:cs typeface="Courier New" pitchFamily="49" charset="0"/>
            </a:endParaRPr>
          </a:p>
        </p:txBody>
      </p:sp>
      <p:sp>
        <p:nvSpPr>
          <p:cNvPr id="5" name="TextBox 4"/>
          <p:cNvSpPr txBox="1"/>
          <p:nvPr/>
        </p:nvSpPr>
        <p:spPr>
          <a:xfrm>
            <a:off x="381000" y="2819400"/>
            <a:ext cx="8077200"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smtClean="0">
                <a:latin typeface="Courier New" pitchFamily="49" charset="0"/>
                <a:cs typeface="Courier New" pitchFamily="49" charset="0"/>
              </a:rPr>
              <a:t>context </a:t>
            </a:r>
            <a:r>
              <a:rPr lang="en-US" b="1" dirty="0" smtClean="0">
                <a:latin typeface="Courier New" pitchFamily="49" charset="0"/>
                <a:cs typeface="Courier New" pitchFamily="49" charset="0"/>
              </a:rPr>
              <a:t>Person::</a:t>
            </a:r>
            <a:r>
              <a:rPr lang="en-US" b="1" dirty="0" err="1" smtClean="0">
                <a:latin typeface="Courier New" pitchFamily="49" charset="0"/>
                <a:cs typeface="Courier New" pitchFamily="49" charset="0"/>
              </a:rPr>
              <a:t>birthdayHappens</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post: </a:t>
            </a:r>
            <a:r>
              <a:rPr lang="en-US" dirty="0" smtClean="0">
                <a:latin typeface="Courier New" pitchFamily="49" charset="0"/>
                <a:cs typeface="Courier New" pitchFamily="49" charset="0"/>
              </a:rPr>
              <a:t>age = </a:t>
            </a:r>
            <a:r>
              <a:rPr lang="en-US" b="1" dirty="0" err="1" smtClean="0">
                <a:latin typeface="Courier New" pitchFamily="49" charset="0"/>
                <a:cs typeface="Courier New" pitchFamily="49" charset="0"/>
              </a:rPr>
              <a:t>age@pre</a:t>
            </a:r>
            <a:r>
              <a:rPr lang="en-US" dirty="0" smtClean="0">
                <a:latin typeface="Courier New" pitchFamily="49" charset="0"/>
                <a:cs typeface="Courier New" pitchFamily="49" charset="0"/>
              </a:rPr>
              <a:t> + 1</a:t>
            </a:r>
            <a:endParaRPr lang="en-US" dirty="0">
              <a:latin typeface="Courier New" pitchFamily="49" charset="0"/>
              <a:cs typeface="Courier New" pitchFamily="49" charset="0"/>
            </a:endParaRPr>
          </a:p>
        </p:txBody>
      </p:sp>
      <p:sp>
        <p:nvSpPr>
          <p:cNvPr id="7" name="TextBox 6"/>
          <p:cNvSpPr txBox="1"/>
          <p:nvPr/>
        </p:nvSpPr>
        <p:spPr>
          <a:xfrm>
            <a:off x="398585" y="4038600"/>
            <a:ext cx="8077200" cy="923330"/>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smtClean="0">
                <a:latin typeface="Courier New" pitchFamily="49" charset="0"/>
                <a:cs typeface="Courier New" pitchFamily="49" charset="0"/>
              </a:rPr>
              <a:t>context </a:t>
            </a:r>
            <a:r>
              <a:rPr lang="en-US" b="1" dirty="0" smtClean="0">
                <a:latin typeface="Courier New" pitchFamily="49" charset="0"/>
                <a:cs typeface="Courier New" pitchFamily="49" charset="0"/>
              </a:rPr>
              <a:t>Person::</a:t>
            </a:r>
            <a:r>
              <a:rPr lang="en-US" b="1" dirty="0" err="1" smtClean="0">
                <a:latin typeface="Courier New" pitchFamily="49" charset="0"/>
                <a:cs typeface="Courier New" pitchFamily="49" charset="0"/>
              </a:rPr>
              <a:t>getCurrentSpouse</a:t>
            </a:r>
            <a:r>
              <a:rPr lang="en-US" b="1" dirty="0" smtClean="0">
                <a:latin typeface="Courier New" pitchFamily="49" charset="0"/>
                <a:cs typeface="Courier New" pitchFamily="49" charset="0"/>
              </a:rPr>
              <a:t>() : Person</a:t>
            </a:r>
          </a:p>
          <a:p>
            <a:r>
              <a:rPr lang="en-US" b="1" dirty="0" smtClean="0">
                <a:latin typeface="Courier New" pitchFamily="49" charset="0"/>
                <a:cs typeface="Courier New" pitchFamily="49" charset="0"/>
              </a:rPr>
              <a:t>pre: </a:t>
            </a:r>
            <a:r>
              <a:rPr lang="en-US" dirty="0" err="1" smtClean="0">
                <a:latin typeface="Courier New" pitchFamily="49" charset="0"/>
                <a:cs typeface="Courier New" pitchFamily="49" charset="0"/>
              </a:rPr>
              <a:t>self.isMarried</a:t>
            </a:r>
            <a:r>
              <a:rPr lang="en-US"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body: </a:t>
            </a:r>
            <a:r>
              <a:rPr lang="en-US" dirty="0" err="1" smtClean="0">
                <a:latin typeface="Courier New" pitchFamily="49" charset="0"/>
                <a:cs typeface="Courier New" pitchFamily="49" charset="0"/>
              </a:rPr>
              <a:t>self.marriages</a:t>
            </a:r>
            <a:r>
              <a:rPr lang="en-US" dirty="0" smtClean="0">
                <a:latin typeface="Courier New" pitchFamily="49" charset="0"/>
                <a:cs typeface="Courier New" pitchFamily="49" charset="0"/>
              </a:rPr>
              <a:t>-&gt;select(m | </a:t>
            </a:r>
            <a:r>
              <a:rPr lang="en-US" dirty="0" err="1" smtClean="0">
                <a:latin typeface="Courier New" pitchFamily="49" charset="0"/>
                <a:cs typeface="Courier New" pitchFamily="49" charset="0"/>
              </a:rPr>
              <a:t>m.ended</a:t>
            </a:r>
            <a:r>
              <a:rPr lang="en-US" dirty="0" smtClean="0">
                <a:latin typeface="Courier New" pitchFamily="49" charset="0"/>
                <a:cs typeface="Courier New" pitchFamily="49" charset="0"/>
              </a:rPr>
              <a:t> = false).spouse</a:t>
            </a:r>
            <a:endParaRPr lang="en-US" dirty="0">
              <a:latin typeface="Courier New" pitchFamily="49" charset="0"/>
              <a:cs typeface="Courier New"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599"/>
            <a:ext cx="8382000" cy="429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93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228600"/>
            <a:ext cx="8686800" cy="1143000"/>
          </a:xfrm>
        </p:spPr>
        <p:txBody>
          <a:bodyPr/>
          <a:lstStyle/>
          <a:p>
            <a:pPr eaLnBrk="1" hangingPunct="1"/>
            <a:r>
              <a:rPr lang="en-US" smtClean="0"/>
              <a:t>Formal Approach</a:t>
            </a:r>
            <a:endParaRPr lang="en-GB" sz="4800" smtClean="0"/>
          </a:p>
        </p:txBody>
      </p:sp>
      <p:sp>
        <p:nvSpPr>
          <p:cNvPr id="16387" name="Rectangle 3"/>
          <p:cNvSpPr>
            <a:spLocks noGrp="1" noChangeArrowheads="1"/>
          </p:cNvSpPr>
          <p:nvPr>
            <p:ph idx="1"/>
          </p:nvPr>
        </p:nvSpPr>
        <p:spPr/>
        <p:txBody>
          <a:bodyPr/>
          <a:lstStyle/>
          <a:p>
            <a:pPr marL="465138" indent="-465138" eaLnBrk="1" hangingPunct="1"/>
            <a:r>
              <a:rPr lang="en-GB" sz="3600" dirty="0" smtClean="0"/>
              <a:t>Formal methods</a:t>
            </a:r>
          </a:p>
          <a:p>
            <a:pPr marL="1035050" lvl="1" indent="-455613" eaLnBrk="1" hangingPunct="1"/>
            <a:r>
              <a:rPr lang="en-US" sz="3200" dirty="0" smtClean="0"/>
              <a:t>Use formal syntax and semantics to specify system function and behavior</a:t>
            </a:r>
          </a:p>
          <a:p>
            <a:pPr marL="1435100" lvl="2" indent="-455613"/>
            <a:r>
              <a:rPr lang="en-US" dirty="0" smtClean="0"/>
              <a:t>The syntactic domain is typically based on set theory notation</a:t>
            </a:r>
          </a:p>
          <a:p>
            <a:pPr marL="1035050" lvl="1" indent="-455613" eaLnBrk="1" hangingPunct="1"/>
            <a:r>
              <a:rPr lang="en-US" sz="3200" dirty="0" smtClean="0"/>
              <a:t>Specification is a more precise mathematically based representation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6" name="TextBox 5"/>
          <p:cNvSpPr txBox="1"/>
          <p:nvPr/>
        </p:nvSpPr>
        <p:spPr>
          <a:xfrm>
            <a:off x="363415" y="1676400"/>
            <a:ext cx="8077200" cy="923330"/>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smtClean="0">
                <a:latin typeface="Courier New" pitchFamily="49" charset="0"/>
                <a:cs typeface="Courier New" pitchFamily="49" charset="0"/>
              </a:rPr>
              <a:t>context </a:t>
            </a:r>
            <a:r>
              <a:rPr lang="en-US" b="1" dirty="0" smtClean="0">
                <a:latin typeface="Courier New" pitchFamily="49" charset="0"/>
                <a:cs typeface="Courier New" pitchFamily="49" charset="0"/>
              </a:rPr>
              <a:t>Company::</a:t>
            </a:r>
            <a:r>
              <a:rPr lang="en-US" b="1" dirty="0" err="1" smtClean="0">
                <a:latin typeface="Courier New" pitchFamily="49" charset="0"/>
                <a:cs typeface="Courier New" pitchFamily="49" charset="0"/>
              </a:rPr>
              <a:t>hireEmployee</a:t>
            </a:r>
            <a:r>
              <a:rPr lang="en-US" b="1" dirty="0" smtClean="0">
                <a:latin typeface="Courier New" pitchFamily="49" charset="0"/>
                <a:cs typeface="Courier New" pitchFamily="49" charset="0"/>
              </a:rPr>
              <a:t>(p : Person)</a:t>
            </a:r>
          </a:p>
          <a:p>
            <a:r>
              <a:rPr lang="en-US" dirty="0" smtClean="0">
                <a:latin typeface="Courier New" pitchFamily="49" charset="0"/>
                <a:cs typeface="Courier New" pitchFamily="49" charset="0"/>
              </a:rPr>
              <a:t>post: employees = </a:t>
            </a:r>
            <a:r>
              <a:rPr lang="en-US" b="1" dirty="0" err="1" smtClean="0">
                <a:latin typeface="Courier New" pitchFamily="49" charset="0"/>
                <a:cs typeface="Courier New" pitchFamily="49" charset="0"/>
              </a:rPr>
              <a:t>employees@pre</a:t>
            </a:r>
            <a:r>
              <a:rPr lang="en-US" b="1" dirty="0" smtClean="0">
                <a:latin typeface="Courier New" pitchFamily="49" charset="0"/>
                <a:cs typeface="Courier New" pitchFamily="49" charset="0"/>
              </a:rPr>
              <a:t>-&gt;including(p) </a:t>
            </a:r>
            <a:r>
              <a:rPr lang="en-US" dirty="0" smtClean="0">
                <a:latin typeface="Courier New" pitchFamily="49" charset="0"/>
                <a:cs typeface="Courier New" pitchFamily="49" charset="0"/>
              </a:rPr>
              <a:t>and</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stockPrice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stockPrice@pre</a:t>
            </a:r>
            <a:r>
              <a:rPr lang="en-US" dirty="0" smtClean="0">
                <a:latin typeface="Courier New" pitchFamily="49" charset="0"/>
                <a:cs typeface="Courier New" pitchFamily="49" charset="0"/>
              </a:rPr>
              <a:t> + 10</a:t>
            </a:r>
            <a:endParaRPr lang="en-US" dirty="0">
              <a:latin typeface="Courier New" pitchFamily="49" charset="0"/>
              <a:cs typeface="Courier New"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52" y="2971800"/>
            <a:ext cx="71723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760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your interpretation?</a:t>
            </a:r>
            <a:endParaRPr lang="en-US"/>
          </a:p>
        </p:txBody>
      </p:sp>
      <p:sp>
        <p:nvSpPr>
          <p:cNvPr id="3" name="Content Placeholder 2"/>
          <p:cNvSpPr>
            <a:spLocks noGrp="1"/>
          </p:cNvSpPr>
          <p:nvPr>
            <p:ph idx="1"/>
          </p:nvPr>
        </p:nvSpPr>
        <p:spPr>
          <a:xfrm>
            <a:off x="457200" y="1600201"/>
            <a:ext cx="8229600" cy="3048000"/>
          </a:xfrm>
        </p:spPr>
        <p:txBody>
          <a:bodyPr>
            <a:normAutofit/>
          </a:bodyPr>
          <a:lstStyle/>
          <a:p>
            <a:pPr>
              <a:buNone/>
            </a:pPr>
            <a:r>
              <a:rPr lang="en-US" sz="2400" b="1" dirty="0" smtClean="0">
                <a:latin typeface="Courier New" pitchFamily="49" charset="0"/>
                <a:cs typeface="Courier New" pitchFamily="49" charset="0"/>
              </a:rPr>
              <a:t>context</a:t>
            </a:r>
            <a:r>
              <a:rPr lang="en-US" sz="2400" dirty="0" smtClean="0">
                <a:latin typeface="Courier New" pitchFamily="49" charset="0"/>
                <a:cs typeface="Courier New" pitchFamily="49" charset="0"/>
              </a:rPr>
              <a:t> Employee </a:t>
            </a:r>
            <a:r>
              <a:rPr lang="en-US" sz="2400" b="1" dirty="0" smtClean="0">
                <a:latin typeface="Courier New" pitchFamily="49" charset="0"/>
                <a:cs typeface="Courier New" pitchFamily="49" charset="0"/>
              </a:rPr>
              <a:t>inv:</a:t>
            </a: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a:t>
            </a:r>
            <a:r>
              <a:rPr lang="en-US" sz="2400" b="1" dirty="0" smtClean="0">
                <a:latin typeface="Courier New" pitchFamily="49" charset="0"/>
                <a:cs typeface="Courier New" pitchFamily="49" charset="0"/>
              </a:rPr>
              <a:t>self</a:t>
            </a:r>
            <a:r>
              <a:rPr lang="en-US" sz="2400" dirty="0" smtClean="0">
                <a:latin typeface="Courier New" pitchFamily="49" charset="0"/>
                <a:cs typeface="Courier New" pitchFamily="49" charset="0"/>
              </a:rPr>
              <a:t>.grade.name = 'diploma') </a:t>
            </a:r>
            <a:r>
              <a:rPr lang="en-US" sz="2400" b="1" dirty="0" smtClean="0">
                <a:latin typeface="Courier New" pitchFamily="49" charset="0"/>
                <a:cs typeface="Courier New" pitchFamily="49" charset="0"/>
              </a:rPr>
              <a:t>implies</a:t>
            </a:r>
            <a:r>
              <a:rPr lang="en-US" sz="2400"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self</a:t>
            </a:r>
            <a:r>
              <a:rPr lang="en-US" sz="2400" dirty="0" err="1" smtClean="0">
                <a:latin typeface="Courier New" pitchFamily="49" charset="0"/>
                <a:cs typeface="Courier New" pitchFamily="49" charset="0"/>
              </a:rPr>
              <a:t>.taxClass</a:t>
            </a:r>
            <a:r>
              <a:rPr lang="en-US" sz="2400" dirty="0" smtClean="0">
                <a:latin typeface="Courier New" pitchFamily="49" charset="0"/>
                <a:cs typeface="Courier New" pitchFamily="49" charset="0"/>
              </a:rPr>
              <a:t> = 'tc1'))</a:t>
            </a:r>
          </a:p>
          <a:p>
            <a:pPr>
              <a:buNone/>
            </a:pPr>
            <a:r>
              <a:rPr lang="en-US" sz="2400" b="1" dirty="0" smtClean="0">
                <a:latin typeface="Courier New" pitchFamily="49" charset="0"/>
                <a:cs typeface="Courier New" pitchFamily="49" charset="0"/>
              </a:rPr>
              <a:t>and</a:t>
            </a: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self</a:t>
            </a:r>
            <a:r>
              <a:rPr lang="en-US" sz="2400" dirty="0" smtClean="0">
                <a:latin typeface="Courier New" pitchFamily="49" charset="0"/>
                <a:cs typeface="Courier New" pitchFamily="49" charset="0"/>
              </a:rPr>
              <a:t>.grade.name = 'doctor') </a:t>
            </a:r>
            <a:r>
              <a:rPr lang="en-US" sz="2400" b="1" dirty="0" smtClean="0">
                <a:latin typeface="Courier New" pitchFamily="49" charset="0"/>
                <a:cs typeface="Courier New" pitchFamily="49" charset="0"/>
              </a:rPr>
              <a:t>implies</a:t>
            </a:r>
            <a:r>
              <a:rPr lang="en-US" sz="2400"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self</a:t>
            </a:r>
            <a:r>
              <a:rPr lang="en-US" sz="2400" dirty="0" err="1" smtClean="0">
                <a:latin typeface="Courier New" pitchFamily="49" charset="0"/>
                <a:cs typeface="Courier New" pitchFamily="49" charset="0"/>
              </a:rPr>
              <a:t>.taxClass</a:t>
            </a:r>
            <a:r>
              <a:rPr lang="en-US" sz="2400" dirty="0" smtClean="0">
                <a:latin typeface="Courier New" pitchFamily="49" charset="0"/>
                <a:cs typeface="Courier New" pitchFamily="49" charset="0"/>
              </a:rPr>
              <a:t> = 'tc2'))</a:t>
            </a:r>
          </a:p>
          <a:p>
            <a:pPr>
              <a:buNone/>
            </a:pPr>
            <a:r>
              <a:rPr lang="en-US" sz="2400" b="1" dirty="0" smtClean="0">
                <a:latin typeface="Courier New" pitchFamily="49" charset="0"/>
                <a:cs typeface="Courier New" pitchFamily="49" charset="0"/>
              </a:rPr>
              <a:t>and</a:t>
            </a: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self</a:t>
            </a:r>
            <a:r>
              <a:rPr lang="en-US" sz="2400" dirty="0" smtClean="0">
                <a:latin typeface="Courier New" pitchFamily="49" charset="0"/>
                <a:cs typeface="Courier New" pitchFamily="49" charset="0"/>
              </a:rPr>
              <a:t>.grade.name = 'professor') </a:t>
            </a:r>
            <a:r>
              <a:rPr lang="en-US" sz="2400" b="1" dirty="0" smtClean="0">
                <a:latin typeface="Courier New" pitchFamily="49" charset="0"/>
                <a:cs typeface="Courier New" pitchFamily="49" charset="0"/>
              </a:rPr>
              <a:t>implies</a:t>
            </a:r>
            <a:r>
              <a:rPr lang="en-US" sz="2400"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self</a:t>
            </a:r>
            <a:r>
              <a:rPr lang="en-US" sz="2400" dirty="0" err="1" smtClean="0">
                <a:latin typeface="Courier New" pitchFamily="49" charset="0"/>
                <a:cs typeface="Courier New" pitchFamily="49" charset="0"/>
              </a:rPr>
              <a:t>.taxClass</a:t>
            </a:r>
            <a:r>
              <a:rPr lang="en-US" sz="2400" dirty="0" smtClean="0">
                <a:latin typeface="Courier New" pitchFamily="49" charset="0"/>
                <a:cs typeface="Courier New" pitchFamily="49" charset="0"/>
              </a:rPr>
              <a:t> = 'tc3'))</a:t>
            </a:r>
          </a:p>
          <a:p>
            <a:pPr>
              <a:buNone/>
            </a:pPr>
            <a:endParaRPr lang="en-US" sz="2400" dirty="0" smtClean="0">
              <a:latin typeface="Courier New" pitchFamily="49" charset="0"/>
              <a:cs typeface="Courier New" pitchFamily="49" charset="0"/>
            </a:endParaRPr>
          </a:p>
          <a:p>
            <a:pPr>
              <a:buNone/>
            </a:pPr>
            <a:endParaRPr lang="en-US" sz="2400" dirty="0">
              <a:latin typeface="Courier New" pitchFamily="49" charset="0"/>
              <a:cs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Using Enumerations</a:t>
            </a:r>
          </a:p>
        </p:txBody>
      </p:sp>
      <p:sp>
        <p:nvSpPr>
          <p:cNvPr id="7" name="TextBox 6"/>
          <p:cNvSpPr txBox="1"/>
          <p:nvPr/>
        </p:nvSpPr>
        <p:spPr>
          <a:xfrm>
            <a:off x="533400" y="4572000"/>
            <a:ext cx="8077200" cy="64633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smtClean="0">
                <a:latin typeface="Courier New" pitchFamily="49" charset="0"/>
                <a:cs typeface="Courier New" pitchFamily="49" charset="0"/>
              </a:rPr>
              <a:t>context Customer inv:</a:t>
            </a:r>
          </a:p>
          <a:p>
            <a:r>
              <a:rPr lang="en-US" dirty="0" err="1" smtClean="0">
                <a:latin typeface="Courier New" pitchFamily="49" charset="0"/>
                <a:cs typeface="Courier New" pitchFamily="49" charset="0"/>
              </a:rPr>
              <a:t>self.gender</a:t>
            </a:r>
            <a:r>
              <a:rPr lang="en-US" dirty="0" smtClean="0">
                <a:latin typeface="Courier New" pitchFamily="49" charset="0"/>
                <a:cs typeface="Courier New" pitchFamily="49" charset="0"/>
              </a:rPr>
              <a:t> = #male implies </a:t>
            </a:r>
            <a:r>
              <a:rPr lang="en-US" dirty="0" err="1" smtClean="0">
                <a:latin typeface="Courier New" pitchFamily="49" charset="0"/>
                <a:cs typeface="Courier New" pitchFamily="49" charset="0"/>
              </a:rPr>
              <a:t>self.title</a:t>
            </a:r>
            <a:r>
              <a:rPr lang="en-US" dirty="0" smtClean="0">
                <a:latin typeface="Courier New" pitchFamily="49" charset="0"/>
                <a:cs typeface="Courier New" pitchFamily="49" charset="0"/>
              </a:rPr>
              <a:t> = ‘Mr.’</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28800"/>
            <a:ext cx="334362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Boolean</a:t>
            </a:r>
          </a:p>
        </p:txBody>
      </p:sp>
      <p:graphicFrame>
        <p:nvGraphicFramePr>
          <p:cNvPr id="33795" name="Object 3"/>
          <p:cNvGraphicFramePr>
            <a:graphicFrameLocks noChangeAspect="1"/>
          </p:cNvGraphicFramePr>
          <p:nvPr/>
        </p:nvGraphicFramePr>
        <p:xfrm>
          <a:off x="703263" y="1524000"/>
          <a:ext cx="7807325" cy="4191000"/>
        </p:xfrm>
        <a:graphic>
          <a:graphicData uri="http://schemas.openxmlformats.org/presentationml/2006/ole">
            <mc:AlternateContent xmlns:mc="http://schemas.openxmlformats.org/markup-compatibility/2006">
              <mc:Choice xmlns:v="urn:schemas-microsoft-com:vml" Requires="v">
                <p:oleObj spid="_x0000_s1032" name="Document" r:id="rId5" imgW="5630040" imgH="2575440" progId="Word.Document.8">
                  <p:embed/>
                </p:oleObj>
              </mc:Choice>
              <mc:Fallback>
                <p:oleObj name="Document" r:id="rId5" imgW="5630040" imgH="2575440"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3" y="1524000"/>
                        <a:ext cx="78073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Simple </a:t>
            </a:r>
            <a:r>
              <a:rPr lang="en-US" dirty="0" smtClean="0"/>
              <a:t>Boolean Constraints</a:t>
            </a:r>
            <a:endParaRPr lang="en-US" dirty="0"/>
          </a:p>
        </p:txBody>
      </p:sp>
      <p:sp>
        <p:nvSpPr>
          <p:cNvPr id="7" name="TextBox 6"/>
          <p:cNvSpPr txBox="1"/>
          <p:nvPr/>
        </p:nvSpPr>
        <p:spPr>
          <a:xfrm>
            <a:off x="609600" y="4572000"/>
            <a:ext cx="8077200" cy="1754326"/>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smtClean="0">
                <a:latin typeface="Courier New" pitchFamily="49" charset="0"/>
                <a:cs typeface="Courier New" pitchFamily="49" charset="0"/>
              </a:rPr>
              <a:t>context Customer inv:</a:t>
            </a:r>
          </a:p>
          <a:p>
            <a:r>
              <a:rPr lang="en-US" dirty="0" err="1" smtClean="0">
                <a:latin typeface="Courier New" pitchFamily="49" charset="0"/>
                <a:cs typeface="Courier New" pitchFamily="49" charset="0"/>
              </a:rPr>
              <a:t>self.title</a:t>
            </a:r>
            <a:r>
              <a:rPr lang="en-US" dirty="0" smtClean="0">
                <a:latin typeface="Courier New" pitchFamily="49" charset="0"/>
                <a:cs typeface="Courier New" pitchFamily="49" charset="0"/>
              </a:rPr>
              <a:t> = if </a:t>
            </a:r>
            <a:r>
              <a:rPr lang="en-US" dirty="0" err="1" smtClean="0">
                <a:latin typeface="Courier New" pitchFamily="49" charset="0"/>
                <a:cs typeface="Courier New" pitchFamily="49" charset="0"/>
              </a:rPr>
              <a:t>isMale</a:t>
            </a:r>
            <a:r>
              <a:rPr lang="en-US" dirty="0" smtClean="0">
                <a:latin typeface="Courier New" pitchFamily="49" charset="0"/>
                <a:cs typeface="Courier New" pitchFamily="49" charset="0"/>
              </a:rPr>
              <a:t> then ‘Mr.’ else ‘Ms.’ </a:t>
            </a:r>
            <a:r>
              <a:rPr lang="en-US" dirty="0" err="1" smtClean="0">
                <a:latin typeface="Courier New" pitchFamily="49" charset="0"/>
                <a:cs typeface="Courier New" pitchFamily="49" charset="0"/>
              </a:rPr>
              <a:t>endif</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and</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self.age</a:t>
            </a:r>
            <a:r>
              <a:rPr lang="en-US" dirty="0" smtClean="0">
                <a:latin typeface="Courier New" pitchFamily="49" charset="0"/>
                <a:cs typeface="Courier New" pitchFamily="49" charset="0"/>
              </a:rPr>
              <a:t> &gt;= 18 and </a:t>
            </a:r>
            <a:r>
              <a:rPr lang="en-US" dirty="0" err="1" smtClean="0">
                <a:latin typeface="Courier New" pitchFamily="49" charset="0"/>
                <a:cs typeface="Courier New" pitchFamily="49" charset="0"/>
              </a:rPr>
              <a:t>self.age</a:t>
            </a:r>
            <a:r>
              <a:rPr lang="en-US" dirty="0" smtClean="0">
                <a:latin typeface="Courier New" pitchFamily="49" charset="0"/>
                <a:cs typeface="Courier New" pitchFamily="49" charset="0"/>
              </a:rPr>
              <a:t> &lt; 66)</a:t>
            </a:r>
          </a:p>
          <a:p>
            <a:r>
              <a:rPr lang="en-US" dirty="0" smtClean="0">
                <a:latin typeface="Courier New" pitchFamily="49" charset="0"/>
                <a:cs typeface="Courier New" pitchFamily="49" charset="0"/>
              </a:rPr>
              <a:t>and</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name.size</a:t>
            </a:r>
            <a:r>
              <a:rPr lang="en-US" dirty="0" smtClean="0">
                <a:latin typeface="Courier New" pitchFamily="49" charset="0"/>
                <a:cs typeface="Courier New" pitchFamily="49" charset="0"/>
              </a:rPr>
              <a:t>() &gt;= 1 and </a:t>
            </a:r>
            <a:r>
              <a:rPr lang="en-US" dirty="0" err="1" smtClean="0">
                <a:latin typeface="Courier New" pitchFamily="49" charset="0"/>
                <a:cs typeface="Courier New" pitchFamily="49" charset="0"/>
              </a:rPr>
              <a:t>name.size</a:t>
            </a:r>
            <a:r>
              <a:rPr lang="en-US" dirty="0" smtClean="0">
                <a:latin typeface="Courier New" pitchFamily="49" charset="0"/>
                <a:cs typeface="Courier New" pitchFamily="49" charset="0"/>
              </a:rPr>
              <a:t>() &lt; 100)</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196" y="1676400"/>
            <a:ext cx="2546004" cy="251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868362"/>
          </a:xfrm>
        </p:spPr>
        <p:txBody>
          <a:bodyPr/>
          <a:lstStyle/>
          <a:p>
            <a:pPr eaLnBrk="1" hangingPunct="1"/>
            <a:r>
              <a:rPr lang="en-US" smtClean="0"/>
              <a:t>Formal Methods</a:t>
            </a:r>
          </a:p>
        </p:txBody>
      </p:sp>
      <p:sp>
        <p:nvSpPr>
          <p:cNvPr id="17411" name="Rectangle 3"/>
          <p:cNvSpPr>
            <a:spLocks noGrp="1" noChangeArrowheads="1"/>
          </p:cNvSpPr>
          <p:nvPr>
            <p:ph idx="1"/>
          </p:nvPr>
        </p:nvSpPr>
        <p:spPr>
          <a:xfrm>
            <a:off x="457200" y="1371600"/>
            <a:ext cx="8305800" cy="4953000"/>
          </a:xfrm>
        </p:spPr>
        <p:txBody>
          <a:bodyPr/>
          <a:lstStyle/>
          <a:p>
            <a:pPr eaLnBrk="1" hangingPunct="1"/>
            <a:r>
              <a:rPr lang="en-GB" smtClean="0"/>
              <a:t>Use of formal methods results in a much higher likelihood of achieving the desired properties of a formal specification:</a:t>
            </a:r>
          </a:p>
          <a:p>
            <a:pPr lvl="1" eaLnBrk="1" hangingPunct="1"/>
            <a:r>
              <a:rPr lang="en-GB" smtClean="0"/>
              <a:t>Consistency</a:t>
            </a:r>
          </a:p>
          <a:p>
            <a:pPr lvl="1" eaLnBrk="1" hangingPunct="1"/>
            <a:r>
              <a:rPr lang="en-GB" smtClean="0"/>
              <a:t>Completeness</a:t>
            </a:r>
          </a:p>
          <a:p>
            <a:pPr lvl="1" eaLnBrk="1" hangingPunct="1"/>
            <a:r>
              <a:rPr lang="en-GB" smtClean="0"/>
              <a:t>Lack of ambiguity</a:t>
            </a:r>
          </a:p>
          <a:p>
            <a:pPr eaLnBrk="1" hangingPunct="1"/>
            <a:r>
              <a:rPr lang="en-GB" smtClean="0"/>
              <a:t>Provide a means for achieving a high degree of confidence that a system will conform to its specification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Verification</a:t>
            </a:r>
            <a:endParaRPr lang="en-US"/>
          </a:p>
        </p:txBody>
      </p:sp>
      <p:sp>
        <p:nvSpPr>
          <p:cNvPr id="3" name="Content Placeholder 2"/>
          <p:cNvSpPr>
            <a:spLocks noGrp="1"/>
          </p:cNvSpPr>
          <p:nvPr>
            <p:ph idx="1"/>
          </p:nvPr>
        </p:nvSpPr>
        <p:spPr/>
        <p:txBody>
          <a:bodyPr/>
          <a:lstStyle/>
          <a:p>
            <a:r>
              <a:rPr lang="en-US" dirty="0" smtClean="0"/>
              <a:t>Once the formal specification has been developed, it may be used as the basis for </a:t>
            </a:r>
            <a:r>
              <a:rPr lang="en-US" b="1" i="1" dirty="0" smtClean="0"/>
              <a:t>proving</a:t>
            </a:r>
            <a:r>
              <a:rPr lang="en-US" dirty="0" smtClean="0"/>
              <a:t> properties of the specification</a:t>
            </a:r>
          </a:p>
          <a:p>
            <a:pPr lvl="1"/>
            <a:r>
              <a:rPr lang="en-US" dirty="0" smtClean="0"/>
              <a:t>Human-directed proofs</a:t>
            </a:r>
          </a:p>
          <a:p>
            <a:pPr lvl="1"/>
            <a:r>
              <a:rPr lang="en-US" dirty="0" smtClean="0"/>
              <a:t>Automated proofs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868362"/>
          </a:xfrm>
        </p:spPr>
        <p:txBody>
          <a:bodyPr/>
          <a:lstStyle/>
          <a:p>
            <a:pPr eaLnBrk="1" hangingPunct="1"/>
            <a:r>
              <a:rPr lang="en-US" dirty="0" smtClean="0"/>
              <a:t>Formal Methods - Caveats</a:t>
            </a:r>
          </a:p>
        </p:txBody>
      </p:sp>
      <p:sp>
        <p:nvSpPr>
          <p:cNvPr id="18435" name="Rectangle 3"/>
          <p:cNvSpPr>
            <a:spLocks noGrp="1" noChangeArrowheads="1"/>
          </p:cNvSpPr>
          <p:nvPr>
            <p:ph idx="1"/>
          </p:nvPr>
        </p:nvSpPr>
        <p:spPr>
          <a:xfrm>
            <a:off x="457200" y="1371600"/>
            <a:ext cx="8305800" cy="4953000"/>
          </a:xfrm>
        </p:spPr>
        <p:txBody>
          <a:bodyPr/>
          <a:lstStyle/>
          <a:p>
            <a:pPr eaLnBrk="1" hangingPunct="1"/>
            <a:r>
              <a:rPr lang="en-GB" sz="3600" dirty="0" smtClean="0"/>
              <a:t>Is not an absolute guarantee of correctness</a:t>
            </a:r>
          </a:p>
          <a:p>
            <a:pPr eaLnBrk="1" hangingPunct="1"/>
            <a:r>
              <a:rPr lang="en-GB" sz="3600" dirty="0" smtClean="0"/>
              <a:t>Have little to offer to the problems of managing software projects</a:t>
            </a:r>
            <a:endParaRPr lang="en-US" sz="3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458200" cy="1096962"/>
          </a:xfrm>
        </p:spPr>
        <p:txBody>
          <a:bodyPr>
            <a:normAutofit fontScale="90000"/>
          </a:bodyPr>
          <a:lstStyle/>
          <a:p>
            <a:pPr defTabSz="917575" eaLnBrk="1" hangingPunct="1"/>
            <a:r>
              <a:rPr lang="en-US" sz="4000" smtClean="0"/>
              <a:t>Factors for Why Formal Methods Are Not Widespread</a:t>
            </a:r>
            <a:endParaRPr lang="en-GB" sz="4000" smtClean="0"/>
          </a:p>
        </p:txBody>
      </p:sp>
      <p:sp>
        <p:nvSpPr>
          <p:cNvPr id="19459" name="Rectangle 3"/>
          <p:cNvSpPr>
            <a:spLocks noGrp="1" noChangeArrowheads="1"/>
          </p:cNvSpPr>
          <p:nvPr>
            <p:ph idx="1"/>
          </p:nvPr>
        </p:nvSpPr>
        <p:spPr>
          <a:xfrm>
            <a:off x="381000" y="1524000"/>
            <a:ext cx="8382000" cy="4800600"/>
          </a:xfrm>
        </p:spPr>
        <p:txBody>
          <a:bodyPr/>
          <a:lstStyle/>
          <a:p>
            <a:pPr marL="466725" indent="-466725" defTabSz="917575" eaLnBrk="1" hangingPunct="1"/>
            <a:r>
              <a:rPr lang="en-GB" smtClean="0"/>
              <a:t>Other software engineering techniques have been successful at increasing system quality. Hence, the need for formal methods has been reduced.</a:t>
            </a:r>
          </a:p>
          <a:p>
            <a:pPr marL="466725" indent="-466725" defTabSz="917575" eaLnBrk="1" hangingPunct="1"/>
            <a:r>
              <a:rPr lang="en-GB" smtClean="0"/>
              <a:t>Market changes have made time-to-market rather than software with a low error count as a higher priority. Formal methods do not reduce time to market.</a:t>
            </a:r>
          </a:p>
          <a:p>
            <a:pPr marL="466725" indent="-466725" defTabSz="917575" eaLnBrk="1" hangingPunct="1"/>
            <a:r>
              <a:rPr lang="en-GB" smtClean="0"/>
              <a:t>Payoff is not obvious.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7393</TotalTime>
  <Words>3406</Words>
  <Application>Microsoft Office PowerPoint</Application>
  <PresentationFormat>On-screen Show (4:3)</PresentationFormat>
  <Paragraphs>479</Paragraphs>
  <Slides>54</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Document</vt:lpstr>
      <vt:lpstr>Introduction to Formal Specifications</vt:lpstr>
      <vt:lpstr>Writing Requirements</vt:lpstr>
      <vt:lpstr>Semiformal and Informal Approach</vt:lpstr>
      <vt:lpstr>Problems with Semiformal and Informal Specifications</vt:lpstr>
      <vt:lpstr>Formal Approach</vt:lpstr>
      <vt:lpstr>Formal Methods</vt:lpstr>
      <vt:lpstr>Verification</vt:lpstr>
      <vt:lpstr>Formal Methods - Caveats</vt:lpstr>
      <vt:lpstr>Factors for Why Formal Methods Are Not Widespread</vt:lpstr>
      <vt:lpstr>Factors for Why Formal Methods Are Not Widespread</vt:lpstr>
      <vt:lpstr>Use of Formal Methods</vt:lpstr>
      <vt:lpstr>Advantages of Formal Methods </vt:lpstr>
      <vt:lpstr>Disadvantages of Formal Methods</vt:lpstr>
      <vt:lpstr>Use of Formal Specification</vt:lpstr>
      <vt:lpstr>Development Costs with Formal Specification</vt:lpstr>
      <vt:lpstr>Cost Profile</vt:lpstr>
      <vt:lpstr>Formal Specification Techniques</vt:lpstr>
      <vt:lpstr>Formal Methods Terminology</vt:lpstr>
      <vt:lpstr>Formal Methods Terminology</vt:lpstr>
      <vt:lpstr>Formal Methods Terminology</vt:lpstr>
      <vt:lpstr>Formal Methods Terminology</vt:lpstr>
      <vt:lpstr>Formal Methods Terminology</vt:lpstr>
      <vt:lpstr>OCL</vt:lpstr>
      <vt:lpstr>Object Constraint Language(OCL)</vt:lpstr>
      <vt:lpstr>What Is OCL?</vt:lpstr>
      <vt:lpstr>What Is OCL?</vt:lpstr>
      <vt:lpstr>Why Use OCL with UML?</vt:lpstr>
      <vt:lpstr>Companies Behind OCL</vt:lpstr>
      <vt:lpstr>Expressions and Constraints</vt:lpstr>
      <vt:lpstr>Types of Constraints</vt:lpstr>
      <vt:lpstr>OCL Constraints</vt:lpstr>
      <vt:lpstr>Constraints and the UML Model</vt:lpstr>
      <vt:lpstr>Advantages of Constraints</vt:lpstr>
      <vt:lpstr>Where to Use OCL</vt:lpstr>
      <vt:lpstr>Introductory Keywords</vt:lpstr>
      <vt:lpstr>OCL Keywords</vt:lpstr>
      <vt:lpstr>Example OCL Expression</vt:lpstr>
      <vt:lpstr>Another Example</vt:lpstr>
      <vt:lpstr>Example: A Mortgage System</vt:lpstr>
      <vt:lpstr>OCL Specification of Constraints</vt:lpstr>
      <vt:lpstr>PowerPoint Presentation</vt:lpstr>
      <vt:lpstr>More Examples of Constraints</vt:lpstr>
      <vt:lpstr>More Examples of Constraints</vt:lpstr>
      <vt:lpstr>Some Operations on Collections</vt:lpstr>
      <vt:lpstr>Examples</vt:lpstr>
      <vt:lpstr>PowerPoint Presentation</vt:lpstr>
      <vt:lpstr>PowerPoint Presentation</vt:lpstr>
      <vt:lpstr>Examples</vt:lpstr>
      <vt:lpstr>PowerPoint Presentation</vt:lpstr>
      <vt:lpstr>Examples</vt:lpstr>
      <vt:lpstr>What’s your interpretation?</vt:lpstr>
      <vt:lpstr>Using Enumerations</vt:lpstr>
      <vt:lpstr>Boolean</vt:lpstr>
      <vt:lpstr>Simple Boolean Constraints</vt:lpstr>
    </vt:vector>
  </TitlesOfParts>
  <Company>East Tennessee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OCL</dc:title>
  <dc:creator>Jeff Roach</dc:creator>
  <cp:lastModifiedBy>Jeff Roach</cp:lastModifiedBy>
  <cp:revision>402</cp:revision>
  <cp:lastPrinted>2004-08-21T18:33:05Z</cp:lastPrinted>
  <dcterms:created xsi:type="dcterms:W3CDTF">2004-01-13T16:52:23Z</dcterms:created>
  <dcterms:modified xsi:type="dcterms:W3CDTF">2014-10-30T22:18:47Z</dcterms:modified>
</cp:coreProperties>
</file>