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9" r:id="rId3"/>
    <p:sldId id="257" r:id="rId4"/>
    <p:sldId id="295" r:id="rId5"/>
    <p:sldId id="258" r:id="rId6"/>
    <p:sldId id="294" r:id="rId7"/>
    <p:sldId id="259" r:id="rId8"/>
    <p:sldId id="260" r:id="rId9"/>
    <p:sldId id="268" r:id="rId10"/>
    <p:sldId id="296" r:id="rId11"/>
    <p:sldId id="270" r:id="rId12"/>
    <p:sldId id="261" r:id="rId13"/>
    <p:sldId id="27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82" r:id="rId23"/>
    <p:sldId id="283" r:id="rId24"/>
    <p:sldId id="264" r:id="rId25"/>
    <p:sldId id="284" r:id="rId26"/>
    <p:sldId id="285" r:id="rId27"/>
    <p:sldId id="286" r:id="rId28"/>
    <p:sldId id="287" r:id="rId29"/>
    <p:sldId id="288" r:id="rId30"/>
    <p:sldId id="289" r:id="rId31"/>
    <p:sldId id="266" r:id="rId32"/>
    <p:sldId id="267" r:id="rId33"/>
    <p:sldId id="291" r:id="rId34"/>
    <p:sldId id="292" r:id="rId35"/>
    <p:sldId id="293" r:id="rId36"/>
    <p:sldId id="297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79" autoAdjust="0"/>
  </p:normalViewPr>
  <p:slideViewPr>
    <p:cSldViewPr>
      <p:cViewPr varScale="1">
        <p:scale>
          <a:sx n="62" d="100"/>
          <a:sy n="62" d="100"/>
        </p:scale>
        <p:origin x="-19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66BB1A8-CFA4-46A1-8BF7-2D827AA34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7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70272-DA21-4AD7-9A2E-A80304A42243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2F9C-5D34-49AC-8618-89ED1AAFC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2F9C-5D34-49AC-8618-89ED1AAFCA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DC360-91BC-44DD-A3F9-04BD29F00C38}" type="slidenum">
              <a:rPr lang="en-US"/>
              <a:pPr/>
              <a:t>16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sz="1400"/>
              <a:t>2) Distribute documents </a:t>
            </a:r>
          </a:p>
          <a:p>
            <a:pPr marL="228600" indent="-228600">
              <a:buFontTx/>
              <a:buChar char="•"/>
            </a:pPr>
            <a:r>
              <a:rPr lang="en-US" sz="1400"/>
              <a:t>The </a:t>
            </a:r>
            <a:r>
              <a:rPr lang="en-US" sz="1400" b="1"/>
              <a:t>requirements document and any other relevant documents</a:t>
            </a:r>
            <a:r>
              <a:rPr lang="en-US" sz="1400"/>
              <a:t> are distributed to the review team members</a:t>
            </a:r>
          </a:p>
          <a:p>
            <a:pPr marL="228600" indent="-228600"/>
            <a:endParaRPr lang="en-US" sz="1400"/>
          </a:p>
          <a:p>
            <a:pPr marL="228600" indent="-228600"/>
            <a:r>
              <a:rPr lang="en-US" sz="1400"/>
              <a:t>3) Prepare for review</a:t>
            </a:r>
          </a:p>
          <a:p>
            <a:pPr marL="228600" indent="-228600">
              <a:buFontTx/>
              <a:buChar char="•"/>
            </a:pPr>
            <a:r>
              <a:rPr lang="en-US" sz="1400"/>
              <a:t>Critical to the success of the review process</a:t>
            </a:r>
          </a:p>
          <a:p>
            <a:pPr marL="228600" indent="-228600">
              <a:buFontTx/>
              <a:buChar char="•"/>
            </a:pPr>
            <a:r>
              <a:rPr lang="en-US" sz="1400"/>
              <a:t>Equal amount of time spent on the preparation for a review as in the review itself</a:t>
            </a:r>
          </a:p>
          <a:p>
            <a:pPr marL="228600" indent="-228600"/>
            <a:endParaRPr lang="en-US" sz="1400"/>
          </a:p>
          <a:p>
            <a:pPr marL="228600" indent="-228600"/>
            <a:endParaRPr lang="en-US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0438-8295-4D75-B701-067F59DC5BEB}" type="slidenum">
              <a:rPr lang="en-US"/>
              <a:pPr/>
              <a:t>17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Requirements review</a:t>
            </a:r>
          </a:p>
          <a:p>
            <a:pPr>
              <a:buFontTx/>
              <a:buChar char="•"/>
            </a:pPr>
            <a:r>
              <a:rPr lang="en-US" sz="1400" dirty="0"/>
              <a:t>During the meeting, a requirements engineer presents each requirement in turn for comment by the group and identified problems are recorded for later discussion</a:t>
            </a:r>
          </a:p>
          <a:p>
            <a:pPr>
              <a:buFontTx/>
              <a:buChar char="•"/>
            </a:pPr>
            <a:r>
              <a:rPr lang="en-US" sz="1400" dirty="0"/>
              <a:t>One member of the group should be assigned the role of scribe to note the identified requirements problems.</a:t>
            </a:r>
          </a:p>
          <a:p>
            <a:pPr>
              <a:buFontTx/>
              <a:buChar char="•"/>
            </a:pPr>
            <a:r>
              <a:rPr lang="en-US" sz="1400" b="1" dirty="0"/>
              <a:t>In requirements reviews, the review group make decisions on actions to be taken to correct the identified problems</a:t>
            </a:r>
          </a:p>
          <a:p>
            <a:pPr>
              <a:buFontTx/>
              <a:buChar char="•"/>
            </a:pPr>
            <a:r>
              <a:rPr lang="en-US" sz="1400" b="1" dirty="0"/>
              <a:t>Unlike programming errors, the problems usually require discussion and negotiations to agree on a possible solution</a:t>
            </a:r>
          </a:p>
          <a:p>
            <a:endParaRPr lang="en-US" sz="1400" b="1" dirty="0"/>
          </a:p>
          <a:p>
            <a:pPr>
              <a:buFontTx/>
              <a:buChar char="•"/>
            </a:pPr>
            <a:r>
              <a:rPr lang="en-US" sz="1400" dirty="0"/>
              <a:t>Remember in code reviews, errors or problems are pointed out but the solution to a problem is never discussed; you point out problem and turn it but to the developer to come up with a solution; not true for the requirements review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D2DD2-CE26-4D7D-8B89-E8D0BE5383B2}" type="slidenum">
              <a:rPr lang="en-US"/>
              <a:pPr/>
              <a:t>18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Requirements clarification </a:t>
            </a:r>
          </a:p>
          <a:p>
            <a:pPr>
              <a:buFontTx/>
              <a:buChar char="•"/>
            </a:pPr>
            <a:r>
              <a:rPr lang="en-US" sz="1400" dirty="0"/>
              <a:t>The requirement may be badly expressed or may have accidentally omitted information which has been collected during requirements elicitation. </a:t>
            </a:r>
          </a:p>
          <a:p>
            <a:pPr>
              <a:buFontTx/>
              <a:buChar char="•"/>
            </a:pPr>
            <a:r>
              <a:rPr lang="en-US" sz="1400" dirty="0"/>
              <a:t>Solution: </a:t>
            </a:r>
            <a:r>
              <a:rPr lang="en-US" sz="1400" b="1" i="1" dirty="0"/>
              <a:t>the author should improve the requirement by rewriting it</a:t>
            </a:r>
          </a:p>
          <a:p>
            <a:r>
              <a:rPr lang="en-US" sz="1400" dirty="0"/>
              <a:t>2) Missing information </a:t>
            </a:r>
          </a:p>
          <a:p>
            <a:pPr>
              <a:buFontTx/>
              <a:buChar char="•"/>
            </a:pPr>
            <a:r>
              <a:rPr lang="en-US" sz="1400" dirty="0"/>
              <a:t>Some information is missing from the requirements document. </a:t>
            </a:r>
          </a:p>
          <a:p>
            <a:pPr>
              <a:buFontTx/>
              <a:buChar char="•"/>
            </a:pPr>
            <a:r>
              <a:rPr lang="en-US" sz="1400" dirty="0"/>
              <a:t>Solution: </a:t>
            </a:r>
            <a:r>
              <a:rPr lang="en-US" sz="1400" b="1" i="1" dirty="0"/>
              <a:t>It is the responsibility of the requirements engineers who are revising the document to discover this information from system stakeholders.</a:t>
            </a:r>
          </a:p>
          <a:p>
            <a:r>
              <a:rPr lang="en-US" sz="1400" dirty="0"/>
              <a:t>3) Requirements conflict </a:t>
            </a:r>
          </a:p>
          <a:p>
            <a:pPr>
              <a:buFontTx/>
              <a:buChar char="•"/>
            </a:pPr>
            <a:r>
              <a:rPr lang="en-US" sz="1400" dirty="0"/>
              <a:t>There is a significant conflict between requirements. </a:t>
            </a:r>
          </a:p>
          <a:p>
            <a:pPr>
              <a:buFontTx/>
              <a:buChar char="•"/>
            </a:pPr>
            <a:r>
              <a:rPr lang="en-US" sz="1400" dirty="0"/>
              <a:t>Solution:  The stakeholders involved must negotiate to resolve the conflict.</a:t>
            </a:r>
          </a:p>
          <a:p>
            <a:r>
              <a:rPr lang="en-US" sz="1400" dirty="0"/>
              <a:t>4) Unrealistic requirement </a:t>
            </a:r>
          </a:p>
          <a:p>
            <a:pPr>
              <a:buFontTx/>
              <a:buChar char="•"/>
            </a:pPr>
            <a:r>
              <a:rPr lang="en-US" sz="1400" dirty="0"/>
              <a:t>The requirement does not appear to be implementable with the technology available or given other constraints on the system.   </a:t>
            </a:r>
          </a:p>
          <a:p>
            <a:pPr>
              <a:buFontTx/>
              <a:buChar char="•"/>
            </a:pPr>
            <a:r>
              <a:rPr lang="en-US" sz="1400" dirty="0"/>
              <a:t>Solution:  Stakeholders must be consulted to decide whether the requirement should be deleted or modified to make it more realistic.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0CEAA-97EC-4A17-AADD-6B653A29DA65}" type="slidenum">
              <a:rPr lang="en-US"/>
              <a:pPr/>
              <a:t>19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  <a:p>
            <a:endParaRPr lang="en-US" sz="1400"/>
          </a:p>
          <a:p>
            <a:r>
              <a:rPr lang="en-US" sz="1400"/>
              <a:t>6) Revise document  </a:t>
            </a:r>
          </a:p>
          <a:p>
            <a:pPr>
              <a:buFontTx/>
              <a:buChar char="•"/>
            </a:pPr>
            <a:r>
              <a:rPr lang="en-US" sz="1400"/>
              <a:t>At this stage, it may be accepted or it may be re-reviewed</a:t>
            </a:r>
          </a:p>
          <a:p>
            <a:endParaRPr lang="en-US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EF2FE-37D2-4DA3-9E7F-B364E21A7205}" type="slidenum">
              <a:rPr lang="en-US"/>
              <a:pPr/>
              <a:t>20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Checklists</a:t>
            </a:r>
          </a:p>
          <a:p>
            <a:pPr>
              <a:buFontTx/>
              <a:buChar char="•"/>
            </a:pPr>
            <a:r>
              <a:rPr lang="en-US" sz="1400"/>
              <a:t>Are inherent part of the </a:t>
            </a:r>
            <a:r>
              <a:rPr lang="en-US" sz="1400" b="1"/>
              <a:t>code inspection process</a:t>
            </a:r>
          </a:p>
          <a:p>
            <a:pPr>
              <a:buFontTx/>
              <a:buChar char="•"/>
            </a:pPr>
            <a:r>
              <a:rPr lang="en-US" sz="1400"/>
              <a:t>Helps in the analysis of the program statements (failing to de-allocate memory, indexing beyond the end of an array, executing loops one more time than necessary, etc.)</a:t>
            </a:r>
          </a:p>
          <a:p>
            <a:pPr>
              <a:buFontTx/>
              <a:buChar char="•"/>
            </a:pPr>
            <a:r>
              <a:rPr lang="en-US" sz="1400"/>
              <a:t>Very effective technique for individual checking of programs</a:t>
            </a:r>
          </a:p>
          <a:p>
            <a:endParaRPr lang="en-US" sz="1400"/>
          </a:p>
          <a:p>
            <a:pPr>
              <a:buFontTx/>
              <a:buChar char="•"/>
            </a:pPr>
            <a:r>
              <a:rPr lang="en-US" sz="1400"/>
              <a:t>Aren’t as practical in the requirements analysis process for checking individual requirements</a:t>
            </a:r>
          </a:p>
          <a:p>
            <a:pPr>
              <a:buFontTx/>
              <a:buChar char="•"/>
            </a:pPr>
            <a:r>
              <a:rPr lang="en-US" sz="1400"/>
              <a:t>Should be more general; concerned with the quality properties of the requirements document as a whole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32C57-FB59-4F13-9A87-75BC500EACCB}" type="slidenum">
              <a:rPr lang="en-US"/>
              <a:pPr/>
              <a:t>22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923A5-4022-40BF-AEAA-038F20C287E5}" type="slidenum">
              <a:rPr lang="en-US"/>
              <a:pPr/>
              <a:t>23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1400"/>
              <a:t>Prototypes are often used to requirements elicitation and analysis</a:t>
            </a:r>
          </a:p>
          <a:p>
            <a:pPr>
              <a:buFontTx/>
              <a:buChar char="•"/>
            </a:pPr>
            <a:r>
              <a:rPr lang="en-US" sz="1400"/>
              <a:t>People find it very difficult to visualize how a written statement of requirements will translate into executable software system</a:t>
            </a:r>
          </a:p>
          <a:p>
            <a:pPr>
              <a:buFontTx/>
              <a:buChar char="•"/>
            </a:pPr>
            <a:r>
              <a:rPr lang="en-US" sz="1400"/>
              <a:t>If you develop a prototype system to demonstrate requirements, stakeholders and other end-users find it easier to discover problems and suggest how the requirements may be improved</a:t>
            </a:r>
          </a:p>
          <a:p>
            <a:pPr>
              <a:buFontTx/>
              <a:buChar char="•"/>
            </a:pPr>
            <a:r>
              <a:rPr lang="en-US" sz="1400"/>
              <a:t>Validation prototypes should be complete, reasonably efficient and robust. It should be possible to use them in the same way as the required system</a:t>
            </a:r>
          </a:p>
          <a:p>
            <a:pPr>
              <a:buFontTx/>
              <a:buChar char="•"/>
            </a:pPr>
            <a:r>
              <a:rPr lang="en-US" sz="1400"/>
              <a:t>User documentation and training should be provided so users won’t become frustrated with new system if problems occur</a:t>
            </a:r>
          </a:p>
          <a:p>
            <a:pPr>
              <a:buFontTx/>
              <a:buChar char="•"/>
            </a:pPr>
            <a:endParaRPr lang="en-US"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05819-4DE8-4C0C-8A12-BCDEB470B504}" type="slidenum">
              <a:rPr lang="en-US"/>
              <a:pPr/>
              <a:t>25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User Manual Development</a:t>
            </a:r>
          </a:p>
          <a:p>
            <a:pPr>
              <a:buFontTx/>
              <a:buChar char="•"/>
            </a:pPr>
            <a:r>
              <a:rPr lang="en-US" sz="1400"/>
              <a:t>To write a draft of the end-user documentation for the system from the requirements</a:t>
            </a:r>
          </a:p>
          <a:p>
            <a:pPr>
              <a:buFontTx/>
              <a:buChar char="•"/>
            </a:pPr>
            <a:r>
              <a:rPr lang="en-US" sz="1400"/>
              <a:t>Often used when there is insufficient time to build a prototype system for validation</a:t>
            </a:r>
          </a:p>
          <a:p>
            <a:pPr>
              <a:buFontTx/>
              <a:buChar char="•"/>
            </a:pPr>
            <a:r>
              <a:rPr lang="en-US" sz="1400"/>
              <a:t>The manual should be written by systematically translating the functionality described in the requirements into descriptions of how to use them, written in end-user terms</a:t>
            </a:r>
          </a:p>
          <a:p>
            <a:pPr lvl="2">
              <a:buFontTx/>
              <a:buChar char="•"/>
            </a:pPr>
            <a:r>
              <a:rPr lang="en-US" sz="1400"/>
              <a:t>If there is difficulty in explaining a function to end-users or in expressing system functionality, may have a requirements problem</a:t>
            </a:r>
          </a:p>
          <a:p>
            <a:pPr>
              <a:buFontTx/>
              <a:buChar char="•"/>
            </a:pPr>
            <a:r>
              <a:rPr lang="en-US" sz="1400"/>
              <a:t>Can be a basis for the final user manual but not always possible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E3E0-E113-403B-97B0-7C5088EF45DF}" type="slidenum">
              <a:rPr lang="en-US"/>
              <a:pPr/>
              <a:t>26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User Manual Development</a:t>
            </a:r>
          </a:p>
          <a:p>
            <a:pPr>
              <a:buFontTx/>
              <a:buChar char="•"/>
            </a:pPr>
            <a:r>
              <a:rPr lang="en-US" sz="1400"/>
              <a:t>To write a draft of the end-user documentation for the system from the requirements</a:t>
            </a:r>
          </a:p>
          <a:p>
            <a:pPr>
              <a:buFontTx/>
              <a:buChar char="•"/>
            </a:pPr>
            <a:r>
              <a:rPr lang="en-US" sz="1400"/>
              <a:t>Information in the user manual</a:t>
            </a:r>
          </a:p>
          <a:p>
            <a:pPr>
              <a:buFontTx/>
              <a:buChar char="•"/>
            </a:pPr>
            <a:r>
              <a:rPr lang="en-US" sz="1400"/>
              <a:t>Description of the functionality and how it is implemented</a:t>
            </a:r>
          </a:p>
          <a:p>
            <a:pPr>
              <a:buFontTx/>
              <a:buChar char="•"/>
            </a:pPr>
            <a:r>
              <a:rPr lang="en-US" sz="1400"/>
              <a:t>Which parts of the system have not been implemented</a:t>
            </a:r>
          </a:p>
          <a:p>
            <a:pPr lvl="2">
              <a:buFontTx/>
              <a:buChar char="•"/>
            </a:pPr>
            <a:r>
              <a:rPr lang="en-US" sz="1400"/>
              <a:t>It should be clear which parts of the system are not implemented</a:t>
            </a:r>
          </a:p>
          <a:p>
            <a:pPr lvl="2">
              <a:buFontTx/>
              <a:buChar char="•"/>
            </a:pPr>
            <a:r>
              <a:rPr lang="en-US" sz="1400"/>
              <a:t>Manual writers should not leave users to find out this when problems arise</a:t>
            </a:r>
          </a:p>
          <a:p>
            <a:pPr>
              <a:buFontTx/>
              <a:buChar char="•"/>
            </a:pPr>
            <a:r>
              <a:rPr lang="en-US" sz="1400"/>
              <a:t>How to recover from difficulties (how to get out of trouble)</a:t>
            </a:r>
          </a:p>
          <a:p>
            <a:pPr lvl="2">
              <a:buFontTx/>
              <a:buChar char="•"/>
            </a:pPr>
            <a:r>
              <a:rPr lang="en-US" sz="1400"/>
              <a:t>Users working with an experimental system</a:t>
            </a:r>
          </a:p>
          <a:p>
            <a:pPr lvl="2">
              <a:buFontTx/>
              <a:buChar char="•"/>
            </a:pPr>
            <a:r>
              <a:rPr lang="en-US" sz="1400"/>
              <a:t>Things can go wrong</a:t>
            </a:r>
          </a:p>
          <a:p>
            <a:pPr lvl="2">
              <a:buFontTx/>
              <a:buChar char="•"/>
            </a:pPr>
            <a:r>
              <a:rPr lang="en-US" sz="1400"/>
              <a:t>How to get back to a known system state and restart use of the system</a:t>
            </a:r>
          </a:p>
          <a:p>
            <a:pPr>
              <a:buFontTx/>
              <a:buChar char="•"/>
            </a:pPr>
            <a:r>
              <a:rPr lang="en-US" sz="1400"/>
              <a:t>How to install and get started with the system</a:t>
            </a:r>
          </a:p>
          <a:p>
            <a:pPr lvl="2">
              <a:buFontTx/>
              <a:buChar char="•"/>
            </a:pPr>
            <a:r>
              <a:rPr lang="en-US" sz="1400"/>
              <a:t>if the users have to install the prototype themselves</a:t>
            </a:r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9D6CE-47A9-4645-BCCB-5B4FA3E96167}" type="slidenum">
              <a:rPr lang="en-US"/>
              <a:pPr/>
              <a:t>27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sz="1400" dirty="0"/>
              <a:t>Model validation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Models include: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Class diagrams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Use case diagrams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ERDs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Data dictionary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Validation of system models is an essential part of the validation process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3 objectives</a:t>
            </a:r>
          </a:p>
          <a:p>
            <a:pPr marL="228600" indent="-228600">
              <a:lnSpc>
                <a:spcPct val="90000"/>
              </a:lnSpc>
              <a:buFontTx/>
              <a:buAutoNum type="arabicParenR"/>
            </a:pPr>
            <a:r>
              <a:rPr lang="en-US" sz="1400" dirty="0"/>
              <a:t> To demonstrate that each model is self-consistent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That  is, the model should include all information which is necessary and there should be no conflicts between the different parts of the one model.</a:t>
            </a:r>
          </a:p>
          <a:p>
            <a:pPr marL="228600" indent="-228600">
              <a:lnSpc>
                <a:spcPct val="90000"/>
              </a:lnSpc>
            </a:pPr>
            <a:r>
              <a:rPr lang="en-US" sz="1400" dirty="0"/>
              <a:t>2) If there are several models of the system, to demonstrate that these are internally and externally consistent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That is, entities which are referenced in more than one model should be defined to be the same in each model.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Comparable items should have the same names.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Model interfaces should be consistent</a:t>
            </a:r>
          </a:p>
          <a:p>
            <a:pPr marL="228600" indent="-228600">
              <a:lnSpc>
                <a:spcPct val="90000"/>
              </a:lnSpc>
            </a:pPr>
            <a:r>
              <a:rPr lang="en-US" sz="1400" dirty="0"/>
              <a:t>3) To demonstrate that the models accurately reflect the real requirements of system stakeholders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This is the most difficult model validation task.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Requires that the stakeholders be involved in the model validation process (but they may prefer working with the text-based descriptions instead of the diagrammatic models)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It involves making convincing arguments that the system defined in the model is the system which stakeholders really need</a:t>
            </a:r>
          </a:p>
          <a:p>
            <a:pPr marL="228600" indent="-228600">
              <a:lnSpc>
                <a:spcPct val="90000"/>
              </a:lnSpc>
            </a:pPr>
            <a:endParaRPr lang="en-US" sz="1400" dirty="0"/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Some checking is possible with CASE tools if the models were created in an automated fashion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CASE tools can check individual models for consistency and can carry out some cross-model checks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Paraphrasing the model is an effective checking technique to help with objective #3 (in regards to stakeholder problem)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By making this transformation, stakeholders such as end-users, organizational management, and regulators can understand and comment on the detailed system specification</a:t>
            </a:r>
          </a:p>
          <a:p>
            <a:pPr marL="228600" indent="-228600"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control</a:t>
            </a:r>
            <a:r>
              <a:rPr lang="en-US" baseline="0" dirty="0" smtClean="0"/>
              <a:t> is proactive while quality assurance is reactive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Quality control – how can we do things so that high quality artifacts are produced</a:t>
            </a:r>
          </a:p>
          <a:p>
            <a:r>
              <a:rPr lang="en-US" baseline="0" dirty="0" smtClean="0"/>
              <a:t>Quality assurance – what can we do check that the produced artifacts are of high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2F9C-5D34-49AC-8618-89ED1AAFCA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4151C-967D-48A1-BFAA-5BECA3FEFB16}" type="slidenum">
              <a:rPr lang="en-US"/>
              <a:pPr/>
              <a:t>28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Testability has always been one of the quality attributes we are looking for in requirements.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5DB7E-4377-4410-91F5-C4CE1D1AD5F5}" type="slidenum">
              <a:rPr lang="en-US"/>
              <a:pPr/>
              <a:t>29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4C780-BB42-41BC-825D-132A28EAB769}" type="slidenum">
              <a:rPr lang="en-US"/>
              <a:pPr/>
              <a:t>30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Each functional requirement in the requirements document should be analyzed and a test defined which can objectively check if the system satisfies the requirement.</a:t>
            </a:r>
          </a:p>
          <a:p>
            <a:pPr>
              <a:buFontTx/>
              <a:buChar char="•"/>
            </a:pPr>
            <a:r>
              <a:rPr lang="en-US" sz="1400"/>
              <a:t>The objective of proposing test cases for requirements is </a:t>
            </a:r>
            <a:r>
              <a:rPr lang="en-US" sz="1400" b="1"/>
              <a:t>to validate the requirement</a:t>
            </a:r>
            <a:r>
              <a:rPr lang="en-US" sz="1400"/>
              <a:t>, not the system</a:t>
            </a:r>
          </a:p>
          <a:p>
            <a:pPr>
              <a:buFontTx/>
              <a:buChar char="•"/>
            </a:pPr>
            <a:endParaRPr lang="en-US"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FC3EC-BA11-4B93-95B2-7AFBF2D789B5}" type="slidenum">
              <a:rPr lang="en-US"/>
              <a:pPr/>
              <a:t>33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In general, these are the most difficult requirements to validate irrespective of the method used as they may be influenced by any of the functional requirements.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12E2C-0DAB-4046-BC02-F831A3A87FCC}" type="slidenum">
              <a:rPr lang="en-US"/>
              <a:pPr/>
              <a:t>34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FC0B-2030-48EF-A03F-D2044009B823}" type="slidenum">
              <a:rPr lang="en-US"/>
              <a:pPr/>
              <a:t>35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 Analysis</a:t>
            </a:r>
            <a:r>
              <a:rPr lang="en-US" baseline="0" dirty="0" smtClean="0"/>
              <a:t> – a validation of the elicited requirements </a:t>
            </a:r>
            <a:r>
              <a:rPr lang="en-US" baseline="0" dirty="0" smtClean="0">
                <a:sym typeface="Wingdings" pitchFamily="2" charset="2"/>
              </a:rPr>
              <a:t> quality control for requirements specification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Requirements Validation – a validation of the specified requirements </a:t>
            </a:r>
            <a:r>
              <a:rPr lang="en-US" baseline="0" dirty="0" smtClean="0">
                <a:sym typeface="Wingdings" pitchFamily="2" charset="2"/>
              </a:rPr>
              <a:t> quality control for the design phase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2F9C-5D34-49AC-8618-89ED1AAFCA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</a:t>
            </a:r>
            <a:r>
              <a:rPr lang="en-US" baseline="0" dirty="0" smtClean="0"/>
              <a:t> assurance on the elicited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2F9C-5D34-49AC-8618-89ED1AAFCA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4E052-11DC-4CD9-923D-FD47255D5F13}" type="slidenum">
              <a:rPr lang="en-US"/>
              <a:pPr/>
              <a:t>6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assurance on the specified requirements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98A5F-9572-4420-8DB3-3849A6E77699}" type="slidenum">
              <a:rPr lang="en-US"/>
              <a:pPr/>
              <a:t>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 smtClean="0"/>
              <a:t>System stakeholders – people identified during problem</a:t>
            </a:r>
            <a:r>
              <a:rPr lang="en-US" sz="1400" baseline="0" dirty="0" smtClean="0"/>
              <a:t> identification and definition</a:t>
            </a:r>
          </a:p>
          <a:p>
            <a:pPr>
              <a:buFontTx/>
              <a:buNone/>
            </a:pPr>
            <a:r>
              <a:rPr lang="en-US" sz="1400" baseline="0" dirty="0" smtClean="0"/>
              <a:t>System designers – people who will be designing (possibly implementing) the system</a:t>
            </a:r>
          </a:p>
          <a:p>
            <a:pPr>
              <a:buFontTx/>
              <a:buNone/>
            </a:pPr>
            <a:endParaRPr lang="en-US" sz="1400" baseline="0" dirty="0" smtClean="0"/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1400" dirty="0" smtClean="0"/>
              <a:t>Next -&gt;</a:t>
            </a:r>
            <a:r>
              <a:rPr lang="en-US" sz="1400" baseline="0" dirty="0" smtClean="0"/>
              <a:t> </a:t>
            </a:r>
            <a:r>
              <a:rPr lang="en-US" sz="1400" dirty="0" smtClean="0"/>
              <a:t>So, what are the validation techniques?</a:t>
            </a:r>
            <a:endParaRPr lang="en-US"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F7A93-D44B-49F4-9113-9188A9E6F457}" type="slidenum">
              <a:rPr lang="en-US"/>
              <a:pPr/>
              <a:t>11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Requirements review</a:t>
            </a:r>
          </a:p>
          <a:p>
            <a:pPr>
              <a:buFontTx/>
              <a:buChar char="•"/>
            </a:pPr>
            <a:r>
              <a:rPr lang="en-US" sz="1400" dirty="0"/>
              <a:t>There is very little published work which focuses specifically on requirements reviews and how these should be conducted</a:t>
            </a:r>
          </a:p>
          <a:p>
            <a:pPr>
              <a:buFontTx/>
              <a:buChar char="•"/>
            </a:pPr>
            <a:r>
              <a:rPr lang="en-US" sz="1400" dirty="0"/>
              <a:t>However, there is a lot of evidence that program inspections are a effective way of discovering problems with code</a:t>
            </a:r>
          </a:p>
          <a:p>
            <a:pPr>
              <a:buFontTx/>
              <a:buChar char="•"/>
            </a:pPr>
            <a:r>
              <a:rPr lang="en-US" sz="1400" dirty="0"/>
              <a:t>various ways of organizing program inspection processes have been proposed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322D0-F858-418A-B103-8BA5757ABD5E}" type="slidenum">
              <a:rPr lang="en-US"/>
              <a:pPr/>
              <a:t>13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Pre-review checking</a:t>
            </a:r>
          </a:p>
          <a:p>
            <a:pPr>
              <a:buFontTx/>
              <a:buChar char="•"/>
            </a:pPr>
            <a:r>
              <a:rPr lang="en-US"/>
              <a:t>Reviews involve a lot of time and expense so it makes sense to minimize the work of the reviewers</a:t>
            </a:r>
          </a:p>
          <a:p>
            <a:pPr>
              <a:buFontTx/>
              <a:buChar char="•"/>
            </a:pPr>
            <a:r>
              <a:rPr lang="en-US" b="1"/>
              <a:t>Errors which are avoidable and which can be detected without a full review should be removed from the requirements document </a:t>
            </a:r>
            <a:r>
              <a:rPr lang="en-US" b="1" u="sng"/>
              <a:t>before</a:t>
            </a:r>
            <a:r>
              <a:rPr lang="en-US" b="1"/>
              <a:t> it is circulated to the review team</a:t>
            </a:r>
          </a:p>
          <a:p>
            <a:pPr>
              <a:buFontTx/>
              <a:buChar char="•"/>
            </a:pPr>
            <a:r>
              <a:rPr lang="en-US"/>
              <a:t>Examples of avoidable errors:</a:t>
            </a:r>
          </a:p>
          <a:p>
            <a:pPr lvl="2">
              <a:buFontTx/>
              <a:buChar char="•"/>
            </a:pPr>
            <a:r>
              <a:rPr lang="en-US"/>
              <a:t>Spelling mistakes</a:t>
            </a:r>
          </a:p>
          <a:p>
            <a:pPr lvl="2">
              <a:buFontTx/>
              <a:buChar char="•"/>
            </a:pPr>
            <a:r>
              <a:rPr lang="en-US"/>
              <a:t>Grammatically errors</a:t>
            </a:r>
          </a:p>
          <a:p>
            <a:pPr lvl="2">
              <a:buFontTx/>
              <a:buChar char="•"/>
            </a:pPr>
            <a:r>
              <a:rPr lang="en-US"/>
              <a:t>Non-conformance to organizational standards (including document structure)</a:t>
            </a:r>
          </a:p>
          <a:p>
            <a:pPr lvl="2">
              <a:buFontTx/>
              <a:buChar char="•"/>
            </a:pPr>
            <a:r>
              <a:rPr lang="en-US"/>
              <a:t>All pages numbers</a:t>
            </a:r>
          </a:p>
          <a:p>
            <a:pPr lvl="2">
              <a:buFontTx/>
              <a:buChar char="•"/>
            </a:pPr>
            <a:r>
              <a:rPr lang="en-US"/>
              <a:t>All diagrams and figures labeled</a:t>
            </a:r>
          </a:p>
          <a:p>
            <a:pPr lvl="2">
              <a:buFontTx/>
              <a:buChar char="•"/>
            </a:pPr>
            <a:r>
              <a:rPr lang="en-US"/>
              <a:t>All requirements finished and labeled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 b="1"/>
              <a:t>Review team will become very frustrated if wasting their time dealing with trivial problems such as spelling errors and non-conformance to standards (also a waste of their valuable time)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CE824-A259-4AFB-BDEF-0490B428250D}" type="slidenum">
              <a:rPr lang="en-US"/>
              <a:pPr/>
              <a:t>15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sz="1400" dirty="0"/>
              <a:t>Review team membership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Selecting the right membership for the requirements review team is important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Teams normally range in size from 3 to 10 people (no ideal size – depends on the size of the system and the number of stakeholders that are likely to be affected by the system)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Ideally, the requirements document should be reviewed by a multi-disciplinary team drawn from people with different backgrounds</a:t>
            </a:r>
          </a:p>
          <a:p>
            <a:pPr marL="228600" indent="-228600">
              <a:lnSpc>
                <a:spcPct val="90000"/>
              </a:lnSpc>
              <a:buFontTx/>
              <a:buChar char="•"/>
            </a:pPr>
            <a:r>
              <a:rPr lang="en-US" sz="1400" dirty="0" smtClean="0"/>
              <a:t>Advantages </a:t>
            </a:r>
            <a:r>
              <a:rPr lang="en-US" sz="1400" dirty="0"/>
              <a:t>of involving stakeholders from different disciplines</a:t>
            </a:r>
          </a:p>
          <a:p>
            <a:pPr marL="685800" lvl="1" indent="-228600">
              <a:lnSpc>
                <a:spcPct val="90000"/>
              </a:lnSpc>
              <a:buFontTx/>
              <a:buAutoNum type="arabicPeriod"/>
            </a:pPr>
            <a:r>
              <a:rPr lang="en-US" sz="1400" dirty="0"/>
              <a:t> People from different backgrounds bring different skills and knowledge to the review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Therefore, more probable that requirements problems will be discovered</a:t>
            </a:r>
          </a:p>
          <a:p>
            <a:pPr marL="685800" lvl="1" indent="-228600">
              <a:lnSpc>
                <a:spcPct val="90000"/>
              </a:lnSpc>
              <a:buFontTx/>
              <a:buAutoNum type="arabicPeriod"/>
            </a:pPr>
            <a:r>
              <a:rPr lang="en-US" sz="1400" dirty="0"/>
              <a:t> Stakeholders feel involved in the requirements engineering process and develop an understanding of the needs of other stakeholders</a:t>
            </a:r>
          </a:p>
          <a:p>
            <a:pPr marL="1143000" lvl="2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Therefore, they are more likely to understand why changes to requirements which they have proposed are necessary</a:t>
            </a:r>
          </a:p>
          <a:p>
            <a:pPr marL="228600" indent="-228600">
              <a:lnSpc>
                <a:spcPct val="90000"/>
              </a:lnSpc>
            </a:pPr>
            <a:endParaRPr lang="en-US" sz="1400" dirty="0"/>
          </a:p>
          <a:p>
            <a:pPr marL="228600" indent="-228600">
              <a:lnSpc>
                <a:spcPct val="90000"/>
              </a:lnSpc>
            </a:pPr>
            <a:r>
              <a:rPr lang="en-US" sz="1400" dirty="0"/>
              <a:t>Suggested participants: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System end-user or end-user representative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Customer representative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One or more domain experts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Engineers who will be responsible for the system design and implementation (</a:t>
            </a:r>
            <a:r>
              <a:rPr lang="en-US" sz="1400" b="1" dirty="0"/>
              <a:t>as they may find requirements which are particularly difficult to implement; if these can be discovered and modified before design and implementation, this can save a lot of effort and expense</a:t>
            </a:r>
            <a:r>
              <a:rPr lang="en-US" sz="1400" dirty="0"/>
              <a:t>)</a:t>
            </a:r>
          </a:p>
          <a:p>
            <a:pPr marL="685800" lvl="1" indent="-228600">
              <a:lnSpc>
                <a:spcPct val="90000"/>
              </a:lnSpc>
              <a:buFontTx/>
              <a:buChar char="•"/>
            </a:pPr>
            <a:r>
              <a:rPr lang="en-US" sz="1400" dirty="0"/>
              <a:t>Requirements engineers</a:t>
            </a:r>
          </a:p>
          <a:p>
            <a:pPr marL="228600" indent="-228600">
              <a:lnSpc>
                <a:spcPct val="90000"/>
              </a:lnSpc>
            </a:pPr>
            <a:endParaRPr lang="en-US" sz="1400" dirty="0"/>
          </a:p>
          <a:p>
            <a:pPr marL="228600" indent="-228600"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A78-1385-4D93-AF17-18DFD13796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7FE8-8CEC-4245-8EE8-76D8A832E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EF4A-90F0-4D62-AA95-2979C9B8E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3DC5-8CE9-4390-85B7-31D2586595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866-4B5B-406C-8BE1-E6B436A299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C780-402F-4565-9F25-0776180155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750-084B-4A95-B634-D77219E61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981-2CDC-40DF-889A-8CE927530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6C46-7AA5-48E0-BA0B-D40E3180EB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5A4-1C2B-4104-9DB5-388058A420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F18-8C33-4FCB-ADAC-5B03FD1DB2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0981-B621-4472-BF1C-B4AD440A73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CSCI5200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Verification and </a:t>
            </a:r>
            <a:r>
              <a:rPr lang="en-US" dirty="0" smtClean="0"/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 </a:t>
            </a:r>
          </a:p>
          <a:p>
            <a:r>
              <a:rPr lang="en-US" dirty="0" smtClean="0"/>
              <a:t>Ambiguity Reviews</a:t>
            </a:r>
          </a:p>
          <a:p>
            <a:r>
              <a:rPr lang="en-US" dirty="0" smtClean="0"/>
              <a:t>Conflict Reviews</a:t>
            </a:r>
          </a:p>
          <a:p>
            <a:r>
              <a:rPr lang="en-US" dirty="0" smtClean="0"/>
              <a:t>Prototyping </a:t>
            </a:r>
          </a:p>
          <a:p>
            <a:r>
              <a:rPr lang="en-US" dirty="0" smtClean="0"/>
              <a:t>User Manual Development</a:t>
            </a:r>
          </a:p>
          <a:p>
            <a:r>
              <a:rPr lang="en-US" dirty="0" smtClean="0"/>
              <a:t>Requirements Test Case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4000" dirty="0"/>
              <a:t>Requirements </a:t>
            </a:r>
            <a:r>
              <a:rPr lang="en-US" sz="4000" dirty="0" smtClean="0"/>
              <a:t>Inspections</a:t>
            </a:r>
            <a:endParaRPr lang="en-US" sz="4000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9530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 dirty="0"/>
              <a:t>Most widely used technique of requirements validation</a:t>
            </a:r>
          </a:p>
          <a:p>
            <a:pPr marL="465138" indent="-465138"/>
            <a:r>
              <a:rPr lang="en-US" sz="3600" dirty="0"/>
              <a:t>Involve a group of people who read and analyze the requirements, look for problems, meet and discuss the problems, and agree on actions to address these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Process</a:t>
            </a:r>
            <a:endParaRPr lang="en-US" dirty="0"/>
          </a:p>
        </p:txBody>
      </p:sp>
      <p:pic>
        <p:nvPicPr>
          <p:cNvPr id="14340" name="Picture 4" descr="regRevie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114550"/>
            <a:ext cx="7772400" cy="35496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 dirty="0" smtClean="0"/>
              <a:t>Pre-review Checking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054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 dirty="0"/>
              <a:t>Remove avoidable errors before distributing document to review team</a:t>
            </a:r>
          </a:p>
          <a:p>
            <a:pPr marL="465138" indent="-465138"/>
            <a:r>
              <a:rPr lang="en-US" sz="3600" dirty="0"/>
              <a:t>Performed by one person</a:t>
            </a:r>
          </a:p>
          <a:p>
            <a:pPr marL="1035050" lvl="1" indent="-455613"/>
            <a:r>
              <a:rPr lang="en-US" sz="3200" dirty="0"/>
              <a:t>Someone familiar with the requirements standards of the organization but </a:t>
            </a:r>
            <a:r>
              <a:rPr lang="en-US" sz="3200" dirty="0" smtClean="0"/>
              <a:t>not </a:t>
            </a:r>
            <a:r>
              <a:rPr lang="en-US" sz="3200" dirty="0"/>
              <a:t>involved in the development of this 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Pre-review </a:t>
            </a:r>
            <a:r>
              <a:rPr lang="en-US" dirty="0" smtClean="0"/>
              <a:t>Checking</a:t>
            </a:r>
            <a:endParaRPr lang="en-US" dirty="0"/>
          </a:p>
        </p:txBody>
      </p:sp>
      <p:pic>
        <p:nvPicPr>
          <p:cNvPr id="16388" name="Picture 4" descr="prerevie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438400"/>
            <a:ext cx="8305800" cy="2586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  <a:noFill/>
          <a:ln/>
        </p:spPr>
        <p:txBody>
          <a:bodyPr lIns="90488" tIns="44450" rIns="90488" bIns="44450" anchor="b"/>
          <a:lstStyle/>
          <a:p>
            <a:r>
              <a:rPr lang="en-US" dirty="0" smtClean="0"/>
              <a:t>Inspection </a:t>
            </a:r>
            <a:r>
              <a:rPr lang="en-US" dirty="0"/>
              <a:t>Team Membership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dirty="0"/>
              <a:t>Reviews should involve a number of stakeholders drawn from different backgrounds</a:t>
            </a:r>
          </a:p>
          <a:p>
            <a:pPr marL="465138" indent="-465138"/>
            <a:r>
              <a:rPr lang="en-US" dirty="0"/>
              <a:t>Suggested participants:</a:t>
            </a:r>
          </a:p>
          <a:p>
            <a:pPr marL="1035050" lvl="1" indent="-455613"/>
            <a:r>
              <a:rPr lang="en-US" dirty="0"/>
              <a:t>System end-user or end-user representative</a:t>
            </a:r>
          </a:p>
          <a:p>
            <a:pPr marL="1035050" lvl="1" indent="-455613"/>
            <a:r>
              <a:rPr lang="en-US" dirty="0"/>
              <a:t>Customer representative</a:t>
            </a:r>
          </a:p>
          <a:p>
            <a:pPr marL="1035050" lvl="1" indent="-455613"/>
            <a:r>
              <a:rPr lang="en-US" dirty="0"/>
              <a:t>One or more domain experts</a:t>
            </a:r>
          </a:p>
          <a:p>
            <a:pPr marL="1035050" lvl="1" indent="-455613"/>
            <a:r>
              <a:rPr lang="en-US" dirty="0"/>
              <a:t>Engineers who will be responsible for the system design and implementation</a:t>
            </a:r>
          </a:p>
          <a:p>
            <a:pPr marL="1035050" lvl="1" indent="-455613"/>
            <a:r>
              <a:rPr lang="en-US" dirty="0"/>
              <a:t>Requirements engineers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  <a:noFill/>
          <a:ln/>
        </p:spPr>
        <p:txBody>
          <a:bodyPr lIns="90488" tIns="44450" rIns="90488" bIns="44450" anchor="b"/>
          <a:lstStyle/>
          <a:p>
            <a:r>
              <a:rPr lang="en-US" dirty="0" smtClean="0"/>
              <a:t>Inspection </a:t>
            </a:r>
            <a:r>
              <a:rPr lang="en-US" dirty="0"/>
              <a:t>Activities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876800"/>
          </a:xfrm>
          <a:noFill/>
          <a:ln/>
        </p:spPr>
        <p:txBody>
          <a:bodyPr lIns="90488" tIns="44450" rIns="90488" bIns="44450"/>
          <a:lstStyle/>
          <a:p>
            <a:pPr marL="609600" indent="-609600">
              <a:buFontTx/>
              <a:buAutoNum type="arabicPeriod" startAt="2"/>
            </a:pPr>
            <a:r>
              <a:rPr lang="en-US" sz="3600" dirty="0"/>
              <a:t>Distribute documents </a:t>
            </a:r>
          </a:p>
          <a:p>
            <a:pPr marL="609600" indent="-609600">
              <a:buFontTx/>
              <a:buAutoNum type="arabicPeriod" startAt="2"/>
            </a:pPr>
            <a:r>
              <a:rPr lang="en-US" sz="3600" dirty="0"/>
              <a:t>Prepare for review  </a:t>
            </a:r>
          </a:p>
          <a:p>
            <a:pPr marL="1112838" lvl="1" indent="-533400"/>
            <a:r>
              <a:rPr lang="en-US" sz="3200" dirty="0"/>
              <a:t>Individual reviewers read the requirements to find conflicts, omissions, inconsistencies, deviations from standards and other problems.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Review Activities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876800"/>
          </a:xfrm>
          <a:noFill/>
          <a:ln/>
        </p:spPr>
        <p:txBody>
          <a:bodyPr lIns="90488" tIns="44450" rIns="90488" bIns="44450"/>
          <a:lstStyle/>
          <a:p>
            <a:pPr marL="609600" indent="-609600">
              <a:buFontTx/>
              <a:buAutoNum type="arabicPeriod" startAt="4"/>
            </a:pPr>
            <a:r>
              <a:rPr lang="en-US" sz="3600"/>
              <a:t>Hold review meeting  </a:t>
            </a:r>
          </a:p>
          <a:p>
            <a:pPr marL="1112838" lvl="1" indent="-533400"/>
            <a:r>
              <a:rPr lang="en-US" sz="3200"/>
              <a:t>Individual comments and problems are discussed and a set of actions to address the problems is agreed.</a:t>
            </a:r>
          </a:p>
          <a:p>
            <a:pPr marL="1112838" lvl="1" indent="-533400"/>
            <a:r>
              <a:rPr lang="en-US" sz="3200"/>
              <a:t>Formal meeting</a:t>
            </a:r>
          </a:p>
          <a:p>
            <a:pPr marL="1112838" lvl="1" indent="-533400"/>
            <a:r>
              <a:rPr lang="en-US" sz="3200"/>
              <a:t>Chaired by someone who has not been involved in producing the requirements</a:t>
            </a:r>
          </a:p>
          <a:p>
            <a:pPr marL="1112838" lvl="1" indent="-533400"/>
            <a:r>
              <a:rPr lang="en-US" sz="3200"/>
              <a:t>Scribe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49363"/>
          </a:xfrm>
          <a:noFill/>
          <a:ln/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 sz="4000"/>
              <a:t>Common Problems </a:t>
            </a:r>
            <a:br>
              <a:rPr lang="en-US" sz="4000"/>
            </a:br>
            <a:r>
              <a:rPr lang="en-US" sz="4000"/>
              <a:t>and Corrective Actions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910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Requirements clarification</a:t>
            </a:r>
          </a:p>
          <a:p>
            <a:pPr marL="465138" indent="-465138"/>
            <a:r>
              <a:rPr lang="en-US" sz="3600"/>
              <a:t>Missing information</a:t>
            </a:r>
          </a:p>
          <a:p>
            <a:pPr marL="465138" indent="-465138"/>
            <a:r>
              <a:rPr lang="en-US" sz="3600"/>
              <a:t>Requirements conflict</a:t>
            </a:r>
          </a:p>
          <a:p>
            <a:pPr marL="465138" indent="-465138"/>
            <a:r>
              <a:rPr lang="en-US" sz="3600"/>
              <a:t>Unrealistic requirement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Review Activities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343400"/>
          </a:xfrm>
          <a:noFill/>
          <a:ln/>
        </p:spPr>
        <p:txBody>
          <a:bodyPr lIns="90488" tIns="44450" rIns="90488" bIns="44450"/>
          <a:lstStyle/>
          <a:p>
            <a:pPr marL="609600" indent="-609600">
              <a:buFontTx/>
              <a:buAutoNum type="arabicPeriod" startAt="5"/>
            </a:pPr>
            <a:r>
              <a:rPr lang="en-US" sz="3600" dirty="0"/>
              <a:t>Follow-up actions  </a:t>
            </a:r>
          </a:p>
          <a:p>
            <a:pPr marL="1112838" lvl="1" indent="-533400"/>
            <a:r>
              <a:rPr lang="en-US" sz="3200" dirty="0"/>
              <a:t>The chair of the review checks that the agreed actions have been carried out.</a:t>
            </a:r>
          </a:p>
          <a:p>
            <a:pPr marL="609600" indent="-609600">
              <a:buFontTx/>
              <a:buAutoNum type="arabicPeriod" startAt="6"/>
            </a:pPr>
            <a:r>
              <a:rPr lang="en-US" sz="3600" dirty="0"/>
              <a:t>Revise document  </a:t>
            </a:r>
          </a:p>
          <a:p>
            <a:pPr marL="1112838" lvl="1" indent="-533400"/>
            <a:r>
              <a:rPr lang="en-US" sz="3200" dirty="0"/>
              <a:t>The requirements document is revised to reflect the agreed actions.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1923219" cy="369332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160101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Problem Statement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1065725" y="3075915"/>
            <a:ext cx="545068" cy="8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2133600"/>
            <a:ext cx="17526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Requirements Elicitation and 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800600"/>
            <a:ext cx="218046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Agreed Requirements (TLR)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4800600"/>
            <a:ext cx="13291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Analysis Model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3"/>
            <a:endCxn id="9" idx="1"/>
          </p:cNvCxnSpPr>
          <p:nvPr/>
        </p:nvCxnSpPr>
        <p:spPr>
          <a:xfrm flipV="1">
            <a:off x="2304219" y="2595265"/>
            <a:ext cx="362781" cy="27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2286000"/>
            <a:ext cx="1752600" cy="646331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800600"/>
            <a:ext cx="2217017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Software Specification (SRS)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4800" y="4800600"/>
            <a:ext cx="258744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Throwaway Workable Prototype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10400" y="2286000"/>
            <a:ext cx="1752600" cy="646331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Requirements Validation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20" idx="1"/>
          </p:cNvCxnSpPr>
          <p:nvPr/>
        </p:nvCxnSpPr>
        <p:spPr>
          <a:xfrm>
            <a:off x="4419600" y="2595265"/>
            <a:ext cx="457200" cy="1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3"/>
            <a:endCxn id="23" idx="1"/>
          </p:cNvCxnSpPr>
          <p:nvPr/>
        </p:nvCxnSpPr>
        <p:spPr>
          <a:xfrm>
            <a:off x="6629400" y="26091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0"/>
            <a:endCxn id="9" idx="0"/>
          </p:cNvCxnSpPr>
          <p:nvPr/>
        </p:nvCxnSpPr>
        <p:spPr>
          <a:xfrm rot="16200000" flipV="1">
            <a:off x="4572000" y="1104900"/>
            <a:ext cx="152400" cy="2209800"/>
          </a:xfrm>
          <a:prstGeom prst="bentConnector3">
            <a:avLst>
              <a:gd name="adj1" fmla="val 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3" idx="0"/>
            <a:endCxn id="20" idx="0"/>
          </p:cNvCxnSpPr>
          <p:nvPr/>
        </p:nvCxnSpPr>
        <p:spPr>
          <a:xfrm rot="16200000" flipV="1">
            <a:off x="6819900" y="1219200"/>
            <a:ext cx="1588" cy="2133600"/>
          </a:xfrm>
          <a:prstGeom prst="bentConnector3">
            <a:avLst>
              <a:gd name="adj1" fmla="val 23992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1" idx="0"/>
          </p:cNvCxnSpPr>
          <p:nvPr/>
        </p:nvCxnSpPr>
        <p:spPr>
          <a:xfrm rot="5400000">
            <a:off x="1635433" y="2892733"/>
            <a:ext cx="1743670" cy="207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2"/>
            <a:endCxn id="12" idx="0"/>
          </p:cNvCxnSpPr>
          <p:nvPr/>
        </p:nvCxnSpPr>
        <p:spPr>
          <a:xfrm rot="5400000">
            <a:off x="2565602" y="3822902"/>
            <a:ext cx="1743670" cy="211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22" idx="0"/>
          </p:cNvCxnSpPr>
          <p:nvPr/>
        </p:nvCxnSpPr>
        <p:spPr>
          <a:xfrm rot="16200000" flipH="1">
            <a:off x="3604075" y="2996155"/>
            <a:ext cx="1743670" cy="186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" idx="2"/>
            <a:endCxn id="12" idx="0"/>
          </p:cNvCxnSpPr>
          <p:nvPr/>
        </p:nvCxnSpPr>
        <p:spPr>
          <a:xfrm rot="5400000">
            <a:off x="3608203" y="2655702"/>
            <a:ext cx="1868269" cy="2421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22" idx="0"/>
          </p:cNvCxnSpPr>
          <p:nvPr/>
        </p:nvCxnSpPr>
        <p:spPr>
          <a:xfrm rot="5400000">
            <a:off x="4646676" y="3694175"/>
            <a:ext cx="1868269" cy="34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0" idx="2"/>
            <a:endCxn id="21" idx="0"/>
          </p:cNvCxnSpPr>
          <p:nvPr/>
        </p:nvCxnSpPr>
        <p:spPr>
          <a:xfrm rot="16200000" flipH="1">
            <a:off x="5887570" y="2797860"/>
            <a:ext cx="1868269" cy="2137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3" idx="2"/>
            <a:endCxn id="21" idx="0"/>
          </p:cNvCxnSpPr>
          <p:nvPr/>
        </p:nvCxnSpPr>
        <p:spPr>
          <a:xfrm rot="16200000" flipH="1">
            <a:off x="6954370" y="3864660"/>
            <a:ext cx="1868269" cy="3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1000" y="5410200"/>
            <a:ext cx="84582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Review Checklists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038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 dirty="0"/>
              <a:t>Describe </a:t>
            </a:r>
            <a:r>
              <a:rPr lang="en-US" sz="3600" dirty="0" smtClean="0"/>
              <a:t>characteristics </a:t>
            </a:r>
            <a:r>
              <a:rPr lang="en-US" sz="3600" dirty="0"/>
              <a:t>or frequently occurring errors in </a:t>
            </a:r>
            <a:r>
              <a:rPr lang="en-US" sz="3600" dirty="0" smtClean="0"/>
              <a:t>document </a:t>
            </a:r>
            <a:r>
              <a:rPr lang="en-US" sz="3600" dirty="0"/>
              <a:t>reviews</a:t>
            </a:r>
          </a:p>
          <a:p>
            <a:pPr marL="465138" indent="-465138"/>
            <a:r>
              <a:rPr lang="en-US" sz="3600" dirty="0"/>
              <a:t>For requirements review, examines</a:t>
            </a:r>
          </a:p>
          <a:p>
            <a:pPr marL="1035050" lvl="1" indent="-455613"/>
            <a:r>
              <a:rPr lang="en-US" sz="3200" dirty="0"/>
              <a:t>quality properties of the requirements document as a whole</a:t>
            </a:r>
          </a:p>
          <a:p>
            <a:pPr marL="1035050" lvl="1" indent="-455613"/>
            <a:r>
              <a:rPr lang="en-US" sz="3200" dirty="0"/>
              <a:t>The relationships between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Checklists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Understandability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Can readers of the document understand what the document means?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Redundancy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Is information unnecessarily repeated in the requirements specification document?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Completeness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Does the checker know of any missing requirements or is there any information missing from individual requirements descriptions?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Ambiguity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Could readers from different backgrounds make different interpretations of the requirements?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Consistency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Do the descriptions of different requirements include contradictions?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Organization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Is the document structured in a structured way?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Conformance to standards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Does the requirements document and individual requirements conform to defined standards?</a:t>
            </a:r>
          </a:p>
          <a:p>
            <a:pPr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Traceability</a:t>
            </a:r>
          </a:p>
          <a:p>
            <a:pPr lvl="1">
              <a:lnSpc>
                <a:spcPct val="80000"/>
              </a:lnSpc>
              <a:buFont typeface="Webdings" pitchFamily="18" charset="2"/>
              <a:buChar char="a"/>
            </a:pPr>
            <a:r>
              <a:rPr lang="en-US" sz="1600" dirty="0"/>
              <a:t>Are requirements unambiguously identified, include links to related requirements and to the reasons these requirements have been included?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325563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4000"/>
              <a:t>Effective Techniques in Requirements Validation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82000" cy="38100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Prototypes</a:t>
            </a:r>
          </a:p>
          <a:p>
            <a:pPr marL="465138" indent="-465138"/>
            <a:r>
              <a:rPr lang="en-US" sz="3600"/>
              <a:t>User manual development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Prototyping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dirty="0"/>
              <a:t>Prototypes for requirements validation demonstrate the requirements and help stakeholders discover problems</a:t>
            </a:r>
          </a:p>
          <a:p>
            <a:pPr marL="465138" indent="-465138"/>
            <a:r>
              <a:rPr lang="en-US" dirty="0"/>
              <a:t>If the prototype was not developed for the requirement elicitation process, probably not cost-effective to develop one only for requirements 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</a:t>
            </a:r>
          </a:p>
        </p:txBody>
      </p:sp>
      <p:pic>
        <p:nvPicPr>
          <p:cNvPr id="19460" name="Picture 4" descr="prototypingrevie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590800"/>
            <a:ext cx="8153400" cy="2555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User Manual Development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8534400" cy="4754562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/>
              <a:t>Writing a user manual from the requirements </a:t>
            </a:r>
          </a:p>
          <a:p>
            <a:pPr marL="465138" indent="-465138"/>
            <a:r>
              <a:rPr lang="en-US"/>
              <a:t>Forces a detailed requirements analysis and, thus, can reveal problems with the 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User Manual Development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89038"/>
            <a:ext cx="8534400" cy="5440362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/>
              <a:t>Information in the user manual</a:t>
            </a:r>
          </a:p>
          <a:p>
            <a:pPr marL="1035050" lvl="1" indent="-455613"/>
            <a:r>
              <a:rPr lang="en-US"/>
              <a:t>Description of the functionality which has been implemented and how to access that functionality through the user interface</a:t>
            </a:r>
          </a:p>
          <a:p>
            <a:pPr marL="1035050" lvl="1" indent="-455613"/>
            <a:r>
              <a:rPr lang="en-US"/>
              <a:t>Which parts of the system have not been implemented</a:t>
            </a:r>
          </a:p>
          <a:p>
            <a:pPr marL="1035050" lvl="1" indent="-455613"/>
            <a:r>
              <a:rPr lang="en-US"/>
              <a:t>How to recover from difficulties</a:t>
            </a:r>
          </a:p>
          <a:p>
            <a:pPr marL="1035050" lvl="1" indent="-455613"/>
            <a:r>
              <a:rPr lang="en-US"/>
              <a:t>How to install and get started with the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4000"/>
              <a:t>Model Validation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4864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dirty="0"/>
              <a:t>Validation of system models provided in requirements specification document</a:t>
            </a:r>
          </a:p>
          <a:p>
            <a:pPr marL="465138" indent="-465138"/>
            <a:r>
              <a:rPr lang="en-US" dirty="0"/>
              <a:t>Objectives of model validation</a:t>
            </a:r>
          </a:p>
          <a:p>
            <a:pPr marL="1035050" lvl="1" indent="-455613"/>
            <a:r>
              <a:rPr lang="en-US" dirty="0"/>
              <a:t>To demonstrate that each model is self-consistent</a:t>
            </a:r>
          </a:p>
          <a:p>
            <a:pPr marL="1035050" lvl="1" indent="-455613"/>
            <a:r>
              <a:rPr lang="en-US" dirty="0"/>
              <a:t>If there are several models of the system, to demonstrate that these are internally and externally consistent</a:t>
            </a:r>
          </a:p>
          <a:p>
            <a:pPr marL="1035050" lvl="1" indent="-455613"/>
            <a:r>
              <a:rPr lang="en-US" dirty="0"/>
              <a:t>To demonstrate that the models accurately reflect the real requirements of system stakeholders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Requirements Testing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0292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Each requirement should be testable </a:t>
            </a:r>
          </a:p>
          <a:p>
            <a:pPr marL="1035050" lvl="1" indent="-455613"/>
            <a:r>
              <a:rPr lang="en-US" sz="3200"/>
              <a:t>it should be possible to define tests to check whether or not that requirement has been met.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Requirements Testing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0292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Inventing requirements tests is an effective validation technique as missing or ambiguous information in the requirements description may make it difficult to formulate tests.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and Validation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Are we building the system right?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Verification </a:t>
            </a:r>
            <a:r>
              <a:rPr lang="en-US" i="1" dirty="0" smtClean="0"/>
              <a:t>(Quality Control)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Are we building the right system?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Validation </a:t>
            </a:r>
            <a:r>
              <a:rPr lang="en-US" i="1" dirty="0" smtClean="0"/>
              <a:t>(Quality Assurance)</a:t>
            </a:r>
            <a:endParaRPr lang="en-US" i="1" dirty="0"/>
          </a:p>
          <a:p>
            <a:pPr lvl="1" algn="r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(-- Boehm)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Difference is unimportant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Requirements Testing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0292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Each functional requirement should have an associated test case.</a:t>
            </a:r>
          </a:p>
          <a:p>
            <a:pPr marL="1035050" lvl="1" indent="-455613"/>
            <a:r>
              <a:rPr lang="en-US" sz="3200"/>
              <a:t>Can be used later in the system testing of verification and 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For each requirement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usage scenario might be used to check the requirement?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Does the requirement, on its own, include enough information to allow a test to be defined?  If not, what other requirements must be examined to find this information?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Is it possible to check the requirement using a single test or are multiple test cases required?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If you need several tests, it may mean that there is more than one requirement embedded in a single requirement description.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Could the requirement be re-stated so that the required test cases are fairly obvious?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/>
              <a:t>The requirement’s identifier</a:t>
            </a:r>
          </a:p>
          <a:p>
            <a:pPr marL="839788" lvl="1" indent="-495300">
              <a:lnSpc>
                <a:spcPct val="80000"/>
              </a:lnSpc>
            </a:pPr>
            <a:r>
              <a:rPr lang="en-US" sz="1800" dirty="0"/>
              <a:t>There should be at least one for each requirement.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/>
              <a:t>Related requirements</a:t>
            </a:r>
          </a:p>
          <a:p>
            <a:pPr marL="839788" lvl="1" indent="-495300">
              <a:lnSpc>
                <a:spcPct val="80000"/>
              </a:lnSpc>
            </a:pPr>
            <a:r>
              <a:rPr lang="en-US" sz="1800" dirty="0"/>
              <a:t>These should be referenced as the test may also be relevant to these requirements.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/>
              <a:t>Test description</a:t>
            </a:r>
          </a:p>
          <a:p>
            <a:pPr marL="839788" lvl="1" indent="-495300">
              <a:lnSpc>
                <a:spcPct val="80000"/>
              </a:lnSpc>
            </a:pPr>
            <a:r>
              <a:rPr lang="en-US" sz="1800" dirty="0"/>
              <a:t>A brief description of the test that could be applied and why this is an objective requirements test. This should include system inputs and the corresponding outputs which are expected.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/>
              <a:t>Requirements problems</a:t>
            </a:r>
          </a:p>
          <a:p>
            <a:pPr marL="839788" lvl="1" indent="-495300">
              <a:lnSpc>
                <a:spcPct val="80000"/>
              </a:lnSpc>
            </a:pPr>
            <a:r>
              <a:rPr lang="en-US" sz="1800" dirty="0"/>
              <a:t>A description of requirements problems that made test definition difficult or impossible.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/>
              <a:t>Comments and recommendations</a:t>
            </a:r>
          </a:p>
          <a:p>
            <a:pPr marL="839788" lvl="1" indent="-495300">
              <a:lnSpc>
                <a:spcPct val="80000"/>
              </a:lnSpc>
            </a:pPr>
            <a:r>
              <a:rPr lang="en-US" sz="1800" dirty="0"/>
              <a:t>These are advice on how to solve requirements problems that have been discovered.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Hard-to-test Requirements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System requirements </a:t>
            </a:r>
          </a:p>
          <a:p>
            <a:pPr marL="1035050" lvl="1" indent="-455613"/>
            <a:r>
              <a:rPr lang="en-US" sz="3200"/>
              <a:t>Requirements which apply to the system as a whole.  </a:t>
            </a:r>
          </a:p>
          <a:p>
            <a:pPr marL="1035050" lvl="1" indent="-455613"/>
            <a:r>
              <a:rPr lang="en-US" sz="3200"/>
              <a:t>Tests, which are not executed, cannot test for non-functional system-wide characteristics such as usability.</a:t>
            </a:r>
            <a:r>
              <a:rPr lang="en-US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Hard-to-test Requirements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Exclusive requirements </a:t>
            </a:r>
          </a:p>
          <a:p>
            <a:pPr marL="1035050" lvl="1" indent="-455613"/>
            <a:r>
              <a:rPr lang="en-US" sz="3200"/>
              <a:t>Requirements which exclude specific behavior. </a:t>
            </a:r>
          </a:p>
          <a:p>
            <a:pPr marL="1035050" lvl="1" indent="-455613"/>
            <a:r>
              <a:rPr lang="en-US" sz="3200"/>
              <a:t>For example, a requirement may state that system failures must never corrupt the system database. It is not possible to test such a requirement exhaustively.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Hard-to-test Requirements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/>
              <a:t>Some non-functional requirements </a:t>
            </a:r>
          </a:p>
          <a:p>
            <a:pPr marL="1035050" lvl="1" indent="-455613"/>
            <a:r>
              <a:rPr lang="en-US" sz="3200"/>
              <a:t>Example: reliability requirements</a:t>
            </a:r>
          </a:p>
          <a:p>
            <a:pPr marL="1035050" lvl="1" indent="-455613"/>
            <a:r>
              <a:rPr lang="en-US" sz="3200"/>
              <a:t>Can only be tested with a large test set.</a:t>
            </a:r>
          </a:p>
          <a:p>
            <a:pPr marL="1035050" lvl="1" indent="-455613"/>
            <a:r>
              <a:rPr lang="en-US" sz="3200"/>
              <a:t>Designing this test set does not help with requirements validation.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494693"/>
              </p:ext>
            </p:extLst>
          </p:nvPr>
        </p:nvGraphicFramePr>
        <p:xfrm>
          <a:off x="228600" y="2286000"/>
          <a:ext cx="8762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360714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Requirement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Prototype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Model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Functional Model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Behavioral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Model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Acceptance Plan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 the functionality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requirement identifier and a very short 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 the identifier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of the prototype that realizes this requirement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class name and member operation that provides this requirement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identifier of the functional  model that provides this requirement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identifier of the behavioral model that provides this requirement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Give the number of the acceptance test case for this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 and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Requirements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we got the right requirements?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Requirements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we got the requirements right?</a:t>
            </a:r>
          </a:p>
          <a:p>
            <a:pPr lvl="1" algn="r">
              <a:lnSpc>
                <a:spcPct val="90000"/>
              </a:lnSpc>
              <a:buNone/>
            </a:pPr>
            <a:r>
              <a:rPr lang="en-US" sz="1400" dirty="0" smtClean="0"/>
              <a:t>(-- </a:t>
            </a:r>
            <a:r>
              <a:rPr lang="en-US" sz="1400" dirty="0" err="1" smtClean="0"/>
              <a:t>Kotonya</a:t>
            </a:r>
            <a:r>
              <a:rPr lang="en-US" sz="1400" dirty="0" smtClean="0"/>
              <a:t> and </a:t>
            </a:r>
            <a:r>
              <a:rPr lang="en-US" sz="1400" dirty="0" err="1" smtClean="0"/>
              <a:t>Sommerville</a:t>
            </a:r>
            <a:r>
              <a:rPr lang="en-US" sz="1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57738"/>
          </a:xfrm>
        </p:spPr>
        <p:txBody>
          <a:bodyPr/>
          <a:lstStyle/>
          <a:p>
            <a:r>
              <a:rPr lang="en-US" sz="2800" dirty="0" smtClean="0"/>
              <a:t>Developing an understanding of the problem domain</a:t>
            </a:r>
          </a:p>
          <a:p>
            <a:pPr lvl="1"/>
            <a:r>
              <a:rPr lang="en-US" sz="2400" dirty="0" smtClean="0"/>
              <a:t>Building the analysis model of the problem domain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Note: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Solution domain model may be different from the problem domain model</a:t>
            </a:r>
          </a:p>
          <a:p>
            <a:r>
              <a:rPr lang="en-US" sz="2800" dirty="0" smtClean="0"/>
              <a:t>Looking for ‘bad’ high-level requirements</a:t>
            </a:r>
          </a:p>
          <a:p>
            <a:pPr lvl="1"/>
            <a:r>
              <a:rPr lang="en-US" sz="2400" dirty="0" smtClean="0"/>
              <a:t>Ambiguities</a:t>
            </a:r>
            <a:endParaRPr lang="en-US" sz="2400" dirty="0"/>
          </a:p>
          <a:p>
            <a:pPr lvl="1"/>
            <a:r>
              <a:rPr lang="en-US" sz="2400" dirty="0"/>
              <a:t>Inconsistencies</a:t>
            </a:r>
          </a:p>
          <a:p>
            <a:pPr lvl="1"/>
            <a:r>
              <a:rPr lang="en-US" sz="2400" dirty="0" smtClean="0"/>
              <a:t>Incomplete requirements</a:t>
            </a:r>
            <a:endParaRPr lang="en-US" sz="2400" dirty="0"/>
          </a:p>
          <a:p>
            <a:pPr lvl="1"/>
            <a:r>
              <a:rPr lang="en-US" sz="2400" dirty="0" smtClean="0"/>
              <a:t>Unverifiable requirements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Requirements Validation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Concerned with </a:t>
            </a:r>
            <a:r>
              <a:rPr lang="en-GB" dirty="0" smtClean="0"/>
              <a:t>assuring </a:t>
            </a:r>
            <a:r>
              <a:rPr lang="en-GB" dirty="0"/>
              <a:t>that the </a:t>
            </a:r>
            <a:r>
              <a:rPr lang="en-GB" dirty="0" smtClean="0"/>
              <a:t>specified requirements </a:t>
            </a:r>
            <a:r>
              <a:rPr lang="en-GB" dirty="0"/>
              <a:t>define the system that the customer really </a:t>
            </a:r>
            <a:r>
              <a:rPr lang="en-GB" dirty="0" smtClean="0"/>
              <a:t>needs</a:t>
            </a:r>
            <a:endParaRPr lang="en-GB" dirty="0"/>
          </a:p>
          <a:p>
            <a:r>
              <a:rPr lang="en-GB" dirty="0"/>
              <a:t>Requirements error costs are high so validation is very important</a:t>
            </a:r>
          </a:p>
          <a:p>
            <a:pPr lvl="1"/>
            <a:r>
              <a:rPr lang="en-GB" dirty="0"/>
              <a:t>Fixing a requirements error after delivery may cost up to 100 times the cost of fixing an implementation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Validation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After </a:t>
            </a:r>
            <a:r>
              <a:rPr lang="en-US" sz="2600" dirty="0"/>
              <a:t>the </a:t>
            </a:r>
            <a:r>
              <a:rPr lang="en-US" sz="2600" dirty="0" smtClean="0"/>
              <a:t>‘bad</a:t>
            </a:r>
            <a:r>
              <a:rPr lang="en-US" sz="2600" dirty="0"/>
              <a:t>’ requirements have been </a:t>
            </a:r>
            <a:r>
              <a:rPr lang="en-US" sz="2600" dirty="0" smtClean="0"/>
              <a:t>fixed.</a:t>
            </a:r>
            <a:endParaRPr lang="en-US" sz="2600" dirty="0"/>
          </a:p>
          <a:p>
            <a:r>
              <a:rPr lang="en-US" sz="2600" dirty="0"/>
              <a:t>Looking for deviations from defined quality standards.</a:t>
            </a:r>
          </a:p>
          <a:p>
            <a:r>
              <a:rPr lang="en-US" sz="2600" dirty="0"/>
              <a:t>Examples of problems that may be discovered</a:t>
            </a:r>
          </a:p>
          <a:p>
            <a:pPr lvl="1">
              <a:buFont typeface="Wingdings" pitchFamily="2" charset="2"/>
              <a:buChar char="D"/>
            </a:pPr>
            <a:r>
              <a:rPr lang="en-US" sz="2200" dirty="0"/>
              <a:t>Lack of conformance to quality standards</a:t>
            </a:r>
          </a:p>
          <a:p>
            <a:pPr lvl="1">
              <a:buFont typeface="Wingdings" pitchFamily="2" charset="2"/>
              <a:buChar char="D"/>
            </a:pPr>
            <a:r>
              <a:rPr lang="en-US" sz="2200" dirty="0" smtClean="0"/>
              <a:t>Ambiguous requirements specifications</a:t>
            </a:r>
            <a:endParaRPr lang="en-US" sz="2200" dirty="0"/>
          </a:p>
          <a:p>
            <a:pPr lvl="1">
              <a:buFont typeface="Wingdings" pitchFamily="2" charset="2"/>
              <a:buChar char="D"/>
            </a:pPr>
            <a:r>
              <a:rPr lang="en-US" sz="2200" dirty="0"/>
              <a:t>Errors in models of the system or the problem to be solved</a:t>
            </a:r>
          </a:p>
          <a:p>
            <a:pPr lvl="1">
              <a:buFont typeface="Wingdings" pitchFamily="2" charset="2"/>
              <a:buChar char="D"/>
            </a:pPr>
            <a:r>
              <a:rPr lang="en-US" sz="2200" dirty="0"/>
              <a:t>Requirements conflicts which were not detected during the analysis process.</a:t>
            </a:r>
          </a:p>
          <a:p>
            <a:pPr lvl="1">
              <a:buFont typeface="Wingdings" pitchFamily="2" charset="2"/>
              <a:buChar char="D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Inputs and Outputs</a:t>
            </a:r>
          </a:p>
        </p:txBody>
      </p:sp>
      <p:pic>
        <p:nvPicPr>
          <p:cNvPr id="12292" name="Picture 4" descr="ReqVal_I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971800"/>
            <a:ext cx="7786688" cy="17795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4000"/>
              <a:t>Requirements Validation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181600"/>
          </a:xfrm>
          <a:noFill/>
          <a:ln/>
        </p:spPr>
        <p:txBody>
          <a:bodyPr lIns="90488" tIns="44450" rIns="90488" bIns="44450"/>
          <a:lstStyle/>
          <a:p>
            <a:pPr marL="465138" indent="-465138"/>
            <a:r>
              <a:rPr lang="en-US" sz="3600" dirty="0"/>
              <a:t>Certifies that the </a:t>
            </a:r>
            <a:r>
              <a:rPr lang="en-US" sz="3600" b="1" i="1" dirty="0" smtClean="0"/>
              <a:t>software requirements specification</a:t>
            </a:r>
            <a:r>
              <a:rPr lang="en-US" sz="3600" dirty="0" smtClean="0"/>
              <a:t> document </a:t>
            </a:r>
            <a:r>
              <a:rPr lang="en-US" sz="3600" dirty="0"/>
              <a:t>is an acceptable description of the system to be implemented</a:t>
            </a:r>
          </a:p>
          <a:p>
            <a:pPr marL="465138" indent="-465138"/>
            <a:r>
              <a:rPr lang="en-US" sz="3600" dirty="0"/>
              <a:t>People involved:</a:t>
            </a:r>
          </a:p>
          <a:p>
            <a:pPr marL="1035050" lvl="1" indent="-455613"/>
            <a:r>
              <a:rPr lang="en-US" sz="3200" dirty="0"/>
              <a:t>System stakeholders</a:t>
            </a:r>
          </a:p>
          <a:p>
            <a:pPr marL="1035050" lvl="1" indent="-455613"/>
            <a:r>
              <a:rPr lang="en-US" sz="3200" dirty="0"/>
              <a:t>Requirements engineers</a:t>
            </a:r>
          </a:p>
          <a:p>
            <a:pPr marL="1035050" lvl="1" indent="-455613"/>
            <a:r>
              <a:rPr lang="en-US" sz="3200" dirty="0"/>
              <a:t>System designers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2865</Words>
  <Application>Microsoft Office PowerPoint</Application>
  <PresentationFormat>On-screen Show (4:3)</PresentationFormat>
  <Paragraphs>355</Paragraphs>
  <Slides>36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CSCI5200</vt:lpstr>
      <vt:lpstr>Requirements Engineering Process</vt:lpstr>
      <vt:lpstr>Verification and Validation</vt:lpstr>
      <vt:lpstr>Requirements V and V</vt:lpstr>
      <vt:lpstr>Requirements Analysis</vt:lpstr>
      <vt:lpstr>Requirements Validation</vt:lpstr>
      <vt:lpstr>Requirements Validation</vt:lpstr>
      <vt:lpstr>Inputs and Outputs</vt:lpstr>
      <vt:lpstr>Requirements Validation</vt:lpstr>
      <vt:lpstr>Validation Techniques</vt:lpstr>
      <vt:lpstr>Requirements Inspections</vt:lpstr>
      <vt:lpstr>Inspection Process</vt:lpstr>
      <vt:lpstr>Pre-review Checking</vt:lpstr>
      <vt:lpstr>Pre-review Checking</vt:lpstr>
      <vt:lpstr>Inspection Team Membership</vt:lpstr>
      <vt:lpstr>Inspection Activities</vt:lpstr>
      <vt:lpstr>Review Activities</vt:lpstr>
      <vt:lpstr>Common Problems  and Corrective Actions</vt:lpstr>
      <vt:lpstr>Review Activities</vt:lpstr>
      <vt:lpstr>Review Checklists</vt:lpstr>
      <vt:lpstr>Review Checklists</vt:lpstr>
      <vt:lpstr>Effective Techniques in Requirements Validation</vt:lpstr>
      <vt:lpstr>Prototyping</vt:lpstr>
      <vt:lpstr>Prototyping</vt:lpstr>
      <vt:lpstr>User Manual Development</vt:lpstr>
      <vt:lpstr>User Manual Development</vt:lpstr>
      <vt:lpstr>Model Validation</vt:lpstr>
      <vt:lpstr>Requirements Testing</vt:lpstr>
      <vt:lpstr>Requirements Testing</vt:lpstr>
      <vt:lpstr>Requirements Testing</vt:lpstr>
      <vt:lpstr>Requirements Testing</vt:lpstr>
      <vt:lpstr>Test Record</vt:lpstr>
      <vt:lpstr>Hard-to-test Requirements</vt:lpstr>
      <vt:lpstr>Hard-to-test Requirements</vt:lpstr>
      <vt:lpstr>Hard-to-test Requirements</vt:lpstr>
      <vt:lpstr>Traceability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V&amp;V</dc:title>
  <dc:creator>Jeff Roach</dc:creator>
  <cp:lastModifiedBy>Jeff Roach</cp:lastModifiedBy>
  <cp:revision>43</cp:revision>
  <dcterms:created xsi:type="dcterms:W3CDTF">1601-01-01T00:00:00Z</dcterms:created>
  <dcterms:modified xsi:type="dcterms:W3CDTF">2014-11-13T22:44:47Z</dcterms:modified>
</cp:coreProperties>
</file>