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434" r:id="rId2"/>
    <p:sldId id="276" r:id="rId3"/>
    <p:sldId id="277" r:id="rId4"/>
    <p:sldId id="278" r:id="rId5"/>
    <p:sldId id="443" r:id="rId6"/>
    <p:sldId id="400" r:id="rId7"/>
    <p:sldId id="401" r:id="rId8"/>
    <p:sldId id="402" r:id="rId9"/>
    <p:sldId id="379" r:id="rId10"/>
    <p:sldId id="380" r:id="rId11"/>
    <p:sldId id="381" r:id="rId12"/>
    <p:sldId id="382" r:id="rId13"/>
    <p:sldId id="383" r:id="rId14"/>
    <p:sldId id="441" r:id="rId15"/>
    <p:sldId id="444" r:id="rId16"/>
    <p:sldId id="279" r:id="rId17"/>
    <p:sldId id="372" r:id="rId18"/>
    <p:sldId id="373" r:id="rId19"/>
    <p:sldId id="375" r:id="rId20"/>
    <p:sldId id="376" r:id="rId21"/>
    <p:sldId id="377" r:id="rId22"/>
    <p:sldId id="428" r:id="rId23"/>
    <p:sldId id="283" r:id="rId24"/>
    <p:sldId id="284" r:id="rId25"/>
    <p:sldId id="374" r:id="rId26"/>
    <p:sldId id="285" r:id="rId27"/>
    <p:sldId id="289" r:id="rId28"/>
    <p:sldId id="290" r:id="rId29"/>
    <p:sldId id="367" r:id="rId30"/>
    <p:sldId id="368" r:id="rId31"/>
    <p:sldId id="369" r:id="rId32"/>
    <p:sldId id="370" r:id="rId33"/>
    <p:sldId id="371" r:id="rId34"/>
    <p:sldId id="430" r:id="rId35"/>
    <p:sldId id="293" r:id="rId36"/>
    <p:sldId id="294" r:id="rId37"/>
    <p:sldId id="295" r:id="rId38"/>
    <p:sldId id="296" r:id="rId39"/>
    <p:sldId id="297" r:id="rId40"/>
    <p:sldId id="298" r:id="rId41"/>
    <p:sldId id="299" r:id="rId42"/>
    <p:sldId id="431" r:id="rId43"/>
    <p:sldId id="344" r:id="rId44"/>
    <p:sldId id="432" r:id="rId45"/>
    <p:sldId id="421" r:id="rId46"/>
    <p:sldId id="420" r:id="rId47"/>
    <p:sldId id="433"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96" y="-4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448C22B-580C-494B-A5C3-90A5C00D3431}" type="datetimeFigureOut">
              <a:rPr lang="en-US" smtClean="0"/>
              <a:t>9/25/2014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BBD7EA3-C01E-434D-8F3C-14D7332BA0E6}" type="slidenum">
              <a:rPr lang="en-US" smtClean="0"/>
              <a:t>‹#›</a:t>
            </a:fld>
            <a:endParaRPr lang="en-US"/>
          </a:p>
        </p:txBody>
      </p:sp>
    </p:spTree>
    <p:extLst>
      <p:ext uri="{BB962C8B-B14F-4D97-AF65-F5344CB8AC3E}">
        <p14:creationId xmlns:p14="http://schemas.microsoft.com/office/powerpoint/2010/main" val="2917376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D2708B2-47D0-4AB1-9D64-044762EE9AC5}" type="datetimeFigureOut">
              <a:rPr lang="en-US" smtClean="0"/>
              <a:pPr/>
              <a:t>9/25/2014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E51669C-4C1A-4F97-A3C8-93C865F3EE91}" type="slidenum">
              <a:rPr lang="en-US" smtClean="0"/>
              <a:pPr/>
              <a:t>‹#›</a:t>
            </a:fld>
            <a:endParaRPr lang="en-US"/>
          </a:p>
        </p:txBody>
      </p:sp>
    </p:spTree>
    <p:extLst>
      <p:ext uri="{BB962C8B-B14F-4D97-AF65-F5344CB8AC3E}">
        <p14:creationId xmlns:p14="http://schemas.microsoft.com/office/powerpoint/2010/main" val="27023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04ED59-5E22-48DD-A709-E7CB66750C8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52C7EA-723C-4CDE-AB3F-FCF8C9C63ED5}"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C7EA-723C-4CDE-AB3F-FCF8C9C63ED5}"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C7EA-723C-4CDE-AB3F-FCF8C9C63ED5}"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52C7EA-723C-4CDE-AB3F-FCF8C9C63ED5}"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2C7EA-723C-4CDE-AB3F-FCF8C9C63ED5}" type="datetimeFigureOut">
              <a:rPr lang="en-US" smtClean="0"/>
              <a:pPr/>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52C7EA-723C-4CDE-AB3F-FCF8C9C63ED5}"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52C7EA-723C-4CDE-AB3F-FCF8C9C63ED5}" type="datetimeFigureOut">
              <a:rPr lang="en-US" smtClean="0"/>
              <a:pPr/>
              <a:t>9/25/2014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52C7EA-723C-4CDE-AB3F-FCF8C9C63ED5}" type="datetimeFigureOut">
              <a:rPr lang="en-US" smtClean="0"/>
              <a:pPr/>
              <a:t>9/25/2014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52C7EA-723C-4CDE-AB3F-FCF8C9C63ED5}" type="datetimeFigureOut">
              <a:rPr lang="en-US" smtClean="0"/>
              <a:pPr/>
              <a:t>9/25/2014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2C7EA-723C-4CDE-AB3F-FCF8C9C63ED5}"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2C7EA-723C-4CDE-AB3F-FCF8C9C63ED5}" type="datetimeFigureOut">
              <a:rPr lang="en-US" smtClean="0"/>
              <a:pPr/>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37389-8693-4768-9975-DB5F9F81D2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2C7EA-723C-4CDE-AB3F-FCF8C9C63ED5}" type="datetimeFigureOut">
              <a:rPr lang="en-US" smtClean="0"/>
              <a:pPr/>
              <a:t>9/25/2014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37389-8693-4768-9975-DB5F9F81D2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are we?</a:t>
            </a:r>
            <a:endParaRPr lang="en-US" dirty="0"/>
          </a:p>
        </p:txBody>
      </p:sp>
      <p:sp>
        <p:nvSpPr>
          <p:cNvPr id="3" name="Content Placeholder 2"/>
          <p:cNvSpPr>
            <a:spLocks noGrp="1"/>
          </p:cNvSpPr>
          <p:nvPr>
            <p:ph idx="1"/>
          </p:nvPr>
        </p:nvSpPr>
        <p:spPr/>
        <p:txBody>
          <a:bodyPr>
            <a:normAutofit fontScale="70000" lnSpcReduction="20000"/>
          </a:bodyPr>
          <a:lstStyle/>
          <a:p>
            <a:pPr lvl="0">
              <a:buFont typeface="Wingdings" panose="05000000000000000000" pitchFamily="2" charset="2"/>
              <a:buChar char="ü"/>
            </a:pPr>
            <a:r>
              <a:rPr lang="en-US" i="1" dirty="0" smtClean="0">
                <a:solidFill>
                  <a:srgbClr val="00B050"/>
                </a:solidFill>
              </a:rPr>
              <a:t>Discuss Software Engineering and the Software Development Process</a:t>
            </a:r>
          </a:p>
          <a:p>
            <a:pPr lvl="0">
              <a:buFont typeface="Wingdings" panose="05000000000000000000" pitchFamily="2" charset="2"/>
              <a:buChar char="ü"/>
            </a:pPr>
            <a:r>
              <a:rPr lang="en-US" dirty="0" smtClean="0"/>
              <a:t>Use, adapt, and critique various methods of requirements elicitation</a:t>
            </a:r>
          </a:p>
          <a:p>
            <a:pPr lvl="0"/>
            <a:r>
              <a:rPr lang="en-US" dirty="0" smtClean="0">
                <a:solidFill>
                  <a:schemeClr val="bg1">
                    <a:lumMod val="65000"/>
                  </a:schemeClr>
                </a:solidFill>
              </a:rPr>
              <a:t>Create and critique various forms of software modeling documentation</a:t>
            </a:r>
          </a:p>
          <a:p>
            <a:pPr lvl="0"/>
            <a:r>
              <a:rPr lang="en-US" dirty="0" smtClean="0">
                <a:solidFill>
                  <a:schemeClr val="bg1">
                    <a:lumMod val="65000"/>
                  </a:schemeClr>
                </a:solidFill>
              </a:rPr>
              <a:t>Analyze requirements</a:t>
            </a:r>
          </a:p>
          <a:p>
            <a:pPr lvl="0"/>
            <a:r>
              <a:rPr lang="en-US" dirty="0" smtClean="0">
                <a:solidFill>
                  <a:schemeClr val="bg1">
                    <a:lumMod val="65000"/>
                  </a:schemeClr>
                </a:solidFill>
              </a:rPr>
              <a:t>Produce a workable throw-away prototype</a:t>
            </a:r>
          </a:p>
          <a:p>
            <a:pPr lvl="0"/>
            <a:r>
              <a:rPr lang="en-US" dirty="0" smtClean="0">
                <a:solidFill>
                  <a:schemeClr val="bg1">
                    <a:lumMod val="65000"/>
                  </a:schemeClr>
                </a:solidFill>
              </a:rPr>
              <a:t>Create and critique various types of software requirements documents</a:t>
            </a:r>
          </a:p>
          <a:p>
            <a:pPr lvl="0"/>
            <a:r>
              <a:rPr lang="en-US" dirty="0" smtClean="0">
                <a:solidFill>
                  <a:schemeClr val="bg1">
                    <a:lumMod val="65000"/>
                  </a:schemeClr>
                </a:solidFill>
              </a:rPr>
              <a:t>Write and critique requirements specifications</a:t>
            </a:r>
          </a:p>
          <a:p>
            <a:r>
              <a:rPr lang="en-US" dirty="0" smtClean="0">
                <a:solidFill>
                  <a:schemeClr val="bg1">
                    <a:lumMod val="65000"/>
                  </a:schemeClr>
                </a:solidFill>
              </a:rPr>
              <a:t>Perform verification and validation activities on requirements</a:t>
            </a:r>
            <a:endParaRPr lang="en-US" dirty="0">
              <a:solidFill>
                <a:schemeClr val="bg1">
                  <a:lumMod val="65000"/>
                </a:schemeClr>
              </a:solidFill>
            </a:endParaRPr>
          </a:p>
        </p:txBody>
      </p:sp>
    </p:spTree>
    <p:extLst>
      <p:ext uri="{BB962C8B-B14F-4D97-AF65-F5344CB8AC3E}">
        <p14:creationId xmlns:p14="http://schemas.microsoft.com/office/powerpoint/2010/main" val="2685816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Functional Requirements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Recommendations</a:t>
            </a:r>
          </a:p>
          <a:p>
            <a:pPr lvl="1"/>
            <a:r>
              <a:rPr lang="en-US" dirty="0" smtClean="0"/>
              <a:t>Identify the </a:t>
            </a:r>
            <a:r>
              <a:rPr lang="en-US" i="1" dirty="0" smtClean="0">
                <a:solidFill>
                  <a:schemeClr val="accent5">
                    <a:lumMod val="75000"/>
                  </a:schemeClr>
                </a:solidFill>
              </a:rPr>
              <a:t>actors</a:t>
            </a:r>
            <a:r>
              <a:rPr lang="en-US" dirty="0" smtClean="0"/>
              <a:t> involved in the requirement</a:t>
            </a:r>
          </a:p>
          <a:p>
            <a:pPr lvl="2"/>
            <a:r>
              <a:rPr lang="en-US" dirty="0" smtClean="0"/>
              <a:t>Actors are producers/consumers of data/information</a:t>
            </a:r>
          </a:p>
          <a:p>
            <a:pPr lvl="2"/>
            <a:r>
              <a:rPr lang="en-US" dirty="0" smtClean="0"/>
              <a:t>Actors: </a:t>
            </a:r>
            <a:r>
              <a:rPr lang="en-US" i="1" dirty="0" smtClean="0"/>
              <a:t>library patron</a:t>
            </a:r>
            <a:r>
              <a:rPr lang="en-US" dirty="0" smtClean="0"/>
              <a:t>, </a:t>
            </a:r>
            <a:r>
              <a:rPr lang="en-US" i="1" dirty="0" smtClean="0"/>
              <a:t>manager</a:t>
            </a:r>
            <a:r>
              <a:rPr lang="en-US" dirty="0" smtClean="0"/>
              <a:t>, </a:t>
            </a:r>
            <a:r>
              <a:rPr lang="en-US" i="1" dirty="0" smtClean="0"/>
              <a:t>Banner system</a:t>
            </a:r>
          </a:p>
          <a:p>
            <a:pPr lvl="2"/>
            <a:r>
              <a:rPr lang="en-US" dirty="0" smtClean="0"/>
              <a:t>If possible, try not to use the generalized term “user.”</a:t>
            </a:r>
          </a:p>
          <a:p>
            <a:pPr lvl="1"/>
            <a:r>
              <a:rPr lang="en-US" dirty="0" smtClean="0"/>
              <a:t>Explicitly name the </a:t>
            </a:r>
            <a:r>
              <a:rPr lang="en-US" i="1" dirty="0" smtClean="0">
                <a:solidFill>
                  <a:schemeClr val="accent4">
                    <a:lumMod val="75000"/>
                  </a:schemeClr>
                </a:solidFill>
              </a:rPr>
              <a:t>data element </a:t>
            </a:r>
            <a:r>
              <a:rPr lang="en-US" dirty="0" smtClean="0"/>
              <a:t>in domain specific terms.</a:t>
            </a:r>
          </a:p>
          <a:p>
            <a:pPr lvl="2"/>
            <a:r>
              <a:rPr lang="en-US" dirty="0" smtClean="0"/>
              <a:t>E.g. </a:t>
            </a:r>
            <a:r>
              <a:rPr lang="en-US" i="1" dirty="0" smtClean="0"/>
              <a:t>title</a:t>
            </a:r>
            <a:r>
              <a:rPr lang="en-US" dirty="0" smtClean="0"/>
              <a:t>, </a:t>
            </a:r>
            <a:r>
              <a:rPr lang="en-US" i="1" dirty="0" smtClean="0"/>
              <a:t>inventory report</a:t>
            </a:r>
            <a:r>
              <a:rPr lang="en-US" dirty="0" smtClean="0"/>
              <a:t>, </a:t>
            </a:r>
            <a:r>
              <a:rPr lang="en-US" i="1" dirty="0" smtClean="0"/>
              <a:t>faculty information</a:t>
            </a:r>
          </a:p>
          <a:p>
            <a:pPr lvl="2"/>
            <a:r>
              <a:rPr lang="en-US" dirty="0" smtClean="0"/>
              <a:t>These will have to be defined later.</a:t>
            </a:r>
          </a:p>
          <a:p>
            <a:pPr lvl="1"/>
            <a:r>
              <a:rPr lang="en-US" dirty="0" smtClean="0"/>
              <a:t>Identify the </a:t>
            </a:r>
            <a:r>
              <a:rPr lang="en-US" i="1" dirty="0" smtClean="0">
                <a:solidFill>
                  <a:schemeClr val="accent3">
                    <a:lumMod val="75000"/>
                  </a:schemeClr>
                </a:solidFill>
              </a:rPr>
              <a:t>action</a:t>
            </a:r>
            <a:r>
              <a:rPr lang="en-US" dirty="0" smtClean="0"/>
              <a:t> of the system and/or actor.</a:t>
            </a:r>
          </a:p>
          <a:p>
            <a:pPr lvl="2"/>
            <a:r>
              <a:rPr lang="en-US" dirty="0" smtClean="0"/>
              <a:t>E.g. </a:t>
            </a:r>
            <a:r>
              <a:rPr lang="en-US" i="1" dirty="0" smtClean="0"/>
              <a:t>to search</a:t>
            </a:r>
            <a:r>
              <a:rPr lang="en-US" dirty="0" smtClean="0"/>
              <a:t>, </a:t>
            </a:r>
            <a:r>
              <a:rPr lang="en-US" i="1" dirty="0" smtClean="0"/>
              <a:t>to view and produce</a:t>
            </a:r>
            <a:r>
              <a:rPr lang="en-US" dirty="0" smtClean="0"/>
              <a:t>, </a:t>
            </a:r>
            <a:r>
              <a:rPr lang="en-US" i="1" dirty="0" smtClean="0"/>
              <a:t>to </a:t>
            </a:r>
            <a:r>
              <a:rPr lang="en-US" i="1" dirty="0" smtClean="0"/>
              <a:t>view</a:t>
            </a:r>
          </a:p>
          <a:p>
            <a:r>
              <a:rPr lang="en-US" i="1" dirty="0" smtClean="0">
                <a:solidFill>
                  <a:schemeClr val="accent6">
                    <a:lumMod val="75000"/>
                  </a:schemeClr>
                </a:solidFill>
              </a:rPr>
              <a:t>“</a:t>
            </a:r>
            <a:r>
              <a:rPr lang="en-US" i="1" dirty="0">
                <a:solidFill>
                  <a:schemeClr val="accent6">
                    <a:lumMod val="75000"/>
                  </a:schemeClr>
                </a:solidFill>
              </a:rPr>
              <a:t>The system shall </a:t>
            </a:r>
            <a:r>
              <a:rPr lang="en-US" i="1" dirty="0">
                <a:solidFill>
                  <a:schemeClr val="accent3">
                    <a:lumMod val="50000"/>
                  </a:schemeClr>
                </a:solidFill>
              </a:rPr>
              <a:t>allow </a:t>
            </a:r>
            <a:r>
              <a:rPr lang="en-US" i="1" dirty="0">
                <a:solidFill>
                  <a:schemeClr val="accent5">
                    <a:lumMod val="75000"/>
                  </a:schemeClr>
                </a:solidFill>
              </a:rPr>
              <a:t>library patrons </a:t>
            </a:r>
            <a:r>
              <a:rPr lang="en-US" i="1" dirty="0">
                <a:solidFill>
                  <a:schemeClr val="accent3">
                    <a:lumMod val="75000"/>
                  </a:schemeClr>
                </a:solidFill>
              </a:rPr>
              <a:t>to search </a:t>
            </a:r>
            <a:r>
              <a:rPr lang="en-US" i="1" dirty="0">
                <a:solidFill>
                  <a:schemeClr val="accent3">
                    <a:lumMod val="50000"/>
                  </a:schemeClr>
                </a:solidFill>
              </a:rPr>
              <a:t>for a </a:t>
            </a:r>
            <a:r>
              <a:rPr lang="en-US" i="1" dirty="0">
                <a:solidFill>
                  <a:schemeClr val="accent4">
                    <a:lumMod val="75000"/>
                  </a:schemeClr>
                </a:solidFill>
              </a:rPr>
              <a:t>book</a:t>
            </a:r>
            <a:r>
              <a:rPr lang="en-US" i="1" dirty="0">
                <a:solidFill>
                  <a:schemeClr val="accent3">
                    <a:lumMod val="50000"/>
                  </a:schemeClr>
                </a:solidFill>
              </a:rPr>
              <a:t> by </a:t>
            </a:r>
            <a:r>
              <a:rPr lang="en-US" i="1" dirty="0">
                <a:solidFill>
                  <a:schemeClr val="accent4">
                    <a:lumMod val="75000"/>
                  </a:schemeClr>
                </a:solidFill>
              </a:rPr>
              <a:t>title</a:t>
            </a:r>
            <a:r>
              <a:rPr lang="en-US" i="1" dirty="0">
                <a:solidFill>
                  <a:schemeClr val="accent3">
                    <a:lumMod val="50000"/>
                  </a:schemeClr>
                </a:solidFill>
              </a:rPr>
              <a:t>, </a:t>
            </a:r>
            <a:r>
              <a:rPr lang="en-US" i="1" dirty="0">
                <a:solidFill>
                  <a:schemeClr val="accent4">
                    <a:lumMod val="75000"/>
                  </a:schemeClr>
                </a:solidFill>
              </a:rPr>
              <a:t>author</a:t>
            </a:r>
            <a:r>
              <a:rPr lang="en-US" i="1" dirty="0">
                <a:solidFill>
                  <a:schemeClr val="accent3">
                    <a:lumMod val="50000"/>
                  </a:schemeClr>
                </a:solidFill>
              </a:rPr>
              <a:t>, or </a:t>
            </a:r>
            <a:r>
              <a:rPr lang="en-US" i="1" dirty="0" smtClean="0">
                <a:solidFill>
                  <a:schemeClr val="accent4">
                    <a:lumMod val="75000"/>
                  </a:schemeClr>
                </a:solidFill>
              </a:rPr>
              <a:t>ISBN</a:t>
            </a:r>
            <a:r>
              <a:rPr lang="en-US" i="1" dirty="0" smtClean="0">
                <a:solidFill>
                  <a:schemeClr val="accent3">
                    <a:lumMod val="50000"/>
                  </a:schemeClr>
                </a:solidFill>
              </a:rPr>
              <a:t>.”</a:t>
            </a:r>
            <a:endParaRPr lang="en-US" i="1" dirty="0">
              <a:solidFill>
                <a:schemeClr val="accent3">
                  <a:lumMod val="50000"/>
                </a:schemeClr>
              </a:solidFill>
            </a:endParaRPr>
          </a:p>
          <a:p>
            <a:endParaRPr lang="en-US" dirty="0" smtClean="0"/>
          </a:p>
          <a:p>
            <a:pPr lvl="2"/>
            <a:endParaRPr lang="en-US" dirty="0" smtClean="0"/>
          </a:p>
          <a:p>
            <a:pPr lvl="2"/>
            <a:endParaRPr lang="en-US" dirty="0"/>
          </a:p>
        </p:txBody>
      </p:sp>
    </p:spTree>
    <p:extLst>
      <p:ext uri="{BB962C8B-B14F-4D97-AF65-F5344CB8AC3E}">
        <p14:creationId xmlns:p14="http://schemas.microsoft.com/office/powerpoint/2010/main" val="1841232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Non-functional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Non-Functional</a:t>
            </a:r>
          </a:p>
          <a:p>
            <a:pPr lvl="1"/>
            <a:r>
              <a:rPr lang="en-US" dirty="0" smtClean="0"/>
              <a:t>Describes some quality characteristic that the software solution must possess. </a:t>
            </a:r>
            <a:r>
              <a:rPr lang="en-US" sz="1400" dirty="0" smtClean="0"/>
              <a:t>– </a:t>
            </a:r>
            <a:r>
              <a:rPr lang="en-US" sz="1400" dirty="0" err="1" smtClean="0"/>
              <a:t>Pfleeger</a:t>
            </a:r>
            <a:r>
              <a:rPr lang="en-US" sz="1400" dirty="0" smtClean="0"/>
              <a:t> &amp; Atlee</a:t>
            </a:r>
          </a:p>
          <a:p>
            <a:pPr lvl="1"/>
            <a:r>
              <a:rPr lang="en-US" dirty="0" smtClean="0"/>
              <a:t>Define the overall qualities or attributes of the resulting system. </a:t>
            </a:r>
            <a:r>
              <a:rPr lang="en-US" sz="1600" dirty="0" smtClean="0"/>
              <a:t>– K &amp; S</a:t>
            </a:r>
          </a:p>
          <a:p>
            <a:pPr lvl="1"/>
            <a:r>
              <a:rPr lang="en-US" dirty="0" smtClean="0"/>
              <a:t>Taxonomy </a:t>
            </a:r>
            <a:r>
              <a:rPr lang="en-US" sz="1400" dirty="0"/>
              <a:t>- </a:t>
            </a:r>
            <a:r>
              <a:rPr lang="en-US" sz="1400" dirty="0" err="1"/>
              <a:t>Sommerville</a:t>
            </a:r>
            <a:endParaRPr lang="en-US" sz="1400" dirty="0"/>
          </a:p>
          <a:p>
            <a:pPr lvl="2"/>
            <a:r>
              <a:rPr lang="en-US" dirty="0" smtClean="0"/>
              <a:t>Product Requirements</a:t>
            </a:r>
          </a:p>
          <a:p>
            <a:pPr lvl="3"/>
            <a:r>
              <a:rPr lang="en-US" dirty="0" smtClean="0"/>
              <a:t>Usability, Efficiency, Dependability, Security</a:t>
            </a:r>
          </a:p>
          <a:p>
            <a:pPr lvl="2"/>
            <a:r>
              <a:rPr lang="en-US" dirty="0" smtClean="0"/>
              <a:t>Organizational Requirements</a:t>
            </a:r>
            <a:endParaRPr lang="en-US" dirty="0"/>
          </a:p>
          <a:p>
            <a:pPr lvl="3"/>
            <a:r>
              <a:rPr lang="en-US" dirty="0" smtClean="0"/>
              <a:t>Environmental, Operational, Development</a:t>
            </a:r>
          </a:p>
          <a:p>
            <a:pPr lvl="2"/>
            <a:r>
              <a:rPr lang="en-US" dirty="0" smtClean="0"/>
              <a:t>External Requirements</a:t>
            </a:r>
          </a:p>
          <a:p>
            <a:pPr lvl="3"/>
            <a:r>
              <a:rPr lang="en-US" dirty="0" smtClean="0"/>
              <a:t>Regulatory, Ethical, Legislative</a:t>
            </a:r>
          </a:p>
        </p:txBody>
      </p:sp>
    </p:spTree>
    <p:extLst>
      <p:ext uri="{BB962C8B-B14F-4D97-AF65-F5344CB8AC3E}">
        <p14:creationId xmlns:p14="http://schemas.microsoft.com/office/powerpoint/2010/main" val="54487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
                                            <p:txEl>
                                              <p:pRg st="7" end="7"/>
                                            </p:txEl>
                                          </p:spTgt>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p:cTn id="5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5" dur="500"/>
                                        <p:tgtEl>
                                          <p:spTgt spid="3">
                                            <p:txEl>
                                              <p:pRg st="8" end="8"/>
                                            </p:txEl>
                                          </p:spTgt>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p:cTn id="5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Non-Functional Requirements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Recommendations</a:t>
            </a:r>
          </a:p>
          <a:p>
            <a:pPr lvl="1"/>
            <a:r>
              <a:rPr lang="en-US" dirty="0" smtClean="0"/>
              <a:t>Do not use unverifiable terms</a:t>
            </a:r>
          </a:p>
          <a:p>
            <a:pPr lvl="2">
              <a:buBlip>
                <a:blip r:embed="rId2"/>
              </a:buBlip>
            </a:pPr>
            <a:r>
              <a:rPr lang="en-US" dirty="0" smtClean="0"/>
              <a:t>The system shall access Banner information </a:t>
            </a:r>
            <a:r>
              <a:rPr lang="en-US" i="1" dirty="0" smtClean="0"/>
              <a:t>immediately</a:t>
            </a:r>
            <a:r>
              <a:rPr lang="en-US" dirty="0" smtClean="0"/>
              <a:t>.</a:t>
            </a:r>
          </a:p>
          <a:p>
            <a:pPr lvl="2">
              <a:buFont typeface="Wingdings" pitchFamily="2" charset="2"/>
              <a:buChar char="ü"/>
            </a:pPr>
            <a:r>
              <a:rPr lang="en-US" dirty="0" smtClean="0"/>
              <a:t>The system shall access Banner information within 2 seconds of a request.</a:t>
            </a:r>
          </a:p>
          <a:p>
            <a:pPr lvl="1"/>
            <a:r>
              <a:rPr lang="en-US" dirty="0" smtClean="0"/>
              <a:t>When writing functional requirements, try to associate non-functional requirements.</a:t>
            </a:r>
          </a:p>
          <a:p>
            <a:pPr lvl="2"/>
            <a:r>
              <a:rPr lang="en-US" dirty="0" smtClean="0"/>
              <a:t>The system shall allow managers to view and print an inventory report.</a:t>
            </a:r>
          </a:p>
          <a:p>
            <a:pPr lvl="3"/>
            <a:r>
              <a:rPr lang="en-US" dirty="0" smtClean="0"/>
              <a:t>The system shall allow managers to view an inventory report within 2 seconds after request.</a:t>
            </a:r>
          </a:p>
          <a:p>
            <a:pPr lvl="3"/>
            <a:r>
              <a:rPr lang="en-US" dirty="0" smtClean="0"/>
              <a:t>The system shall allow managers to print an inventory report within 3 seconds after request.</a:t>
            </a:r>
            <a:endParaRPr lang="en-US" dirty="0"/>
          </a:p>
        </p:txBody>
      </p:sp>
    </p:spTree>
    <p:extLst>
      <p:ext uri="{BB962C8B-B14F-4D97-AF65-F5344CB8AC3E}">
        <p14:creationId xmlns:p14="http://schemas.microsoft.com/office/powerpoint/2010/main" val="252433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User-Interface Requirements</a:t>
            </a:r>
            <a:endParaRPr lang="en-US" dirty="0"/>
          </a:p>
        </p:txBody>
      </p:sp>
      <p:sp>
        <p:nvSpPr>
          <p:cNvPr id="3" name="Content Placeholder 2"/>
          <p:cNvSpPr>
            <a:spLocks noGrp="1"/>
          </p:cNvSpPr>
          <p:nvPr>
            <p:ph idx="1"/>
          </p:nvPr>
        </p:nvSpPr>
        <p:spPr/>
        <p:txBody>
          <a:bodyPr>
            <a:normAutofit/>
          </a:bodyPr>
          <a:lstStyle/>
          <a:p>
            <a:r>
              <a:rPr lang="en-US" dirty="0" smtClean="0"/>
              <a:t>Special type of non-functional requirements, which addresses the user interface</a:t>
            </a:r>
          </a:p>
          <a:p>
            <a:r>
              <a:rPr lang="en-US" dirty="0" smtClean="0"/>
              <a:t>Describes the look and feel of the product.</a:t>
            </a:r>
          </a:p>
          <a:p>
            <a:pPr lvl="1"/>
            <a:r>
              <a:rPr lang="en-US" i="1" dirty="0" smtClean="0">
                <a:solidFill>
                  <a:srgbClr val="00B050"/>
                </a:solidFill>
              </a:rPr>
              <a:t>“The system shall allow user interaction via a touch-screen.” </a:t>
            </a:r>
          </a:p>
          <a:p>
            <a:pPr lvl="1"/>
            <a:r>
              <a:rPr lang="en-US" i="1" dirty="0">
                <a:solidFill>
                  <a:srgbClr val="00B050"/>
                </a:solidFill>
              </a:rPr>
              <a:t>“The system shall be judged by 75% of users to be user friendly.”</a:t>
            </a:r>
          </a:p>
          <a:p>
            <a:pPr lvl="1"/>
            <a:r>
              <a:rPr lang="en-US" i="1" dirty="0">
                <a:solidFill>
                  <a:srgbClr val="00B050"/>
                </a:solidFill>
              </a:rPr>
              <a:t>“The system shall be ADA compliant.”</a:t>
            </a:r>
          </a:p>
        </p:txBody>
      </p:sp>
    </p:spTree>
    <p:extLst>
      <p:ext uri="{BB962C8B-B14F-4D97-AF65-F5344CB8AC3E}">
        <p14:creationId xmlns:p14="http://schemas.microsoft.com/office/powerpoint/2010/main" val="39943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par>
                                <p:cTn id="17" presetID="53"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 </a:t>
            </a:r>
            <a:r>
              <a:rPr lang="en-US" dirty="0" smtClean="0"/>
              <a:t>Identification and Definition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2325" cy="439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042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Jeff Roach wants a software system developed but he first wants the requirements to be identified.</a:t>
            </a:r>
          </a:p>
          <a:p>
            <a:r>
              <a:rPr lang="en-US" dirty="0" smtClean="0"/>
              <a:t>You are currently in the first meeting with him.</a:t>
            </a:r>
          </a:p>
          <a:p>
            <a:r>
              <a:rPr lang="en-US" dirty="0" smtClean="0"/>
              <a:t>Ask relevant questions so that you can create the PID document.</a:t>
            </a:r>
            <a:endParaRPr lang="en-US" dirty="0"/>
          </a:p>
        </p:txBody>
      </p:sp>
    </p:spTree>
    <p:extLst>
      <p:ext uri="{BB962C8B-B14F-4D97-AF65-F5344CB8AC3E}">
        <p14:creationId xmlns:p14="http://schemas.microsoft.com/office/powerpoint/2010/main" val="3183022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Elicitation Techniques</a:t>
            </a:r>
            <a:endParaRPr lang="en-US" dirty="0"/>
          </a:p>
        </p:txBody>
      </p:sp>
      <p:sp>
        <p:nvSpPr>
          <p:cNvPr id="3" name="Content Placeholder 2"/>
          <p:cNvSpPr>
            <a:spLocks noGrp="1"/>
          </p:cNvSpPr>
          <p:nvPr>
            <p:ph idx="1"/>
          </p:nvPr>
        </p:nvSpPr>
        <p:spPr/>
        <p:txBody>
          <a:bodyPr/>
          <a:lstStyle/>
          <a:p>
            <a:r>
              <a:rPr lang="en-US" dirty="0" smtClean="0"/>
              <a:t>Business Goals analysis</a:t>
            </a:r>
            <a:endParaRPr lang="en-US" dirty="0"/>
          </a:p>
          <a:p>
            <a:r>
              <a:rPr lang="en-US" dirty="0" smtClean="0"/>
              <a:t>Observations/Ethnography/Questionnaires</a:t>
            </a:r>
          </a:p>
          <a:p>
            <a:r>
              <a:rPr lang="en-US" dirty="0" smtClean="0"/>
              <a:t>Brainstorming/Interviews</a:t>
            </a:r>
          </a:p>
          <a:p>
            <a:r>
              <a:rPr lang="en-US" dirty="0" smtClean="0"/>
              <a:t>Document Analysis</a:t>
            </a:r>
          </a:p>
          <a:p>
            <a:r>
              <a:rPr lang="en-US" dirty="0" smtClean="0"/>
              <a:t>Prototyping</a:t>
            </a:r>
          </a:p>
          <a:p>
            <a:r>
              <a:rPr lang="en-US" dirty="0" smtClean="0"/>
              <a:t>Use Case Analysis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Questionnaires</a:t>
            </a:r>
            <a:endParaRPr lang="en-US" dirty="0"/>
          </a:p>
        </p:txBody>
      </p:sp>
      <p:sp>
        <p:nvSpPr>
          <p:cNvPr id="3" name="Content Placeholder 2"/>
          <p:cNvSpPr>
            <a:spLocks noGrp="1"/>
          </p:cNvSpPr>
          <p:nvPr>
            <p:ph idx="1"/>
          </p:nvPr>
        </p:nvSpPr>
        <p:spPr/>
        <p:txBody>
          <a:bodyPr/>
          <a:lstStyle/>
          <a:p>
            <a:r>
              <a:rPr lang="en-US" dirty="0" smtClean="0"/>
              <a:t>Useful if </a:t>
            </a:r>
          </a:p>
          <a:p>
            <a:pPr lvl="1"/>
            <a:r>
              <a:rPr lang="en-US" dirty="0" smtClean="0"/>
              <a:t>people in the organization are widely dispersed,</a:t>
            </a:r>
          </a:p>
          <a:p>
            <a:pPr lvl="1"/>
            <a:r>
              <a:rPr lang="en-US" dirty="0" smtClean="0"/>
              <a:t>many people are involved with the systems project,</a:t>
            </a:r>
          </a:p>
          <a:p>
            <a:pPr lvl="1"/>
            <a:r>
              <a:rPr lang="en-US" dirty="0" smtClean="0"/>
              <a:t>exploratory work is necessary before recommending alternatives, or </a:t>
            </a:r>
          </a:p>
          <a:p>
            <a:pPr lvl="1"/>
            <a:r>
              <a:rPr lang="en-US" dirty="0" smtClean="0"/>
              <a:t>there is a need for a problem sensing before interviews are conducted.</a:t>
            </a:r>
            <a:endParaRPr lang="en-US" dirty="0"/>
          </a:p>
        </p:txBody>
      </p:sp>
    </p:spTree>
    <p:extLst>
      <p:ext uri="{BB962C8B-B14F-4D97-AF65-F5344CB8AC3E}">
        <p14:creationId xmlns:p14="http://schemas.microsoft.com/office/powerpoint/2010/main" val="42328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9CCFF"/>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Designing Questionnaires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Allow ample white space.</a:t>
            </a:r>
          </a:p>
          <a:p>
            <a:pPr lvl="0"/>
            <a:r>
              <a:rPr lang="en-US" dirty="0" smtClean="0"/>
              <a:t>Allow adequate space for responses.</a:t>
            </a:r>
          </a:p>
          <a:p>
            <a:pPr lvl="0"/>
            <a:r>
              <a:rPr lang="en-US" dirty="0" smtClean="0"/>
              <a:t>Ask respondents to clearly mark their answers.</a:t>
            </a:r>
          </a:p>
          <a:p>
            <a:pPr lvl="0"/>
            <a:r>
              <a:rPr lang="en-US" dirty="0" smtClean="0"/>
              <a:t>Use objectives to help determine format.</a:t>
            </a:r>
          </a:p>
          <a:p>
            <a:pPr lvl="0"/>
            <a:r>
              <a:rPr lang="en-US" dirty="0" smtClean="0"/>
              <a:t>Be consistent in style.</a:t>
            </a:r>
          </a:p>
          <a:p>
            <a:pPr lvl="0"/>
            <a:r>
              <a:rPr lang="en-US" dirty="0" smtClean="0"/>
              <a:t>Questions of importance to respondents go first.</a:t>
            </a:r>
          </a:p>
          <a:p>
            <a:pPr lvl="0"/>
            <a:r>
              <a:rPr lang="en-US" dirty="0" smtClean="0"/>
              <a:t>Cluster items of similar content together.</a:t>
            </a:r>
          </a:p>
          <a:p>
            <a:pPr lvl="0"/>
            <a:r>
              <a:rPr lang="en-US" dirty="0" smtClean="0"/>
              <a:t>Employ respondents’ associational tendencies.</a:t>
            </a:r>
          </a:p>
          <a:p>
            <a:pPr lvl="0"/>
            <a:r>
              <a:rPr lang="en-US" dirty="0" smtClean="0"/>
              <a:t>Bring up less controversial items first.</a:t>
            </a:r>
          </a:p>
        </p:txBody>
      </p:sp>
    </p:spTree>
    <p:extLst>
      <p:ext uri="{BB962C8B-B14F-4D97-AF65-F5344CB8AC3E}">
        <p14:creationId xmlns:p14="http://schemas.microsoft.com/office/powerpoint/2010/main" val="420434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9CCFF"/>
                                      </p:to>
                                    </p:animClr>
                                  </p:sub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99CCFF"/>
                                      </p:to>
                                    </p:animClr>
                                  </p:sub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99CCFF"/>
                                      </p:to>
                                    </p:animClr>
                                  </p:sub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99CCFF"/>
                                      </p:to>
                                    </p:animClr>
                                  </p:sub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99CCFF"/>
                                      </p:to>
                                    </p:animClr>
                                  </p:sub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a:t>
            </a:r>
            <a:endParaRPr lang="en-US" dirty="0"/>
          </a:p>
        </p:txBody>
      </p:sp>
      <p:sp>
        <p:nvSpPr>
          <p:cNvPr id="3" name="Content Placeholder 2"/>
          <p:cNvSpPr>
            <a:spLocks noGrp="1"/>
          </p:cNvSpPr>
          <p:nvPr>
            <p:ph idx="1"/>
          </p:nvPr>
        </p:nvSpPr>
        <p:spPr/>
        <p:txBody>
          <a:bodyPr/>
          <a:lstStyle/>
          <a:p>
            <a:r>
              <a:rPr lang="en-US" b="1" cap="small" dirty="0" smtClean="0"/>
              <a:t>Five Steps in Interview Preparation</a:t>
            </a:r>
          </a:p>
          <a:p>
            <a:pPr marL="749808" lvl="1" indent="-457200">
              <a:buFont typeface="+mj-lt"/>
              <a:buAutoNum type="arabicPeriod"/>
            </a:pPr>
            <a:r>
              <a:rPr lang="en-US" dirty="0" smtClean="0"/>
              <a:t>Read background material.</a:t>
            </a:r>
          </a:p>
          <a:p>
            <a:pPr marL="749808" lvl="1" indent="-457200">
              <a:buFont typeface="+mj-lt"/>
              <a:buAutoNum type="arabicPeriod"/>
            </a:pPr>
            <a:r>
              <a:rPr lang="en-US" dirty="0" smtClean="0"/>
              <a:t>Establish interviewing objectives.</a:t>
            </a:r>
          </a:p>
          <a:p>
            <a:pPr marL="749808" lvl="1" indent="-457200">
              <a:buFont typeface="+mj-lt"/>
              <a:buAutoNum type="arabicPeriod"/>
            </a:pPr>
            <a:r>
              <a:rPr lang="en-US" dirty="0" smtClean="0"/>
              <a:t>Decide whom to interview.</a:t>
            </a:r>
          </a:p>
          <a:p>
            <a:pPr marL="749808" lvl="1" indent="-457200">
              <a:buFont typeface="+mj-lt"/>
              <a:buAutoNum type="arabicPeriod"/>
            </a:pPr>
            <a:r>
              <a:rPr lang="en-US" dirty="0" smtClean="0"/>
              <a:t>Prepare the interviewee.</a:t>
            </a:r>
          </a:p>
          <a:p>
            <a:pPr marL="749808" lvl="1" indent="-457200">
              <a:buFont typeface="+mj-lt"/>
              <a:buAutoNum type="arabicPeriod"/>
            </a:pPr>
            <a:r>
              <a:rPr lang="en-US" dirty="0" smtClean="0"/>
              <a:t>Decide on question types and structure.</a:t>
            </a:r>
          </a:p>
          <a:p>
            <a:endParaRPr lang="en-US" dirty="0"/>
          </a:p>
        </p:txBody>
      </p:sp>
    </p:spTree>
    <p:extLst>
      <p:ext uri="{BB962C8B-B14F-4D97-AF65-F5344CB8AC3E}">
        <p14:creationId xmlns:p14="http://schemas.microsoft.com/office/powerpoint/2010/main" val="230865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Text Placeholder 2"/>
          <p:cNvSpPr>
            <a:spLocks noGrp="1"/>
          </p:cNvSpPr>
          <p:nvPr>
            <p:ph type="body" idx="1"/>
          </p:nvPr>
        </p:nvSpPr>
        <p:spPr/>
        <p:txBody>
          <a:bodyPr/>
          <a:lstStyle/>
          <a:p>
            <a:r>
              <a:rPr lang="en-US" dirty="0" smtClean="0"/>
              <a:t>The process of discovering requirements.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Types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Example of an Open-Ended Interview Question: </a:t>
            </a:r>
          </a:p>
          <a:p>
            <a:pPr lvl="1"/>
            <a:r>
              <a:rPr lang="en-US" i="1" dirty="0" smtClean="0">
                <a:solidFill>
                  <a:srgbClr val="00B0F0"/>
                </a:solidFill>
              </a:rPr>
              <a:t>What are some of the common data-entry errors made in this department?</a:t>
            </a:r>
          </a:p>
          <a:p>
            <a:r>
              <a:rPr lang="en-US" sz="2800" dirty="0" smtClean="0"/>
              <a:t>Example of a Closed-Ended Interview Question: </a:t>
            </a:r>
          </a:p>
          <a:p>
            <a:pPr lvl="1"/>
            <a:r>
              <a:rPr lang="en-US" i="1" dirty="0" smtClean="0">
                <a:solidFill>
                  <a:srgbClr val="00B0F0"/>
                </a:solidFill>
              </a:rPr>
              <a:t>How many times a week is the report needed?</a:t>
            </a:r>
          </a:p>
          <a:p>
            <a:r>
              <a:rPr lang="en-US" sz="2800" dirty="0" smtClean="0"/>
              <a:t>Avoid leading questions</a:t>
            </a:r>
          </a:p>
          <a:p>
            <a:pPr lvl="1"/>
            <a:r>
              <a:rPr lang="en-US" sz="2600" i="1" dirty="0" smtClean="0">
                <a:solidFill>
                  <a:srgbClr val="FF0000"/>
                </a:solidFill>
              </a:rPr>
              <a:t>You agree with other managers that inventory control should be computerized, don’t you?</a:t>
            </a:r>
          </a:p>
          <a:p>
            <a:r>
              <a:rPr lang="en-US" sz="2800" dirty="0" smtClean="0"/>
              <a:t>Avoid double-barreled questions</a:t>
            </a:r>
          </a:p>
          <a:p>
            <a:pPr lvl="1"/>
            <a:r>
              <a:rPr lang="en-US" sz="2600" i="1" dirty="0" smtClean="0">
                <a:solidFill>
                  <a:srgbClr val="FF0000"/>
                </a:solidFill>
              </a:rPr>
              <a:t>What decisions are made during a typical day and how do you make them?</a:t>
            </a:r>
          </a:p>
          <a:p>
            <a:pPr lvl="1"/>
            <a:endParaRPr lang="en-US" sz="2500"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239841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par>
                                <p:cTn id="22" presetID="53"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9CCFF"/>
                                      </p:to>
                                    </p:animClr>
                                  </p:sub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99CCFF"/>
                                      </p:to>
                                    </p:animClr>
                                  </p:subTnLst>
                                </p:cTn>
                              </p:par>
                              <p:par>
                                <p:cTn id="34" presetID="53"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99CCFF"/>
                                      </p:to>
                                    </p:animClr>
                                  </p:subTnLst>
                                </p:cTn>
                              </p:par>
                            </p:childTnLst>
                          </p:cTn>
                        </p:par>
                      </p:childTnLst>
                    </p:cTn>
                  </p:par>
                  <p:par>
                    <p:cTn id="39" fill="hold">
                      <p:stCondLst>
                        <p:cond delay="indefinite"/>
                      </p:stCondLst>
                      <p:childTnLst>
                        <p:par>
                          <p:cTn id="40" fill="hold">
                            <p:stCondLst>
                              <p:cond delay="0"/>
                            </p:stCondLst>
                            <p:childTnLst>
                              <p:par>
                                <p:cTn id="41" presetID="53"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r>
              <a:rPr lang="en-US" dirty="0" smtClean="0"/>
              <a:t>Record the interview and write an interview report.  The interview report may be included as an appendix in the requirements document.</a:t>
            </a:r>
          </a:p>
          <a:p>
            <a:pPr>
              <a:buNone/>
            </a:pPr>
            <a:endParaRPr lang="en-US" dirty="0"/>
          </a:p>
        </p:txBody>
      </p:sp>
    </p:spTree>
    <p:extLst>
      <p:ext uri="{BB962C8B-B14F-4D97-AF65-F5344CB8AC3E}">
        <p14:creationId xmlns:p14="http://schemas.microsoft.com/office/powerpoint/2010/main" val="2190991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Set up your first interview session with Jeff Roach</a:t>
            </a:r>
          </a:p>
          <a:p>
            <a:pPr lvl="1"/>
            <a:r>
              <a:rPr lang="en-US" dirty="0" smtClean="0"/>
              <a:t>Identify your objectives</a:t>
            </a:r>
          </a:p>
          <a:p>
            <a:pPr lvl="1"/>
            <a:r>
              <a:rPr lang="en-US" dirty="0" smtClean="0"/>
              <a:t>Prepare Jeff Roach for the interview</a:t>
            </a:r>
            <a:endParaRPr lang="en-US" dirty="0" smtClean="0"/>
          </a:p>
          <a:p>
            <a:r>
              <a:rPr lang="en-US" dirty="0" smtClean="0"/>
              <a:t>Make </a:t>
            </a:r>
            <a:r>
              <a:rPr lang="en-US" dirty="0" smtClean="0"/>
              <a:t>up 3 questions that you’d ask </a:t>
            </a:r>
            <a:r>
              <a:rPr lang="en-US" dirty="0" smtClean="0"/>
              <a:t>Jeff Roach </a:t>
            </a:r>
            <a:r>
              <a:rPr lang="en-US" dirty="0" smtClean="0"/>
              <a:t>to elicit functional requirements.</a:t>
            </a:r>
          </a:p>
          <a:p>
            <a:r>
              <a:rPr lang="en-US" dirty="0" smtClean="0"/>
              <a:t>Make up 3 questions that you’d ask </a:t>
            </a:r>
            <a:r>
              <a:rPr lang="en-US" dirty="0" smtClean="0"/>
              <a:t>Jeff Roach </a:t>
            </a:r>
            <a:r>
              <a:rPr lang="en-US" dirty="0" smtClean="0"/>
              <a:t>to elicit non-functional requirements.</a:t>
            </a:r>
            <a:endParaRPr lang="en-US" dirty="0"/>
          </a:p>
        </p:txBody>
      </p:sp>
    </p:spTree>
    <p:extLst>
      <p:ext uri="{BB962C8B-B14F-4D97-AF65-F5344CB8AC3E}">
        <p14:creationId xmlns:p14="http://schemas.microsoft.com/office/powerpoint/2010/main" val="32244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Application Development (JAD)</a:t>
            </a:r>
            <a:endParaRPr lang="en-US" dirty="0"/>
          </a:p>
        </p:txBody>
      </p:sp>
      <p:sp>
        <p:nvSpPr>
          <p:cNvPr id="3" name="Content Placeholder 2"/>
          <p:cNvSpPr>
            <a:spLocks noGrp="1"/>
          </p:cNvSpPr>
          <p:nvPr>
            <p:ph idx="1"/>
          </p:nvPr>
        </p:nvSpPr>
        <p:spPr/>
        <p:txBody>
          <a:bodyPr/>
          <a:lstStyle/>
          <a:p>
            <a:r>
              <a:rPr lang="en-US" dirty="0" smtClean="0"/>
              <a:t>A very formal interview</a:t>
            </a:r>
          </a:p>
          <a:p>
            <a:r>
              <a:rPr lang="en-GB" dirty="0" smtClean="0"/>
              <a:t>JAD is a process by which all stakeholders in a project come together to discover the requirements. </a:t>
            </a:r>
          </a:p>
          <a:p>
            <a:r>
              <a:rPr lang="en-GB" dirty="0"/>
              <a:t>C</a:t>
            </a:r>
            <a:r>
              <a:rPr lang="en-GB" dirty="0" smtClean="0"/>
              <a:t>onsensus and buy-in are achieved in a timely manner and lessens the amount of re-iteration later in the process.</a:t>
            </a:r>
            <a:endParaRPr lang="en-US" dirty="0" smtClean="0"/>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096000" y="4724400"/>
            <a:ext cx="2381250" cy="1790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JAD for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Define the problem and overall goal</a:t>
            </a:r>
          </a:p>
          <a:p>
            <a:r>
              <a:rPr lang="en-US" dirty="0" smtClean="0"/>
              <a:t>Form the JAD group</a:t>
            </a:r>
          </a:p>
          <a:p>
            <a:pPr lvl="1"/>
            <a:r>
              <a:rPr lang="en-US" dirty="0" smtClean="0"/>
              <a:t>Representatives from each stakeholder group</a:t>
            </a:r>
          </a:p>
          <a:p>
            <a:pPr lvl="1"/>
            <a:r>
              <a:rPr lang="en-US" dirty="0" smtClean="0"/>
              <a:t>8 or fewer</a:t>
            </a:r>
          </a:p>
          <a:p>
            <a:r>
              <a:rPr lang="en-US" dirty="0" smtClean="0"/>
              <a:t>1</a:t>
            </a:r>
            <a:r>
              <a:rPr lang="en-US" baseline="30000" dirty="0" smtClean="0"/>
              <a:t>st</a:t>
            </a:r>
            <a:r>
              <a:rPr lang="en-US" dirty="0" smtClean="0"/>
              <a:t> meeting – kick off</a:t>
            </a:r>
          </a:p>
          <a:p>
            <a:pPr lvl="1"/>
            <a:r>
              <a:rPr lang="en-US" dirty="0" smtClean="0"/>
              <a:t>Get consensus on problem and overall goal</a:t>
            </a:r>
          </a:p>
          <a:p>
            <a:pPr lvl="1"/>
            <a:r>
              <a:rPr lang="en-US" dirty="0" smtClean="0"/>
              <a:t>Determine meeting frequency</a:t>
            </a:r>
          </a:p>
          <a:p>
            <a:pPr lvl="2"/>
            <a:r>
              <a:rPr lang="en-US" dirty="0" smtClean="0"/>
              <a:t>Meetings should be held until there is consensus on the requirements</a:t>
            </a:r>
          </a:p>
          <a:p>
            <a:pPr lvl="1"/>
            <a:r>
              <a:rPr lang="en-US" dirty="0" smtClean="0"/>
              <a:t>Determine roles</a:t>
            </a:r>
          </a:p>
          <a:p>
            <a:r>
              <a:rPr lang="en-US" dirty="0" smtClean="0"/>
              <a:t>Other meetings – Planning and Requirements</a:t>
            </a:r>
          </a:p>
          <a:p>
            <a:pPr lvl="1"/>
            <a:r>
              <a:rPr lang="en-US" dirty="0" smtClean="0"/>
              <a:t>Review the current process</a:t>
            </a:r>
          </a:p>
          <a:p>
            <a:pPr lvl="1"/>
            <a:r>
              <a:rPr lang="en-US" dirty="0" smtClean="0"/>
              <a:t>Identify current problems and challenges</a:t>
            </a:r>
          </a:p>
          <a:p>
            <a:pPr lvl="1"/>
            <a:r>
              <a:rPr lang="en-US" dirty="0" smtClean="0"/>
              <a:t>Brainstorm solutions</a:t>
            </a:r>
          </a:p>
          <a:p>
            <a:pPr lvl="1"/>
            <a:r>
              <a:rPr lang="en-US" dirty="0" smtClean="0"/>
              <a:t>Survey your stakeholders for problems and ideas</a:t>
            </a:r>
          </a:p>
          <a:p>
            <a:pPr lvl="1"/>
            <a:r>
              <a:rPr lang="en-US" dirty="0" smtClean="0"/>
              <a:t>Evaluate list of generated ideas</a:t>
            </a:r>
          </a:p>
          <a:p>
            <a:pPr lvl="1"/>
            <a:r>
              <a:rPr lang="en-US" dirty="0" smtClean="0"/>
              <a:t>Plan your next course of action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par>
                                <p:cTn id="17" presetID="53"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par>
                                <p:cTn id="22" presetID="53"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9CCFF"/>
                                      </p:to>
                                    </p:animClr>
                                  </p:sub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3">
                                            <p:txEl>
                                              <p:pRg st="6" end="6"/>
                                            </p:txEl>
                                          </p:spTgt>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p:cTn id="4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8" dur="500"/>
                                        <p:tgtEl>
                                          <p:spTgt spid="3">
                                            <p:txEl>
                                              <p:pRg st="7" end="7"/>
                                            </p:txEl>
                                          </p:spTgt>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0" fill="hold" grpId="0"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p:cTn id="5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60" dur="500"/>
                                        <p:tgtEl>
                                          <p:spTgt spid="3">
                                            <p:txEl>
                                              <p:pRg st="9" end="9"/>
                                            </p:txEl>
                                          </p:spTgt>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 calcmode="lin" valueType="num">
                                      <p:cBhvr>
                                        <p:cTn id="63"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65" dur="500"/>
                                        <p:tgtEl>
                                          <p:spTgt spid="3">
                                            <p:txEl>
                                              <p:pRg st="10" end="10"/>
                                            </p:txEl>
                                          </p:spTgt>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 calcmode="lin" valueType="num">
                                      <p:cBhvr>
                                        <p:cTn id="68"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70" dur="500"/>
                                        <p:tgtEl>
                                          <p:spTgt spid="3">
                                            <p:txEl>
                                              <p:pRg st="11" end="11"/>
                                            </p:txEl>
                                          </p:spTgt>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p:cTn id="73"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75" dur="500"/>
                                        <p:tgtEl>
                                          <p:spTgt spid="3">
                                            <p:txEl>
                                              <p:pRg st="12" end="12"/>
                                            </p:txEl>
                                          </p:spTgt>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 calcmode="lin" valueType="num">
                                      <p:cBhvr>
                                        <p:cTn id="78"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3" end="13"/>
                                            </p:txEl>
                                          </p:spTgt>
                                        </p:tgtEl>
                                        <p:attrNameLst>
                                          <p:attrName>ppt_h</p:attrName>
                                        </p:attrNameLst>
                                      </p:cBhvr>
                                      <p:tavLst>
                                        <p:tav tm="0">
                                          <p:val>
                                            <p:fltVal val="0"/>
                                          </p:val>
                                        </p:tav>
                                        <p:tav tm="100000">
                                          <p:val>
                                            <p:strVal val="#ppt_h"/>
                                          </p:val>
                                        </p:tav>
                                      </p:tavLst>
                                    </p:anim>
                                    <p:animEffect transition="in" filter="fade">
                                      <p:cBhvr>
                                        <p:cTn id="80" dur="500"/>
                                        <p:tgtEl>
                                          <p:spTgt spid="3">
                                            <p:txEl>
                                              <p:pRg st="13" end="13"/>
                                            </p:txEl>
                                          </p:spTgt>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p:cTn id="83"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85" dur="500"/>
                                        <p:tgtEl>
                                          <p:spTgt spid="3">
                                            <p:txEl>
                                              <p:pRg st="14" end="14"/>
                                            </p:txEl>
                                          </p:spTgt>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3">
                                            <p:txEl>
                                              <p:pRg st="15" end="15"/>
                                            </p:txEl>
                                          </p:spTgt>
                                        </p:tgtEl>
                                        <p:attrNameLst>
                                          <p:attrName>style.visibility</p:attrName>
                                        </p:attrNameLst>
                                      </p:cBhvr>
                                      <p:to>
                                        <p:strVal val="visible"/>
                                      </p:to>
                                    </p:set>
                                    <p:anim calcmode="lin" valueType="num">
                                      <p:cBhvr>
                                        <p:cTn id="88"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89" dur="500" fill="hold"/>
                                        <p:tgtEl>
                                          <p:spTgt spid="3">
                                            <p:txEl>
                                              <p:pRg st="15" end="15"/>
                                            </p:txEl>
                                          </p:spTgt>
                                        </p:tgtEl>
                                        <p:attrNameLst>
                                          <p:attrName>ppt_h</p:attrName>
                                        </p:attrNameLst>
                                      </p:cBhvr>
                                      <p:tavLst>
                                        <p:tav tm="0">
                                          <p:val>
                                            <p:fltVal val="0"/>
                                          </p:val>
                                        </p:tav>
                                        <p:tav tm="100000">
                                          <p:val>
                                            <p:strVal val="#ppt_h"/>
                                          </p:val>
                                        </p:tav>
                                      </p:tavLst>
                                    </p:anim>
                                    <p:animEffect transition="in" filter="fade">
                                      <p:cBhvr>
                                        <p:cTn id="9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normAutofit lnSpcReduction="10000"/>
          </a:bodyPr>
          <a:lstStyle/>
          <a:p>
            <a:r>
              <a:rPr lang="en-US" dirty="0" smtClean="0"/>
              <a:t>Observations are used to gain insight into that is actually done, to understand the relationships among stakeholders in the organization, and to understand the influence of the physical setting on the system to be developed.</a:t>
            </a:r>
          </a:p>
          <a:p>
            <a:r>
              <a:rPr lang="en-US" dirty="0" smtClean="0"/>
              <a:t>Some key requirements may be elicited by observing and becoming immersed into the culture of the individuals (ethnography).</a:t>
            </a:r>
          </a:p>
          <a:p>
            <a:endParaRPr lang="en-US" dirty="0"/>
          </a:p>
        </p:txBody>
      </p:sp>
    </p:spTree>
    <p:extLst>
      <p:ext uri="{BB962C8B-B14F-4D97-AF65-F5344CB8AC3E}">
        <p14:creationId xmlns:p14="http://schemas.microsoft.com/office/powerpoint/2010/main" val="29557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Analysis</a:t>
            </a:r>
            <a:endParaRPr lang="en-US" dirty="0"/>
          </a:p>
        </p:txBody>
      </p:sp>
      <p:sp>
        <p:nvSpPr>
          <p:cNvPr id="3" name="Content Placeholder 2"/>
          <p:cNvSpPr>
            <a:spLocks noGrp="1"/>
          </p:cNvSpPr>
          <p:nvPr>
            <p:ph idx="1"/>
          </p:nvPr>
        </p:nvSpPr>
        <p:spPr/>
        <p:txBody>
          <a:bodyPr/>
          <a:lstStyle/>
          <a:p>
            <a:r>
              <a:rPr lang="en-US" dirty="0" smtClean="0"/>
              <a:t>Examine the documents that are currently used.</a:t>
            </a:r>
          </a:p>
          <a:p>
            <a:pPr lvl="1"/>
            <a:r>
              <a:rPr lang="en-US" dirty="0" smtClean="0"/>
              <a:t>These documents will help in identifying data elements and processes.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development of the visual interfaces of the system with the goal of eliciting requirements.  </a:t>
            </a:r>
          </a:p>
          <a:p>
            <a:r>
              <a:rPr lang="en-US" dirty="0" smtClean="0"/>
              <a:t>The visual interfaces may be paper-based or computer-based.  </a:t>
            </a:r>
          </a:p>
          <a:p>
            <a:r>
              <a:rPr lang="en-US" dirty="0" smtClean="0"/>
              <a:t>Prototyping is an effective way of eliciting feedback </a:t>
            </a:r>
            <a:r>
              <a:rPr lang="en-US" sz="2800" dirty="0" smtClean="0"/>
              <a:t>about</a:t>
            </a:r>
            <a:r>
              <a:rPr lang="en-US" dirty="0" smtClean="0"/>
              <a:t> the proposed system and determining how the system is fulfilling the needs of its users.  </a:t>
            </a:r>
          </a:p>
          <a:p>
            <a:r>
              <a:rPr lang="en-US" dirty="0" smtClean="0"/>
              <a:t>The user is and must be a central figure in the process.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normAutofit/>
          </a:bodyPr>
          <a:lstStyle/>
          <a:p>
            <a:r>
              <a:rPr lang="en-US" b="1" dirty="0" smtClean="0"/>
              <a:t>Guidelines for Developing a Prototype</a:t>
            </a:r>
            <a:endParaRPr lang="en-US" dirty="0" smtClean="0"/>
          </a:p>
          <a:p>
            <a:pPr marL="749808" lvl="1" indent="-457200">
              <a:buFont typeface="+mj-lt"/>
              <a:buAutoNum type="arabicPeriod"/>
            </a:pPr>
            <a:r>
              <a:rPr lang="en-US" dirty="0" smtClean="0"/>
              <a:t>Work in manageable modules.</a:t>
            </a:r>
          </a:p>
          <a:p>
            <a:pPr marL="749808" lvl="1" indent="-457200">
              <a:buFont typeface="+mj-lt"/>
              <a:buAutoNum type="arabicPeriod"/>
            </a:pPr>
            <a:r>
              <a:rPr lang="en-US" dirty="0" smtClean="0"/>
              <a:t>Build the prototype rapidly.</a:t>
            </a:r>
          </a:p>
          <a:p>
            <a:pPr marL="749808" lvl="1" indent="-457200">
              <a:buFont typeface="+mj-lt"/>
              <a:buAutoNum type="arabicPeriod"/>
            </a:pPr>
            <a:r>
              <a:rPr lang="en-US" dirty="0" smtClean="0"/>
              <a:t>Modify the prototype in successive iterations.</a:t>
            </a:r>
          </a:p>
          <a:p>
            <a:pPr marL="749808" lvl="1" indent="-457200">
              <a:buFont typeface="+mj-lt"/>
              <a:buAutoNum type="arabicPeriod"/>
            </a:pPr>
            <a:r>
              <a:rPr lang="en-US" dirty="0" smtClean="0"/>
              <a:t>Stress the user interface.</a:t>
            </a:r>
          </a:p>
          <a:p>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smtClean="0"/>
              <a:t>UI Prototyping</a:t>
            </a:r>
            <a:endParaRPr lang="en-US" dirty="0"/>
          </a:p>
        </p:txBody>
      </p:sp>
      <p:sp>
        <p:nvSpPr>
          <p:cNvPr id="9219" name="Rectangle 3"/>
          <p:cNvSpPr>
            <a:spLocks noGrp="1" noChangeArrowheads="1"/>
          </p:cNvSpPr>
          <p:nvPr>
            <p:ph idx="1"/>
          </p:nvPr>
        </p:nvSpPr>
        <p:spPr/>
        <p:txBody>
          <a:bodyPr>
            <a:normAutofit/>
          </a:bodyPr>
          <a:lstStyle/>
          <a:p>
            <a:pPr>
              <a:lnSpc>
                <a:spcPct val="80000"/>
              </a:lnSpc>
            </a:pPr>
            <a:r>
              <a:rPr lang="en-US" sz="3200" dirty="0" smtClean="0"/>
              <a:t>Identify and define </a:t>
            </a:r>
            <a:r>
              <a:rPr lang="en-US" sz="3200" dirty="0"/>
              <a:t>the target </a:t>
            </a:r>
            <a:r>
              <a:rPr lang="en-US" sz="3200" dirty="0" smtClean="0"/>
              <a:t>users</a:t>
            </a:r>
            <a:endParaRPr lang="en-US" sz="3200" dirty="0"/>
          </a:p>
          <a:p>
            <a:pPr>
              <a:lnSpc>
                <a:spcPct val="80000"/>
              </a:lnSpc>
            </a:pPr>
            <a:r>
              <a:rPr lang="en-US" sz="3200" dirty="0" smtClean="0"/>
              <a:t>Build prototype along with associated use-cases</a:t>
            </a:r>
            <a:endParaRPr lang="en-US" sz="2800" dirty="0"/>
          </a:p>
          <a:p>
            <a:pPr>
              <a:lnSpc>
                <a:spcPct val="80000"/>
              </a:lnSpc>
            </a:pPr>
            <a:r>
              <a:rPr lang="en-US" sz="3200" dirty="0"/>
              <a:t>Trade-offs sometimes must be allowed in development, use </a:t>
            </a:r>
            <a:r>
              <a:rPr lang="en-US" sz="3200" dirty="0" smtClean="0"/>
              <a:t>RAD tools to </a:t>
            </a:r>
            <a:r>
              <a:rPr lang="en-US" sz="3200" dirty="0"/>
              <a:t>ease some burdens </a:t>
            </a:r>
          </a:p>
          <a:p>
            <a:pPr>
              <a:lnSpc>
                <a:spcPct val="80000"/>
              </a:lnSpc>
            </a:pPr>
            <a:r>
              <a:rPr lang="en-US" sz="3200" dirty="0"/>
              <a:t>Test all design alternatives using a wide range of mock-ups </a:t>
            </a:r>
          </a:p>
        </p:txBody>
      </p:sp>
    </p:spTree>
    <p:extLst>
      <p:ext uri="{BB962C8B-B14F-4D97-AF65-F5344CB8AC3E}">
        <p14:creationId xmlns:p14="http://schemas.microsoft.com/office/powerpoint/2010/main" val="16527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19">
                                            <p:txEl>
                                              <p:pRg st="0" end="0"/>
                                            </p:txEl>
                                          </p:spTgt>
                                        </p:tgtEl>
                                        <p:attrNameLst>
                                          <p:attrName>ppt_c</p:attrName>
                                        </p:attrNameLst>
                                      </p:cBhvr>
                                      <p:to>
                                        <a:srgbClr val="99CC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19">
                                            <p:txEl>
                                              <p:pRg st="1" end="1"/>
                                            </p:txEl>
                                          </p:spTgt>
                                        </p:tgtEl>
                                        <p:attrNameLst>
                                          <p:attrName>ppt_c</p:attrName>
                                        </p:attrNameLst>
                                      </p:cBhvr>
                                      <p:to>
                                        <a:srgbClr val="99CC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9219">
                                            <p:txEl>
                                              <p:pRg st="2" end="2"/>
                                            </p:txEl>
                                          </p:spTgt>
                                        </p:tgtEl>
                                        <p:attrNameLst>
                                          <p:attrName>ppt_c</p:attrName>
                                        </p:attrNameLst>
                                      </p:cBhvr>
                                      <p:to>
                                        <a:srgbClr val="99CC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a:t>
            </a:r>
            <a:endParaRPr lang="en-US" dirty="0"/>
          </a:p>
        </p:txBody>
      </p:sp>
      <p:sp>
        <p:nvSpPr>
          <p:cNvPr id="3" name="Content Placeholder 2"/>
          <p:cNvSpPr>
            <a:spLocks noGrp="1"/>
          </p:cNvSpPr>
          <p:nvPr>
            <p:ph idx="1"/>
          </p:nvPr>
        </p:nvSpPr>
        <p:spPr/>
        <p:txBody>
          <a:bodyPr/>
          <a:lstStyle/>
          <a:p>
            <a:r>
              <a:rPr lang="en-US" dirty="0" smtClean="0"/>
              <a:t>The act of “discovering information about the application domain of the system, the specific problem to be solved, and the specific needs of the stakeholders.” – K &amp; 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sz="4000" dirty="0" smtClean="0"/>
              <a:t>Principle: Recognize the Diversity </a:t>
            </a:r>
            <a:endParaRPr lang="en-US" sz="4000" dirty="0"/>
          </a:p>
        </p:txBody>
      </p:sp>
      <p:sp>
        <p:nvSpPr>
          <p:cNvPr id="12291" name="Rectangle 3"/>
          <p:cNvSpPr>
            <a:spLocks noGrp="1" noChangeArrowheads="1"/>
          </p:cNvSpPr>
          <p:nvPr>
            <p:ph idx="1"/>
          </p:nvPr>
        </p:nvSpPr>
        <p:spPr/>
        <p:txBody>
          <a:bodyPr/>
          <a:lstStyle/>
          <a:p>
            <a:pPr>
              <a:lnSpc>
                <a:spcPct val="80000"/>
              </a:lnSpc>
            </a:pPr>
            <a:r>
              <a:rPr lang="en-US" sz="1800" b="1" dirty="0"/>
              <a:t>Usage profiles</a:t>
            </a:r>
          </a:p>
          <a:p>
            <a:pPr lvl="1">
              <a:lnSpc>
                <a:spcPct val="80000"/>
              </a:lnSpc>
            </a:pPr>
            <a:r>
              <a:rPr lang="en-US" sz="1800" dirty="0"/>
              <a:t>Novice or first-time users </a:t>
            </a:r>
          </a:p>
          <a:p>
            <a:pPr lvl="1">
              <a:lnSpc>
                <a:spcPct val="80000"/>
              </a:lnSpc>
            </a:pPr>
            <a:r>
              <a:rPr lang="en-US" sz="1800" dirty="0"/>
              <a:t>Knowledgeable intermittent users </a:t>
            </a:r>
          </a:p>
          <a:p>
            <a:pPr lvl="1">
              <a:lnSpc>
                <a:spcPct val="80000"/>
              </a:lnSpc>
            </a:pPr>
            <a:r>
              <a:rPr lang="en-US" sz="1800" dirty="0"/>
              <a:t>Expert frequent users </a:t>
            </a:r>
          </a:p>
          <a:p>
            <a:pPr>
              <a:lnSpc>
                <a:spcPct val="80000"/>
              </a:lnSpc>
            </a:pPr>
            <a:r>
              <a:rPr lang="en-US" sz="1800" b="1" dirty="0"/>
              <a:t>User characteristics</a:t>
            </a:r>
          </a:p>
          <a:p>
            <a:pPr lvl="1">
              <a:lnSpc>
                <a:spcPct val="80000"/>
              </a:lnSpc>
            </a:pPr>
            <a:r>
              <a:rPr lang="en-US" sz="1800" dirty="0" smtClean="0"/>
              <a:t>Physical </a:t>
            </a:r>
            <a:r>
              <a:rPr lang="en-US" sz="1800" dirty="0"/>
              <a:t>abilities </a:t>
            </a:r>
          </a:p>
          <a:p>
            <a:pPr lvl="1">
              <a:lnSpc>
                <a:spcPct val="80000"/>
              </a:lnSpc>
            </a:pPr>
            <a:r>
              <a:rPr lang="en-US" sz="1800" dirty="0"/>
              <a:t>Education </a:t>
            </a:r>
          </a:p>
          <a:p>
            <a:pPr lvl="1">
              <a:lnSpc>
                <a:spcPct val="80000"/>
              </a:lnSpc>
            </a:pPr>
            <a:r>
              <a:rPr lang="en-US" sz="1800" dirty="0"/>
              <a:t>Cultural </a:t>
            </a:r>
            <a:r>
              <a:rPr lang="en-US" sz="1800" dirty="0" smtClean="0"/>
              <a:t>background </a:t>
            </a:r>
            <a:endParaRPr lang="en-US" sz="1800" dirty="0"/>
          </a:p>
          <a:p>
            <a:pPr lvl="1">
              <a:lnSpc>
                <a:spcPct val="80000"/>
              </a:lnSpc>
            </a:pPr>
            <a:r>
              <a:rPr lang="en-US" sz="1800" dirty="0"/>
              <a:t>Training </a:t>
            </a:r>
          </a:p>
          <a:p>
            <a:pPr lvl="1">
              <a:lnSpc>
                <a:spcPct val="80000"/>
              </a:lnSpc>
            </a:pPr>
            <a:r>
              <a:rPr lang="en-US" sz="1800" dirty="0"/>
              <a:t>Motivation </a:t>
            </a:r>
          </a:p>
          <a:p>
            <a:pPr lvl="1">
              <a:lnSpc>
                <a:spcPct val="80000"/>
              </a:lnSpc>
            </a:pPr>
            <a:r>
              <a:rPr lang="en-US" sz="1800" dirty="0"/>
              <a:t>Goals </a:t>
            </a:r>
          </a:p>
          <a:p>
            <a:pPr lvl="1">
              <a:lnSpc>
                <a:spcPct val="80000"/>
              </a:lnSpc>
            </a:pPr>
            <a:r>
              <a:rPr lang="en-US" sz="1800" dirty="0"/>
              <a:t>Personality </a:t>
            </a:r>
          </a:p>
          <a:p>
            <a:pPr>
              <a:lnSpc>
                <a:spcPct val="80000"/>
              </a:lnSpc>
            </a:pPr>
            <a:r>
              <a:rPr lang="en-US" sz="2400" i="1" dirty="0">
                <a:solidFill>
                  <a:srgbClr val="FF3300"/>
                </a:solidFill>
              </a:rPr>
              <a:t>Focus on the users and the users’ needs</a:t>
            </a:r>
          </a:p>
          <a:p>
            <a:pPr>
              <a:lnSpc>
                <a:spcPct val="80000"/>
              </a:lnSpc>
            </a:pPr>
            <a:endParaRPr lang="en-US" sz="1800" dirty="0"/>
          </a:p>
        </p:txBody>
      </p:sp>
    </p:spTree>
    <p:extLst>
      <p:ext uri="{BB962C8B-B14F-4D97-AF65-F5344CB8AC3E}">
        <p14:creationId xmlns:p14="http://schemas.microsoft.com/office/powerpoint/2010/main" val="32147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0" end="0"/>
                                            </p:txEl>
                                          </p:spTgt>
                                        </p:tgtEl>
                                        <p:attrNameLst>
                                          <p:attrName>ppt_c</p:attrName>
                                        </p:attrNameLst>
                                      </p:cBhvr>
                                      <p:to>
                                        <a:srgbClr val="99CCFF"/>
                                      </p:to>
                                    </p:animClr>
                                  </p:subTnLst>
                                </p:cTn>
                              </p:par>
                              <p:par>
                                <p:cTn id="9" presetID="2" presetClass="entr" presetSubtype="4" fill="hold" grpId="0" nodeType="with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 calcmode="lin" valueType="num">
                                      <p:cBhvr additive="base">
                                        <p:cTn id="11"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1" end="1"/>
                                            </p:txEl>
                                          </p:spTgt>
                                        </p:tgtEl>
                                        <p:attrNameLst>
                                          <p:attrName>ppt_c</p:attrName>
                                        </p:attrNameLst>
                                      </p:cBhvr>
                                      <p:to>
                                        <a:srgbClr val="99CCFF"/>
                                      </p:to>
                                    </p:animClr>
                                  </p:subTnLst>
                                </p:cTn>
                              </p:par>
                              <p:par>
                                <p:cTn id="13" presetID="2" presetClass="entr" presetSubtype="4" fill="hold" grpId="0" nodeType="with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 calcmode="lin" valueType="num">
                                      <p:cBhvr additive="base">
                                        <p:cTn id="15"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2" end="2"/>
                                            </p:txEl>
                                          </p:spTgt>
                                        </p:tgtEl>
                                        <p:attrNameLst>
                                          <p:attrName>ppt_c</p:attrName>
                                        </p:attrNameLst>
                                      </p:cBhvr>
                                      <p:to>
                                        <a:srgbClr val="99CCFF"/>
                                      </p:to>
                                    </p:animClr>
                                  </p:subTnLst>
                                </p:cTn>
                              </p:par>
                              <p:par>
                                <p:cTn id="17" presetID="2" presetClass="entr" presetSubtype="4" fill="hold" grpId="0" nodeType="with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anim calcmode="lin" valueType="num">
                                      <p:cBhvr additive="base">
                                        <p:cTn id="19"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3" end="3"/>
                                            </p:txEl>
                                          </p:spTgt>
                                        </p:tgtEl>
                                        <p:attrNameLst>
                                          <p:attrName>ppt_c</p:attrName>
                                        </p:attrNameLst>
                                      </p:cBhvr>
                                      <p:to>
                                        <a:srgbClr val="99CC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 calcmode="lin" valueType="num">
                                      <p:cBhvr additive="base">
                                        <p:cTn id="25"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4" end="4"/>
                                            </p:txEl>
                                          </p:spTgt>
                                        </p:tgtEl>
                                        <p:attrNameLst>
                                          <p:attrName>ppt_c</p:attrName>
                                        </p:attrNameLst>
                                      </p:cBhvr>
                                      <p:to>
                                        <a:srgbClr val="99CCFF"/>
                                      </p:to>
                                    </p:animClr>
                                  </p:subTnLst>
                                </p:cTn>
                              </p:par>
                              <p:par>
                                <p:cTn id="27" presetID="2" presetClass="entr" presetSubtype="4" fill="hold" grpId="0" nodeType="withEffect">
                                  <p:stCondLst>
                                    <p:cond delay="0"/>
                                  </p:stCondLst>
                                  <p:childTnLst>
                                    <p:set>
                                      <p:cBhvr>
                                        <p:cTn id="28" dur="1" fill="hold">
                                          <p:stCondLst>
                                            <p:cond delay="0"/>
                                          </p:stCondLst>
                                        </p:cTn>
                                        <p:tgtEl>
                                          <p:spTgt spid="12291">
                                            <p:txEl>
                                              <p:pRg st="5" end="5"/>
                                            </p:txEl>
                                          </p:spTgt>
                                        </p:tgtEl>
                                        <p:attrNameLst>
                                          <p:attrName>style.visibility</p:attrName>
                                        </p:attrNameLst>
                                      </p:cBhvr>
                                      <p:to>
                                        <p:strVal val="visible"/>
                                      </p:to>
                                    </p:set>
                                    <p:anim calcmode="lin" valueType="num">
                                      <p:cBhvr additive="base">
                                        <p:cTn id="29"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5" end="5"/>
                                            </p:txEl>
                                          </p:spTgt>
                                        </p:tgtEl>
                                        <p:attrNameLst>
                                          <p:attrName>ppt_c</p:attrName>
                                        </p:attrNameLst>
                                      </p:cBhvr>
                                      <p:to>
                                        <a:srgbClr val="99CCFF"/>
                                      </p:to>
                                    </p:animClr>
                                  </p:subTnLst>
                                </p:cTn>
                              </p:par>
                              <p:par>
                                <p:cTn id="31" presetID="2" presetClass="entr" presetSubtype="4" fill="hold" grpId="0" nodeType="withEffect">
                                  <p:stCondLst>
                                    <p:cond delay="0"/>
                                  </p:stCondLst>
                                  <p:childTnLst>
                                    <p:set>
                                      <p:cBhvr>
                                        <p:cTn id="32" dur="1" fill="hold">
                                          <p:stCondLst>
                                            <p:cond delay="0"/>
                                          </p:stCondLst>
                                        </p:cTn>
                                        <p:tgtEl>
                                          <p:spTgt spid="12291">
                                            <p:txEl>
                                              <p:pRg st="6" end="6"/>
                                            </p:txEl>
                                          </p:spTgt>
                                        </p:tgtEl>
                                        <p:attrNameLst>
                                          <p:attrName>style.visibility</p:attrName>
                                        </p:attrNameLst>
                                      </p:cBhvr>
                                      <p:to>
                                        <p:strVal val="visible"/>
                                      </p:to>
                                    </p:set>
                                    <p:anim calcmode="lin" valueType="num">
                                      <p:cBhvr additive="base">
                                        <p:cTn id="33"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1">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6" end="6"/>
                                            </p:txEl>
                                          </p:spTgt>
                                        </p:tgtEl>
                                        <p:attrNameLst>
                                          <p:attrName>ppt_c</p:attrName>
                                        </p:attrNameLst>
                                      </p:cBhvr>
                                      <p:to>
                                        <a:srgbClr val="99CCFF"/>
                                      </p:to>
                                    </p:animClr>
                                  </p:subTnLst>
                                </p:cTn>
                              </p:par>
                              <p:par>
                                <p:cTn id="35" presetID="2" presetClass="entr" presetSubtype="4" fill="hold" grpId="0" nodeType="withEffect">
                                  <p:stCondLst>
                                    <p:cond delay="0"/>
                                  </p:stCondLst>
                                  <p:childTnLst>
                                    <p:set>
                                      <p:cBhvr>
                                        <p:cTn id="36" dur="1" fill="hold">
                                          <p:stCondLst>
                                            <p:cond delay="0"/>
                                          </p:stCondLst>
                                        </p:cTn>
                                        <p:tgtEl>
                                          <p:spTgt spid="12291">
                                            <p:txEl>
                                              <p:pRg st="7" end="7"/>
                                            </p:txEl>
                                          </p:spTgt>
                                        </p:tgtEl>
                                        <p:attrNameLst>
                                          <p:attrName>style.visibility</p:attrName>
                                        </p:attrNameLst>
                                      </p:cBhvr>
                                      <p:to>
                                        <p:strVal val="visible"/>
                                      </p:to>
                                    </p:set>
                                    <p:anim calcmode="lin" valueType="num">
                                      <p:cBhvr additive="base">
                                        <p:cTn id="37"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pRg st="7"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7" end="7"/>
                                            </p:txEl>
                                          </p:spTgt>
                                        </p:tgtEl>
                                        <p:attrNameLst>
                                          <p:attrName>ppt_c</p:attrName>
                                        </p:attrNameLst>
                                      </p:cBhvr>
                                      <p:to>
                                        <a:srgbClr val="99CCFF"/>
                                      </p:to>
                                    </p:animClr>
                                  </p:subTnLst>
                                </p:cTn>
                              </p:par>
                              <p:par>
                                <p:cTn id="39" presetID="2" presetClass="entr" presetSubtype="4" fill="hold" grpId="0" nodeType="withEffect">
                                  <p:stCondLst>
                                    <p:cond delay="0"/>
                                  </p:stCondLst>
                                  <p:childTnLst>
                                    <p:set>
                                      <p:cBhvr>
                                        <p:cTn id="40" dur="1" fill="hold">
                                          <p:stCondLst>
                                            <p:cond delay="0"/>
                                          </p:stCondLst>
                                        </p:cTn>
                                        <p:tgtEl>
                                          <p:spTgt spid="12291">
                                            <p:txEl>
                                              <p:pRg st="8" end="8"/>
                                            </p:txEl>
                                          </p:spTgt>
                                        </p:tgtEl>
                                        <p:attrNameLst>
                                          <p:attrName>style.visibility</p:attrName>
                                        </p:attrNameLst>
                                      </p:cBhvr>
                                      <p:to>
                                        <p:strVal val="visible"/>
                                      </p:to>
                                    </p:set>
                                    <p:anim calcmode="lin" valueType="num">
                                      <p:cBhvr additive="base">
                                        <p:cTn id="41"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pRg st="8" end="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8" end="8"/>
                                            </p:txEl>
                                          </p:spTgt>
                                        </p:tgtEl>
                                        <p:attrNameLst>
                                          <p:attrName>ppt_c</p:attrName>
                                        </p:attrNameLst>
                                      </p:cBhvr>
                                      <p:to>
                                        <a:srgbClr val="99CCFF"/>
                                      </p:to>
                                    </p:animClr>
                                  </p:subTnLst>
                                </p:cTn>
                              </p:par>
                              <p:par>
                                <p:cTn id="43" presetID="2" presetClass="entr" presetSubtype="4" fill="hold" grpId="0" nodeType="withEffect">
                                  <p:stCondLst>
                                    <p:cond delay="0"/>
                                  </p:stCondLst>
                                  <p:childTnLst>
                                    <p:set>
                                      <p:cBhvr>
                                        <p:cTn id="44" dur="1" fill="hold">
                                          <p:stCondLst>
                                            <p:cond delay="0"/>
                                          </p:stCondLst>
                                        </p:cTn>
                                        <p:tgtEl>
                                          <p:spTgt spid="12291">
                                            <p:txEl>
                                              <p:pRg st="9" end="9"/>
                                            </p:txEl>
                                          </p:spTgt>
                                        </p:tgtEl>
                                        <p:attrNameLst>
                                          <p:attrName>style.visibility</p:attrName>
                                        </p:attrNameLst>
                                      </p:cBhvr>
                                      <p:to>
                                        <p:strVal val="visible"/>
                                      </p:to>
                                    </p:set>
                                    <p:anim calcmode="lin" valueType="num">
                                      <p:cBhvr additive="base">
                                        <p:cTn id="45"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91">
                                            <p:txEl>
                                              <p:pRg st="9" end="9"/>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9" end="9"/>
                                            </p:txEl>
                                          </p:spTgt>
                                        </p:tgtEl>
                                        <p:attrNameLst>
                                          <p:attrName>ppt_c</p:attrName>
                                        </p:attrNameLst>
                                      </p:cBhvr>
                                      <p:to>
                                        <a:srgbClr val="99CCFF"/>
                                      </p:to>
                                    </p:animClr>
                                  </p:subTnLst>
                                </p:cTn>
                              </p:par>
                              <p:par>
                                <p:cTn id="47" presetID="2" presetClass="entr" presetSubtype="4" fill="hold" grpId="0" nodeType="withEffect">
                                  <p:stCondLst>
                                    <p:cond delay="0"/>
                                  </p:stCondLst>
                                  <p:childTnLst>
                                    <p:set>
                                      <p:cBhvr>
                                        <p:cTn id="48" dur="1" fill="hold">
                                          <p:stCondLst>
                                            <p:cond delay="0"/>
                                          </p:stCondLst>
                                        </p:cTn>
                                        <p:tgtEl>
                                          <p:spTgt spid="12291">
                                            <p:txEl>
                                              <p:pRg st="10" end="10"/>
                                            </p:txEl>
                                          </p:spTgt>
                                        </p:tgtEl>
                                        <p:attrNameLst>
                                          <p:attrName>style.visibility</p:attrName>
                                        </p:attrNameLst>
                                      </p:cBhvr>
                                      <p:to>
                                        <p:strVal val="visible"/>
                                      </p:to>
                                    </p:set>
                                    <p:anim calcmode="lin" valueType="num">
                                      <p:cBhvr additive="base">
                                        <p:cTn id="49" dur="500" fill="hold"/>
                                        <p:tgtEl>
                                          <p:spTgt spid="122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1">
                                            <p:txEl>
                                              <p:pRg st="10" end="1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10" end="10"/>
                                            </p:txEl>
                                          </p:spTgt>
                                        </p:tgtEl>
                                        <p:attrNameLst>
                                          <p:attrName>ppt_c</p:attrName>
                                        </p:attrNameLst>
                                      </p:cBhvr>
                                      <p:to>
                                        <a:srgbClr val="99CCFF"/>
                                      </p:to>
                                    </p:animClr>
                                  </p:subTnLst>
                                </p:cTn>
                              </p:par>
                              <p:par>
                                <p:cTn id="51" presetID="2" presetClass="entr" presetSubtype="4" fill="hold" grpId="0" nodeType="withEffect">
                                  <p:stCondLst>
                                    <p:cond delay="0"/>
                                  </p:stCondLst>
                                  <p:childTnLst>
                                    <p:set>
                                      <p:cBhvr>
                                        <p:cTn id="52" dur="1" fill="hold">
                                          <p:stCondLst>
                                            <p:cond delay="0"/>
                                          </p:stCondLst>
                                        </p:cTn>
                                        <p:tgtEl>
                                          <p:spTgt spid="12291">
                                            <p:txEl>
                                              <p:pRg st="11" end="11"/>
                                            </p:txEl>
                                          </p:spTgt>
                                        </p:tgtEl>
                                        <p:attrNameLst>
                                          <p:attrName>style.visibility</p:attrName>
                                        </p:attrNameLst>
                                      </p:cBhvr>
                                      <p:to>
                                        <p:strVal val="visible"/>
                                      </p:to>
                                    </p:set>
                                    <p:anim calcmode="lin" valueType="num">
                                      <p:cBhvr additive="base">
                                        <p:cTn id="53" dur="500" fill="hold"/>
                                        <p:tgtEl>
                                          <p:spTgt spid="1229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1">
                                            <p:txEl>
                                              <p:pRg st="11" end="1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2291">
                                            <p:txEl>
                                              <p:pRg st="11" end="11"/>
                                            </p:txEl>
                                          </p:spTgt>
                                        </p:tgtEl>
                                        <p:attrNameLst>
                                          <p:attrName>ppt_c</p:attrName>
                                        </p:attrNameLst>
                                      </p:cBhvr>
                                      <p:to>
                                        <a:srgbClr val="99CCFF"/>
                                      </p:to>
                                    </p:animClr>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291">
                                            <p:txEl>
                                              <p:pRg st="12" end="12"/>
                                            </p:txEl>
                                          </p:spTgt>
                                        </p:tgtEl>
                                        <p:attrNameLst>
                                          <p:attrName>style.visibility</p:attrName>
                                        </p:attrNameLst>
                                      </p:cBhvr>
                                      <p:to>
                                        <p:strVal val="visible"/>
                                      </p:to>
                                    </p:set>
                                    <p:anim calcmode="lin" valueType="num">
                                      <p:cBhvr additive="base">
                                        <p:cTn id="59" dur="500" fill="hold"/>
                                        <p:tgtEl>
                                          <p:spTgt spid="1229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29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sz="4000" dirty="0"/>
              <a:t>Principle: Recognize the Diversity </a:t>
            </a:r>
          </a:p>
        </p:txBody>
      </p:sp>
      <p:sp>
        <p:nvSpPr>
          <p:cNvPr id="13315" name="Rectangle 3"/>
          <p:cNvSpPr>
            <a:spLocks noGrp="1" noChangeArrowheads="1"/>
          </p:cNvSpPr>
          <p:nvPr>
            <p:ph idx="1"/>
          </p:nvPr>
        </p:nvSpPr>
        <p:spPr/>
        <p:txBody>
          <a:bodyPr/>
          <a:lstStyle/>
          <a:p>
            <a:pPr>
              <a:lnSpc>
                <a:spcPct val="80000"/>
              </a:lnSpc>
            </a:pPr>
            <a:r>
              <a:rPr lang="en-US" sz="2600" b="1" dirty="0" smtClean="0"/>
              <a:t>Use-case </a:t>
            </a:r>
            <a:r>
              <a:rPr lang="en-US" sz="2600" b="1" dirty="0"/>
              <a:t>profiles</a:t>
            </a:r>
          </a:p>
          <a:p>
            <a:pPr lvl="1">
              <a:lnSpc>
                <a:spcPct val="80000"/>
              </a:lnSpc>
            </a:pPr>
            <a:r>
              <a:rPr lang="en-US" sz="2200" dirty="0" smtClean="0"/>
              <a:t>Different users may use different action flows for the same task</a:t>
            </a:r>
            <a:endParaRPr lang="en-US" sz="2200" dirty="0"/>
          </a:p>
          <a:p>
            <a:pPr lvl="1">
              <a:lnSpc>
                <a:spcPct val="80000"/>
              </a:lnSpc>
            </a:pPr>
            <a:r>
              <a:rPr lang="en-US" sz="2200" dirty="0" smtClean="0"/>
              <a:t>Matrix </a:t>
            </a:r>
            <a:r>
              <a:rPr lang="en-US" sz="2200" dirty="0"/>
              <a:t>of users and </a:t>
            </a:r>
            <a:r>
              <a:rPr lang="en-US" sz="2200" dirty="0" smtClean="0"/>
              <a:t>use-cases </a:t>
            </a:r>
            <a:r>
              <a:rPr lang="en-US" sz="2200" dirty="0"/>
              <a:t>helpful </a:t>
            </a:r>
          </a:p>
          <a:p>
            <a:pPr>
              <a:lnSpc>
                <a:spcPct val="80000"/>
              </a:lnSpc>
            </a:pPr>
            <a:r>
              <a:rPr lang="en-US" sz="2600" b="1" dirty="0" smtClean="0"/>
              <a:t>Different Interaction styles may be preferred</a:t>
            </a:r>
            <a:endParaRPr lang="en-US" sz="2600" b="1" dirty="0"/>
          </a:p>
          <a:p>
            <a:pPr lvl="1">
              <a:lnSpc>
                <a:spcPct val="80000"/>
              </a:lnSpc>
            </a:pPr>
            <a:r>
              <a:rPr lang="en-US" sz="2200" dirty="0"/>
              <a:t>Direct manipulation </a:t>
            </a:r>
          </a:p>
          <a:p>
            <a:pPr lvl="1">
              <a:lnSpc>
                <a:spcPct val="80000"/>
              </a:lnSpc>
            </a:pPr>
            <a:r>
              <a:rPr lang="en-US" sz="2200" dirty="0"/>
              <a:t>Menu selection </a:t>
            </a:r>
          </a:p>
          <a:p>
            <a:pPr lvl="1">
              <a:lnSpc>
                <a:spcPct val="80000"/>
              </a:lnSpc>
            </a:pPr>
            <a:r>
              <a:rPr lang="en-US" sz="2200" dirty="0"/>
              <a:t>Form fill-in </a:t>
            </a:r>
          </a:p>
          <a:p>
            <a:pPr lvl="1">
              <a:lnSpc>
                <a:spcPct val="80000"/>
              </a:lnSpc>
            </a:pPr>
            <a:r>
              <a:rPr lang="en-US" sz="2200" dirty="0"/>
              <a:t>Command </a:t>
            </a:r>
            <a:r>
              <a:rPr lang="en-US" sz="2200" dirty="0" smtClean="0"/>
              <a:t>language</a:t>
            </a:r>
            <a:endParaRPr lang="en-US" sz="2600" dirty="0"/>
          </a:p>
        </p:txBody>
      </p:sp>
    </p:spTree>
    <p:extLst>
      <p:ext uri="{BB962C8B-B14F-4D97-AF65-F5344CB8AC3E}">
        <p14:creationId xmlns:p14="http://schemas.microsoft.com/office/powerpoint/2010/main" val="10220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subTnLst>
                                    <p:animClr clrSpc="rgb" dir="cw">
                                      <p:cBhvr override="childStyle">
                                        <p:cTn dur="1" fill="hold" display="0" masterRel="nextClick" afterEffect="1"/>
                                        <p:tgtEl>
                                          <p:spTgt spid="13315">
                                            <p:txEl>
                                              <p:pRg st="0" end="0"/>
                                            </p:txEl>
                                          </p:spTgt>
                                        </p:tgtEl>
                                        <p:attrNameLst>
                                          <p:attrName>ppt_c</p:attrName>
                                        </p:attrNameLst>
                                      </p:cBhvr>
                                      <p:to>
                                        <a:srgbClr val="99CCFF"/>
                                      </p:to>
                                    </p:animClr>
                                  </p:sub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fade">
                                      <p:cBhvr>
                                        <p:cTn id="10" dur="500"/>
                                        <p:tgtEl>
                                          <p:spTgt spid="13315">
                                            <p:txEl>
                                              <p:pRg st="1" end="1"/>
                                            </p:txEl>
                                          </p:spTgt>
                                        </p:tgtEl>
                                      </p:cBhvr>
                                    </p:animEffect>
                                  </p:childTnLst>
                                  <p:subTnLst>
                                    <p:animClr clrSpc="rgb" dir="cw">
                                      <p:cBhvr override="childStyle">
                                        <p:cTn dur="1" fill="hold" display="0" masterRel="nextClick" afterEffect="1"/>
                                        <p:tgtEl>
                                          <p:spTgt spid="13315">
                                            <p:txEl>
                                              <p:pRg st="1" end="1"/>
                                            </p:txEl>
                                          </p:spTgt>
                                        </p:tgtEl>
                                        <p:attrNameLst>
                                          <p:attrName>ppt_c</p:attrName>
                                        </p:attrNameLst>
                                      </p:cBhvr>
                                      <p:to>
                                        <a:srgbClr val="99CCFF"/>
                                      </p:to>
                                    </p:animClr>
                                  </p:subTnLst>
                                </p:cTn>
                              </p:par>
                              <p:par>
                                <p:cTn id="11" presetID="10"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fade">
                                      <p:cBhvr>
                                        <p:cTn id="13" dur="500"/>
                                        <p:tgtEl>
                                          <p:spTgt spid="13315">
                                            <p:txEl>
                                              <p:pRg st="2" end="2"/>
                                            </p:txEl>
                                          </p:spTgt>
                                        </p:tgtEl>
                                      </p:cBhvr>
                                    </p:animEffect>
                                  </p:childTnLst>
                                  <p:subTnLst>
                                    <p:animClr clrSpc="rgb" dir="cw">
                                      <p:cBhvr override="childStyle">
                                        <p:cTn dur="1" fill="hold" display="0" masterRel="nextClick" afterEffect="1"/>
                                        <p:tgtEl>
                                          <p:spTgt spid="13315">
                                            <p:txEl>
                                              <p:pRg st="2" end="2"/>
                                            </p:txEl>
                                          </p:spTgt>
                                        </p:tgtEl>
                                        <p:attrNameLst>
                                          <p:attrName>ppt_c</p:attrName>
                                        </p:attrNameLst>
                                      </p:cBhvr>
                                      <p:to>
                                        <a:srgbClr val="99CCFF"/>
                                      </p:to>
                                    </p:animClr>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fade">
                                      <p:cBhvr>
                                        <p:cTn id="18" dur="500"/>
                                        <p:tgtEl>
                                          <p:spTgt spid="133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fade">
                                      <p:cBhvr>
                                        <p:cTn id="21" dur="500"/>
                                        <p:tgtEl>
                                          <p:spTgt spid="133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fade">
                                      <p:cBhvr>
                                        <p:cTn id="24" dur="500"/>
                                        <p:tgtEl>
                                          <p:spTgt spid="133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fade">
                                      <p:cBhvr>
                                        <p:cTn id="27" dur="500"/>
                                        <p:tgtEl>
                                          <p:spTgt spid="133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315">
                                            <p:txEl>
                                              <p:pRg st="7" end="7"/>
                                            </p:txEl>
                                          </p:spTgt>
                                        </p:tgtEl>
                                        <p:attrNameLst>
                                          <p:attrName>style.visibility</p:attrName>
                                        </p:attrNameLst>
                                      </p:cBhvr>
                                      <p:to>
                                        <p:strVal val="visible"/>
                                      </p:to>
                                    </p:set>
                                    <p:animEffect transition="in" filter="fade">
                                      <p:cBhvr>
                                        <p:cTn id="30"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200" dirty="0"/>
              <a:t>Principle: Use the Eight Golden Rules of </a:t>
            </a:r>
            <a:r>
              <a:rPr lang="en-US" sz="3200" dirty="0" smtClean="0"/>
              <a:t>UI </a:t>
            </a:r>
            <a:r>
              <a:rPr lang="en-US" sz="3200" dirty="0"/>
              <a:t>Design </a:t>
            </a:r>
          </a:p>
        </p:txBody>
      </p:sp>
      <p:sp>
        <p:nvSpPr>
          <p:cNvPr id="14339" name="Rectangle 3"/>
          <p:cNvSpPr>
            <a:spLocks noGrp="1" noChangeArrowheads="1"/>
          </p:cNvSpPr>
          <p:nvPr>
            <p:ph idx="1"/>
          </p:nvPr>
        </p:nvSpPr>
        <p:spPr/>
        <p:txBody>
          <a:bodyPr>
            <a:normAutofit/>
          </a:bodyPr>
          <a:lstStyle/>
          <a:p>
            <a:pPr>
              <a:lnSpc>
                <a:spcPct val="80000"/>
              </a:lnSpc>
              <a:buFont typeface="Wingdings" pitchFamily="2" charset="2"/>
              <a:buAutoNum type="arabicPeriod"/>
            </a:pPr>
            <a:r>
              <a:rPr lang="en-US" sz="2800" dirty="0" smtClean="0"/>
              <a:t>Be consistent</a:t>
            </a:r>
            <a:endParaRPr lang="en-US" sz="2800" dirty="0"/>
          </a:p>
          <a:p>
            <a:pPr>
              <a:lnSpc>
                <a:spcPct val="80000"/>
              </a:lnSpc>
              <a:buFont typeface="Wingdings" pitchFamily="2" charset="2"/>
              <a:buAutoNum type="arabicPeriod"/>
            </a:pPr>
            <a:r>
              <a:rPr lang="en-US" sz="2800" dirty="0" smtClean="0"/>
              <a:t>Enable </a:t>
            </a:r>
            <a:r>
              <a:rPr lang="en-US" sz="2800" dirty="0"/>
              <a:t>users to use shortcuts </a:t>
            </a:r>
          </a:p>
          <a:p>
            <a:pPr>
              <a:lnSpc>
                <a:spcPct val="80000"/>
              </a:lnSpc>
              <a:buFont typeface="Wingdings" pitchFamily="2" charset="2"/>
              <a:buAutoNum type="arabicPeriod"/>
            </a:pPr>
            <a:r>
              <a:rPr lang="en-US" sz="2800" dirty="0" smtClean="0"/>
              <a:t>Offer </a:t>
            </a:r>
            <a:r>
              <a:rPr lang="en-US" sz="2800" dirty="0"/>
              <a:t>informative feedback  </a:t>
            </a:r>
          </a:p>
          <a:p>
            <a:pPr>
              <a:lnSpc>
                <a:spcPct val="80000"/>
              </a:lnSpc>
              <a:buFont typeface="Wingdings" pitchFamily="2" charset="2"/>
              <a:buAutoNum type="arabicPeriod"/>
            </a:pPr>
            <a:r>
              <a:rPr lang="en-US" sz="2800" dirty="0"/>
              <a:t>Design dialogs to yield closure </a:t>
            </a:r>
            <a:endParaRPr lang="en-US" sz="2800" dirty="0" smtClean="0"/>
          </a:p>
          <a:p>
            <a:pPr>
              <a:lnSpc>
                <a:spcPct val="80000"/>
              </a:lnSpc>
              <a:buFont typeface="Wingdings" pitchFamily="2" charset="2"/>
              <a:buAutoNum type="arabicPeriod"/>
            </a:pPr>
            <a:r>
              <a:rPr lang="en-US" sz="2800" dirty="0" smtClean="0"/>
              <a:t>Offer error prevention and simple error handling  </a:t>
            </a:r>
          </a:p>
          <a:p>
            <a:pPr>
              <a:lnSpc>
                <a:spcPct val="80000"/>
              </a:lnSpc>
              <a:buFont typeface="Wingdings" pitchFamily="2" charset="2"/>
              <a:buAutoNum type="arabicPeriod"/>
            </a:pPr>
            <a:r>
              <a:rPr lang="en-US" sz="2800" dirty="0" smtClean="0"/>
              <a:t>Permit easy reversal of actions</a:t>
            </a:r>
          </a:p>
          <a:p>
            <a:pPr>
              <a:lnSpc>
                <a:spcPct val="80000"/>
              </a:lnSpc>
              <a:buFont typeface="Wingdings" pitchFamily="2" charset="2"/>
              <a:buAutoNum type="arabicPeriod"/>
            </a:pPr>
            <a:r>
              <a:rPr lang="en-US" sz="2800" dirty="0" smtClean="0"/>
              <a:t>The user should be aware of what causes good or bad results</a:t>
            </a:r>
          </a:p>
          <a:p>
            <a:pPr>
              <a:lnSpc>
                <a:spcPct val="80000"/>
              </a:lnSpc>
              <a:buFont typeface="Wingdings" pitchFamily="2" charset="2"/>
              <a:buAutoNum type="arabicPeriod"/>
            </a:pPr>
            <a:r>
              <a:rPr lang="en-US" sz="2800" dirty="0" smtClean="0"/>
              <a:t>Reduce short-term memory load </a:t>
            </a:r>
          </a:p>
          <a:p>
            <a:pPr>
              <a:lnSpc>
                <a:spcPct val="80000"/>
              </a:lnSpc>
              <a:buNone/>
            </a:pPr>
            <a:endParaRPr lang="en-US" sz="1800" dirty="0"/>
          </a:p>
        </p:txBody>
      </p:sp>
    </p:spTree>
    <p:extLst>
      <p:ext uri="{BB962C8B-B14F-4D97-AF65-F5344CB8AC3E}">
        <p14:creationId xmlns:p14="http://schemas.microsoft.com/office/powerpoint/2010/main" val="339484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subTnLst>
                                    <p:animClr clrSpc="rgb" dir="cw">
                                      <p:cBhvr override="childStyle">
                                        <p:cTn dur="1" fill="hold" display="0" masterRel="nextClick" afterEffect="1"/>
                                        <p:tgtEl>
                                          <p:spTgt spid="14339">
                                            <p:txEl>
                                              <p:pRg st="0" end="0"/>
                                            </p:txEl>
                                          </p:spTgt>
                                        </p:tgtEl>
                                        <p:attrNameLst>
                                          <p:attrName>ppt_c</p:attrName>
                                        </p:attrNameLst>
                                      </p:cBhvr>
                                      <p:to>
                                        <a:srgbClr val="99CCFF"/>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500"/>
                                        <p:tgtEl>
                                          <p:spTgt spid="14339">
                                            <p:txEl>
                                              <p:pRg st="1" end="1"/>
                                            </p:txEl>
                                          </p:spTgt>
                                        </p:tgtEl>
                                      </p:cBhvr>
                                    </p:animEffect>
                                  </p:childTnLst>
                                  <p:subTnLst>
                                    <p:animClr clrSpc="rgb" dir="cw">
                                      <p:cBhvr override="childStyle">
                                        <p:cTn dur="1" fill="hold" display="0" masterRel="nextClick" afterEffect="1"/>
                                        <p:tgtEl>
                                          <p:spTgt spid="14339">
                                            <p:txEl>
                                              <p:pRg st="1" end="1"/>
                                            </p:txEl>
                                          </p:spTgt>
                                        </p:tgtEl>
                                        <p:attrNameLst>
                                          <p:attrName>ppt_c</p:attrName>
                                        </p:attrNameLst>
                                      </p:cBhvr>
                                      <p:to>
                                        <a:srgbClr val="99CCFF"/>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500"/>
                                        <p:tgtEl>
                                          <p:spTgt spid="14339">
                                            <p:txEl>
                                              <p:pRg st="2" end="2"/>
                                            </p:txEl>
                                          </p:spTgt>
                                        </p:tgtEl>
                                      </p:cBhvr>
                                    </p:animEffect>
                                  </p:childTnLst>
                                  <p:subTnLst>
                                    <p:animClr clrSpc="rgb" dir="cw">
                                      <p:cBhvr override="childStyle">
                                        <p:cTn dur="1" fill="hold" display="0" masterRel="nextClick" afterEffect="1"/>
                                        <p:tgtEl>
                                          <p:spTgt spid="14339">
                                            <p:txEl>
                                              <p:pRg st="2" end="2"/>
                                            </p:txEl>
                                          </p:spTgt>
                                        </p:tgtEl>
                                        <p:attrNameLst>
                                          <p:attrName>ppt_c</p:attrName>
                                        </p:attrNameLst>
                                      </p:cBhvr>
                                      <p:to>
                                        <a:srgbClr val="99CCFF"/>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fade">
                                      <p:cBhvr>
                                        <p:cTn id="22" dur="500"/>
                                        <p:tgtEl>
                                          <p:spTgt spid="14339">
                                            <p:txEl>
                                              <p:pRg st="3" end="3"/>
                                            </p:txEl>
                                          </p:spTgt>
                                        </p:tgtEl>
                                      </p:cBhvr>
                                    </p:animEffect>
                                  </p:childTnLst>
                                  <p:subTnLst>
                                    <p:animClr clrSpc="rgb" dir="cw">
                                      <p:cBhvr override="childStyle">
                                        <p:cTn dur="1" fill="hold" display="0" masterRel="nextClick" afterEffect="1"/>
                                        <p:tgtEl>
                                          <p:spTgt spid="14339">
                                            <p:txEl>
                                              <p:pRg st="3" end="3"/>
                                            </p:txEl>
                                          </p:spTgt>
                                        </p:tgtEl>
                                        <p:attrNameLst>
                                          <p:attrName>ppt_c</p:attrName>
                                        </p:attrNameLst>
                                      </p:cBhvr>
                                      <p:to>
                                        <a:srgbClr val="99CCFF"/>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fade">
                                      <p:cBhvr>
                                        <p:cTn id="27" dur="500"/>
                                        <p:tgtEl>
                                          <p:spTgt spid="14339">
                                            <p:txEl>
                                              <p:pRg st="4" end="4"/>
                                            </p:txEl>
                                          </p:spTgt>
                                        </p:tgtEl>
                                      </p:cBhvr>
                                    </p:animEffect>
                                  </p:childTnLst>
                                  <p:subTnLst>
                                    <p:animClr clrSpc="rgb" dir="cw">
                                      <p:cBhvr override="childStyle">
                                        <p:cTn dur="1" fill="hold" display="0" masterRel="nextClick" afterEffect="1"/>
                                        <p:tgtEl>
                                          <p:spTgt spid="14339">
                                            <p:txEl>
                                              <p:pRg st="4" end="4"/>
                                            </p:txEl>
                                          </p:spTgt>
                                        </p:tgtEl>
                                        <p:attrNameLst>
                                          <p:attrName>ppt_c</p:attrName>
                                        </p:attrNameLst>
                                      </p:cBhvr>
                                      <p:to>
                                        <a:srgbClr val="99CCFF"/>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339">
                                            <p:txEl>
                                              <p:pRg st="5" end="5"/>
                                            </p:txEl>
                                          </p:spTgt>
                                        </p:tgtEl>
                                        <p:attrNameLst>
                                          <p:attrName>style.visibility</p:attrName>
                                        </p:attrNameLst>
                                      </p:cBhvr>
                                      <p:to>
                                        <p:strVal val="visible"/>
                                      </p:to>
                                    </p:set>
                                    <p:animEffect transition="in" filter="fade">
                                      <p:cBhvr>
                                        <p:cTn id="32" dur="500"/>
                                        <p:tgtEl>
                                          <p:spTgt spid="14339">
                                            <p:txEl>
                                              <p:pRg st="5" end="5"/>
                                            </p:txEl>
                                          </p:spTgt>
                                        </p:tgtEl>
                                      </p:cBhvr>
                                    </p:animEffect>
                                  </p:childTnLst>
                                  <p:subTnLst>
                                    <p:animClr clrSpc="rgb" dir="cw">
                                      <p:cBhvr override="childStyle">
                                        <p:cTn dur="1" fill="hold" display="0" masterRel="nextClick" afterEffect="1"/>
                                        <p:tgtEl>
                                          <p:spTgt spid="14339">
                                            <p:txEl>
                                              <p:pRg st="5" end="5"/>
                                            </p:txEl>
                                          </p:spTgt>
                                        </p:tgtEl>
                                        <p:attrNameLst>
                                          <p:attrName>ppt_c</p:attrName>
                                        </p:attrNameLst>
                                      </p:cBhvr>
                                      <p:to>
                                        <a:srgbClr val="99CCFF"/>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Effect transition="in" filter="fade">
                                      <p:cBhvr>
                                        <p:cTn id="37" dur="500"/>
                                        <p:tgtEl>
                                          <p:spTgt spid="14339">
                                            <p:txEl>
                                              <p:pRg st="6" end="6"/>
                                            </p:txEl>
                                          </p:spTgt>
                                        </p:tgtEl>
                                      </p:cBhvr>
                                    </p:animEffect>
                                  </p:childTnLst>
                                  <p:subTnLst>
                                    <p:animClr clrSpc="rgb" dir="cw">
                                      <p:cBhvr override="childStyle">
                                        <p:cTn dur="1" fill="hold" display="0" masterRel="nextClick" afterEffect="1"/>
                                        <p:tgtEl>
                                          <p:spTgt spid="14339">
                                            <p:txEl>
                                              <p:pRg st="6" end="6"/>
                                            </p:txEl>
                                          </p:spTgt>
                                        </p:tgtEl>
                                        <p:attrNameLst>
                                          <p:attrName>ppt_c</p:attrName>
                                        </p:attrNameLst>
                                      </p:cBhvr>
                                      <p:to>
                                        <a:srgbClr val="99CCFF"/>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339">
                                            <p:txEl>
                                              <p:pRg st="7" end="7"/>
                                            </p:txEl>
                                          </p:spTgt>
                                        </p:tgtEl>
                                        <p:attrNameLst>
                                          <p:attrName>style.visibility</p:attrName>
                                        </p:attrNameLst>
                                      </p:cBhvr>
                                      <p:to>
                                        <p:strVal val="visible"/>
                                      </p:to>
                                    </p:set>
                                    <p:animEffect transition="in" filter="fade">
                                      <p:cBhvr>
                                        <p:cTn id="42" dur="500"/>
                                        <p:tgtEl>
                                          <p:spTgt spid="1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a:noFill/>
          <a:ln/>
        </p:spPr>
        <p:txBody>
          <a:bodyPr/>
          <a:lstStyle/>
          <a:p>
            <a:r>
              <a:rPr lang="en-US" sz="3200" dirty="0"/>
              <a:t>Principle: </a:t>
            </a:r>
            <a:r>
              <a:rPr lang="en-US" sz="3200" dirty="0" smtClean="0"/>
              <a:t>Prototype Testing </a:t>
            </a:r>
            <a:r>
              <a:rPr lang="en-US" sz="3200" dirty="0"/>
              <a:t>and Evaluation </a:t>
            </a:r>
          </a:p>
        </p:txBody>
      </p:sp>
      <p:sp>
        <p:nvSpPr>
          <p:cNvPr id="55298" name="Rectangle 2"/>
          <p:cNvSpPr>
            <a:spLocks noGrp="1" noChangeArrowheads="1"/>
          </p:cNvSpPr>
          <p:nvPr>
            <p:ph idx="1"/>
          </p:nvPr>
        </p:nvSpPr>
        <p:spPr/>
        <p:txBody>
          <a:bodyPr/>
          <a:lstStyle/>
          <a:p>
            <a:pPr marL="571500" indent="-571500"/>
            <a:r>
              <a:rPr lang="en-US" dirty="0"/>
              <a:t>Carry out early testing and evaluation with users</a:t>
            </a:r>
          </a:p>
          <a:p>
            <a:pPr marL="571500" indent="-571500"/>
            <a:r>
              <a:rPr lang="en-US" dirty="0" smtClean="0"/>
              <a:t>Build UI Prototypes iteratively</a:t>
            </a:r>
            <a:endParaRPr lang="en-US" dirty="0"/>
          </a:p>
          <a:p>
            <a:pPr marL="839788" lvl="1" indent="-495300"/>
            <a:r>
              <a:rPr lang="en-US" dirty="0" smtClean="0"/>
              <a:t>Create prototype </a:t>
            </a:r>
            <a:endParaRPr lang="en-US" dirty="0"/>
          </a:p>
          <a:p>
            <a:pPr marL="839788" lvl="1" indent="-495300"/>
            <a:r>
              <a:rPr lang="en-US" dirty="0" smtClean="0"/>
              <a:t>test </a:t>
            </a:r>
            <a:r>
              <a:rPr lang="en-US" dirty="0"/>
              <a:t>with </a:t>
            </a:r>
            <a:r>
              <a:rPr lang="en-US" dirty="0" smtClean="0"/>
              <a:t>users</a:t>
            </a:r>
          </a:p>
          <a:p>
            <a:pPr marL="839788" lvl="1" indent="-495300"/>
            <a:r>
              <a:rPr lang="en-US" dirty="0" smtClean="0"/>
              <a:t>redo prototype</a:t>
            </a:r>
          </a:p>
          <a:p>
            <a:pPr marL="839788" lvl="1" indent="-495300"/>
            <a:r>
              <a:rPr lang="en-US" dirty="0" smtClean="0"/>
              <a:t>test with users </a:t>
            </a:r>
          </a:p>
          <a:p>
            <a:pPr marL="839788" lvl="1" indent="-495300"/>
            <a:r>
              <a:rPr lang="en-US" dirty="0" smtClean="0"/>
              <a:t>… </a:t>
            </a:r>
            <a:endParaRPr lang="en-US" dirty="0"/>
          </a:p>
        </p:txBody>
      </p:sp>
    </p:spTree>
    <p:extLst>
      <p:ext uri="{BB962C8B-B14F-4D97-AF65-F5344CB8AC3E}">
        <p14:creationId xmlns:p14="http://schemas.microsoft.com/office/powerpoint/2010/main" val="29762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 calcmode="lin" valueType="num">
                                      <p:cBhvr additive="base">
                                        <p:cTn id="7" dur="500" fill="hold"/>
                                        <p:tgtEl>
                                          <p:spTgt spid="55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5298">
                                            <p:txEl>
                                              <p:pRg st="0" end="0"/>
                                            </p:txEl>
                                          </p:spTgt>
                                        </p:tgtEl>
                                        <p:attrNameLst>
                                          <p:attrName>ppt_c</p:attrName>
                                        </p:attrNameLst>
                                      </p:cBhvr>
                                      <p:to>
                                        <a:srgbClr val="99CC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8">
                                            <p:txEl>
                                              <p:pRg st="1" end="1"/>
                                            </p:txEl>
                                          </p:spTgt>
                                        </p:tgtEl>
                                        <p:attrNameLst>
                                          <p:attrName>style.visibility</p:attrName>
                                        </p:attrNameLst>
                                      </p:cBhvr>
                                      <p:to>
                                        <p:strVal val="visible"/>
                                      </p:to>
                                    </p:set>
                                    <p:anim calcmode="lin" valueType="num">
                                      <p:cBhvr additive="base">
                                        <p:cTn id="13"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 calcmode="lin" valueType="num">
                                      <p:cBhvr additive="base">
                                        <p:cTn id="17"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5298">
                                            <p:txEl>
                                              <p:pRg st="3" end="3"/>
                                            </p:txEl>
                                          </p:spTgt>
                                        </p:tgtEl>
                                        <p:attrNameLst>
                                          <p:attrName>style.visibility</p:attrName>
                                        </p:attrNameLst>
                                      </p:cBhvr>
                                      <p:to>
                                        <p:strVal val="visible"/>
                                      </p:to>
                                    </p:set>
                                    <p:anim calcmode="lin" valueType="num">
                                      <p:cBhvr additive="base">
                                        <p:cTn id="21"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29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5298">
                                            <p:txEl>
                                              <p:pRg st="4" end="4"/>
                                            </p:txEl>
                                          </p:spTgt>
                                        </p:tgtEl>
                                        <p:attrNameLst>
                                          <p:attrName>style.visibility</p:attrName>
                                        </p:attrNameLst>
                                      </p:cBhvr>
                                      <p:to>
                                        <p:strVal val="visible"/>
                                      </p:to>
                                    </p:set>
                                    <p:anim calcmode="lin" valueType="num">
                                      <p:cBhvr additive="base">
                                        <p:cTn id="25" dur="500" fill="hold"/>
                                        <p:tgtEl>
                                          <p:spTgt spid="5529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5298">
                                            <p:txEl>
                                              <p:pRg st="5" end="5"/>
                                            </p:txEl>
                                          </p:spTgt>
                                        </p:tgtEl>
                                        <p:attrNameLst>
                                          <p:attrName>style.visibility</p:attrName>
                                        </p:attrNameLst>
                                      </p:cBhvr>
                                      <p:to>
                                        <p:strVal val="visible"/>
                                      </p:to>
                                    </p:set>
                                    <p:anim calcmode="lin" valueType="num">
                                      <p:cBhvr additive="base">
                                        <p:cTn id="29" dur="500" fill="hold"/>
                                        <p:tgtEl>
                                          <p:spTgt spid="5529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29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5298">
                                            <p:txEl>
                                              <p:pRg st="6" end="6"/>
                                            </p:txEl>
                                          </p:spTgt>
                                        </p:tgtEl>
                                        <p:attrNameLst>
                                          <p:attrName>style.visibility</p:attrName>
                                        </p:attrNameLst>
                                      </p:cBhvr>
                                      <p:to>
                                        <p:strVal val="visible"/>
                                      </p:to>
                                    </p:set>
                                    <p:anim calcmode="lin" valueType="num">
                                      <p:cBhvr additive="base">
                                        <p:cTn id="33" dur="500" fill="hold"/>
                                        <p:tgtEl>
                                          <p:spTgt spid="5529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52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a UI paper prototype for </a:t>
            </a:r>
            <a:r>
              <a:rPr lang="en-US" dirty="0" smtClean="0"/>
              <a:t>one of Jeff Roach’s </a:t>
            </a:r>
            <a:r>
              <a:rPr lang="en-US" dirty="0" smtClean="0"/>
              <a:t>functional requirements.</a:t>
            </a:r>
            <a:endParaRPr lang="en-US" dirty="0"/>
          </a:p>
        </p:txBody>
      </p:sp>
    </p:spTree>
    <p:extLst>
      <p:ext uri="{BB962C8B-B14F-4D97-AF65-F5344CB8AC3E}">
        <p14:creationId xmlns:p14="http://schemas.microsoft.com/office/powerpoint/2010/main" val="54187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Analysis Approach</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Identify the actors in the system</a:t>
            </a:r>
          </a:p>
          <a:p>
            <a:pPr marL="514350" indent="-514350">
              <a:buFont typeface="+mj-lt"/>
              <a:buAutoNum type="arabicPeriod"/>
            </a:pPr>
            <a:r>
              <a:rPr lang="en-US" dirty="0" smtClean="0"/>
              <a:t>Identify use cases</a:t>
            </a:r>
          </a:p>
          <a:p>
            <a:pPr marL="514350" indent="-514350">
              <a:buFont typeface="+mj-lt"/>
              <a:buAutoNum type="arabicPeriod"/>
            </a:pPr>
            <a:r>
              <a:rPr lang="en-US" dirty="0" smtClean="0"/>
              <a:t>Create use case descriptions</a:t>
            </a:r>
          </a:p>
          <a:p>
            <a:pPr marL="514350" indent="-514350">
              <a:buFont typeface="+mj-lt"/>
              <a:buAutoNum type="arabicPeriod"/>
            </a:pPr>
            <a:r>
              <a:rPr lang="en-US" dirty="0" smtClean="0"/>
              <a:t>Create scenarios</a:t>
            </a:r>
          </a:p>
          <a:p>
            <a:pPr marL="514350" indent="-514350">
              <a:buFont typeface="+mj-lt"/>
              <a:buAutoNum type="arabicPeriod"/>
            </a:pPr>
            <a:endParaRPr lang="en-US" dirty="0" smtClean="0"/>
          </a:p>
          <a:p>
            <a:pPr marL="514350" indent="-514350">
              <a:buNone/>
            </a:pPr>
            <a:r>
              <a:rPr lang="en-US" b="1" u="sng" dirty="0" smtClean="0"/>
              <a:t>Recommendation</a:t>
            </a:r>
          </a:p>
          <a:p>
            <a:pPr marL="514350" indent="-514350"/>
            <a:r>
              <a:rPr lang="en-US" dirty="0" smtClean="0"/>
              <a:t>This approach works best when a prototype is employed.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par>
                                <p:cTn id="38" presetID="53"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p:cTn id="40"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and Actors</a:t>
            </a:r>
            <a:endParaRPr lang="en-US" dirty="0"/>
          </a:p>
        </p:txBody>
      </p:sp>
      <p:sp>
        <p:nvSpPr>
          <p:cNvPr id="3" name="Content Placeholder 2"/>
          <p:cNvSpPr>
            <a:spLocks noGrp="1"/>
          </p:cNvSpPr>
          <p:nvPr>
            <p:ph idx="1"/>
          </p:nvPr>
        </p:nvSpPr>
        <p:spPr>
          <a:xfrm>
            <a:off x="457200" y="3048000"/>
            <a:ext cx="8458200" cy="3407736"/>
          </a:xfrm>
        </p:spPr>
        <p:txBody>
          <a:bodyPr>
            <a:normAutofit fontScale="85000" lnSpcReduction="20000"/>
          </a:bodyPr>
          <a:lstStyle/>
          <a:p>
            <a:r>
              <a:rPr lang="en-US" dirty="0" smtClean="0"/>
              <a:t>Actor</a:t>
            </a:r>
          </a:p>
          <a:p>
            <a:pPr lvl="1"/>
            <a:r>
              <a:rPr lang="en-US" dirty="0" smtClean="0"/>
              <a:t>Set of roles that users play</a:t>
            </a:r>
          </a:p>
          <a:p>
            <a:pPr lvl="1"/>
            <a:r>
              <a:rPr lang="en-US" dirty="0" smtClean="0"/>
              <a:t>External systems</a:t>
            </a:r>
          </a:p>
          <a:p>
            <a:pPr lvl="1"/>
            <a:r>
              <a:rPr lang="en-US" dirty="0" smtClean="0"/>
              <a:t>Try to use actual names from the problem domain</a:t>
            </a:r>
          </a:p>
          <a:p>
            <a:r>
              <a:rPr lang="en-US" dirty="0" smtClean="0"/>
              <a:t>Use case</a:t>
            </a:r>
          </a:p>
          <a:p>
            <a:pPr lvl="1"/>
            <a:r>
              <a:rPr lang="en-US" dirty="0" smtClean="0"/>
              <a:t>Describes the system’s behavior under various conditions as the system responds to a request from one of its stakeholders. </a:t>
            </a:r>
            <a:r>
              <a:rPr lang="en-US" sz="1800" dirty="0" smtClean="0"/>
              <a:t>– Cockburn</a:t>
            </a:r>
            <a:endParaRPr lang="en-US" dirty="0" smtClean="0"/>
          </a:p>
          <a:p>
            <a:pPr lvl="1"/>
            <a:r>
              <a:rPr lang="en-US" dirty="0" smtClean="0"/>
              <a:t>Use a simple verb phrase for the name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00"/>
            <a:ext cx="14287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752600"/>
            <a:ext cx="1866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1" presetClass="entr" presetSubtype="0" fill="hold" nodeType="withEffect">
                                  <p:stCondLst>
                                    <p:cond delay="0"/>
                                  </p:stCondLst>
                                  <p:childTnLst>
                                    <p:set>
                                      <p:cBhvr>
                                        <p:cTn id="26" dur="1" fill="hold">
                                          <p:stCondLst>
                                            <p:cond delay="0"/>
                                          </p:stCondLst>
                                        </p:cTn>
                                        <p:tgtEl>
                                          <p:spTgt spid="40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p:cTn id="4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3" dur="500"/>
                                        <p:tgtEl>
                                          <p:spTgt spid="3">
                                            <p:txEl>
                                              <p:pRg st="6" end="6"/>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457200" y="1609416"/>
            <a:ext cx="7848600" cy="4846320"/>
          </a:xfrm>
        </p:spPr>
        <p:txBody>
          <a:bodyPr/>
          <a:lstStyle/>
          <a:p>
            <a:r>
              <a:rPr lang="en-US" dirty="0" smtClean="0"/>
              <a:t>Actors may be generalized.</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609600" y="2895600"/>
            <a:ext cx="6855178"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Collaborations</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28600" y="1905000"/>
            <a:ext cx="7593074"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and Extends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Track order:</a:t>
            </a:r>
          </a:p>
          <a:p>
            <a:pPr lvl="1">
              <a:buNone/>
            </a:pPr>
            <a:r>
              <a:rPr lang="en-US" dirty="0" smtClean="0">
                <a:latin typeface="Courier New" pitchFamily="49" charset="0"/>
                <a:cs typeface="Courier New" pitchFamily="49" charset="0"/>
              </a:rPr>
              <a:t>1. Obtain and verify the order number</a:t>
            </a:r>
          </a:p>
          <a:p>
            <a:pPr lvl="1">
              <a:buNone/>
            </a:pPr>
            <a:r>
              <a:rPr lang="en-US" b="1" dirty="0" smtClean="0">
                <a:latin typeface="Courier New" pitchFamily="49" charset="0"/>
                <a:cs typeface="Courier New" pitchFamily="49" charset="0"/>
              </a:rPr>
              <a:t>2. Include: ‘Validate user’</a:t>
            </a:r>
          </a:p>
          <a:p>
            <a:pPr lvl="1">
              <a:buNone/>
            </a:pPr>
            <a:r>
              <a:rPr lang="en-US" dirty="0" smtClean="0">
                <a:latin typeface="Courier New" pitchFamily="49" charset="0"/>
                <a:cs typeface="Courier New" pitchFamily="49" charset="0"/>
              </a:rPr>
              <a:t>3. For each part in the order</a:t>
            </a:r>
          </a:p>
          <a:p>
            <a:pPr lvl="3">
              <a:buNone/>
            </a:pPr>
            <a:r>
              <a:rPr lang="en-US" sz="2800" dirty="0">
                <a:latin typeface="Courier New" pitchFamily="49" charset="0"/>
                <a:cs typeface="Courier New" pitchFamily="49" charset="0"/>
              </a:rPr>
              <a:t>Query the order status</a:t>
            </a:r>
          </a:p>
          <a:p>
            <a:pPr lvl="1">
              <a:buNone/>
            </a:pPr>
            <a:r>
              <a:rPr lang="en-US" dirty="0" smtClean="0">
                <a:latin typeface="Courier New" pitchFamily="49" charset="0"/>
                <a:cs typeface="Courier New" pitchFamily="49" charset="0"/>
              </a:rPr>
              <a:t>4. Report overall status to user</a:t>
            </a:r>
          </a:p>
          <a:p>
            <a:pPr lvl="1">
              <a:buNone/>
            </a:pPr>
            <a:endParaRPr lang="en-US" dirty="0" smtClean="0"/>
          </a:p>
          <a:p>
            <a:pPr>
              <a:buNone/>
            </a:pPr>
            <a:r>
              <a:rPr lang="en-US" dirty="0" smtClean="0"/>
              <a:t>Place order:</a:t>
            </a:r>
          </a:p>
          <a:p>
            <a:pPr lvl="1">
              <a:buNone/>
            </a:pPr>
            <a:r>
              <a:rPr lang="en-US" b="1" dirty="0" smtClean="0">
                <a:latin typeface="Courier New" pitchFamily="49" charset="0"/>
                <a:cs typeface="Courier New" pitchFamily="49" charset="0"/>
              </a:rPr>
              <a:t>1. Include: ‘Validate user’</a:t>
            </a:r>
          </a:p>
          <a:p>
            <a:pPr lvl="1">
              <a:buNone/>
            </a:pPr>
            <a:r>
              <a:rPr lang="en-US" dirty="0" smtClean="0">
                <a:latin typeface="Courier New" pitchFamily="49" charset="0"/>
                <a:cs typeface="Courier New" pitchFamily="49" charset="0"/>
              </a:rPr>
              <a:t>2. Collect the user’s order items </a:t>
            </a:r>
            <a:r>
              <a:rPr lang="en-US" b="1" dirty="0" smtClean="0">
                <a:solidFill>
                  <a:schemeClr val="accent1">
                    <a:lumMod val="50000"/>
                  </a:schemeClr>
                </a:solidFill>
                <a:latin typeface="Courier New" pitchFamily="49" charset="0"/>
                <a:cs typeface="Courier New" pitchFamily="49" charset="0"/>
              </a:rPr>
              <a:t>(</a:t>
            </a:r>
            <a:r>
              <a:rPr lang="en-US" b="1" dirty="0">
                <a:solidFill>
                  <a:schemeClr val="accent1">
                    <a:lumMod val="50000"/>
                  </a:schemeClr>
                </a:solidFill>
                <a:latin typeface="Courier New" pitchFamily="49" charset="0"/>
                <a:cs typeface="Courier New" pitchFamily="49" charset="0"/>
              </a:rPr>
              <a:t>extension </a:t>
            </a:r>
            <a:r>
              <a:rPr lang="en-US" b="1" dirty="0" smtClean="0">
                <a:solidFill>
                  <a:schemeClr val="accent1">
                    <a:lumMod val="50000"/>
                  </a:schemeClr>
                </a:solidFill>
                <a:latin typeface="Courier New" pitchFamily="49" charset="0"/>
                <a:cs typeface="Courier New" pitchFamily="49" charset="0"/>
              </a:rPr>
              <a:t>point: Set priority)</a:t>
            </a:r>
          </a:p>
          <a:p>
            <a:pPr lvl="1">
              <a:buNone/>
            </a:pPr>
            <a:r>
              <a:rPr lang="en-US" dirty="0" smtClean="0">
                <a:latin typeface="Courier New" pitchFamily="49" charset="0"/>
                <a:cs typeface="Courier New" pitchFamily="49" charset="0"/>
              </a:rPr>
              <a:t>3. Submit the order for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p:cTn id="3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3">
                                            <p:txEl>
                                              <p:pRg st="7" end="7"/>
                                            </p:txEl>
                                          </p:spTgt>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p:cTn id="44"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6" dur="500"/>
                                        <p:tgtEl>
                                          <p:spTgt spid="3">
                                            <p:txEl>
                                              <p:pRg st="8" end="8"/>
                                            </p:txEl>
                                          </p:spTgt>
                                        </p:tgtEl>
                                      </p:cBhvr>
                                    </p:animEffect>
                                  </p:childTnLst>
                                </p:cTn>
                              </p:par>
                              <p:par>
                                <p:cTn id="47" presetID="53"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3">
                                            <p:txEl>
                                              <p:pRg st="9" end="9"/>
                                            </p:txEl>
                                          </p:spTgt>
                                        </p:tgtEl>
                                      </p:cBhvr>
                                    </p:animEffect>
                                  </p:childTnLst>
                                </p:cTn>
                              </p:par>
                              <p:par>
                                <p:cTn id="52" presetID="53" presetClass="entr" presetSubtype="0" fill="hold" grpId="0"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p:cTn id="54"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“Customers are not always good at describing exactly what they want or need.”</a:t>
            </a:r>
          </a:p>
          <a:p>
            <a:r>
              <a:rPr lang="en-US" dirty="0" smtClean="0"/>
              <a:t>They will use jargon and unclear terminology, it is your job to clarify all requirements without offending the clients.</a:t>
            </a:r>
          </a:p>
          <a:p>
            <a:r>
              <a:rPr lang="en-US" dirty="0" smtClean="0"/>
              <a:t>Never assume</a:t>
            </a:r>
          </a:p>
          <a:p>
            <a:r>
              <a:rPr lang="en-US" dirty="0" smtClean="0"/>
              <a:t>Tell them what you plan to do</a:t>
            </a:r>
          </a:p>
          <a:p>
            <a:r>
              <a:rPr lang="en-US" dirty="0" smtClean="0"/>
              <a:t>Execute your plan</a:t>
            </a:r>
          </a:p>
          <a:p>
            <a:r>
              <a:rPr lang="en-US" dirty="0" smtClean="0"/>
              <a:t>Tell them what you have </a:t>
            </a:r>
            <a:r>
              <a:rPr lang="en-US" dirty="0" smtClean="0"/>
              <a:t>done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99CCFF"/>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99CCFF"/>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99CCFF"/>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99CCFF"/>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99CCFF"/>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99CC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Case Diagram Example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38200" y="2133600"/>
            <a:ext cx="6430818" cy="3810000"/>
          </a:xfrm>
          <a:prstGeom prst="rect">
            <a:avLst/>
          </a:prstGeom>
          <a:gradFill>
            <a:gsLst>
              <a:gs pos="0">
                <a:srgbClr val="FFEFD1"/>
              </a:gs>
              <a:gs pos="64999">
                <a:srgbClr val="F0EBD5"/>
              </a:gs>
              <a:gs pos="100000">
                <a:srgbClr val="D1C39F"/>
              </a:gs>
            </a:gsLst>
            <a:lin ang="5400000" scaled="0"/>
          </a:grad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Description Examples</a:t>
            </a:r>
            <a:endParaRPr lang="en-US" dirty="0"/>
          </a:p>
        </p:txBody>
      </p:sp>
      <p:sp>
        <p:nvSpPr>
          <p:cNvPr id="3" name="Content Placeholder 2"/>
          <p:cNvSpPr>
            <a:spLocks noGrp="1"/>
          </p:cNvSpPr>
          <p:nvPr>
            <p:ph idx="1"/>
          </p:nvPr>
        </p:nvSpPr>
        <p:spPr>
          <a:xfrm>
            <a:off x="457200" y="1609416"/>
            <a:ext cx="7239000" cy="752784"/>
          </a:xfrm>
        </p:spPr>
        <p:txBody>
          <a:bodyPr>
            <a:normAutofit fontScale="70000" lnSpcReduction="20000"/>
          </a:bodyPr>
          <a:lstStyle/>
          <a:p>
            <a:r>
              <a:rPr lang="en-US" dirty="0" smtClean="0"/>
              <a:t>See handout</a:t>
            </a:r>
          </a:p>
          <a:p>
            <a:r>
              <a:rPr lang="en-US" dirty="0" smtClean="0"/>
              <a:t>Sequence Diagram Alternative</a:t>
            </a:r>
            <a:endParaRPr lang="en-US"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ahoma" pitchFamily="34" charset="0"/>
                <a:ea typeface="Times New Roman" pitchFamily="18" charset="0"/>
                <a:cs typeface="Tahoma" pitchFamily="34" charset="0"/>
              </a:rPr>
              <a:t> </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a use case diagram and use case description for </a:t>
            </a:r>
            <a:r>
              <a:rPr lang="en-US" dirty="0" smtClean="0"/>
              <a:t>the </a:t>
            </a:r>
            <a:r>
              <a:rPr lang="en-US" dirty="0" smtClean="0"/>
              <a:t>UI </a:t>
            </a:r>
            <a:r>
              <a:rPr lang="en-US" dirty="0" smtClean="0"/>
              <a:t>prototype </a:t>
            </a:r>
            <a:r>
              <a:rPr lang="en-US" dirty="0" smtClean="0"/>
              <a:t>you designed in the previous activity.</a:t>
            </a:r>
            <a:endParaRPr lang="en-US" dirty="0"/>
          </a:p>
        </p:txBody>
      </p:sp>
    </p:spTree>
    <p:extLst>
      <p:ext uri="{BB962C8B-B14F-4D97-AF65-F5344CB8AC3E}">
        <p14:creationId xmlns:p14="http://schemas.microsoft.com/office/powerpoint/2010/main" val="28510837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Are actual examples of how the system is used</a:t>
            </a:r>
          </a:p>
          <a:p>
            <a:r>
              <a:rPr lang="en-US" dirty="0" smtClean="0"/>
              <a:t>They are instantiations of the use case descriptions</a:t>
            </a:r>
          </a:p>
          <a:p>
            <a:pPr lvl="1"/>
            <a:r>
              <a:rPr lang="en-US" dirty="0" smtClean="0"/>
              <a:t>There can be many scenarios for each use case description.</a:t>
            </a:r>
          </a:p>
          <a:p>
            <a:r>
              <a:rPr lang="en-US" dirty="0" smtClean="0"/>
              <a:t>May be used as actual test cases</a:t>
            </a:r>
          </a:p>
          <a:p>
            <a:r>
              <a:rPr lang="en-US" dirty="0" smtClean="0"/>
              <a:t>May be used for text case development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For any one of the use cases you created, please create a complete scenario for it.</a:t>
            </a:r>
            <a:endParaRPr lang="en-US" dirty="0"/>
          </a:p>
        </p:txBody>
      </p:sp>
    </p:spTree>
    <p:extLst>
      <p:ext uri="{BB962C8B-B14F-4D97-AF65-F5344CB8AC3E}">
        <p14:creationId xmlns:p14="http://schemas.microsoft.com/office/powerpoint/2010/main" val="26484147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System Model</a:t>
            </a:r>
            <a:endParaRPr lang="en-US" dirty="0"/>
          </a:p>
        </p:txBody>
      </p:sp>
      <p:sp>
        <p:nvSpPr>
          <p:cNvPr id="3" name="Content Placeholder 2"/>
          <p:cNvSpPr>
            <a:spLocks noGrp="1"/>
          </p:cNvSpPr>
          <p:nvPr>
            <p:ph idx="1"/>
          </p:nvPr>
        </p:nvSpPr>
        <p:spPr/>
        <p:txBody>
          <a:bodyPr/>
          <a:lstStyle/>
          <a:p>
            <a:r>
              <a:rPr lang="en-US" dirty="0" smtClean="0"/>
              <a:t>Identify all actors</a:t>
            </a:r>
          </a:p>
          <a:p>
            <a:r>
              <a:rPr lang="en-US" dirty="0" smtClean="0"/>
              <a:t>Identify the high level functionalities</a:t>
            </a:r>
          </a:p>
          <a:p>
            <a:r>
              <a:rPr lang="en-US" dirty="0"/>
              <a:t>Use a package to represent the system</a:t>
            </a:r>
          </a:p>
          <a:p>
            <a:r>
              <a:rPr lang="en-US" dirty="0"/>
              <a:t>Show the actors</a:t>
            </a:r>
          </a:p>
          <a:p>
            <a:r>
              <a:rPr lang="en-US" dirty="0"/>
              <a:t>Show the inputs and outputs</a:t>
            </a:r>
          </a:p>
        </p:txBody>
      </p:sp>
    </p:spTree>
    <p:extLst>
      <p:ext uri="{BB962C8B-B14F-4D97-AF65-F5344CB8AC3E}">
        <p14:creationId xmlns:p14="http://schemas.microsoft.com/office/powerpoint/2010/main" val="36146811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System Model</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457200" y="1646934"/>
            <a:ext cx="8229600" cy="4432495"/>
          </a:xfrm>
          <a:prstGeom prst="rect">
            <a:avLst/>
          </a:prstGeom>
          <a:noFill/>
          <a:ln w="9525">
            <a:solidFill>
              <a:srgbClr val="00B0F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206951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Create a system model for </a:t>
            </a:r>
            <a:r>
              <a:rPr lang="en-US" dirty="0" smtClean="0"/>
              <a:t>Jeff Roach’s system.</a:t>
            </a:r>
            <a:endParaRPr lang="en-US" dirty="0"/>
          </a:p>
        </p:txBody>
      </p:sp>
    </p:spTree>
    <p:extLst>
      <p:ext uri="{BB962C8B-B14F-4D97-AF65-F5344CB8AC3E}">
        <p14:creationId xmlns:p14="http://schemas.microsoft.com/office/powerpoint/2010/main" val="418092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Managing the Customer Relationship</a:t>
            </a:r>
            <a:endParaRPr lang="en-US" dirty="0"/>
          </a:p>
        </p:txBody>
      </p:sp>
      <p:sp>
        <p:nvSpPr>
          <p:cNvPr id="3" name="Content Placeholder 2"/>
          <p:cNvSpPr>
            <a:spLocks noGrp="1"/>
          </p:cNvSpPr>
          <p:nvPr>
            <p:ph idx="1"/>
          </p:nvPr>
        </p:nvSpPr>
        <p:spPr/>
        <p:txBody>
          <a:bodyPr/>
          <a:lstStyle/>
          <a:p>
            <a:r>
              <a:rPr lang="en-US" u="sng" dirty="0" smtClean="0"/>
              <a:t>VERY</a:t>
            </a:r>
            <a:r>
              <a:rPr lang="en-US" dirty="0" smtClean="0"/>
              <a:t> important</a:t>
            </a:r>
          </a:p>
          <a:p>
            <a:r>
              <a:rPr lang="en-US" dirty="0" smtClean="0"/>
              <a:t>Customer and developers need to have ongoing understanding of the product</a:t>
            </a:r>
          </a:p>
          <a:p>
            <a:r>
              <a:rPr lang="en-US" dirty="0" smtClean="0"/>
              <a:t>Keep the customer up to date</a:t>
            </a:r>
          </a:p>
          <a:p>
            <a:pPr lvl="1"/>
            <a:r>
              <a:rPr lang="en-US" dirty="0" smtClean="0"/>
              <a:t>even with bad news!</a:t>
            </a:r>
          </a:p>
          <a:p>
            <a:r>
              <a:rPr lang="en-US" dirty="0" smtClean="0"/>
              <a:t>Always elicit comments and suggestions</a:t>
            </a:r>
          </a:p>
          <a:p>
            <a:r>
              <a:rPr lang="en-US" dirty="0" smtClean="0"/>
              <a:t>Always strive for positive outcomes on both sides – win/win strategies</a:t>
            </a:r>
            <a:endParaRPr lang="en-US" dirty="0"/>
          </a:p>
        </p:txBody>
      </p:sp>
    </p:spTree>
    <p:extLst>
      <p:ext uri="{BB962C8B-B14F-4D97-AF65-F5344CB8AC3E}">
        <p14:creationId xmlns:p14="http://schemas.microsoft.com/office/powerpoint/2010/main" val="29083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“Shall”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We’ll adopt a government best practice (MIL-STD-961D)</a:t>
            </a:r>
          </a:p>
          <a:p>
            <a:pPr lvl="1"/>
            <a:r>
              <a:rPr lang="en-US" dirty="0" smtClean="0"/>
              <a:t>When writing requirements we always state requirements in the future tense using the emphatic form “shall.”</a:t>
            </a:r>
          </a:p>
          <a:p>
            <a:r>
              <a:rPr lang="en-US" dirty="0" smtClean="0"/>
              <a:t>The weaker auxiliary verbs “will,” “should,” and “may” do not express a requirement. </a:t>
            </a:r>
          </a:p>
          <a:p>
            <a:pPr lvl="1"/>
            <a:r>
              <a:rPr lang="en-US" dirty="0" smtClean="0"/>
              <a:t>In the case of “will,” the sentence places responsibility on the developer. </a:t>
            </a:r>
          </a:p>
          <a:p>
            <a:pPr lvl="1"/>
            <a:r>
              <a:rPr lang="en-US" dirty="0" smtClean="0"/>
              <a:t>“May” grants permission</a:t>
            </a:r>
            <a:r>
              <a:rPr lang="en-US" dirty="0"/>
              <a:t>.</a:t>
            </a:r>
            <a:endParaRPr lang="en-US" dirty="0" smtClean="0"/>
          </a:p>
          <a:p>
            <a:pPr lvl="1"/>
            <a:r>
              <a:rPr lang="en-US" dirty="0" smtClean="0"/>
              <a:t>“Should” states a preference.  </a:t>
            </a:r>
          </a:p>
          <a:p>
            <a:pPr lvl="1"/>
            <a:r>
              <a:rPr lang="en-US" dirty="0" smtClean="0"/>
              <a:t>“Must” is ambiguous, since it may express a presumption instead of a requirement.</a:t>
            </a:r>
            <a:endParaRPr lang="en-US" dirty="0"/>
          </a:p>
        </p:txBody>
      </p:sp>
    </p:spTree>
    <p:extLst>
      <p:ext uri="{BB962C8B-B14F-4D97-AF65-F5344CB8AC3E}">
        <p14:creationId xmlns:p14="http://schemas.microsoft.com/office/powerpoint/2010/main" val="275411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Natural Language</a:t>
            </a:r>
            <a:endParaRPr lang="en-US" dirty="0"/>
          </a:p>
        </p:txBody>
      </p:sp>
      <p:sp>
        <p:nvSpPr>
          <p:cNvPr id="3" name="Content Placeholder 2"/>
          <p:cNvSpPr>
            <a:spLocks noGrp="1"/>
          </p:cNvSpPr>
          <p:nvPr>
            <p:ph idx="1"/>
          </p:nvPr>
        </p:nvSpPr>
        <p:spPr/>
        <p:txBody>
          <a:bodyPr/>
          <a:lstStyle/>
          <a:p>
            <a:r>
              <a:rPr lang="en-US" dirty="0" smtClean="0"/>
              <a:t>Keep sentences short and simple</a:t>
            </a:r>
          </a:p>
          <a:p>
            <a:r>
              <a:rPr lang="en-US" dirty="0" smtClean="0"/>
              <a:t>Refer to things using exactly the same words every time</a:t>
            </a:r>
          </a:p>
          <a:p>
            <a:r>
              <a:rPr lang="en-US" dirty="0" smtClean="0"/>
              <a:t>When you've written a sentence, read it back to yourself with all the modifiers and subordinate clauses deleted. Read only a short subject, the main verb, and a short object. </a:t>
            </a:r>
          </a:p>
        </p:txBody>
      </p:sp>
    </p:spTree>
    <p:extLst>
      <p:ext uri="{BB962C8B-B14F-4D97-AF65-F5344CB8AC3E}">
        <p14:creationId xmlns:p14="http://schemas.microsoft.com/office/powerpoint/2010/main" val="195913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on Users</a:t>
            </a:r>
            <a:endParaRPr lang="en-US" dirty="0"/>
          </a:p>
        </p:txBody>
      </p:sp>
      <p:sp>
        <p:nvSpPr>
          <p:cNvPr id="3" name="Content Placeholder 2"/>
          <p:cNvSpPr>
            <a:spLocks noGrp="1"/>
          </p:cNvSpPr>
          <p:nvPr>
            <p:ph idx="1"/>
          </p:nvPr>
        </p:nvSpPr>
        <p:spPr/>
        <p:txBody>
          <a:bodyPr>
            <a:normAutofit/>
          </a:bodyPr>
          <a:lstStyle/>
          <a:p>
            <a:r>
              <a:rPr lang="en-US" dirty="0" smtClean="0"/>
              <a:t>The goal in writing engineering specifications is to specify the operations and operational constraints of the product.</a:t>
            </a:r>
          </a:p>
          <a:p>
            <a:r>
              <a:rPr lang="en-US" i="1" dirty="0" smtClean="0">
                <a:solidFill>
                  <a:srgbClr val="FF0000"/>
                </a:solidFill>
              </a:rPr>
              <a:t>“The user shall be able to . . .” </a:t>
            </a:r>
            <a:r>
              <a:rPr lang="en-US" dirty="0" smtClean="0"/>
              <a:t>does not require that the software do anything.  It only requires that the user have an ability.</a:t>
            </a:r>
          </a:p>
          <a:p>
            <a:pPr lvl="1"/>
            <a:r>
              <a:rPr lang="en-US" i="1" dirty="0" smtClean="0">
                <a:solidFill>
                  <a:schemeClr val="accent3">
                    <a:lumMod val="50000"/>
                  </a:schemeClr>
                </a:solidFill>
              </a:rPr>
              <a:t>“The system shall … , under control of the user.”</a:t>
            </a:r>
          </a:p>
          <a:p>
            <a:pPr lvl="1"/>
            <a:r>
              <a:rPr lang="en-US" i="1" dirty="0" smtClean="0">
                <a:solidFill>
                  <a:schemeClr val="accent3">
                    <a:lumMod val="50000"/>
                  </a:schemeClr>
                </a:solidFill>
              </a:rPr>
              <a:t>“The system shall give the user the ability to …”</a:t>
            </a:r>
            <a:endParaRPr lang="en-US" i="1" dirty="0">
              <a:solidFill>
                <a:schemeClr val="accent3">
                  <a:lumMod val="50000"/>
                </a:schemeClr>
              </a:solidFill>
            </a:endParaRPr>
          </a:p>
        </p:txBody>
      </p:sp>
    </p:spTree>
    <p:extLst>
      <p:ext uri="{BB962C8B-B14F-4D97-AF65-F5344CB8AC3E}">
        <p14:creationId xmlns:p14="http://schemas.microsoft.com/office/powerpoint/2010/main" val="22720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Functional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Functional</a:t>
            </a:r>
          </a:p>
          <a:p>
            <a:pPr lvl="1"/>
            <a:r>
              <a:rPr lang="en-US" dirty="0" smtClean="0"/>
              <a:t>Describes the computational operations of the system in terms of its inputs, outputs, and actors.</a:t>
            </a:r>
          </a:p>
          <a:p>
            <a:pPr lvl="1"/>
            <a:r>
              <a:rPr lang="en-US" dirty="0" smtClean="0"/>
              <a:t>Describes required behavior in terms of required activities, such as reactions to inputs, and the state of each </a:t>
            </a:r>
            <a:r>
              <a:rPr lang="en-US" sz="2600" dirty="0" smtClean="0"/>
              <a:t>entity</a:t>
            </a:r>
            <a:r>
              <a:rPr lang="en-US" dirty="0" smtClean="0"/>
              <a:t> before and after an activity occurs. </a:t>
            </a:r>
            <a:r>
              <a:rPr lang="en-US" sz="1600" dirty="0" smtClean="0"/>
              <a:t>– </a:t>
            </a:r>
            <a:r>
              <a:rPr lang="en-US" sz="1600" dirty="0" err="1" smtClean="0"/>
              <a:t>Pfleeger</a:t>
            </a:r>
            <a:r>
              <a:rPr lang="en-US" sz="1600" dirty="0" smtClean="0"/>
              <a:t> &amp; Atlee </a:t>
            </a:r>
          </a:p>
          <a:p>
            <a:r>
              <a:rPr lang="en-US" dirty="0" smtClean="0"/>
              <a:t>Examples</a:t>
            </a:r>
          </a:p>
          <a:p>
            <a:pPr lvl="1"/>
            <a:r>
              <a:rPr lang="en-US" i="1" dirty="0" smtClean="0">
                <a:solidFill>
                  <a:schemeClr val="accent3">
                    <a:lumMod val="50000"/>
                  </a:schemeClr>
                </a:solidFill>
              </a:rPr>
              <a:t>“The system shall allow library patrons to search for a book by title, author, or </a:t>
            </a:r>
            <a:r>
              <a:rPr lang="en-US" i="1" dirty="0" smtClean="0">
                <a:solidFill>
                  <a:schemeClr val="accent3">
                    <a:lumMod val="50000"/>
                  </a:schemeClr>
                </a:solidFill>
              </a:rPr>
              <a:t>ISBN.”</a:t>
            </a:r>
            <a:endParaRPr lang="en-US" i="1" dirty="0" smtClean="0">
              <a:solidFill>
                <a:schemeClr val="accent3">
                  <a:lumMod val="50000"/>
                </a:schemeClr>
              </a:solidFill>
            </a:endParaRPr>
          </a:p>
          <a:p>
            <a:pPr lvl="1"/>
            <a:r>
              <a:rPr lang="en-US" i="1" dirty="0" smtClean="0">
                <a:solidFill>
                  <a:schemeClr val="accent3">
                    <a:lumMod val="50000"/>
                  </a:schemeClr>
                </a:solidFill>
              </a:rPr>
              <a:t>“The system shall allow managers to view and produce an inventory </a:t>
            </a:r>
            <a:r>
              <a:rPr lang="en-US" i="1" dirty="0" smtClean="0">
                <a:solidFill>
                  <a:schemeClr val="accent3">
                    <a:lumMod val="50000"/>
                  </a:schemeClr>
                </a:solidFill>
              </a:rPr>
              <a:t>report.”</a:t>
            </a:r>
            <a:endParaRPr lang="en-US" i="1" dirty="0" smtClean="0">
              <a:solidFill>
                <a:schemeClr val="accent3">
                  <a:lumMod val="50000"/>
                </a:schemeClr>
              </a:solidFill>
            </a:endParaRPr>
          </a:p>
          <a:p>
            <a:pPr lvl="1"/>
            <a:r>
              <a:rPr lang="en-US" i="1" dirty="0" smtClean="0">
                <a:solidFill>
                  <a:schemeClr val="accent3">
                    <a:lumMod val="50000"/>
                  </a:schemeClr>
                </a:solidFill>
              </a:rPr>
              <a:t>“The system shall allow all users to view faculty information that is read from the Banner </a:t>
            </a:r>
            <a:r>
              <a:rPr lang="en-US" i="1" dirty="0" smtClean="0">
                <a:solidFill>
                  <a:schemeClr val="accent3">
                    <a:lumMod val="50000"/>
                  </a:schemeClr>
                </a:solidFill>
              </a:rPr>
              <a:t>system.” </a:t>
            </a:r>
            <a:endParaRPr lang="en-US" i="1" dirty="0" smtClean="0">
              <a:solidFill>
                <a:schemeClr val="accent3">
                  <a:lumMod val="50000"/>
                </a:schemeClr>
              </a:solidFill>
            </a:endParaRPr>
          </a:p>
          <a:p>
            <a:pPr lvl="1"/>
            <a:endParaRPr lang="en-US" dirty="0"/>
          </a:p>
        </p:txBody>
      </p:sp>
    </p:spTree>
    <p:extLst>
      <p:ext uri="{BB962C8B-B14F-4D97-AF65-F5344CB8AC3E}">
        <p14:creationId xmlns:p14="http://schemas.microsoft.com/office/powerpoint/2010/main" val="389043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par>
                                <p:cTn id="27" presetID="53"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3">
                                            <p:txEl>
                                              <p:pRg st="5" end="5"/>
                                            </p:txEl>
                                          </p:spTgt>
                                        </p:tgtEl>
                                      </p:cBhvr>
                                    </p:animEffect>
                                  </p:childTnLst>
                                </p:cTn>
                              </p:par>
                              <p:par>
                                <p:cTn id="37" presetID="53"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1949</Words>
  <Application>Microsoft Office PowerPoint</Application>
  <PresentationFormat>On-screen Show (4:3)</PresentationFormat>
  <Paragraphs>286</Paragraphs>
  <Slides>47</Slides>
  <Notes>1</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Where are we?</vt:lpstr>
      <vt:lpstr>Requirements Elicitation</vt:lpstr>
      <vt:lpstr>Requirements Elicitation</vt:lpstr>
      <vt:lpstr>Things to Keep in Mind</vt:lpstr>
      <vt:lpstr>Managing the Customer Relationship</vt:lpstr>
      <vt:lpstr>Using “Shall”</vt:lpstr>
      <vt:lpstr>Using Natural Language</vt:lpstr>
      <vt:lpstr>Requirements on Users</vt:lpstr>
      <vt:lpstr>Writing Functional Requirements</vt:lpstr>
      <vt:lpstr>Writing Functional Requirements</vt:lpstr>
      <vt:lpstr>Writing Non-functional Requirements</vt:lpstr>
      <vt:lpstr>Writing Non-Functional Requirements</vt:lpstr>
      <vt:lpstr>User-Interface Requirements</vt:lpstr>
      <vt:lpstr>Problem Identification and Definition</vt:lpstr>
      <vt:lpstr>Activity</vt:lpstr>
      <vt:lpstr>Elicitation Techniques</vt:lpstr>
      <vt:lpstr>Questionnaires</vt:lpstr>
      <vt:lpstr>Designing Questionnaires</vt:lpstr>
      <vt:lpstr>Interviews</vt:lpstr>
      <vt:lpstr>Question Types</vt:lpstr>
      <vt:lpstr>Recommendation</vt:lpstr>
      <vt:lpstr>Activity</vt:lpstr>
      <vt:lpstr>Joint Application Development (JAD)</vt:lpstr>
      <vt:lpstr>Using JAD for Requirements</vt:lpstr>
      <vt:lpstr>Observations</vt:lpstr>
      <vt:lpstr>Document Analysis</vt:lpstr>
      <vt:lpstr>Prototyping</vt:lpstr>
      <vt:lpstr>Prototyping</vt:lpstr>
      <vt:lpstr>UI Prototyping</vt:lpstr>
      <vt:lpstr>Principle: Recognize the Diversity </vt:lpstr>
      <vt:lpstr>Principle: Recognize the Diversity </vt:lpstr>
      <vt:lpstr>Principle: Use the Eight Golden Rules of UI Design </vt:lpstr>
      <vt:lpstr>Principle: Prototype Testing and Evaluation </vt:lpstr>
      <vt:lpstr>Activity</vt:lpstr>
      <vt:lpstr>Use Case Analysis Approach</vt:lpstr>
      <vt:lpstr>Use Cases and Actors</vt:lpstr>
      <vt:lpstr>Actors</vt:lpstr>
      <vt:lpstr>Use case Collaborations</vt:lpstr>
      <vt:lpstr>Include and Extends</vt:lpstr>
      <vt:lpstr>Use Case Diagram Example</vt:lpstr>
      <vt:lpstr>Use Case Description Examples</vt:lpstr>
      <vt:lpstr>Activity</vt:lpstr>
      <vt:lpstr>Scenarios</vt:lpstr>
      <vt:lpstr>Activity</vt:lpstr>
      <vt:lpstr>Building a System Model</vt:lpstr>
      <vt:lpstr>Example System Model</vt:lpstr>
      <vt:lpstr>Activity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Management</dc:title>
  <dc:creator>roach_admin</dc:creator>
  <cp:lastModifiedBy>Jeff Roach</cp:lastModifiedBy>
  <cp:revision>218</cp:revision>
  <dcterms:created xsi:type="dcterms:W3CDTF">2010-09-18T21:29:48Z</dcterms:created>
  <dcterms:modified xsi:type="dcterms:W3CDTF">2014-09-25T20:46:45Z</dcterms:modified>
</cp:coreProperties>
</file>