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59" r:id="rId3"/>
    <p:sldId id="261" r:id="rId4"/>
    <p:sldId id="262" r:id="rId5"/>
    <p:sldId id="296" r:id="rId6"/>
    <p:sldId id="297" r:id="rId7"/>
    <p:sldId id="298" r:id="rId8"/>
    <p:sldId id="299" r:id="rId9"/>
    <p:sldId id="300" r:id="rId10"/>
    <p:sldId id="309" r:id="rId11"/>
    <p:sldId id="310" r:id="rId12"/>
    <p:sldId id="311" r:id="rId13"/>
    <p:sldId id="302" r:id="rId14"/>
    <p:sldId id="303" r:id="rId15"/>
    <p:sldId id="304" r:id="rId16"/>
    <p:sldId id="305" r:id="rId17"/>
    <p:sldId id="283" r:id="rId18"/>
    <p:sldId id="284" r:id="rId19"/>
    <p:sldId id="285" r:id="rId20"/>
    <p:sldId id="312" r:id="rId21"/>
    <p:sldId id="289" r:id="rId22"/>
    <p:sldId id="290" r:id="rId23"/>
    <p:sldId id="291" r:id="rId24"/>
    <p:sldId id="292" r:id="rId25"/>
    <p:sldId id="293" r:id="rId26"/>
    <p:sldId id="266" r:id="rId27"/>
    <p:sldId id="264" r:id="rId28"/>
    <p:sldId id="265" r:id="rId29"/>
    <p:sldId id="313" r:id="rId30"/>
    <p:sldId id="280" r:id="rId31"/>
    <p:sldId id="282" r:id="rId3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86" autoAdjust="0"/>
  </p:normalViewPr>
  <p:slideViewPr>
    <p:cSldViewPr>
      <p:cViewPr varScale="1">
        <p:scale>
          <a:sx n="74" d="100"/>
          <a:sy n="74" d="100"/>
        </p:scale>
        <p:origin x="-157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B48C687-2E24-4C34-9B74-CCC99EF3CB56}" type="datetimeFigureOut">
              <a:rPr lang="en-US" smtClean="0"/>
              <a:t>10/9/2014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3D17F972-73DF-4463-9FC6-7F5B06394FAF}" type="slidenum">
              <a:rPr lang="en-US" smtClean="0"/>
              <a:t>‹#›</a:t>
            </a:fld>
            <a:endParaRPr lang="en-US"/>
          </a:p>
        </p:txBody>
      </p:sp>
    </p:spTree>
    <p:extLst>
      <p:ext uri="{BB962C8B-B14F-4D97-AF65-F5344CB8AC3E}">
        <p14:creationId xmlns:p14="http://schemas.microsoft.com/office/powerpoint/2010/main" val="95584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2400" dirty="0" smtClean="0"/>
              <a:t>Data Dictionary</a:t>
            </a:r>
          </a:p>
          <a:p>
            <a:pPr lvl="1">
              <a:lnSpc>
                <a:spcPct val="80000"/>
              </a:lnSpc>
            </a:pPr>
            <a:r>
              <a:rPr lang="en-US" sz="2100" dirty="0" smtClean="0"/>
              <a:t>A description of all data objects consumed or produced by the software.</a:t>
            </a:r>
          </a:p>
          <a:p>
            <a:pPr>
              <a:lnSpc>
                <a:spcPct val="80000"/>
              </a:lnSpc>
            </a:pPr>
            <a:r>
              <a:rPr lang="en-US" sz="2400" dirty="0" smtClean="0"/>
              <a:t>Entity Relationship Diagram (ERD)</a:t>
            </a:r>
          </a:p>
          <a:p>
            <a:pPr lvl="1">
              <a:lnSpc>
                <a:spcPct val="80000"/>
              </a:lnSpc>
            </a:pPr>
            <a:r>
              <a:rPr lang="en-US" sz="2100" dirty="0" smtClean="0"/>
              <a:t>Depicts relationships between data objects.</a:t>
            </a:r>
          </a:p>
          <a:p>
            <a:pPr>
              <a:lnSpc>
                <a:spcPct val="80000"/>
              </a:lnSpc>
            </a:pPr>
            <a:r>
              <a:rPr lang="en-US" sz="2400" dirty="0" smtClean="0"/>
              <a:t>Data Flow Diagram (DFD)</a:t>
            </a:r>
          </a:p>
          <a:p>
            <a:pPr lvl="1">
              <a:lnSpc>
                <a:spcPct val="80000"/>
              </a:lnSpc>
            </a:pPr>
            <a:r>
              <a:rPr lang="en-US" sz="2100" dirty="0" smtClean="0"/>
              <a:t>Depict the transformation of data through the system.</a:t>
            </a:r>
          </a:p>
          <a:p>
            <a:pPr lvl="1">
              <a:lnSpc>
                <a:spcPct val="80000"/>
              </a:lnSpc>
            </a:pPr>
            <a:r>
              <a:rPr lang="en-US" sz="2100" dirty="0" smtClean="0"/>
              <a:t>Depict the functions that transform data.</a:t>
            </a:r>
          </a:p>
          <a:p>
            <a:pPr>
              <a:lnSpc>
                <a:spcPct val="80000"/>
              </a:lnSpc>
            </a:pPr>
            <a:r>
              <a:rPr lang="en-US" sz="2400" dirty="0" smtClean="0"/>
              <a:t>State Chart Diagram (SCD)</a:t>
            </a:r>
          </a:p>
          <a:p>
            <a:pPr lvl="1">
              <a:lnSpc>
                <a:spcPct val="80000"/>
              </a:lnSpc>
            </a:pPr>
            <a:r>
              <a:rPr lang="en-US" sz="2100" dirty="0" smtClean="0"/>
              <a:t>Indicates how the system behaves as a consequence of external states.</a:t>
            </a:r>
          </a:p>
          <a:p>
            <a:endParaRPr lang="en-US" dirty="0"/>
          </a:p>
        </p:txBody>
      </p:sp>
      <p:sp>
        <p:nvSpPr>
          <p:cNvPr id="4" name="Slide Number Placeholder 3"/>
          <p:cNvSpPr>
            <a:spLocks noGrp="1"/>
          </p:cNvSpPr>
          <p:nvPr>
            <p:ph type="sldNum" sz="quarter" idx="10"/>
          </p:nvPr>
        </p:nvSpPr>
        <p:spPr/>
        <p:txBody>
          <a:bodyPr/>
          <a:lstStyle/>
          <a:p>
            <a:fld id="{3D17F972-73DF-4463-9FC6-7F5B06394FAF}" type="slidenum">
              <a:rPr lang="en-US" smtClean="0"/>
              <a:t>4</a:t>
            </a:fld>
            <a:endParaRPr lang="en-US"/>
          </a:p>
        </p:txBody>
      </p:sp>
    </p:spTree>
    <p:extLst>
      <p:ext uri="{BB962C8B-B14F-4D97-AF65-F5344CB8AC3E}">
        <p14:creationId xmlns:p14="http://schemas.microsoft.com/office/powerpoint/2010/main" val="54960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17F972-73DF-4463-9FC6-7F5B06394FAF}" type="slidenum">
              <a:rPr lang="en-US" smtClean="0"/>
              <a:t>10</a:t>
            </a:fld>
            <a:endParaRPr lang="en-US"/>
          </a:p>
        </p:txBody>
      </p:sp>
    </p:spTree>
    <p:extLst>
      <p:ext uri="{BB962C8B-B14F-4D97-AF65-F5344CB8AC3E}">
        <p14:creationId xmlns:p14="http://schemas.microsoft.com/office/powerpoint/2010/main" val="54960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Modeling</a:t>
            </a:r>
            <a:endParaRPr lang="en-US" dirty="0"/>
          </a:p>
        </p:txBody>
      </p:sp>
      <p:sp>
        <p:nvSpPr>
          <p:cNvPr id="3" name="Subtitle 2"/>
          <p:cNvSpPr>
            <a:spLocks noGrp="1"/>
          </p:cNvSpPr>
          <p:nvPr>
            <p:ph type="subTitle" idx="1"/>
          </p:nvPr>
        </p:nvSpPr>
        <p:spPr/>
        <p:txBody>
          <a:bodyPr/>
          <a:lstStyle/>
          <a:p>
            <a:r>
              <a:rPr lang="en-US" dirty="0" smtClean="0"/>
              <a:t>CSCI5200 Software Systems Engineering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Object-Oriented </a:t>
            </a:r>
            <a:r>
              <a:rPr lang="en-US" dirty="0"/>
              <a:t>Modeling</a:t>
            </a:r>
          </a:p>
        </p:txBody>
      </p:sp>
      <p:graphicFrame>
        <p:nvGraphicFramePr>
          <p:cNvPr id="2" name="Table 1"/>
          <p:cNvGraphicFramePr>
            <a:graphicFrameLocks noGrp="1"/>
          </p:cNvGraphicFramePr>
          <p:nvPr>
            <p:extLst>
              <p:ext uri="{D42A27DB-BD31-4B8C-83A1-F6EECF244321}">
                <p14:modId xmlns:p14="http://schemas.microsoft.com/office/powerpoint/2010/main" val="2521041029"/>
              </p:ext>
            </p:extLst>
          </p:nvPr>
        </p:nvGraphicFramePr>
        <p:xfrm>
          <a:off x="304800" y="1371600"/>
          <a:ext cx="8534400" cy="3638642"/>
        </p:xfrm>
        <a:graphic>
          <a:graphicData uri="http://schemas.openxmlformats.org/drawingml/2006/table">
            <a:tbl>
              <a:tblPr firstRow="1" bandRow="1">
                <a:tableStyleId>{5C22544A-7EE6-4342-B048-85BDC9FD1C3A}</a:tableStyleId>
              </a:tblPr>
              <a:tblGrid>
                <a:gridCol w="4267200"/>
                <a:gridCol w="4267200"/>
              </a:tblGrid>
              <a:tr h="904921">
                <a:tc>
                  <a:txBody>
                    <a:bodyPr/>
                    <a:lstStyle/>
                    <a:p>
                      <a:pPr algn="ctr"/>
                      <a:r>
                        <a:rPr lang="en-US" sz="2400" dirty="0" smtClean="0"/>
                        <a:t>Analysis Element</a:t>
                      </a:r>
                      <a:endParaRPr lang="en-US" sz="2400" dirty="0"/>
                    </a:p>
                  </a:txBody>
                  <a:tcPr anchor="ctr"/>
                </a:tc>
                <a:tc>
                  <a:txBody>
                    <a:bodyPr/>
                    <a:lstStyle/>
                    <a:p>
                      <a:pPr algn="ctr"/>
                      <a:r>
                        <a:rPr lang="en-US" sz="2400" dirty="0" smtClean="0"/>
                        <a:t>Model</a:t>
                      </a:r>
                      <a:r>
                        <a:rPr lang="en-US" sz="2400" baseline="0" dirty="0" smtClean="0"/>
                        <a:t> Used</a:t>
                      </a:r>
                      <a:endParaRPr lang="en-US" sz="2400" dirty="0"/>
                    </a:p>
                  </a:txBody>
                  <a:tcPr anchor="ctr"/>
                </a:tc>
              </a:tr>
              <a:tr h="923879">
                <a:tc>
                  <a:txBody>
                    <a:bodyPr/>
                    <a:lstStyle/>
                    <a:p>
                      <a:pPr algn="ctr"/>
                      <a:r>
                        <a:rPr lang="en-US" sz="2400" dirty="0" smtClean="0"/>
                        <a:t>Data Modeling</a:t>
                      </a:r>
                      <a:endParaRPr lang="en-US" sz="2400" dirty="0"/>
                    </a:p>
                  </a:txBody>
                  <a:tcPr anchor="ctr"/>
                </a:tc>
                <a:tc>
                  <a:txBody>
                    <a:bodyPr/>
                    <a:lstStyle/>
                    <a:p>
                      <a:r>
                        <a:rPr lang="en-US" sz="2400" dirty="0" smtClean="0"/>
                        <a:t>Class diagrams</a:t>
                      </a:r>
                    </a:p>
                  </a:txBody>
                  <a:tcPr anchor="ctr"/>
                </a:tc>
              </a:tr>
              <a:tr h="904921">
                <a:tc>
                  <a:txBody>
                    <a:bodyPr/>
                    <a:lstStyle/>
                    <a:p>
                      <a:pPr algn="ctr"/>
                      <a:r>
                        <a:rPr lang="en-US" sz="2400" dirty="0" smtClean="0"/>
                        <a:t>Functional Modeling</a:t>
                      </a:r>
                      <a:endParaRPr lang="en-US" sz="2400" dirty="0"/>
                    </a:p>
                  </a:txBody>
                  <a:tcPr anchor="ctr"/>
                </a:tc>
                <a:tc>
                  <a:txBody>
                    <a:bodyPr/>
                    <a:lstStyle/>
                    <a:p>
                      <a:r>
                        <a:rPr lang="en-US" sz="2400" dirty="0" smtClean="0"/>
                        <a:t>Interaction diagrams</a:t>
                      </a:r>
                    </a:p>
                    <a:p>
                      <a:r>
                        <a:rPr lang="en-US" sz="2400" dirty="0" smtClean="0"/>
                        <a:t>Activity diagrams</a:t>
                      </a:r>
                    </a:p>
                  </a:txBody>
                  <a:tcPr anchor="ctr"/>
                </a:tc>
              </a:tr>
              <a:tr h="904921">
                <a:tc>
                  <a:txBody>
                    <a:bodyPr/>
                    <a:lstStyle/>
                    <a:p>
                      <a:pPr algn="ctr"/>
                      <a:r>
                        <a:rPr lang="en-US" sz="2400" dirty="0" smtClean="0"/>
                        <a:t>Behavioral Modeling</a:t>
                      </a:r>
                      <a:endParaRPr lang="en-US" sz="2400" dirty="0"/>
                    </a:p>
                  </a:txBody>
                  <a:tcPr anchor="ctr"/>
                </a:tc>
                <a:tc>
                  <a:txBody>
                    <a:bodyPr/>
                    <a:lstStyle/>
                    <a:p>
                      <a:r>
                        <a:rPr lang="en-US" sz="2400" dirty="0" smtClean="0"/>
                        <a:t>State-machine diagrams</a:t>
                      </a:r>
                    </a:p>
                    <a:p>
                      <a:r>
                        <a:rPr lang="en-US" sz="2400" dirty="0" smtClean="0"/>
                        <a:t>Activity diagrams</a:t>
                      </a:r>
                    </a:p>
                  </a:txBody>
                  <a:tcPr anchor="ctr"/>
                </a:tc>
              </a:tr>
            </a:tbl>
          </a:graphicData>
        </a:graphic>
      </p:graphicFrame>
    </p:spTree>
    <p:extLst>
      <p:ext uri="{BB962C8B-B14F-4D97-AF65-F5344CB8AC3E}">
        <p14:creationId xmlns:p14="http://schemas.microsoft.com/office/powerpoint/2010/main" val="3983856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Modeling using OO Modeling</a:t>
            </a:r>
            <a:endParaRPr lang="en-US" dirty="0"/>
          </a:p>
        </p:txBody>
      </p:sp>
      <p:sp>
        <p:nvSpPr>
          <p:cNvPr id="3" name="Content Placeholder 2"/>
          <p:cNvSpPr>
            <a:spLocks noGrp="1"/>
          </p:cNvSpPr>
          <p:nvPr>
            <p:ph idx="1"/>
          </p:nvPr>
        </p:nvSpPr>
        <p:spPr/>
        <p:txBody>
          <a:bodyPr/>
          <a:lstStyle/>
          <a:p>
            <a:r>
              <a:rPr lang="en-US" dirty="0" smtClean="0"/>
              <a:t>Use a package to represent the system</a:t>
            </a:r>
          </a:p>
          <a:p>
            <a:r>
              <a:rPr lang="en-US" dirty="0" smtClean="0"/>
              <a:t>Show the actors</a:t>
            </a:r>
          </a:p>
          <a:p>
            <a:r>
              <a:rPr lang="en-US" dirty="0" smtClean="0"/>
              <a:t>Show the inputs and outputs</a:t>
            </a:r>
            <a:endParaRPr lang="en-US" dirty="0"/>
          </a:p>
        </p:txBody>
      </p:sp>
    </p:spTree>
    <p:extLst>
      <p:ext uri="{BB962C8B-B14F-4D97-AF65-F5344CB8AC3E}">
        <p14:creationId xmlns:p14="http://schemas.microsoft.com/office/powerpoint/2010/main" val="2554295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System Model</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457200" y="1646934"/>
            <a:ext cx="8229600" cy="4432495"/>
          </a:xfrm>
          <a:prstGeom prst="rect">
            <a:avLst/>
          </a:prstGeom>
          <a:noFill/>
          <a:ln w="9525">
            <a:solidFill>
              <a:srgbClr val="00B0F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35097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descr="drivingapp"/>
          <p:cNvPicPr>
            <a:picLocks noGrp="1"/>
          </p:cNvPicPr>
          <p:nvPr>
            <p:ph idx="1"/>
          </p:nvPr>
        </p:nvPicPr>
        <p:blipFill>
          <a:blip r:embed="rId2" cstate="print"/>
          <a:srcRect/>
          <a:stretch>
            <a:fillRect/>
          </a:stretch>
        </p:blipFill>
        <p:spPr bwMode="auto">
          <a:xfrm>
            <a:off x="1527925" y="1600200"/>
            <a:ext cx="6088150" cy="4525963"/>
          </a:xfrm>
          <a:prstGeom prst="rect">
            <a:avLst/>
          </a:prstGeom>
          <a:noFill/>
          <a:ln w="9525">
            <a:noFill/>
            <a:miter lim="800000"/>
            <a:headEnd/>
            <a:tailEnd/>
          </a:ln>
        </p:spPr>
      </p:pic>
    </p:spTree>
    <p:extLst>
      <p:ext uri="{BB962C8B-B14F-4D97-AF65-F5344CB8AC3E}">
        <p14:creationId xmlns:p14="http://schemas.microsoft.com/office/powerpoint/2010/main" val="3994402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Interaction Diagram: Sequence Diagram</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576525" y="1600200"/>
            <a:ext cx="7990949" cy="4525963"/>
          </a:xfrm>
          <a:prstGeom prst="rect">
            <a:avLst/>
          </a:prstGeom>
          <a:noFill/>
          <a:ln w="9525">
            <a:solidFill>
              <a:srgbClr val="00B0F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07249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19200" y="1295400"/>
            <a:ext cx="6469198" cy="4953000"/>
          </a:xfrm>
          <a:prstGeom prst="rect">
            <a:avLst/>
          </a:prstGeom>
          <a:noFill/>
          <a:ln w="9525">
            <a:noFill/>
            <a:miter lim="800000"/>
            <a:headEnd/>
            <a:tailEnd/>
          </a:ln>
        </p:spPr>
      </p:pic>
    </p:spTree>
    <p:extLst>
      <p:ext uri="{BB962C8B-B14F-4D97-AF65-F5344CB8AC3E}">
        <p14:creationId xmlns:p14="http://schemas.microsoft.com/office/powerpoint/2010/main" val="698789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State-machine </a:t>
            </a:r>
            <a:r>
              <a:rPr lang="en-US" dirty="0" smtClean="0"/>
              <a:t>Diagram</a:t>
            </a:r>
            <a:endParaRPr lang="en-US" dirty="0"/>
          </a:p>
        </p:txBody>
      </p:sp>
      <p:pic>
        <p:nvPicPr>
          <p:cNvPr id="4" name="Content Placeholder 3" descr="lettergraderange.png"/>
          <p:cNvPicPr>
            <a:picLocks noGrp="1"/>
          </p:cNvPicPr>
          <p:nvPr>
            <p:ph idx="1"/>
          </p:nvPr>
        </p:nvPicPr>
        <p:blipFill>
          <a:blip r:embed="rId2" cstate="print"/>
          <a:stretch>
            <a:fillRect/>
          </a:stretch>
        </p:blipFill>
        <p:spPr>
          <a:xfrm>
            <a:off x="762000" y="1524000"/>
            <a:ext cx="7619076" cy="4953000"/>
          </a:xfrm>
          <a:prstGeom prst="rect">
            <a:avLst/>
          </a:prstGeom>
          <a:ln>
            <a:solidFill>
              <a:srgbClr val="00B0F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7893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Example</a:t>
            </a:r>
            <a:endParaRPr lang="en-US" dirty="0"/>
          </a:p>
        </p:txBody>
      </p:sp>
      <p:sp>
        <p:nvSpPr>
          <p:cNvPr id="3" name="Subtitle 2"/>
          <p:cNvSpPr>
            <a:spLocks noGrp="1"/>
          </p:cNvSpPr>
          <p:nvPr>
            <p:ph type="body" idx="1"/>
          </p:nvPr>
        </p:nvSpPr>
        <p:spPr/>
        <p:txBody>
          <a:bodyPr/>
          <a:lstStyle/>
          <a:p>
            <a:r>
              <a:rPr lang="en-US" dirty="0" smtClean="0"/>
              <a:t>Classical Modeling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Hypothetical Bank Case</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dirty="0" smtClean="0"/>
              <a:t>The hypothetical bank offers the following type of accounts to its customers: savings accounts, checking accounts, and money market accounts.  Customers are allowed to deposit money into an account (thereby increasing its balance), withdraw money from an account (thereby decreasing its balance), and earn interest on the account.  Each account has an account number and an interest rate; however, the interest is calculated differently for each type of account.  The bank needs to know its customers’ names and addresses.  Each customer may have multiple accounts and an account may belong to multiple customers.</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Cut Requirements</a:t>
            </a:r>
            <a:endParaRPr lang="en-US" dirty="0"/>
          </a:p>
        </p:txBody>
      </p:sp>
      <p:sp>
        <p:nvSpPr>
          <p:cNvPr id="3" name="Content Placeholder 2"/>
          <p:cNvSpPr>
            <a:spLocks noGrp="1"/>
          </p:cNvSpPr>
          <p:nvPr>
            <p:ph idx="1"/>
          </p:nvPr>
        </p:nvSpPr>
        <p:spPr/>
        <p:txBody>
          <a:bodyPr>
            <a:normAutofit fontScale="77500" lnSpcReduction="20000"/>
          </a:bodyPr>
          <a:lstStyle/>
          <a:p>
            <a:pPr marL="578358" lvl="0" indent="-514350">
              <a:buFont typeface="+mj-lt"/>
              <a:buAutoNum type="arabicPeriod"/>
            </a:pPr>
            <a:r>
              <a:rPr lang="en-US" dirty="0" smtClean="0"/>
              <a:t>The system shall allow customers to open accounts.</a:t>
            </a:r>
          </a:p>
          <a:p>
            <a:pPr marL="578358" lvl="0" indent="-514350">
              <a:buFont typeface="+mj-lt"/>
              <a:buAutoNum type="arabicPeriod"/>
            </a:pPr>
            <a:r>
              <a:rPr lang="en-US" dirty="0" smtClean="0"/>
              <a:t>The system shall allow customers to close accounts.</a:t>
            </a:r>
          </a:p>
          <a:p>
            <a:pPr marL="578358" lvl="0" indent="-514350">
              <a:buFont typeface="+mj-lt"/>
              <a:buAutoNum type="arabicPeriod"/>
            </a:pPr>
            <a:r>
              <a:rPr lang="en-US" dirty="0" smtClean="0"/>
              <a:t>The system shall allow customers to deposit money into their accounts.</a:t>
            </a:r>
          </a:p>
          <a:p>
            <a:pPr marL="578358" lvl="0" indent="-514350">
              <a:buFont typeface="+mj-lt"/>
              <a:buAutoNum type="arabicPeriod"/>
            </a:pPr>
            <a:r>
              <a:rPr lang="en-US" dirty="0" smtClean="0"/>
              <a:t>The system shall allow customers to withdraw money from their accounts. </a:t>
            </a:r>
          </a:p>
          <a:p>
            <a:pPr marL="578358" lvl="0" indent="-514350">
              <a:buFont typeface="+mj-lt"/>
              <a:buAutoNum type="arabicPeriod"/>
            </a:pPr>
            <a:r>
              <a:rPr lang="en-US" dirty="0" smtClean="0"/>
              <a:t>The system shall calculate and pay interest on customer’s accounts.</a:t>
            </a:r>
          </a:p>
          <a:p>
            <a:pPr marL="578358" lvl="0" indent="-514350">
              <a:buFont typeface="+mj-lt"/>
              <a:buAutoNum type="arabicPeriod"/>
            </a:pPr>
            <a:r>
              <a:rPr lang="en-US" dirty="0" smtClean="0"/>
              <a:t>The system shall store the name and address of each customer.</a:t>
            </a:r>
          </a:p>
          <a:p>
            <a:pPr marL="578358" lvl="0" indent="-514350">
              <a:buFont typeface="+mj-lt"/>
              <a:buAutoNum type="arabicPeriod"/>
            </a:pPr>
            <a:r>
              <a:rPr lang="en-US" dirty="0" smtClean="0"/>
              <a:t>The system shall store the account number, interest rate, and balance of each account.</a:t>
            </a:r>
          </a:p>
          <a:p>
            <a:pPr marL="578358"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t>The analyst should be able to …</a:t>
            </a:r>
          </a:p>
        </p:txBody>
      </p:sp>
      <p:sp>
        <p:nvSpPr>
          <p:cNvPr id="23555" name="Rectangle 3"/>
          <p:cNvSpPr>
            <a:spLocks noGrp="1" noChangeArrowheads="1"/>
          </p:cNvSpPr>
          <p:nvPr>
            <p:ph idx="1"/>
          </p:nvPr>
        </p:nvSpPr>
        <p:spPr/>
        <p:txBody>
          <a:bodyPr>
            <a:normAutofit/>
          </a:bodyPr>
          <a:lstStyle/>
          <a:p>
            <a:pPr>
              <a:lnSpc>
                <a:spcPct val="80000"/>
              </a:lnSpc>
            </a:pPr>
            <a:r>
              <a:rPr lang="en-US" sz="2000" dirty="0"/>
              <a:t>Define all externally observable data objects</a:t>
            </a:r>
          </a:p>
          <a:p>
            <a:pPr lvl="1">
              <a:lnSpc>
                <a:spcPct val="80000"/>
              </a:lnSpc>
            </a:pPr>
            <a:r>
              <a:rPr lang="en-US" sz="1800" dirty="0"/>
              <a:t>i.e. objects that produce and consume data</a:t>
            </a:r>
          </a:p>
          <a:p>
            <a:pPr>
              <a:lnSpc>
                <a:spcPct val="80000"/>
              </a:lnSpc>
            </a:pPr>
            <a:r>
              <a:rPr lang="en-US" sz="2000" dirty="0"/>
              <a:t>Evaluate the flow and content of data.</a:t>
            </a:r>
          </a:p>
          <a:p>
            <a:pPr>
              <a:lnSpc>
                <a:spcPct val="80000"/>
              </a:lnSpc>
            </a:pPr>
            <a:r>
              <a:rPr lang="en-US" sz="2000" dirty="0"/>
              <a:t>Define and elaborate all software functions.</a:t>
            </a:r>
          </a:p>
          <a:p>
            <a:pPr lvl="1">
              <a:lnSpc>
                <a:spcPct val="80000"/>
              </a:lnSpc>
            </a:pPr>
            <a:r>
              <a:rPr lang="en-US" sz="1800" dirty="0"/>
              <a:t>i.e. the functions that transform the data</a:t>
            </a:r>
          </a:p>
          <a:p>
            <a:pPr>
              <a:lnSpc>
                <a:spcPct val="80000"/>
              </a:lnSpc>
            </a:pPr>
            <a:r>
              <a:rPr lang="en-US" sz="2000" dirty="0"/>
              <a:t>Understand software behavior in the context of events that affect the system.</a:t>
            </a:r>
          </a:p>
          <a:p>
            <a:pPr lvl="1">
              <a:lnSpc>
                <a:spcPct val="80000"/>
              </a:lnSpc>
            </a:pPr>
            <a:r>
              <a:rPr lang="en-US" sz="1800" dirty="0"/>
              <a:t>i.e. consequences of external stimuli and how the software should behave</a:t>
            </a:r>
          </a:p>
          <a:p>
            <a:pPr>
              <a:lnSpc>
                <a:spcPct val="80000"/>
              </a:lnSpc>
            </a:pPr>
            <a:r>
              <a:rPr lang="en-US" sz="2000" dirty="0"/>
              <a:t>Establish system interface characteristics.</a:t>
            </a:r>
          </a:p>
          <a:p>
            <a:pPr>
              <a:lnSpc>
                <a:spcPct val="80000"/>
              </a:lnSpc>
            </a:pPr>
            <a:r>
              <a:rPr lang="en-US" sz="2000" dirty="0"/>
              <a:t>Uncover additional design constraints.</a:t>
            </a:r>
          </a:p>
          <a:p>
            <a:pPr>
              <a:lnSpc>
                <a:spcPct val="80000"/>
              </a:lnSpc>
            </a:pPr>
            <a:r>
              <a:rPr lang="en-US" sz="2400" b="1" dirty="0">
                <a:solidFill>
                  <a:srgbClr val="7030A0"/>
                </a:solidFill>
              </a:rPr>
              <a:t>IMPLICATION:</a:t>
            </a:r>
          </a:p>
          <a:p>
            <a:pPr lvl="1">
              <a:lnSpc>
                <a:spcPct val="80000"/>
              </a:lnSpc>
            </a:pPr>
            <a:r>
              <a:rPr lang="en-US" sz="2000" b="1" dirty="0" smtClean="0">
                <a:solidFill>
                  <a:srgbClr val="7030A0"/>
                </a:solidFill>
              </a:rPr>
              <a:t>The </a:t>
            </a:r>
            <a:r>
              <a:rPr lang="en-US" sz="2000" b="1" dirty="0">
                <a:solidFill>
                  <a:srgbClr val="7030A0"/>
                </a:solidFill>
              </a:rPr>
              <a:t>creation of an Analysis Model</a:t>
            </a:r>
          </a:p>
          <a:p>
            <a:pPr>
              <a:lnSpc>
                <a:spcPct val="80000"/>
              </a:lnSpc>
              <a:buFont typeface="Wingdings" pitchFamily="2" charset="2"/>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 calcmode="lin" valueType="num">
                                      <p:cBhvr additive="base">
                                        <p:cTn id="11"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 calcmode="lin" valueType="num">
                                      <p:cBhvr additive="base">
                                        <p:cTn id="1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555">
                                            <p:txEl>
                                              <p:pRg st="3" end="3"/>
                                            </p:txEl>
                                          </p:spTgt>
                                        </p:tgtEl>
                                        <p:attrNameLst>
                                          <p:attrName>style.visibility</p:attrName>
                                        </p:attrNameLst>
                                      </p:cBhvr>
                                      <p:to>
                                        <p:strVal val="visible"/>
                                      </p:to>
                                    </p:set>
                                    <p:anim calcmode="lin" valueType="num">
                                      <p:cBhvr additive="base">
                                        <p:cTn id="23"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 calcmode="lin" valueType="num">
                                      <p:cBhvr additive="base">
                                        <p:cTn id="27"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3555">
                                            <p:txEl>
                                              <p:pRg st="5" end="5"/>
                                            </p:txEl>
                                          </p:spTgt>
                                        </p:tgtEl>
                                        <p:attrNameLst>
                                          <p:attrName>style.visibility</p:attrName>
                                        </p:attrNameLst>
                                      </p:cBhvr>
                                      <p:to>
                                        <p:strVal val="visible"/>
                                      </p:to>
                                    </p:set>
                                    <p:anim calcmode="lin" valueType="num">
                                      <p:cBhvr additive="base">
                                        <p:cTn id="33"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55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 calcmode="lin" valueType="num">
                                      <p:cBhvr additive="base">
                                        <p:cTn id="37"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555">
                                            <p:txEl>
                                              <p:pRg st="7" end="7"/>
                                            </p:txEl>
                                          </p:spTgt>
                                        </p:tgtEl>
                                        <p:attrNameLst>
                                          <p:attrName>style.visibility</p:attrName>
                                        </p:attrNameLst>
                                      </p:cBhvr>
                                      <p:to>
                                        <p:strVal val="visible"/>
                                      </p:to>
                                    </p:set>
                                    <p:anim calcmode="lin" valueType="num">
                                      <p:cBhvr additive="base">
                                        <p:cTn id="43" dur="5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555">
                                            <p:txEl>
                                              <p:pRg st="8" end="8"/>
                                            </p:txEl>
                                          </p:spTgt>
                                        </p:tgtEl>
                                        <p:attrNameLst>
                                          <p:attrName>style.visibility</p:attrName>
                                        </p:attrNameLst>
                                      </p:cBhvr>
                                      <p:to>
                                        <p:strVal val="visible"/>
                                      </p:to>
                                    </p:set>
                                    <p:anim calcmode="lin" valueType="num">
                                      <p:cBhvr additive="base">
                                        <p:cTn id="49" dur="500" fill="hold"/>
                                        <p:tgtEl>
                                          <p:spTgt spid="2355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555">
                                            <p:txEl>
                                              <p:pRg st="9" end="9"/>
                                            </p:txEl>
                                          </p:spTgt>
                                        </p:tgtEl>
                                        <p:attrNameLst>
                                          <p:attrName>style.visibility</p:attrName>
                                        </p:attrNameLst>
                                      </p:cBhvr>
                                      <p:to>
                                        <p:strVal val="visible"/>
                                      </p:to>
                                    </p:set>
                                    <p:anim calcmode="lin" valueType="num">
                                      <p:cBhvr additive="base">
                                        <p:cTn id="55" dur="500" fill="hold"/>
                                        <p:tgtEl>
                                          <p:spTgt spid="2355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5">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555">
                                            <p:txEl>
                                              <p:pRg st="10" end="10"/>
                                            </p:txEl>
                                          </p:spTgt>
                                        </p:tgtEl>
                                        <p:attrNameLst>
                                          <p:attrName>style.visibility</p:attrName>
                                        </p:attrNameLst>
                                      </p:cBhvr>
                                      <p:to>
                                        <p:strVal val="visible"/>
                                      </p:to>
                                    </p:set>
                                    <p:anim calcmode="lin" valueType="num">
                                      <p:cBhvr additive="base">
                                        <p:cTn id="59" dur="500" fill="hold"/>
                                        <p:tgtEl>
                                          <p:spTgt spid="23555">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35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normAutofit fontScale="77500" lnSpcReduction="20000"/>
          </a:bodyPr>
          <a:lstStyle/>
          <a:p>
            <a:pPr marL="578358" lvl="0" indent="-514350">
              <a:buFont typeface="+mj-lt"/>
              <a:buAutoNum type="arabicPeriod"/>
            </a:pPr>
            <a:r>
              <a:rPr lang="en-US" dirty="0" smtClean="0"/>
              <a:t>The system shall allow </a:t>
            </a:r>
            <a:r>
              <a:rPr lang="en-US" u="sng" dirty="0" smtClean="0"/>
              <a:t>customer</a:t>
            </a:r>
            <a:r>
              <a:rPr lang="en-US" dirty="0" smtClean="0"/>
              <a:t>s to open </a:t>
            </a:r>
            <a:r>
              <a:rPr lang="en-US" u="sng" dirty="0" smtClean="0"/>
              <a:t>account</a:t>
            </a:r>
            <a:r>
              <a:rPr lang="en-US" dirty="0" smtClean="0"/>
              <a:t>s.</a:t>
            </a:r>
          </a:p>
          <a:p>
            <a:pPr marL="578358" lvl="0" indent="-514350">
              <a:buFont typeface="+mj-lt"/>
              <a:buAutoNum type="arabicPeriod"/>
            </a:pPr>
            <a:r>
              <a:rPr lang="en-US" dirty="0" smtClean="0"/>
              <a:t>The system shall allow customers to close accounts.</a:t>
            </a:r>
          </a:p>
          <a:p>
            <a:pPr marL="578358" lvl="0" indent="-514350">
              <a:buFont typeface="+mj-lt"/>
              <a:buAutoNum type="arabicPeriod"/>
            </a:pPr>
            <a:r>
              <a:rPr lang="en-US" dirty="0" smtClean="0"/>
              <a:t>The system shall allow customers to </a:t>
            </a:r>
            <a:r>
              <a:rPr lang="en-US" u="sng" dirty="0" smtClean="0"/>
              <a:t>deposit money </a:t>
            </a:r>
            <a:r>
              <a:rPr lang="en-US" dirty="0" smtClean="0"/>
              <a:t>into their accounts.</a:t>
            </a:r>
          </a:p>
          <a:p>
            <a:pPr marL="578358" lvl="0" indent="-514350">
              <a:buFont typeface="+mj-lt"/>
              <a:buAutoNum type="arabicPeriod"/>
            </a:pPr>
            <a:r>
              <a:rPr lang="en-US" dirty="0" smtClean="0"/>
              <a:t>The system shall allow customers to </a:t>
            </a:r>
            <a:r>
              <a:rPr lang="en-US" u="sng" dirty="0" smtClean="0"/>
              <a:t>withdraw money </a:t>
            </a:r>
            <a:r>
              <a:rPr lang="en-US" dirty="0" smtClean="0"/>
              <a:t>from their accounts. </a:t>
            </a:r>
          </a:p>
          <a:p>
            <a:pPr marL="578358" lvl="0" indent="-514350">
              <a:buFont typeface="+mj-lt"/>
              <a:buAutoNum type="arabicPeriod"/>
            </a:pPr>
            <a:r>
              <a:rPr lang="en-US" dirty="0" smtClean="0"/>
              <a:t>The system shall calculate and pay </a:t>
            </a:r>
            <a:r>
              <a:rPr lang="en-US" u="sng" dirty="0" smtClean="0"/>
              <a:t>interest</a:t>
            </a:r>
            <a:r>
              <a:rPr lang="en-US" dirty="0" smtClean="0"/>
              <a:t> on customer’s accounts.</a:t>
            </a:r>
          </a:p>
          <a:p>
            <a:pPr marL="578358" lvl="0" indent="-514350">
              <a:buFont typeface="+mj-lt"/>
              <a:buAutoNum type="arabicPeriod"/>
            </a:pPr>
            <a:r>
              <a:rPr lang="en-US" dirty="0" smtClean="0"/>
              <a:t>The system shall store the </a:t>
            </a:r>
            <a:r>
              <a:rPr lang="en-US" u="sng" dirty="0" smtClean="0"/>
              <a:t>name</a:t>
            </a:r>
            <a:r>
              <a:rPr lang="en-US" dirty="0" smtClean="0"/>
              <a:t> and </a:t>
            </a:r>
            <a:r>
              <a:rPr lang="en-US" u="sng" dirty="0" smtClean="0"/>
              <a:t>address</a:t>
            </a:r>
            <a:r>
              <a:rPr lang="en-US" dirty="0" smtClean="0"/>
              <a:t> of each customer.</a:t>
            </a:r>
          </a:p>
          <a:p>
            <a:pPr marL="578358" lvl="0" indent="-514350">
              <a:buFont typeface="+mj-lt"/>
              <a:buAutoNum type="arabicPeriod"/>
            </a:pPr>
            <a:r>
              <a:rPr lang="en-US" dirty="0" smtClean="0"/>
              <a:t>The system shall store the </a:t>
            </a:r>
            <a:r>
              <a:rPr lang="en-US" u="sng" dirty="0" smtClean="0"/>
              <a:t>account number</a:t>
            </a:r>
            <a:r>
              <a:rPr lang="en-US" dirty="0" smtClean="0"/>
              <a:t>, </a:t>
            </a:r>
            <a:r>
              <a:rPr lang="en-US" u="sng" dirty="0" smtClean="0"/>
              <a:t>interest rate</a:t>
            </a:r>
            <a:r>
              <a:rPr lang="en-US" dirty="0" smtClean="0"/>
              <a:t>, and </a:t>
            </a:r>
            <a:r>
              <a:rPr lang="en-US" u="sng" dirty="0" smtClean="0"/>
              <a:t>balance</a:t>
            </a:r>
            <a:r>
              <a:rPr lang="en-US" dirty="0" smtClean="0"/>
              <a:t> of each account.</a:t>
            </a:r>
          </a:p>
          <a:p>
            <a:pPr marL="578358" indent="-514350">
              <a:buFont typeface="+mj-lt"/>
              <a:buAutoNum type="arabicPeriod"/>
            </a:pPr>
            <a:endParaRPr lang="en-US" dirty="0"/>
          </a:p>
        </p:txBody>
      </p:sp>
    </p:spTree>
    <p:extLst>
      <p:ext uri="{BB962C8B-B14F-4D97-AF65-F5344CB8AC3E}">
        <p14:creationId xmlns:p14="http://schemas.microsoft.com/office/powerpoint/2010/main" val="3491215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 Data Dictionary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4315826"/>
              </p:ext>
            </p:extLst>
          </p:nvPr>
        </p:nvGraphicFramePr>
        <p:xfrm>
          <a:off x="152400" y="1600200"/>
          <a:ext cx="8763000" cy="4353687"/>
        </p:xfrm>
        <a:graphic>
          <a:graphicData uri="http://schemas.openxmlformats.org/drawingml/2006/table">
            <a:tbl>
              <a:tblPr firstRow="1" bandRow="1">
                <a:tableStyleId>{5C22544A-7EE6-4342-B048-85BDC9FD1C3A}</a:tableStyleId>
              </a:tblPr>
              <a:tblGrid>
                <a:gridCol w="2190750"/>
                <a:gridCol w="1785056"/>
                <a:gridCol w="4787194"/>
              </a:tblGrid>
              <a:tr h="370840">
                <a:tc>
                  <a:txBody>
                    <a:bodyPr/>
                    <a:lstStyle/>
                    <a:p>
                      <a:pPr marL="0" marR="0" algn="ctr">
                        <a:lnSpc>
                          <a:spcPct val="115000"/>
                        </a:lnSpc>
                        <a:spcBef>
                          <a:spcPts val="0"/>
                        </a:spcBef>
                        <a:spcAft>
                          <a:spcPts val="0"/>
                        </a:spcAft>
                      </a:pPr>
                      <a:r>
                        <a:rPr lang="en-US" sz="1600" b="1" dirty="0">
                          <a:latin typeface="+mn-lt"/>
                          <a:ea typeface="Times New Roman"/>
                          <a:cs typeface="Times New Roman"/>
                        </a:rPr>
                        <a:t>Data Element</a:t>
                      </a:r>
                      <a:endParaRPr lang="en-US" sz="1600" dirty="0">
                        <a:latin typeface="+mn-lt"/>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smtClean="0">
                          <a:latin typeface="+mn-lt"/>
                          <a:ea typeface="Times New Roman"/>
                          <a:cs typeface="Times New Roman"/>
                        </a:rPr>
                        <a:t>Type of Data</a:t>
                      </a:r>
                      <a:endParaRPr lang="en-US" sz="1600" dirty="0">
                        <a:latin typeface="+mn-lt"/>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latin typeface="+mn-lt"/>
                          <a:ea typeface="Times New Roman"/>
                          <a:cs typeface="Times New Roman"/>
                        </a:rPr>
                        <a:t>Description</a:t>
                      </a:r>
                      <a:endParaRPr lang="en-US" sz="1600" dirty="0">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Customer</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Entity</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 customer</a:t>
                      </a:r>
                      <a:endParaRPr lang="en-US" sz="1600" dirty="0">
                        <a:latin typeface="+mn-lt"/>
                        <a:ea typeface="Times New Roman"/>
                        <a:cs typeface="Times New Roman"/>
                      </a:endParaRPr>
                    </a:p>
                  </a:txBody>
                  <a:tcPr marL="68580" marR="68580" marT="0" marB="0" anchor="ctr"/>
                </a:tc>
              </a:tr>
              <a:tr h="455295">
                <a:tc>
                  <a:txBody>
                    <a:bodyPr/>
                    <a:lstStyle/>
                    <a:p>
                      <a:pPr marL="0" marR="0">
                        <a:lnSpc>
                          <a:spcPct val="115000"/>
                        </a:lnSpc>
                        <a:spcBef>
                          <a:spcPts val="0"/>
                        </a:spcBef>
                        <a:spcAft>
                          <a:spcPts val="0"/>
                        </a:spcAft>
                      </a:pPr>
                      <a:r>
                        <a:rPr lang="en-US" sz="1600" dirty="0" smtClean="0">
                          <a:latin typeface="+mn-lt"/>
                          <a:ea typeface="Times New Roman"/>
                          <a:cs typeface="Times New Roman"/>
                        </a:rPr>
                        <a:t>Account</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Entity</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 account</a:t>
                      </a:r>
                      <a:endParaRPr lang="en-US" sz="1600" dirty="0">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Deposit</a:t>
                      </a:r>
                      <a:r>
                        <a:rPr lang="en-US" sz="1600" baseline="0" dirty="0" smtClean="0">
                          <a:latin typeface="+mn-lt"/>
                          <a:ea typeface="Times New Roman"/>
                          <a:cs typeface="Times New Roman"/>
                        </a:rPr>
                        <a:t> Amount</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Currency</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a:t>
                      </a:r>
                      <a:r>
                        <a:rPr lang="en-US" sz="1600" baseline="0" dirty="0" smtClean="0">
                          <a:latin typeface="+mn-lt"/>
                          <a:ea typeface="Times New Roman"/>
                          <a:cs typeface="Times New Roman"/>
                        </a:rPr>
                        <a:t> deposit amount (E.g. 100.50)</a:t>
                      </a:r>
                      <a:endParaRPr lang="en-US" sz="1600" dirty="0">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Withdrawal</a:t>
                      </a:r>
                      <a:r>
                        <a:rPr lang="en-US" sz="1600" baseline="0" dirty="0" smtClean="0">
                          <a:latin typeface="+mn-lt"/>
                          <a:ea typeface="Times New Roman"/>
                          <a:cs typeface="Times New Roman"/>
                        </a:rPr>
                        <a:t> Amount</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a:latin typeface="+mn-lt"/>
                          <a:ea typeface="Times New Roman"/>
                          <a:cs typeface="Times New Roman"/>
                        </a:rPr>
                        <a:t>Currency</a:t>
                      </a: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 withdrawal amount (E.g. 50.25)</a:t>
                      </a:r>
                      <a:endParaRPr lang="en-US" sz="1600" dirty="0">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Interest Amount</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a:latin typeface="+mn-lt"/>
                          <a:ea typeface="Times New Roman"/>
                          <a:cs typeface="Times New Roman"/>
                        </a:rPr>
                        <a:t>Currency</a:t>
                      </a: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 interest paid on an account (E.g.</a:t>
                      </a:r>
                      <a:r>
                        <a:rPr lang="en-US" sz="1600" baseline="0" dirty="0" smtClean="0">
                          <a:latin typeface="+mn-lt"/>
                          <a:ea typeface="Times New Roman"/>
                          <a:cs typeface="Times New Roman"/>
                        </a:rPr>
                        <a:t> 10.57)</a:t>
                      </a:r>
                      <a:endParaRPr lang="en-US" sz="1600" dirty="0">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Customer Name</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Text</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 name of the customer (E.g. Jeff Roach)</a:t>
                      </a:r>
                      <a:endParaRPr lang="en-US" sz="1600" dirty="0">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Customer</a:t>
                      </a:r>
                      <a:r>
                        <a:rPr lang="en-US" sz="1600" baseline="0" dirty="0" smtClean="0">
                          <a:latin typeface="+mn-lt"/>
                          <a:ea typeface="Times New Roman"/>
                          <a:cs typeface="Times New Roman"/>
                        </a:rPr>
                        <a:t> Address</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Text</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 address of the customer (E.g. 123 Any Street,</a:t>
                      </a:r>
                      <a:r>
                        <a:rPr lang="en-US" sz="1600" baseline="0" dirty="0" smtClean="0">
                          <a:latin typeface="+mn-lt"/>
                          <a:ea typeface="Times New Roman"/>
                          <a:cs typeface="Times New Roman"/>
                        </a:rPr>
                        <a:t> Any Town, TN, 37614)</a:t>
                      </a:r>
                      <a:endParaRPr lang="en-US" sz="1600" dirty="0">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Account Number</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Text</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 account’s number</a:t>
                      </a:r>
                      <a:endParaRPr lang="en-US" sz="1600" dirty="0">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Account Interest Rate</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Number</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 interest rate paid</a:t>
                      </a:r>
                      <a:r>
                        <a:rPr lang="en-US" sz="1600" baseline="0" dirty="0" smtClean="0">
                          <a:latin typeface="+mn-lt"/>
                          <a:ea typeface="Times New Roman"/>
                          <a:cs typeface="Times New Roman"/>
                        </a:rPr>
                        <a:t> to an account  (</a:t>
                      </a:r>
                      <a:r>
                        <a:rPr lang="en-US" sz="1600" baseline="0" dirty="0" err="1" smtClean="0">
                          <a:latin typeface="+mn-lt"/>
                          <a:ea typeface="Times New Roman"/>
                          <a:cs typeface="Times New Roman"/>
                        </a:rPr>
                        <a:t>E.g</a:t>
                      </a:r>
                      <a:r>
                        <a:rPr lang="en-US" sz="1600" baseline="0" dirty="0" smtClean="0">
                          <a:latin typeface="+mn-lt"/>
                          <a:ea typeface="Times New Roman"/>
                          <a:cs typeface="Times New Roman"/>
                        </a:rPr>
                        <a:t> . 01)</a:t>
                      </a:r>
                      <a:endParaRPr lang="en-US" sz="1600" dirty="0">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Account Balance</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Currency</a:t>
                      </a:r>
                      <a:endParaRPr lang="en-US" sz="1600" dirty="0">
                        <a:latin typeface="+mn-lt"/>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dirty="0" smtClean="0">
                          <a:latin typeface="+mn-lt"/>
                          <a:ea typeface="Times New Roman"/>
                          <a:cs typeface="Times New Roman"/>
                        </a:rPr>
                        <a:t>The account’s balance</a:t>
                      </a:r>
                      <a:r>
                        <a:rPr lang="en-US" sz="1600" baseline="0" dirty="0" smtClean="0">
                          <a:latin typeface="+mn-lt"/>
                          <a:ea typeface="Times New Roman"/>
                          <a:cs typeface="Times New Roman"/>
                        </a:rPr>
                        <a:t> (E.g. 1000.45)</a:t>
                      </a:r>
                      <a:endParaRPr lang="en-US" sz="1600" dirty="0">
                        <a:latin typeface="+mn-lt"/>
                        <a:ea typeface="Times New Roman"/>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Model : Entity Relationship</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6773182" cy="173037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a:t>
            </a:r>
            <a:r>
              <a:rPr lang="en-US" dirty="0" smtClean="0"/>
              <a:t>Model: </a:t>
            </a:r>
            <a:r>
              <a:rPr lang="en-US" dirty="0" smtClean="0"/>
              <a:t>Level 0 DFD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45887"/>
            <a:ext cx="5562600" cy="483342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smtClean="0"/>
              <a:t>Model: </a:t>
            </a:r>
            <a:r>
              <a:rPr lang="en-US" dirty="0" smtClean="0"/>
              <a:t>Level 1 DFD</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10047"/>
            <a:ext cx="8305800" cy="505029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Behavioral </a:t>
            </a:r>
            <a:r>
              <a:rPr lang="en-US" dirty="0" smtClean="0"/>
              <a:t>Model: State Chart Diagram</a:t>
            </a:r>
            <a:endParaRPr lang="en-US" dirty="0"/>
          </a:p>
        </p:txBody>
      </p:sp>
      <p:pic>
        <p:nvPicPr>
          <p:cNvPr id="4" name="Content Placeholder 3"/>
          <p:cNvPicPr>
            <a:picLocks noGrp="1"/>
          </p:cNvPicPr>
          <p:nvPr>
            <p:ph idx="1"/>
          </p:nvPr>
        </p:nvPicPr>
        <p:blipFill>
          <a:blip r:embed="rId2" cstate="print"/>
          <a:stretch>
            <a:fillRect/>
          </a:stretch>
        </p:blipFill>
        <p:spPr bwMode="auto">
          <a:xfrm>
            <a:off x="913598" y="2383267"/>
            <a:ext cx="7316803" cy="2959829"/>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Analysis</a:t>
            </a:r>
            <a:endParaRPr lang="en-US" dirty="0"/>
          </a:p>
        </p:txBody>
      </p:sp>
      <p:sp>
        <p:nvSpPr>
          <p:cNvPr id="3" name="Text Placeholder 2"/>
          <p:cNvSpPr>
            <a:spLocks noGrp="1"/>
          </p:cNvSpPr>
          <p:nvPr>
            <p:ph type="body" idx="1"/>
          </p:nvPr>
        </p:nvSpPr>
        <p:spPr/>
        <p:txBody>
          <a:bodyPr/>
          <a:lstStyle/>
          <a:p>
            <a:r>
              <a:rPr lang="en-US" dirty="0" smtClean="0"/>
              <a:t>Analysis Modeling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Object-Oriented Analysis</a:t>
            </a:r>
          </a:p>
        </p:txBody>
      </p:sp>
      <p:sp>
        <p:nvSpPr>
          <p:cNvPr id="26627" name="Rectangle 3"/>
          <p:cNvSpPr>
            <a:spLocks noGrp="1" noChangeArrowheads="1"/>
          </p:cNvSpPr>
          <p:nvPr>
            <p:ph idx="1"/>
          </p:nvPr>
        </p:nvSpPr>
        <p:spPr/>
        <p:txBody>
          <a:bodyPr/>
          <a:lstStyle/>
          <a:p>
            <a:r>
              <a:rPr lang="en-US"/>
              <a:t>A definition of the system using the object-oriented paradigm.</a:t>
            </a:r>
          </a:p>
          <a:p>
            <a:r>
              <a:rPr lang="en-US"/>
              <a:t>“OOA provides the [software engineer] with a concrete way to represent [his/her] understanding of the requirements then test that understanding against the customer’s perception of the system to be built.” </a:t>
            </a:r>
            <a:r>
              <a:rPr lang="en-US" sz="2400"/>
              <a:t>-- Pressman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Steps</a:t>
            </a:r>
          </a:p>
        </p:txBody>
      </p:sp>
      <p:sp>
        <p:nvSpPr>
          <p:cNvPr id="27651" name="Rectangle 3"/>
          <p:cNvSpPr>
            <a:spLocks noGrp="1" noChangeArrowheads="1"/>
          </p:cNvSpPr>
          <p:nvPr>
            <p:ph idx="1"/>
          </p:nvPr>
        </p:nvSpPr>
        <p:spPr/>
        <p:txBody>
          <a:bodyPr>
            <a:normAutofit/>
          </a:bodyPr>
          <a:lstStyle/>
          <a:p>
            <a:pPr marL="609600" indent="-609600">
              <a:buFontTx/>
              <a:buAutoNum type="arabicPeriod"/>
            </a:pPr>
            <a:r>
              <a:rPr lang="en-US" dirty="0"/>
              <a:t>Use-case </a:t>
            </a:r>
            <a:r>
              <a:rPr lang="en-US" dirty="0" smtClean="0"/>
              <a:t>Analyses</a:t>
            </a:r>
            <a:endParaRPr lang="en-US" dirty="0"/>
          </a:p>
          <a:p>
            <a:pPr marL="609600" indent="-609600">
              <a:buFontTx/>
              <a:buAutoNum type="arabicPeriod"/>
            </a:pPr>
            <a:r>
              <a:rPr lang="en-US" dirty="0"/>
              <a:t>Class/object relationship identification and modeling (</a:t>
            </a:r>
            <a:r>
              <a:rPr lang="en-US" b="1" dirty="0"/>
              <a:t>Data modeling</a:t>
            </a:r>
            <a:r>
              <a:rPr lang="en-US" dirty="0"/>
              <a:t>)</a:t>
            </a:r>
          </a:p>
          <a:p>
            <a:pPr marL="609600" indent="-609600">
              <a:buFontTx/>
              <a:buAutoNum type="arabicPeriod"/>
            </a:pPr>
            <a:r>
              <a:rPr lang="en-US" dirty="0"/>
              <a:t>System behavior identification and modeling</a:t>
            </a:r>
          </a:p>
          <a:p>
            <a:pPr marL="990600" lvl="1" indent="-533400">
              <a:buFontTx/>
              <a:buChar char="•"/>
            </a:pPr>
            <a:r>
              <a:rPr lang="en-US" dirty="0"/>
              <a:t>Sequence diagrams (</a:t>
            </a:r>
            <a:r>
              <a:rPr lang="en-US" b="1" dirty="0"/>
              <a:t>Functional modeling</a:t>
            </a:r>
            <a:r>
              <a:rPr lang="en-US" dirty="0"/>
              <a:t>)</a:t>
            </a:r>
          </a:p>
          <a:p>
            <a:pPr marL="990600" lvl="1" indent="-533400">
              <a:buFontTx/>
              <a:buChar char="•"/>
            </a:pPr>
            <a:r>
              <a:rPr lang="en-US" dirty="0"/>
              <a:t>Activity diagrams </a:t>
            </a:r>
            <a:r>
              <a:rPr lang="en-US" dirty="0" smtClean="0"/>
              <a:t>(</a:t>
            </a:r>
            <a:r>
              <a:rPr lang="en-US" b="1" dirty="0" smtClean="0"/>
              <a:t>Functional and Behavioral </a:t>
            </a:r>
            <a:r>
              <a:rPr lang="en-US" b="1" dirty="0"/>
              <a:t>modeling</a:t>
            </a:r>
            <a:r>
              <a:rPr lang="en-US" dirty="0"/>
              <a:t>)</a:t>
            </a:r>
          </a:p>
          <a:p>
            <a:pPr marL="990600" lvl="1" indent="-533400">
              <a:buFontTx/>
              <a:buChar char="•"/>
            </a:pPr>
            <a:r>
              <a:rPr lang="en-US" dirty="0" err="1" smtClean="0"/>
              <a:t>Statemachine</a:t>
            </a:r>
            <a:r>
              <a:rPr lang="en-US" dirty="0" smtClean="0"/>
              <a:t> </a:t>
            </a:r>
            <a:r>
              <a:rPr lang="en-US" dirty="0"/>
              <a:t>diagrams (</a:t>
            </a:r>
            <a:r>
              <a:rPr lang="en-US" b="1" dirty="0"/>
              <a:t>Behavioral modeling</a:t>
            </a:r>
            <a:r>
              <a:rPr lang="en-US"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 Class Diagram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17763"/>
            <a:ext cx="8335342" cy="2230437"/>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27046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Analysis </a:t>
            </a:r>
            <a:r>
              <a:rPr lang="en-US" dirty="0" smtClean="0"/>
              <a:t>Model Elements</a:t>
            </a:r>
            <a:endParaRPr lang="en-US" dirty="0"/>
          </a:p>
        </p:txBody>
      </p:sp>
      <p:sp>
        <p:nvSpPr>
          <p:cNvPr id="38915" name="Rectangle 3"/>
          <p:cNvSpPr>
            <a:spLocks noGrp="1" noChangeArrowheads="1"/>
          </p:cNvSpPr>
          <p:nvPr>
            <p:ph idx="1"/>
          </p:nvPr>
        </p:nvSpPr>
        <p:spPr/>
        <p:txBody>
          <a:bodyPr/>
          <a:lstStyle/>
          <a:p>
            <a:r>
              <a:rPr lang="en-US" dirty="0"/>
              <a:t>Data Model</a:t>
            </a:r>
          </a:p>
          <a:p>
            <a:pPr lvl="1"/>
            <a:r>
              <a:rPr lang="en-US" dirty="0"/>
              <a:t>The data elements and their relationships.</a:t>
            </a:r>
          </a:p>
          <a:p>
            <a:r>
              <a:rPr lang="en-US" dirty="0"/>
              <a:t>Functional Model</a:t>
            </a:r>
          </a:p>
          <a:p>
            <a:pPr lvl="1"/>
            <a:r>
              <a:rPr lang="en-US" dirty="0"/>
              <a:t>The functions that transform data.</a:t>
            </a:r>
          </a:p>
          <a:p>
            <a:r>
              <a:rPr lang="en-US" dirty="0"/>
              <a:t>Behavioral Model</a:t>
            </a:r>
          </a:p>
          <a:p>
            <a:pPr lvl="1"/>
            <a:r>
              <a:rPr lang="en-US" dirty="0"/>
              <a:t>The behavior of </a:t>
            </a:r>
            <a:r>
              <a:rPr lang="en-US" dirty="0" smtClean="0"/>
              <a:t>the 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1000"/>
                                        <p:tgtEl>
                                          <p:spTgt spid="38915">
                                            <p:txEl>
                                              <p:pRg st="0" end="0"/>
                                            </p:txEl>
                                          </p:spTgt>
                                        </p:tgtEl>
                                      </p:cBhvr>
                                    </p:animEffect>
                                    <p:anim calcmode="lin" valueType="num">
                                      <p:cBhvr>
                                        <p:cTn id="8" dur="10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9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1000"/>
                                        <p:tgtEl>
                                          <p:spTgt spid="38915">
                                            <p:txEl>
                                              <p:pRg st="1" end="1"/>
                                            </p:txEl>
                                          </p:spTgt>
                                        </p:tgtEl>
                                      </p:cBhvr>
                                    </p:animEffect>
                                    <p:anim calcmode="lin" valueType="num">
                                      <p:cBhvr>
                                        <p:cTn id="13" dur="10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89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Effect transition="in" filter="fade">
                                      <p:cBhvr>
                                        <p:cTn id="19" dur="1000"/>
                                        <p:tgtEl>
                                          <p:spTgt spid="38915">
                                            <p:txEl>
                                              <p:pRg st="2" end="2"/>
                                            </p:txEl>
                                          </p:spTgt>
                                        </p:tgtEl>
                                      </p:cBhvr>
                                    </p:animEffect>
                                    <p:anim calcmode="lin" valueType="num">
                                      <p:cBhvr>
                                        <p:cTn id="20" dur="10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891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8915">
                                            <p:txEl>
                                              <p:pRg st="3" end="3"/>
                                            </p:txEl>
                                          </p:spTgt>
                                        </p:tgtEl>
                                        <p:attrNameLst>
                                          <p:attrName>style.visibility</p:attrName>
                                        </p:attrNameLst>
                                      </p:cBhvr>
                                      <p:to>
                                        <p:strVal val="visible"/>
                                      </p:to>
                                    </p:set>
                                    <p:animEffect transition="in" filter="fade">
                                      <p:cBhvr>
                                        <p:cTn id="24" dur="1000"/>
                                        <p:tgtEl>
                                          <p:spTgt spid="38915">
                                            <p:txEl>
                                              <p:pRg st="3" end="3"/>
                                            </p:txEl>
                                          </p:spTgt>
                                        </p:tgtEl>
                                      </p:cBhvr>
                                    </p:animEffect>
                                    <p:anim calcmode="lin" valueType="num">
                                      <p:cBhvr>
                                        <p:cTn id="25" dur="10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89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8915">
                                            <p:txEl>
                                              <p:pRg st="4" end="4"/>
                                            </p:txEl>
                                          </p:spTgt>
                                        </p:tgtEl>
                                        <p:attrNameLst>
                                          <p:attrName>style.visibility</p:attrName>
                                        </p:attrNameLst>
                                      </p:cBhvr>
                                      <p:to>
                                        <p:strVal val="visible"/>
                                      </p:to>
                                    </p:set>
                                    <p:animEffect transition="in" filter="fade">
                                      <p:cBhvr>
                                        <p:cTn id="31" dur="1000"/>
                                        <p:tgtEl>
                                          <p:spTgt spid="38915">
                                            <p:txEl>
                                              <p:pRg st="4" end="4"/>
                                            </p:txEl>
                                          </p:spTgt>
                                        </p:tgtEl>
                                      </p:cBhvr>
                                    </p:animEffect>
                                    <p:anim calcmode="lin" valueType="num">
                                      <p:cBhvr>
                                        <p:cTn id="32" dur="10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891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8915">
                                            <p:txEl>
                                              <p:pRg st="5" end="5"/>
                                            </p:txEl>
                                          </p:spTgt>
                                        </p:tgtEl>
                                        <p:attrNameLst>
                                          <p:attrName>style.visibility</p:attrName>
                                        </p:attrNameLst>
                                      </p:cBhvr>
                                      <p:to>
                                        <p:strVal val="visible"/>
                                      </p:to>
                                    </p:set>
                                    <p:animEffect transition="in" filter="fade">
                                      <p:cBhvr>
                                        <p:cTn id="36" dur="1000"/>
                                        <p:tgtEl>
                                          <p:spTgt spid="38915">
                                            <p:txEl>
                                              <p:pRg st="5" end="5"/>
                                            </p:txEl>
                                          </p:spTgt>
                                        </p:tgtEl>
                                      </p:cBhvr>
                                    </p:animEffect>
                                    <p:anim calcmode="lin" valueType="num">
                                      <p:cBhvr>
                                        <p:cTn id="37" dur="10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89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Functional Model: Sequence Diagram</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4" y="1676400"/>
            <a:ext cx="8875396" cy="482031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Behavioral Modeling:</a:t>
            </a:r>
            <a:br>
              <a:rPr lang="en-US" dirty="0" smtClean="0"/>
            </a:br>
            <a:r>
              <a:rPr lang="en-US" dirty="0" smtClean="0"/>
              <a:t>State-machine Diagrams</a:t>
            </a:r>
            <a:endParaRPr lang="en-US" dirty="0"/>
          </a:p>
        </p:txBody>
      </p:sp>
      <p:pic>
        <p:nvPicPr>
          <p:cNvPr id="34818" name="Picture 2"/>
          <p:cNvPicPr>
            <a:picLocks noGrp="1" noChangeAspect="1" noChangeArrowheads="1"/>
          </p:cNvPicPr>
          <p:nvPr>
            <p:ph idx="1"/>
          </p:nvPr>
        </p:nvPicPr>
        <p:blipFill>
          <a:blip r:embed="rId2" cstate="print"/>
          <a:stretch>
            <a:fillRect/>
          </a:stretch>
        </p:blipFill>
        <p:spPr bwMode="auto">
          <a:xfrm>
            <a:off x="1597923" y="1600200"/>
            <a:ext cx="5948153" cy="4525963"/>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Classical Modeling</a:t>
            </a:r>
          </a:p>
        </p:txBody>
      </p:sp>
      <p:graphicFrame>
        <p:nvGraphicFramePr>
          <p:cNvPr id="2" name="Table 1"/>
          <p:cNvGraphicFramePr>
            <a:graphicFrameLocks noGrp="1"/>
          </p:cNvGraphicFramePr>
          <p:nvPr>
            <p:extLst>
              <p:ext uri="{D42A27DB-BD31-4B8C-83A1-F6EECF244321}">
                <p14:modId xmlns:p14="http://schemas.microsoft.com/office/powerpoint/2010/main" val="1368845352"/>
              </p:ext>
            </p:extLst>
          </p:nvPr>
        </p:nvGraphicFramePr>
        <p:xfrm>
          <a:off x="304800" y="1371600"/>
          <a:ext cx="8534400" cy="5181602"/>
        </p:xfrm>
        <a:graphic>
          <a:graphicData uri="http://schemas.openxmlformats.org/drawingml/2006/table">
            <a:tbl>
              <a:tblPr firstRow="1" bandRow="1">
                <a:tableStyleId>{5C22544A-7EE6-4342-B048-85BDC9FD1C3A}</a:tableStyleId>
              </a:tblPr>
              <a:tblGrid>
                <a:gridCol w="4267200"/>
                <a:gridCol w="4267200"/>
              </a:tblGrid>
              <a:tr h="904921">
                <a:tc>
                  <a:txBody>
                    <a:bodyPr/>
                    <a:lstStyle/>
                    <a:p>
                      <a:pPr algn="ctr"/>
                      <a:r>
                        <a:rPr lang="en-US" sz="2400" dirty="0" smtClean="0"/>
                        <a:t>Analysis Element</a:t>
                      </a:r>
                      <a:endParaRPr lang="en-US" sz="2400" dirty="0"/>
                    </a:p>
                  </a:txBody>
                  <a:tcPr anchor="ctr"/>
                </a:tc>
                <a:tc>
                  <a:txBody>
                    <a:bodyPr/>
                    <a:lstStyle/>
                    <a:p>
                      <a:pPr algn="ctr"/>
                      <a:r>
                        <a:rPr lang="en-US" sz="2400" dirty="0" smtClean="0"/>
                        <a:t>Model</a:t>
                      </a:r>
                      <a:r>
                        <a:rPr lang="en-US" sz="2400" baseline="0" dirty="0" smtClean="0"/>
                        <a:t> Used</a:t>
                      </a:r>
                      <a:endParaRPr lang="en-US" sz="2400" dirty="0"/>
                    </a:p>
                  </a:txBody>
                  <a:tcPr anchor="ctr"/>
                </a:tc>
              </a:tr>
              <a:tr h="904921">
                <a:tc rowSpan="2">
                  <a:txBody>
                    <a:bodyPr/>
                    <a:lstStyle/>
                    <a:p>
                      <a:pPr algn="ctr"/>
                      <a:r>
                        <a:rPr lang="en-US" sz="2400" dirty="0" smtClean="0"/>
                        <a:t>Data Modeling</a:t>
                      </a:r>
                      <a:endParaRPr lang="en-US" sz="2400" dirty="0"/>
                    </a:p>
                  </a:txBody>
                  <a:tcPr anchor="ctr"/>
                </a:tc>
                <a:tc>
                  <a:txBody>
                    <a:bodyPr/>
                    <a:lstStyle/>
                    <a:p>
                      <a:r>
                        <a:rPr lang="en-US" sz="2400" dirty="0" smtClean="0"/>
                        <a:t>Data Dictionary (DD)</a:t>
                      </a:r>
                      <a:endParaRPr lang="en-US" sz="2400" dirty="0"/>
                    </a:p>
                  </a:txBody>
                  <a:tcPr anchor="ctr"/>
                </a:tc>
              </a:tr>
              <a:tr h="1561918">
                <a:tc vMerge="1">
                  <a:txBody>
                    <a:bodyPr/>
                    <a:lstStyle/>
                    <a:p>
                      <a:endParaRPr lang="en-US" dirty="0"/>
                    </a:p>
                  </a:txBody>
                  <a:tcPr/>
                </a:tc>
                <a:tc>
                  <a:txBody>
                    <a:bodyPr/>
                    <a:lstStyle/>
                    <a:p>
                      <a:r>
                        <a:rPr lang="en-US" sz="2400" dirty="0" smtClean="0"/>
                        <a:t>Entity Relationship Diagram (ERD) </a:t>
                      </a:r>
                      <a:endParaRPr lang="en-US" sz="2400" dirty="0"/>
                    </a:p>
                  </a:txBody>
                  <a:tcPr anchor="ctr"/>
                </a:tc>
              </a:tr>
              <a:tr h="904921">
                <a:tc>
                  <a:txBody>
                    <a:bodyPr/>
                    <a:lstStyle/>
                    <a:p>
                      <a:pPr algn="ctr"/>
                      <a:r>
                        <a:rPr lang="en-US" sz="2400" dirty="0" smtClean="0"/>
                        <a:t>Functional Modeling</a:t>
                      </a:r>
                      <a:endParaRPr lang="en-US" sz="2400" dirty="0"/>
                    </a:p>
                  </a:txBody>
                  <a:tcPr anchor="ctr"/>
                </a:tc>
                <a:tc>
                  <a:txBody>
                    <a:bodyPr/>
                    <a:lstStyle/>
                    <a:p>
                      <a:r>
                        <a:rPr lang="en-US" sz="2400" dirty="0" smtClean="0"/>
                        <a:t>Data Flow Diagram (DFD)</a:t>
                      </a:r>
                      <a:endParaRPr lang="en-US" sz="2400" dirty="0"/>
                    </a:p>
                  </a:txBody>
                  <a:tcPr anchor="ctr"/>
                </a:tc>
              </a:tr>
              <a:tr h="904921">
                <a:tc>
                  <a:txBody>
                    <a:bodyPr/>
                    <a:lstStyle/>
                    <a:p>
                      <a:pPr algn="ctr"/>
                      <a:r>
                        <a:rPr lang="en-US" sz="2400" dirty="0" smtClean="0"/>
                        <a:t>Behavioral Modeling</a:t>
                      </a:r>
                      <a:endParaRPr lang="en-US" sz="2400" dirty="0"/>
                    </a:p>
                  </a:txBody>
                  <a:tcPr anchor="ctr"/>
                </a:tc>
                <a:tc>
                  <a:txBody>
                    <a:bodyPr/>
                    <a:lstStyle/>
                    <a:p>
                      <a:r>
                        <a:rPr lang="en-US" sz="2400" dirty="0" smtClean="0"/>
                        <a:t>State Chart Diagram (SCD)</a:t>
                      </a:r>
                      <a:endParaRPr lang="en-US" sz="2400" dirty="0"/>
                    </a:p>
                  </a:txBody>
                  <a:tcPr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graphicFrame>
        <p:nvGraphicFramePr>
          <p:cNvPr id="4" name="Content Placeholder 3"/>
          <p:cNvGraphicFramePr>
            <a:graphicFrameLocks noGrp="1"/>
          </p:cNvGraphicFramePr>
          <p:nvPr>
            <p:ph idx="1"/>
          </p:nvPr>
        </p:nvGraphicFramePr>
        <p:xfrm>
          <a:off x="457200" y="1600200"/>
          <a:ext cx="8077200" cy="1752600"/>
        </p:xfrm>
        <a:graphic>
          <a:graphicData uri="http://schemas.openxmlformats.org/drawingml/2006/table">
            <a:tbl>
              <a:tblPr firstRow="1" bandRow="1">
                <a:tableStyleId>{5C22544A-7EE6-4342-B048-85BDC9FD1C3A}</a:tableStyleId>
              </a:tblPr>
              <a:tblGrid>
                <a:gridCol w="2717800"/>
                <a:gridCol w="1430274"/>
                <a:gridCol w="3929126"/>
              </a:tblGrid>
              <a:tr h="370840">
                <a:tc>
                  <a:txBody>
                    <a:bodyPr/>
                    <a:lstStyle/>
                    <a:p>
                      <a:r>
                        <a:rPr lang="en-US" dirty="0" smtClean="0"/>
                        <a:t>Name</a:t>
                      </a:r>
                      <a:endParaRPr lang="en-US" dirty="0"/>
                    </a:p>
                  </a:txBody>
                  <a:tcPr/>
                </a:tc>
                <a:tc>
                  <a:txBody>
                    <a:bodyPr/>
                    <a:lstStyle/>
                    <a:p>
                      <a:r>
                        <a:rPr lang="en-US" dirty="0" smtClean="0"/>
                        <a:t>Type of Data</a:t>
                      </a:r>
                      <a:endParaRPr lang="en-US" dirty="0"/>
                    </a:p>
                  </a:txBody>
                  <a:tcPr/>
                </a:tc>
                <a:tc>
                  <a:txBody>
                    <a:bodyPr/>
                    <a:lstStyle/>
                    <a:p>
                      <a:r>
                        <a:rPr lang="en-US" dirty="0" smtClean="0"/>
                        <a:t>Description</a:t>
                      </a:r>
                      <a:endParaRPr lang="en-US" dirty="0"/>
                    </a:p>
                  </a:txBody>
                  <a:tcPr/>
                </a:tc>
              </a:tr>
              <a:tr h="370840">
                <a:tc>
                  <a:txBody>
                    <a:bodyPr/>
                    <a:lstStyle/>
                    <a:p>
                      <a:r>
                        <a:rPr lang="en-US" dirty="0" smtClean="0"/>
                        <a:t>Family Name</a:t>
                      </a:r>
                      <a:endParaRPr lang="en-US" dirty="0"/>
                    </a:p>
                  </a:txBody>
                  <a:tcPr/>
                </a:tc>
                <a:tc>
                  <a:txBody>
                    <a:bodyPr/>
                    <a:lstStyle/>
                    <a:p>
                      <a:r>
                        <a:rPr lang="en-US" dirty="0" smtClean="0"/>
                        <a:t>Textual</a:t>
                      </a:r>
                      <a:endParaRPr lang="en-US" dirty="0"/>
                    </a:p>
                  </a:txBody>
                  <a:tcPr/>
                </a:tc>
                <a:tc>
                  <a:txBody>
                    <a:bodyPr/>
                    <a:lstStyle/>
                    <a:p>
                      <a:r>
                        <a:rPr lang="en-US" dirty="0" smtClean="0"/>
                        <a:t>The family name (surname) of the individual.</a:t>
                      </a:r>
                      <a:endParaRPr lang="en-US" dirty="0"/>
                    </a:p>
                  </a:txBody>
                  <a:tcPr/>
                </a:tc>
              </a:tr>
              <a:tr h="370840">
                <a:tc>
                  <a:txBody>
                    <a:bodyPr/>
                    <a:lstStyle/>
                    <a:p>
                      <a:r>
                        <a:rPr lang="en-US" dirty="0" smtClean="0"/>
                        <a:t>Date Of Birth</a:t>
                      </a:r>
                      <a:endParaRPr lang="en-US" dirty="0"/>
                    </a:p>
                  </a:txBody>
                  <a:tcPr/>
                </a:tc>
                <a:tc>
                  <a:txBody>
                    <a:bodyPr/>
                    <a:lstStyle/>
                    <a:p>
                      <a:r>
                        <a:rPr lang="en-US" dirty="0" smtClean="0"/>
                        <a:t>Date</a:t>
                      </a:r>
                      <a:endParaRPr lang="en-US" dirty="0"/>
                    </a:p>
                  </a:txBody>
                  <a:tcPr/>
                </a:tc>
                <a:tc>
                  <a:txBody>
                    <a:bodyPr/>
                    <a:lstStyle/>
                    <a:p>
                      <a:r>
                        <a:rPr lang="en-US" dirty="0" smtClean="0"/>
                        <a:t>The</a:t>
                      </a:r>
                      <a:r>
                        <a:rPr lang="en-US" baseline="0" dirty="0" smtClean="0"/>
                        <a:t> individual’s date of birth.</a:t>
                      </a:r>
                      <a:endParaRPr lang="en-US" dirty="0"/>
                    </a:p>
                  </a:txBody>
                  <a:tcPr/>
                </a:tc>
              </a:tr>
              <a:tr h="370840">
                <a:tc>
                  <a:txBody>
                    <a:bodyPr/>
                    <a:lstStyle/>
                    <a:p>
                      <a:r>
                        <a:rPr lang="en-US" dirty="0" smtClean="0"/>
                        <a:t>Weight</a:t>
                      </a:r>
                      <a:endParaRPr lang="en-US" dirty="0"/>
                    </a:p>
                  </a:txBody>
                  <a:tcPr/>
                </a:tc>
                <a:tc>
                  <a:txBody>
                    <a:bodyPr/>
                    <a:lstStyle/>
                    <a:p>
                      <a:r>
                        <a:rPr lang="en-US" dirty="0" smtClean="0"/>
                        <a:t>Numeric</a:t>
                      </a:r>
                      <a:endParaRPr lang="en-US" dirty="0"/>
                    </a:p>
                  </a:txBody>
                  <a:tcPr/>
                </a:tc>
                <a:tc>
                  <a:txBody>
                    <a:bodyPr/>
                    <a:lstStyle/>
                    <a:p>
                      <a:r>
                        <a:rPr lang="en-US" dirty="0" smtClean="0"/>
                        <a:t>The individual’s weight</a:t>
                      </a:r>
                      <a:endParaRPr lang="en-US" dirty="0"/>
                    </a:p>
                  </a:txBody>
                  <a:tcPr/>
                </a:tc>
              </a:tr>
            </a:tbl>
          </a:graphicData>
        </a:graphic>
      </p:graphicFrame>
    </p:spTree>
    <p:extLst>
      <p:ext uri="{BB962C8B-B14F-4D97-AF65-F5344CB8AC3E}">
        <p14:creationId xmlns:p14="http://schemas.microsoft.com/office/powerpoint/2010/main" val="3859215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5" name="Object 1"/>
          <p:cNvGraphicFramePr>
            <a:graphicFrameLocks noChangeAspect="1"/>
          </p:cNvGraphicFramePr>
          <p:nvPr/>
        </p:nvGraphicFramePr>
        <p:xfrm>
          <a:off x="762000" y="1524000"/>
          <a:ext cx="7769020" cy="4953000"/>
        </p:xfrm>
        <a:graphic>
          <a:graphicData uri="http://schemas.openxmlformats.org/presentationml/2006/ole">
            <mc:AlternateContent xmlns:mc="http://schemas.openxmlformats.org/markup-compatibility/2006">
              <mc:Choice xmlns:v="urn:schemas-microsoft-com:vml" Requires="v">
                <p:oleObj spid="_x0000_s1032" r:id="rId3" imgW="7407092" imgH="4721104" progId="Visio.Drawing.11">
                  <p:embed/>
                </p:oleObj>
              </mc:Choice>
              <mc:Fallback>
                <p:oleObj r:id="rId3" imgW="7407092" imgH="472110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24000"/>
                        <a:ext cx="7769020" cy="4953000"/>
                      </a:xfrm>
                      <a:prstGeom prst="rect">
                        <a:avLst/>
                      </a:prstGeom>
                      <a:solidFill>
                        <a:srgbClr val="CCFFCC"/>
                      </a:solidFill>
                    </p:spPr>
                  </p:pic>
                </p:oleObj>
              </mc:Fallback>
            </mc:AlternateContent>
          </a:graphicData>
        </a:graphic>
      </p:graphicFrame>
    </p:spTree>
    <p:extLst>
      <p:ext uri="{BB962C8B-B14F-4D97-AF65-F5344CB8AC3E}">
        <p14:creationId xmlns:p14="http://schemas.microsoft.com/office/powerpoint/2010/main" val="1059006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09800" y="1600200"/>
            <a:ext cx="4659348" cy="4705350"/>
          </a:xfrm>
          <a:prstGeom prst="rect">
            <a:avLst/>
          </a:prstGeom>
          <a:noFill/>
          <a:ln w="9525">
            <a:noFill/>
            <a:miter lim="800000"/>
            <a:headEnd/>
            <a:tailEnd/>
          </a:ln>
        </p:spPr>
      </p:pic>
    </p:spTree>
    <p:extLst>
      <p:ext uri="{BB962C8B-B14F-4D97-AF65-F5344CB8AC3E}">
        <p14:creationId xmlns:p14="http://schemas.microsoft.com/office/powerpoint/2010/main" val="3030696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Context Level</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19200" y="2209800"/>
            <a:ext cx="6737684" cy="3200400"/>
          </a:xfrm>
          <a:prstGeom prst="rect">
            <a:avLst/>
          </a:prstGeom>
          <a:noFill/>
          <a:ln w="9525">
            <a:noFill/>
            <a:miter lim="800000"/>
            <a:headEnd/>
            <a:tailEnd/>
          </a:ln>
        </p:spPr>
      </p:pic>
    </p:spTree>
    <p:extLst>
      <p:ext uri="{BB962C8B-B14F-4D97-AF65-F5344CB8AC3E}">
        <p14:creationId xmlns:p14="http://schemas.microsoft.com/office/powerpoint/2010/main" val="62630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 Diagram</a:t>
            </a:r>
            <a:endParaRPr lang="en-US" dirty="0"/>
          </a:p>
        </p:txBody>
      </p:sp>
      <p:pic>
        <p:nvPicPr>
          <p:cNvPr id="4" name="Picture 3"/>
          <p:cNvPicPr/>
          <p:nvPr/>
        </p:nvPicPr>
        <p:blipFill>
          <a:blip r:embed="rId2" cstate="print"/>
          <a:srcRect/>
          <a:stretch>
            <a:fillRect/>
          </a:stretch>
        </p:blipFill>
        <p:spPr bwMode="auto">
          <a:xfrm>
            <a:off x="1752600" y="2590800"/>
            <a:ext cx="5476875" cy="2209800"/>
          </a:xfrm>
          <a:prstGeom prst="rect">
            <a:avLst/>
          </a:prstGeom>
          <a:noFill/>
          <a:ln w="9525">
            <a:noFill/>
            <a:miter lim="800000"/>
            <a:headEnd/>
            <a:tailEnd/>
          </a:ln>
        </p:spPr>
      </p:pic>
    </p:spTree>
    <p:extLst>
      <p:ext uri="{BB962C8B-B14F-4D97-AF65-F5344CB8AC3E}">
        <p14:creationId xmlns:p14="http://schemas.microsoft.com/office/powerpoint/2010/main" val="2829175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TotalTime>
  <Words>863</Words>
  <Application>Microsoft Office PowerPoint</Application>
  <PresentationFormat>On-screen Show (4:3)</PresentationFormat>
  <Paragraphs>152</Paragraphs>
  <Slides>31</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Microsoft Office Visio Drawing</vt:lpstr>
      <vt:lpstr>Analysis Modeling</vt:lpstr>
      <vt:lpstr>The analyst should be able to …</vt:lpstr>
      <vt:lpstr>Analysis Model Elements</vt:lpstr>
      <vt:lpstr>Classical Modeling</vt:lpstr>
      <vt:lpstr>Data Dictionary</vt:lpstr>
      <vt:lpstr>Entity Relationship Diagram</vt:lpstr>
      <vt:lpstr>Data Flow Diagram</vt:lpstr>
      <vt:lpstr>DFD Context Level</vt:lpstr>
      <vt:lpstr>State Transition Diagram</vt:lpstr>
      <vt:lpstr>Object-Oriented Modeling</vt:lpstr>
      <vt:lpstr>System Modeling using OO Modeling</vt:lpstr>
      <vt:lpstr>Example System Model</vt:lpstr>
      <vt:lpstr>Class Diagram</vt:lpstr>
      <vt:lpstr>Interaction Diagram: Sequence Diagram</vt:lpstr>
      <vt:lpstr>Activity Diagram</vt:lpstr>
      <vt:lpstr>State-machine Diagram</vt:lpstr>
      <vt:lpstr>Analysis Example</vt:lpstr>
      <vt:lpstr>Hypothetical Bank Case</vt:lpstr>
      <vt:lpstr>First Cut Requirements</vt:lpstr>
      <vt:lpstr>Data Analysis</vt:lpstr>
      <vt:lpstr>Data Model: Data Dictionary</vt:lpstr>
      <vt:lpstr>Data Model : Entity Relationship</vt:lpstr>
      <vt:lpstr>Functional Model: Level 0 DFD</vt:lpstr>
      <vt:lpstr>Functional Model: Level 1 DFD</vt:lpstr>
      <vt:lpstr>Behavioral Model: State Chart Diagram</vt:lpstr>
      <vt:lpstr>OO Analysis</vt:lpstr>
      <vt:lpstr>Object-Oriented Analysis</vt:lpstr>
      <vt:lpstr>Steps</vt:lpstr>
      <vt:lpstr>Data Model: Class Diagram</vt:lpstr>
      <vt:lpstr>Functional Model: Sequence Diagram</vt:lpstr>
      <vt:lpstr>Behavioral Modeling: State-machine Diagrams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 Analysis</dc:title>
  <dc:creator>roachj</dc:creator>
  <cp:lastModifiedBy>Jeff Roach</cp:lastModifiedBy>
  <cp:revision>57</cp:revision>
  <dcterms:created xsi:type="dcterms:W3CDTF">2006-08-16T00:00:00Z</dcterms:created>
  <dcterms:modified xsi:type="dcterms:W3CDTF">2014-10-09T22:07:02Z</dcterms:modified>
</cp:coreProperties>
</file>