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6" r:id="rId3"/>
    <p:sldId id="278" r:id="rId4"/>
    <p:sldId id="258" r:id="rId5"/>
    <p:sldId id="259" r:id="rId6"/>
    <p:sldId id="263" r:id="rId7"/>
    <p:sldId id="277" r:id="rId8"/>
    <p:sldId id="260" r:id="rId9"/>
    <p:sldId id="261" r:id="rId10"/>
    <p:sldId id="262" r:id="rId11"/>
    <p:sldId id="268" r:id="rId12"/>
    <p:sldId id="269" r:id="rId13"/>
    <p:sldId id="264" r:id="rId14"/>
    <p:sldId id="265" r:id="rId15"/>
    <p:sldId id="279" r:id="rId16"/>
    <p:sldId id="266" r:id="rId17"/>
    <p:sldId id="267" r:id="rId18"/>
    <p:sldId id="271" r:id="rId19"/>
    <p:sldId id="276" r:id="rId20"/>
    <p:sldId id="272" r:id="rId21"/>
    <p:sldId id="273" r:id="rId22"/>
    <p:sldId id="280" r:id="rId23"/>
    <p:sldId id="281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>
        <p:scale>
          <a:sx n="60" d="100"/>
          <a:sy n="60" d="100"/>
        </p:scale>
        <p:origin x="-2274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627C54-097F-4ED0-8934-81502E69B498}" type="datetimeFigureOut">
              <a:rPr lang="en-US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932E70-7C27-4F68-B27A-005A437B5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8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1DFD78-C067-48E9-A3A4-7255495F1B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457925-1DD6-4A01-9BF8-B89588B723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8A73BF-EB8C-4468-9513-4D15A8FAB5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08396C-5C56-4F00-816B-02386DE13F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FB7A06-2652-4B7B-8FA4-82269E10B0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363B0-AF71-4F7D-BEB4-EDA0228DE9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363B0-AF71-4F7D-BEB4-EDA0228DE9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6E3309-4B70-4115-B750-D735C5D944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B67E23-53FF-4969-8D33-60DFFCEBF4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CADD91-D769-448C-89C7-2A0D7D589D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9899B5-AE1F-4B3F-8A71-15C1E02616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91F0C-089D-4B76-9438-5A15AF8B7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D5C62E-9AD4-4602-BC0E-B69476A07E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80E578-06D8-4F23-8388-048B055C4D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80E578-06D8-4F23-8388-048B055C4D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80E578-06D8-4F23-8388-048B055C4D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3EA97-A11C-4190-99CB-E3D988BEAA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B95D4-982B-4444-B2E6-F32F20A023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91F0C-089D-4B76-9438-5A15AF8B7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5C1EB8-8F25-4BB5-B975-542BD431BA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BE52D6-EFD3-4242-B970-F319A3A054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5C96BE-70E2-48A1-9C8A-73151AE248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5C96BE-70E2-48A1-9C8A-73151AE248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666461-E419-4157-8D69-D34DA03C0E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8311D-B33F-40B3-8146-E88AFC86AB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559D0C-423A-400A-A597-E1B882862D86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E0B389-50D1-4485-ADB5-FE9DCFD4B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4640E-6137-49DD-8CF2-EE56D8215A01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B8560-D310-49BA-B2BE-A24A564EC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8F7A3-BE21-4FC3-BAAD-DCF6609237A3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D8AA-D4E8-4630-BE4D-673259B6F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5009C-8441-4261-91D0-95AEB4B2751F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F1361-1F50-4FB5-B35F-1A193795F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9FBE9F-051D-4EC2-9F16-30F2F87E8982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80B591-D73C-4938-919C-0651DFBB1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038F-D93D-4CCB-AE22-F05886EC1AA4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FAB12-17C4-4969-8986-054904B1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72DAEB-560E-4BAB-9BC0-E7B39E5529A5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FC7521-2BE3-4C36-AEC4-1AF50B958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D7F0-BAC8-4BFE-BA25-C3C4DBD696E0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98A7F-59D8-4496-B53A-351B16B21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AC44A2-8DD6-438E-A6F7-E08967807DFE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8245EE-5757-491F-9923-6E0FC64A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989869-92BA-4A79-8574-28CA03E7BC8B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AD8235-3ACB-4578-AE3F-3B09E2681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71F19F-3B5B-4561-800E-A07B8521FEBC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1F0BFF-A892-4C95-A3B8-24D7AAE10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7F47C27-053B-4057-BFF3-9248E7D64A7B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8A9E4E5A-44E1-4659-BC48-1673AD3E0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2" r:id="rId2"/>
    <p:sldLayoutId id="2147483718" r:id="rId3"/>
    <p:sldLayoutId id="2147483713" r:id="rId4"/>
    <p:sldLayoutId id="2147483719" r:id="rId5"/>
    <p:sldLayoutId id="2147483714" r:id="rId6"/>
    <p:sldLayoutId id="2147483720" r:id="rId7"/>
    <p:sldLayoutId id="2147483721" r:id="rId8"/>
    <p:sldLayoutId id="2147483722" r:id="rId9"/>
    <p:sldLayoutId id="2147483715" r:id="rId10"/>
    <p:sldLayoutId id="214748371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06B8D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Helvetica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14400"/>
            <a:ext cx="7848600" cy="1447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Overview of</a:t>
            </a:r>
            <a:br>
              <a:rPr lang="en-US" sz="6000" dirty="0" smtClean="0">
                <a:solidFill>
                  <a:schemeClr val="tx2">
                    <a:satMod val="130000"/>
                  </a:schemeClr>
                </a:solidFill>
                <a:effectLst/>
              </a:rPr>
            </a:br>
            <a:r>
              <a:rPr lang="en-US" sz="6000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Project Retrospectives</a:t>
            </a:r>
            <a:endParaRPr lang="en-US" sz="6000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Martin L. Barrett 2011</a:t>
            </a:r>
            <a:endParaRPr lang="en-US" dirty="0"/>
          </a:p>
        </p:txBody>
      </p:sp>
      <p:pic>
        <p:nvPicPr>
          <p:cNvPr id="1026" name="Picture 2" descr="http://bianalystblog.files.wordpress.com/2012/06/media_httpdilbertcomd_hhpfh-scaled10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04420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Planning for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Brainstorm the GQM list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</a:t>
            </a:r>
            <a:r>
              <a:rPr lang="en-US" i="1" dirty="0" smtClean="0"/>
              <a:t>before</a:t>
            </a:r>
            <a:r>
              <a:rPr lang="en-US" dirty="0" smtClean="0"/>
              <a:t> the project begins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no fishing expeditions later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</a:t>
            </a:r>
            <a:r>
              <a:rPr lang="en-US" sz="3200" dirty="0" smtClean="0"/>
              <a:t>Plan the metric collection process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spread the work around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leverage Configuration Management activities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project history in revisions and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Planning for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Hold periodic project reviews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degree of formality: usually informal for students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Patton’s four elements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identify problems in the project, not people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follow pre-defined rules: time limits, what items to review, what to put in final report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be prepared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write a report, and follow up on recommendations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Planning for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Capture rationale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Every project team has to make choices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e.g. design decisions, team format, documents to write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Not every team makes </a:t>
            </a:r>
            <a:r>
              <a:rPr lang="en-US" i="1" dirty="0" smtClean="0"/>
              <a:t>careful</a:t>
            </a:r>
            <a:r>
              <a:rPr lang="en-US" dirty="0" smtClean="0"/>
              <a:t> or informed choices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The act of capturing the rationale for decisions made can force a group to make better decisions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Reviewing rationale at the end of a project can show cause-and-effect of good, bad decisions with good, bad outcomes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Rationale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Capture rationale: what to document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Issue being decided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Alternative choices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Criteria for decision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Argumentation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Decisions made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Rationale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Capture rationale: how-to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Meeting minutes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use of agenda template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helps in running the meeting, too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can be leveraged to collect base statistics: meeting time, number of decisions made, attendance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Rationale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 </a:t>
            </a:r>
            <a:r>
              <a:rPr lang="en-US" sz="3200" dirty="0" smtClean="0"/>
              <a:t>Intermediate retrospective</a:t>
            </a:r>
            <a:endParaRPr lang="en-US" sz="2800" dirty="0" smtClean="0"/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 as suggested in Agile Methods: reflection workshop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 helps monitor project process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 facilitates good team interaction: air problems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 … and it’s easier to document rationale closer to the fact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Planning for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Metric collection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based on G-Q-M list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instructor oversight is essential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who is responsible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spread across the group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when are measurements made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where are measurements stored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and analyzed: make this as painless as possible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some feeling that metrics will be used, not ignored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Writing a retrospective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Formalizes the project: what goals were achieved, and how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/>
              <a:t> Can be accompanied by an oral report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Writing a retrospective</a:t>
            </a:r>
            <a:endParaRPr 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The steps to writing the report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Gather information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start early, e.g. late in the implementation phase (waterfall) or next-to-last iteration (agile)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brainstorming – OR – 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use </a:t>
            </a:r>
            <a:r>
              <a:rPr lang="en-US" dirty="0" err="1" smtClean="0"/>
              <a:t>Kerth’s</a:t>
            </a:r>
            <a:r>
              <a:rPr lang="en-US" dirty="0" smtClean="0"/>
              <a:t> group-building activities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depends on time 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Writing a retrospective</a:t>
            </a:r>
            <a:endParaRPr 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Writing a retrospective: steps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Key areas: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successes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risks, problems, difficulties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big decisions and rationale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lessons for next project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Identify existing sources of information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may have to mine some data from, e.g., meeting minutes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Project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What is a project retrospective?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a look back on what the project accomplished (or didn’t)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find lessons learned to apply to future projects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why were decisions made?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problems were overcome?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Writing a retrospective</a:t>
            </a:r>
            <a:endParaRPr 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Writing a retrospective: steps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Analyze the information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collate metrics and qualitative data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timeline exercises: revisit each phase of the project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remove ambiguity from any results, e.g. questionnaires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Writing a retrospective</a:t>
            </a:r>
            <a:endParaRPr 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Writing a retrospective: steps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Organize the data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outline or template helps (see next slide)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executive summary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project background: lifecycle model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by-phase findings: metrics and narrative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lessons learned (brief for undergrads)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(optional) team member experiences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conclusion: recommendations and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Martin L. Barrett 2011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Writing a retrospective</a:t>
            </a:r>
            <a:endParaRPr 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Possible outline (Bennett)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The good stuff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Individual and team successes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are you proud of?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Risks and problems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was difficult?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could you have done differently?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Technical issues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Metrics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Process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Martin L. Barrett 2011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Writing a retrospective</a:t>
            </a:r>
            <a:endParaRPr 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Possible outline (cont.)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Rationale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Big picture decisions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How decisions were made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Moving forward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stuff should you remember for the next project?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should you *not* do next time?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do you wish you had done but didn’t?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Martin L. Barrett 2011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</a:rPr>
              <a:t>Conclusion</a:t>
            </a:r>
            <a:endParaRPr lang="en-US" sz="4400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3200" dirty="0" smtClean="0"/>
              <a:t>Learn from project mistakes</a:t>
            </a:r>
            <a:endParaRPr lang="en-US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project management best practice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continuous improvement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</a:t>
            </a:r>
            <a:r>
              <a:rPr lang="en-US" sz="3200" dirty="0" smtClean="0"/>
              <a:t>Reflection for self-improvement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References</a:t>
            </a:r>
            <a:endParaRPr lang="en-US" sz="4400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err="1" smtClean="0"/>
              <a:t>Arent</a:t>
            </a:r>
            <a:r>
              <a:rPr lang="en-US" sz="3200" dirty="0" smtClean="0"/>
              <a:t>, </a:t>
            </a:r>
            <a:r>
              <a:rPr lang="en-US" sz="3200" dirty="0" err="1" smtClean="0"/>
              <a:t>Jesper</a:t>
            </a:r>
            <a:r>
              <a:rPr lang="en-US" sz="3200" dirty="0" smtClean="0"/>
              <a:t>; Andersen, </a:t>
            </a:r>
            <a:r>
              <a:rPr lang="en-US" sz="3200" dirty="0" err="1" smtClean="0"/>
              <a:t>Carsten</a:t>
            </a:r>
            <a:r>
              <a:rPr lang="en-US" sz="3200" dirty="0" smtClean="0"/>
              <a:t> V.; </a:t>
            </a:r>
            <a:r>
              <a:rPr lang="en-US" sz="3200" dirty="0" err="1" smtClean="0"/>
              <a:t>Iversen</a:t>
            </a:r>
            <a:r>
              <a:rPr lang="en-US" sz="3200" dirty="0" smtClean="0"/>
              <a:t>, Jakob H.; and Bang, </a:t>
            </a:r>
            <a:r>
              <a:rPr lang="en-US" sz="3200" dirty="0" err="1" smtClean="0"/>
              <a:t>Stig</a:t>
            </a:r>
            <a:r>
              <a:rPr lang="en-US" sz="3200" dirty="0" smtClean="0"/>
              <a:t>, “Project Assessments: Supporting Commitment, Participation, and Learning in Software Process Improvement”, </a:t>
            </a:r>
            <a:r>
              <a:rPr lang="en-US" sz="3200" i="1" dirty="0" smtClean="0"/>
              <a:t>Proceedings of the 33rd Hawaii International Conference on System Sciences</a:t>
            </a:r>
            <a:r>
              <a:rPr lang="en-US" sz="3200" dirty="0" smtClean="0"/>
              <a:t>, IEEE, 2000.</a:t>
            </a:r>
          </a:p>
          <a:p>
            <a:r>
              <a:rPr lang="en-US" sz="3200" dirty="0" err="1" smtClean="0"/>
              <a:t>Basili</a:t>
            </a:r>
            <a:r>
              <a:rPr lang="en-US" sz="3200" dirty="0" smtClean="0"/>
              <a:t>, Victor R.; </a:t>
            </a:r>
            <a:r>
              <a:rPr lang="en-US" sz="3200" dirty="0" err="1" smtClean="0"/>
              <a:t>Caldiera</a:t>
            </a:r>
            <a:r>
              <a:rPr lang="en-US" sz="3200" dirty="0" smtClean="0"/>
              <a:t>, </a:t>
            </a:r>
            <a:r>
              <a:rPr lang="en-US" sz="3200" dirty="0" err="1" smtClean="0"/>
              <a:t>Gianluigi</a:t>
            </a:r>
            <a:r>
              <a:rPr lang="en-US" sz="3200" dirty="0" smtClean="0"/>
              <a:t>; and </a:t>
            </a:r>
            <a:r>
              <a:rPr lang="en-US" sz="3200" dirty="0" err="1" smtClean="0"/>
              <a:t>Rombach</a:t>
            </a:r>
            <a:r>
              <a:rPr lang="en-US" sz="3200" dirty="0" smtClean="0"/>
              <a:t>, H. Dieter, “Goal Question Metric Paradigm”, </a:t>
            </a:r>
            <a:r>
              <a:rPr lang="en-US" sz="3200" i="1" dirty="0" smtClean="0"/>
              <a:t>Encyclopedia of Software Engineering</a:t>
            </a:r>
            <a:r>
              <a:rPr lang="en-US" sz="3200" dirty="0" smtClean="0"/>
              <a:t>, John Wiley and Sons, 1994.</a:t>
            </a:r>
          </a:p>
          <a:p>
            <a:r>
              <a:rPr lang="en-US" sz="3300" dirty="0" smtClean="0"/>
              <a:t>Bennett and Barrett, “Preparing for Project Retrospectives”, CCSC Southeast, 2008</a:t>
            </a:r>
            <a:endParaRPr lang="en-US" sz="8000" dirty="0" smtClean="0"/>
          </a:p>
          <a:p>
            <a:r>
              <a:rPr lang="en-US" sz="3200" dirty="0" err="1" smtClean="0"/>
              <a:t>Bruegge</a:t>
            </a:r>
            <a:r>
              <a:rPr lang="en-US" sz="3200" dirty="0" smtClean="0"/>
              <a:t>, Bernd, and </a:t>
            </a:r>
            <a:r>
              <a:rPr lang="en-US" sz="3200" dirty="0" err="1" smtClean="0"/>
              <a:t>Dutoit</a:t>
            </a:r>
            <a:r>
              <a:rPr lang="en-US" sz="3200" dirty="0" smtClean="0"/>
              <a:t>, Allen H., </a:t>
            </a:r>
            <a:r>
              <a:rPr lang="en-US" sz="3200" i="1" dirty="0" smtClean="0"/>
              <a:t>Object-Oriented Software Engineering Using UML, Patterns, and Java</a:t>
            </a:r>
            <a:r>
              <a:rPr lang="en-US" sz="3200" dirty="0" smtClean="0"/>
              <a:t>.  2nd Edition, Prentice Hall, 2004.</a:t>
            </a:r>
          </a:p>
          <a:p>
            <a:r>
              <a:rPr lang="en-US" sz="3200" dirty="0" smtClean="0"/>
              <a:t>Cockburn Alistair, </a:t>
            </a:r>
            <a:r>
              <a:rPr lang="en-US" sz="3200" i="1" dirty="0" smtClean="0"/>
              <a:t>Agile Software Development</a:t>
            </a:r>
            <a:r>
              <a:rPr lang="en-US" sz="3200" dirty="0" smtClean="0"/>
              <a:t>, Addison-Wesley, 2002.</a:t>
            </a:r>
          </a:p>
          <a:p>
            <a:r>
              <a:rPr lang="en-US" sz="3200" dirty="0" smtClean="0"/>
              <a:t>Derby, Esther; and Larsen, Diana, </a:t>
            </a:r>
            <a:r>
              <a:rPr lang="en-US" sz="3200" i="1" dirty="0" smtClean="0"/>
              <a:t>Agile Retrospectives</a:t>
            </a:r>
            <a:r>
              <a:rPr lang="en-US" sz="3200" dirty="0" smtClean="0"/>
              <a:t>, The Pragmatic Bookshelf, 2006.</a:t>
            </a:r>
          </a:p>
          <a:p>
            <a:r>
              <a:rPr lang="en-US" sz="3200" dirty="0" smtClean="0"/>
              <a:t>Henry, Joel, </a:t>
            </a:r>
            <a:r>
              <a:rPr lang="en-US" sz="3200" i="1" dirty="0" smtClean="0"/>
              <a:t>Software Project Management: A Real-World Guide to Success</a:t>
            </a:r>
            <a:r>
              <a:rPr lang="en-US" sz="3200" dirty="0" smtClean="0"/>
              <a:t>, Addison-Wesley, 2004.</a:t>
            </a:r>
          </a:p>
          <a:p>
            <a:r>
              <a:rPr lang="en-US" sz="3200" dirty="0" err="1" smtClean="0"/>
              <a:t>Kerth</a:t>
            </a:r>
            <a:r>
              <a:rPr lang="en-US" sz="3200" dirty="0" smtClean="0"/>
              <a:t>, Norman L., </a:t>
            </a:r>
            <a:r>
              <a:rPr lang="en-US" sz="3200" i="1" dirty="0" smtClean="0"/>
              <a:t>Project Retrospectives: A Handbook for Team Reviews</a:t>
            </a:r>
            <a:r>
              <a:rPr lang="en-US" sz="3200" dirty="0" smtClean="0"/>
              <a:t>, Dorset House, 2000.</a:t>
            </a:r>
          </a:p>
          <a:p>
            <a:r>
              <a:rPr lang="en-US" sz="3200" dirty="0" smtClean="0"/>
              <a:t>McConnell, Steve, </a:t>
            </a:r>
            <a:r>
              <a:rPr lang="en-US" sz="3200" i="1" dirty="0" smtClean="0"/>
              <a:t>Software Project Survival Guide</a:t>
            </a:r>
            <a:r>
              <a:rPr lang="en-US" sz="3200" dirty="0" smtClean="0"/>
              <a:t>, Microsoft Press, 1998.</a:t>
            </a:r>
          </a:p>
          <a:p>
            <a:r>
              <a:rPr lang="en-US" sz="3200" dirty="0" smtClean="0"/>
              <a:t>Patton, Ron, </a:t>
            </a:r>
            <a:r>
              <a:rPr lang="en-US" sz="3200" i="1" dirty="0" smtClean="0"/>
              <a:t>Software Testing</a:t>
            </a:r>
            <a:r>
              <a:rPr lang="en-US" sz="3200" dirty="0" smtClean="0"/>
              <a:t>, Sams, 2001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Project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/>
              <a:t>Why? (Cockburn 2002)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primary goal: deliver useful software</a:t>
            </a:r>
          </a:p>
          <a:p>
            <a:pPr lvl="1" algn="l">
              <a:buFontTx/>
              <a:buChar char="–"/>
            </a:pPr>
            <a:r>
              <a:rPr lang="en-US" dirty="0" smtClean="0"/>
              <a:t> secondary goal: </a:t>
            </a:r>
            <a:r>
              <a:rPr lang="en-US" i="1" dirty="0" smtClean="0"/>
              <a:t>get ready for the next game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sz="3200" dirty="0" smtClean="0"/>
              <a:t>Improve the process</a:t>
            </a:r>
            <a:endParaRPr lang="en-US" sz="28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improve individual performance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improve group functionality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improve organizational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Types of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Soft versus hard approaches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</a:t>
            </a:r>
            <a:r>
              <a:rPr lang="en-US" dirty="0" err="1" smtClean="0"/>
              <a:t>Kerth</a:t>
            </a:r>
            <a:r>
              <a:rPr lang="en-US" dirty="0" smtClean="0"/>
              <a:t> advocates social, team-oriented approach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community-building “ritual”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give everyone a chance to tell his/her story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Henry advocates a technical, metrics-based approach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process, produce, and people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goal-oriented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Social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err="1" smtClean="0"/>
              <a:t>Kerth’s</a:t>
            </a:r>
            <a:r>
              <a:rPr lang="en-US" sz="3200" dirty="0" smtClean="0"/>
              <a:t> four questions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did we do well?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did we learn?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should we do differently next time?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What still puzzles us?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</a:t>
            </a:r>
            <a:r>
              <a:rPr lang="en-US" sz="3200" dirty="0" smtClean="0"/>
              <a:t>Community building exercises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3400" dirty="0" smtClean="0"/>
              <a:t> </a:t>
            </a:r>
            <a:r>
              <a:rPr lang="en-US" dirty="0" smtClean="0"/>
              <a:t>Everyone has a project story to tell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Social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/>
              <a:t> Retrospective group exercises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Set the ground rules: egoless environment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Bring a project artifact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“Making the magic happen”: find the project’s most important issue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Project events -&gt; project timeline reconstruction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Analyze the timeline for improvements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Prioritize the improvements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Social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/>
              <a:t> Is this too informal?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Not if you have nothing else to go on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Depends on the goal: best for team-building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People-oriented =&gt; no metrics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</a:t>
            </a:r>
            <a:r>
              <a:rPr lang="en-US" sz="3200" dirty="0" smtClean="0"/>
              <a:t>Group or corporate memory is reinforced</a:t>
            </a:r>
            <a:endParaRPr lang="en-US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Technical Retrospectives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Metrics, by themselves, may be meaningless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Need to set goals </a:t>
            </a:r>
            <a:r>
              <a:rPr lang="en-US" i="1" dirty="0" smtClean="0"/>
              <a:t>before</a:t>
            </a:r>
            <a:r>
              <a:rPr lang="en-US" dirty="0" smtClean="0"/>
              <a:t> the project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</a:t>
            </a:r>
            <a:r>
              <a:rPr lang="en-US" sz="3200" dirty="0" smtClean="0"/>
              <a:t>Ask questions that can be answered by metrics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/>
              <a:t> Look at all three categories: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process: how things were done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product: what things were delivered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people: management and morale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Retrospectives Activities</a:t>
            </a:r>
            <a:endParaRPr lang="en-US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 </a:t>
            </a:r>
            <a:r>
              <a:rPr lang="en-US" sz="3200" dirty="0" smtClean="0"/>
              <a:t>Goal – Question – Metric (GQM)</a:t>
            </a:r>
            <a:endParaRPr lang="en-US" sz="2800" dirty="0" smtClean="0"/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Goal: high level concept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“we want to deliver a quality product”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Question: look at specific project properties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“Are the customers satisfied?”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“Is the program buggy?”</a:t>
            </a:r>
          </a:p>
          <a:p>
            <a:pPr lvl="1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Metric: measurement to decide the question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Level of satisfaction questionnaire</a:t>
            </a:r>
          </a:p>
          <a:p>
            <a:pPr lvl="2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 Number of bug reports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Martin L. Barrett 2011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2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1461</Words>
  <Application>Microsoft Office PowerPoint</Application>
  <PresentationFormat>On-screen Show (4:3)</PresentationFormat>
  <Paragraphs>236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Overview of Project Retrospectives</vt:lpstr>
      <vt:lpstr>Project Retrospectives</vt:lpstr>
      <vt:lpstr>Project Retrospectives</vt:lpstr>
      <vt:lpstr>Types of Retrospectives</vt:lpstr>
      <vt:lpstr>Social Retrospectives</vt:lpstr>
      <vt:lpstr>Social Retrospectives</vt:lpstr>
      <vt:lpstr>Social Retrospectives</vt:lpstr>
      <vt:lpstr>Technical Retrospectives</vt:lpstr>
      <vt:lpstr>Retrospectives Activities</vt:lpstr>
      <vt:lpstr>Planning for Retrospectives</vt:lpstr>
      <vt:lpstr>Planning for Retrospectives</vt:lpstr>
      <vt:lpstr>Planning for Retrospectives</vt:lpstr>
      <vt:lpstr>Rationale</vt:lpstr>
      <vt:lpstr>Rationale</vt:lpstr>
      <vt:lpstr>Rationale</vt:lpstr>
      <vt:lpstr>Planning for Retrospectives</vt:lpstr>
      <vt:lpstr>Writing a retrospective</vt:lpstr>
      <vt:lpstr>Writing a retrospective</vt:lpstr>
      <vt:lpstr>Writing a retrospective</vt:lpstr>
      <vt:lpstr>Writing a retrospective</vt:lpstr>
      <vt:lpstr>Writing a retrospective</vt:lpstr>
      <vt:lpstr>Writing a retrospective</vt:lpstr>
      <vt:lpstr>Writing a retrospective</vt:lpstr>
      <vt:lpstr>Conclusion</vt:lpstr>
      <vt:lpstr>References</vt:lpstr>
    </vt:vector>
  </TitlesOfParts>
  <Company>ETSU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Project Retrospectives</dc:title>
  <dc:creator>ETSU</dc:creator>
  <cp:lastModifiedBy>phil</cp:lastModifiedBy>
  <cp:revision>27</cp:revision>
  <dcterms:created xsi:type="dcterms:W3CDTF">2008-10-30T18:16:03Z</dcterms:created>
  <dcterms:modified xsi:type="dcterms:W3CDTF">2014-08-24T13:42:32Z</dcterms:modified>
</cp:coreProperties>
</file>