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notesSlides/notesSlide14.xml" ContentType="application/vnd.openxmlformats-officedocument.presentationml.notesSlide+xml"/>
  <Override PartName="/ppt/charts/chart2.xml" ContentType="application/vnd.openxmlformats-officedocument.drawingml.chart+xml"/>
  <Override PartName="/ppt/notesSlides/notesSlide15.xml" ContentType="application/vnd.openxmlformats-officedocument.presentationml.notesSlide+xml"/>
  <Override PartName="/ppt/charts/chart3.xml" ContentType="application/vnd.openxmlformats-officedocument.drawingml.chart+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96" r:id="rId4"/>
  </p:sldMasterIdLst>
  <p:notesMasterIdLst>
    <p:notesMasterId r:id="rId26"/>
  </p:notesMasterIdLst>
  <p:handoutMasterIdLst>
    <p:handoutMasterId r:id="rId27"/>
  </p:handoutMasterIdLst>
  <p:sldIdLst>
    <p:sldId id="747" r:id="rId5"/>
    <p:sldId id="1044" r:id="rId6"/>
    <p:sldId id="1054" r:id="rId7"/>
    <p:sldId id="1042" r:id="rId8"/>
    <p:sldId id="1050" r:id="rId9"/>
    <p:sldId id="1043" r:id="rId10"/>
    <p:sldId id="1041" r:id="rId11"/>
    <p:sldId id="1049" r:id="rId12"/>
    <p:sldId id="1045" r:id="rId13"/>
    <p:sldId id="1055" r:id="rId14"/>
    <p:sldId id="1046" r:id="rId15"/>
    <p:sldId id="1033" r:id="rId16"/>
    <p:sldId id="1034" r:id="rId17"/>
    <p:sldId id="1037" r:id="rId18"/>
    <p:sldId id="1038" r:id="rId19"/>
    <p:sldId id="1035" r:id="rId20"/>
    <p:sldId id="1036" r:id="rId21"/>
    <p:sldId id="1032" r:id="rId22"/>
    <p:sldId id="1051" r:id="rId23"/>
    <p:sldId id="1052" r:id="rId24"/>
    <p:sldId id="1053" r:id="rId25"/>
  </p:sldIdLst>
  <p:sldSz cx="9144000" cy="6858000" type="screen4x3"/>
  <p:notesSz cx="7315200" cy="9601200"/>
  <p:custDataLst>
    <p:tags r:id="rId28"/>
  </p:custDataLst>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5F6E"/>
    <a:srgbClr val="1E2B32"/>
    <a:srgbClr val="E2EAEE"/>
    <a:srgbClr val="FFFFFF"/>
    <a:srgbClr val="7094A8"/>
    <a:srgbClr val="98C9E4"/>
    <a:srgbClr val="3491C4"/>
    <a:srgbClr val="3BB9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34" autoAdjust="0"/>
    <p:restoredTop sz="95524" autoAdjust="0"/>
  </p:normalViewPr>
  <p:slideViewPr>
    <p:cSldViewPr snapToGrid="0">
      <p:cViewPr varScale="1">
        <p:scale>
          <a:sx n="132" d="100"/>
          <a:sy n="132" d="100"/>
        </p:scale>
        <p:origin x="-96" y="-474"/>
      </p:cViewPr>
      <p:guideLst>
        <p:guide orient="horz" pos="1362"/>
        <p:guide orient="horz" pos="3534"/>
        <p:guide pos="1249"/>
        <p:guide pos="4081"/>
        <p:guide pos="3802"/>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20" d="100"/>
        <a:sy n="120" d="100"/>
      </p:scale>
      <p:origin x="0" y="1518"/>
    </p:cViewPr>
  </p:sorterViewPr>
  <p:notesViewPr>
    <p:cSldViewPr snapToGrid="0">
      <p:cViewPr varScale="1">
        <p:scale>
          <a:sx n="54" d="100"/>
          <a:sy n="54" d="100"/>
        </p:scale>
        <p:origin x="-1770" y="-72"/>
      </p:cViewPr>
      <p:guideLst>
        <p:guide orient="horz" pos="3023"/>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immey\AppData\LocalLow\eRoom\eRoom%20Client\V7\EditingFiles\C4D_PS2_Usage_2013-2016.xlsm"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kimmey\AppData\LocalLow\eRoom\eRoom%20Client\V7\EditingFiles\C4D_PS2_Usage_2013-2016.xlsm"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kimmey\AppData\LocalLow\eRoom\eRoom%20Client\V7\EditingFiles\C4D_PS2_Usage_2013-2016.xlsm"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Overall</a:t>
            </a:r>
            <a:r>
              <a:rPr lang="en-US" baseline="0" dirty="0"/>
              <a:t> Status - Web Hosting </a:t>
            </a:r>
            <a:r>
              <a:rPr lang="en-US" baseline="0" dirty="0" smtClean="0"/>
              <a:t>Services</a:t>
            </a:r>
            <a:endParaRPr lang="en-US" dirty="0"/>
          </a:p>
        </c:rich>
      </c:tx>
      <c:layout/>
      <c:overlay val="1"/>
    </c:title>
    <c:autoTitleDeleted val="0"/>
    <c:plotArea>
      <c:layout/>
      <c:lineChart>
        <c:grouping val="standard"/>
        <c:varyColors val="0"/>
        <c:ser>
          <c:idx val="0"/>
          <c:order val="0"/>
          <c:tx>
            <c:v>Funding</c:v>
          </c:tx>
          <c:spPr>
            <a:ln>
              <a:solidFill>
                <a:srgbClr val="C00000"/>
              </a:solidFill>
            </a:ln>
          </c:spPr>
          <c:marker>
            <c:symbol val="none"/>
          </c:marker>
          <c:cat>
            <c:numRef>
              <c:f>Account_Summary!$C$53:$C$88</c:f>
              <c:numCache>
                <c:formatCode>[$-409]mmm-yy;@</c:formatCode>
                <c:ptCount val="36"/>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pt idx="12">
                  <c:v>41821</c:v>
                </c:pt>
                <c:pt idx="13">
                  <c:v>41852</c:v>
                </c:pt>
                <c:pt idx="14">
                  <c:v>41883</c:v>
                </c:pt>
                <c:pt idx="15">
                  <c:v>41913</c:v>
                </c:pt>
                <c:pt idx="16">
                  <c:v>41944</c:v>
                </c:pt>
                <c:pt idx="17">
                  <c:v>41974</c:v>
                </c:pt>
                <c:pt idx="18">
                  <c:v>42005</c:v>
                </c:pt>
                <c:pt idx="19">
                  <c:v>42036</c:v>
                </c:pt>
                <c:pt idx="20">
                  <c:v>42064</c:v>
                </c:pt>
                <c:pt idx="21">
                  <c:v>42095</c:v>
                </c:pt>
                <c:pt idx="22">
                  <c:v>42125</c:v>
                </c:pt>
                <c:pt idx="23">
                  <c:v>42156</c:v>
                </c:pt>
                <c:pt idx="24">
                  <c:v>42186</c:v>
                </c:pt>
                <c:pt idx="25">
                  <c:v>42217</c:v>
                </c:pt>
                <c:pt idx="26">
                  <c:v>42248</c:v>
                </c:pt>
                <c:pt idx="27">
                  <c:v>42278</c:v>
                </c:pt>
                <c:pt idx="28">
                  <c:v>42309</c:v>
                </c:pt>
                <c:pt idx="29">
                  <c:v>42339</c:v>
                </c:pt>
                <c:pt idx="30">
                  <c:v>42370</c:v>
                </c:pt>
                <c:pt idx="31">
                  <c:v>42401</c:v>
                </c:pt>
                <c:pt idx="32">
                  <c:v>42430</c:v>
                </c:pt>
                <c:pt idx="33">
                  <c:v>42461</c:v>
                </c:pt>
                <c:pt idx="34">
                  <c:v>42491</c:v>
                </c:pt>
                <c:pt idx="35">
                  <c:v>42522</c:v>
                </c:pt>
              </c:numCache>
            </c:numRef>
          </c:cat>
          <c:val>
            <c:numRef>
              <c:f>Account_Summary!$V$53:$V$88</c:f>
              <c:numCache>
                <c:formatCode>"$"#,##0.00</c:formatCode>
                <c:ptCount val="36"/>
                <c:pt idx="0">
                  <c:v>24479.813636363637</c:v>
                </c:pt>
                <c:pt idx="1">
                  <c:v>24479.813636363637</c:v>
                </c:pt>
                <c:pt idx="2">
                  <c:v>24479.813636363637</c:v>
                </c:pt>
                <c:pt idx="3">
                  <c:v>24479.813636363637</c:v>
                </c:pt>
                <c:pt idx="4">
                  <c:v>24479.813636363637</c:v>
                </c:pt>
                <c:pt idx="5">
                  <c:v>24479.813636363637</c:v>
                </c:pt>
                <c:pt idx="6">
                  <c:v>24479.813636363637</c:v>
                </c:pt>
                <c:pt idx="7">
                  <c:v>24479.813636363637</c:v>
                </c:pt>
                <c:pt idx="8">
                  <c:v>24479.813636363637</c:v>
                </c:pt>
                <c:pt idx="9">
                  <c:v>24479.813636363637</c:v>
                </c:pt>
                <c:pt idx="10">
                  <c:v>24479.813636363637</c:v>
                </c:pt>
                <c:pt idx="11">
                  <c:v>24479.813636363637</c:v>
                </c:pt>
                <c:pt idx="12">
                  <c:v>24479.813636363637</c:v>
                </c:pt>
                <c:pt idx="13">
                  <c:v>24479.813636363637</c:v>
                </c:pt>
                <c:pt idx="14">
                  <c:v>24479.813636363637</c:v>
                </c:pt>
                <c:pt idx="15">
                  <c:v>24479.813636363637</c:v>
                </c:pt>
                <c:pt idx="16">
                  <c:v>24479.813636363637</c:v>
                </c:pt>
                <c:pt idx="17">
                  <c:v>24479.813636363637</c:v>
                </c:pt>
                <c:pt idx="18">
                  <c:v>24479.813636363637</c:v>
                </c:pt>
                <c:pt idx="19">
                  <c:v>24479.813636363637</c:v>
                </c:pt>
                <c:pt idx="20">
                  <c:v>24479.813636363637</c:v>
                </c:pt>
                <c:pt idx="21">
                  <c:v>24479.813636363637</c:v>
                </c:pt>
                <c:pt idx="22">
                  <c:v>24479.813636363637</c:v>
                </c:pt>
                <c:pt idx="23">
                  <c:v>24479.813636363637</c:v>
                </c:pt>
                <c:pt idx="24">
                  <c:v>24479.813636363637</c:v>
                </c:pt>
                <c:pt idx="25">
                  <c:v>24479.813636363637</c:v>
                </c:pt>
                <c:pt idx="26">
                  <c:v>24479.813636363637</c:v>
                </c:pt>
                <c:pt idx="27">
                  <c:v>24479.813636363637</c:v>
                </c:pt>
                <c:pt idx="28">
                  <c:v>24479.813636363637</c:v>
                </c:pt>
                <c:pt idx="29">
                  <c:v>24479.813636363637</c:v>
                </c:pt>
                <c:pt idx="30">
                  <c:v>24479.813636363637</c:v>
                </c:pt>
                <c:pt idx="31">
                  <c:v>24479.813636363637</c:v>
                </c:pt>
                <c:pt idx="32">
                  <c:v>24479.813636363637</c:v>
                </c:pt>
                <c:pt idx="33">
                  <c:v>24479.813636363637</c:v>
                </c:pt>
                <c:pt idx="34">
                  <c:v>24479.813636363637</c:v>
                </c:pt>
                <c:pt idx="35">
                  <c:v>24479.813636363637</c:v>
                </c:pt>
              </c:numCache>
            </c:numRef>
          </c:val>
          <c:smooth val="0"/>
        </c:ser>
        <c:ser>
          <c:idx val="1"/>
          <c:order val="1"/>
          <c:tx>
            <c:v>80% Funding</c:v>
          </c:tx>
          <c:spPr>
            <a:ln>
              <a:solidFill>
                <a:srgbClr val="FF6600"/>
              </a:solidFill>
            </a:ln>
          </c:spPr>
          <c:marker>
            <c:symbol val="none"/>
          </c:marker>
          <c:cat>
            <c:numRef>
              <c:f>Account_Summary!$C$53:$C$88</c:f>
              <c:numCache>
                <c:formatCode>[$-409]mmm-yy;@</c:formatCode>
                <c:ptCount val="36"/>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pt idx="12">
                  <c:v>41821</c:v>
                </c:pt>
                <c:pt idx="13">
                  <c:v>41852</c:v>
                </c:pt>
                <c:pt idx="14">
                  <c:v>41883</c:v>
                </c:pt>
                <c:pt idx="15">
                  <c:v>41913</c:v>
                </c:pt>
                <c:pt idx="16">
                  <c:v>41944</c:v>
                </c:pt>
                <c:pt idx="17">
                  <c:v>41974</c:v>
                </c:pt>
                <c:pt idx="18">
                  <c:v>42005</c:v>
                </c:pt>
                <c:pt idx="19">
                  <c:v>42036</c:v>
                </c:pt>
                <c:pt idx="20">
                  <c:v>42064</c:v>
                </c:pt>
                <c:pt idx="21">
                  <c:v>42095</c:v>
                </c:pt>
                <c:pt idx="22">
                  <c:v>42125</c:v>
                </c:pt>
                <c:pt idx="23">
                  <c:v>42156</c:v>
                </c:pt>
                <c:pt idx="24">
                  <c:v>42186</c:v>
                </c:pt>
                <c:pt idx="25">
                  <c:v>42217</c:v>
                </c:pt>
                <c:pt idx="26">
                  <c:v>42248</c:v>
                </c:pt>
                <c:pt idx="27">
                  <c:v>42278</c:v>
                </c:pt>
                <c:pt idx="28">
                  <c:v>42309</c:v>
                </c:pt>
                <c:pt idx="29">
                  <c:v>42339</c:v>
                </c:pt>
                <c:pt idx="30">
                  <c:v>42370</c:v>
                </c:pt>
                <c:pt idx="31">
                  <c:v>42401</c:v>
                </c:pt>
                <c:pt idx="32">
                  <c:v>42430</c:v>
                </c:pt>
                <c:pt idx="33">
                  <c:v>42461</c:v>
                </c:pt>
                <c:pt idx="34">
                  <c:v>42491</c:v>
                </c:pt>
                <c:pt idx="35">
                  <c:v>42522</c:v>
                </c:pt>
              </c:numCache>
            </c:numRef>
          </c:cat>
          <c:val>
            <c:numRef>
              <c:f>Account_Summary!$W$53:$W$88</c:f>
              <c:numCache>
                <c:formatCode>"$"#,##0.00</c:formatCode>
                <c:ptCount val="36"/>
                <c:pt idx="0">
                  <c:v>19583.85090909091</c:v>
                </c:pt>
                <c:pt idx="1">
                  <c:v>19583.85090909091</c:v>
                </c:pt>
                <c:pt idx="2">
                  <c:v>19583.85090909091</c:v>
                </c:pt>
                <c:pt idx="3">
                  <c:v>19583.85090909091</c:v>
                </c:pt>
                <c:pt idx="4">
                  <c:v>19583.85090909091</c:v>
                </c:pt>
                <c:pt idx="5">
                  <c:v>19583.85090909091</c:v>
                </c:pt>
                <c:pt idx="6">
                  <c:v>19583.85090909091</c:v>
                </c:pt>
                <c:pt idx="7">
                  <c:v>19583.85090909091</c:v>
                </c:pt>
                <c:pt idx="8">
                  <c:v>19583.85090909091</c:v>
                </c:pt>
                <c:pt idx="9">
                  <c:v>19583.85090909091</c:v>
                </c:pt>
                <c:pt idx="10">
                  <c:v>19583.85090909091</c:v>
                </c:pt>
                <c:pt idx="11">
                  <c:v>19583.85090909091</c:v>
                </c:pt>
                <c:pt idx="12">
                  <c:v>19583.85090909091</c:v>
                </c:pt>
                <c:pt idx="13">
                  <c:v>19583.85090909091</c:v>
                </c:pt>
                <c:pt idx="14">
                  <c:v>19583.85090909091</c:v>
                </c:pt>
                <c:pt idx="15">
                  <c:v>19583.85090909091</c:v>
                </c:pt>
                <c:pt idx="16">
                  <c:v>19583.85090909091</c:v>
                </c:pt>
                <c:pt idx="17">
                  <c:v>19583.85090909091</c:v>
                </c:pt>
                <c:pt idx="18">
                  <c:v>19583.85090909091</c:v>
                </c:pt>
                <c:pt idx="19">
                  <c:v>19583.85090909091</c:v>
                </c:pt>
                <c:pt idx="20">
                  <c:v>19583.85090909091</c:v>
                </c:pt>
                <c:pt idx="21">
                  <c:v>19583.85090909091</c:v>
                </c:pt>
                <c:pt idx="22">
                  <c:v>19583.85090909091</c:v>
                </c:pt>
                <c:pt idx="23">
                  <c:v>19583.85090909091</c:v>
                </c:pt>
                <c:pt idx="24">
                  <c:v>19583.85090909091</c:v>
                </c:pt>
                <c:pt idx="25">
                  <c:v>19583.85090909091</c:v>
                </c:pt>
                <c:pt idx="26">
                  <c:v>19583.85090909091</c:v>
                </c:pt>
                <c:pt idx="27">
                  <c:v>19583.85090909091</c:v>
                </c:pt>
                <c:pt idx="28">
                  <c:v>19583.85090909091</c:v>
                </c:pt>
                <c:pt idx="29">
                  <c:v>19583.85090909091</c:v>
                </c:pt>
                <c:pt idx="30">
                  <c:v>19583.85090909091</c:v>
                </c:pt>
                <c:pt idx="31">
                  <c:v>19583.85090909091</c:v>
                </c:pt>
                <c:pt idx="32">
                  <c:v>19583.85090909091</c:v>
                </c:pt>
                <c:pt idx="33">
                  <c:v>19583.85090909091</c:v>
                </c:pt>
                <c:pt idx="34">
                  <c:v>19583.85090909091</c:v>
                </c:pt>
                <c:pt idx="35">
                  <c:v>19583.85090909091</c:v>
                </c:pt>
              </c:numCache>
            </c:numRef>
          </c:val>
          <c:smooth val="0"/>
        </c:ser>
        <c:ser>
          <c:idx val="2"/>
          <c:order val="2"/>
          <c:tx>
            <c:v>Expended</c:v>
          </c:tx>
          <c:spPr>
            <a:ln>
              <a:solidFill>
                <a:srgbClr val="006600"/>
              </a:solidFill>
            </a:ln>
          </c:spPr>
          <c:marker>
            <c:symbol val="square"/>
            <c:size val="7"/>
            <c:spPr>
              <a:solidFill>
                <a:srgbClr val="006600"/>
              </a:solidFill>
            </c:spPr>
          </c:marker>
          <c:cat>
            <c:numRef>
              <c:f>Account_Summary!$C$53:$C$88</c:f>
              <c:numCache>
                <c:formatCode>[$-409]mmm-yy;@</c:formatCode>
                <c:ptCount val="36"/>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pt idx="12">
                  <c:v>41821</c:v>
                </c:pt>
                <c:pt idx="13">
                  <c:v>41852</c:v>
                </c:pt>
                <c:pt idx="14">
                  <c:v>41883</c:v>
                </c:pt>
                <c:pt idx="15">
                  <c:v>41913</c:v>
                </c:pt>
                <c:pt idx="16">
                  <c:v>41944</c:v>
                </c:pt>
                <c:pt idx="17">
                  <c:v>41974</c:v>
                </c:pt>
                <c:pt idx="18">
                  <c:v>42005</c:v>
                </c:pt>
                <c:pt idx="19">
                  <c:v>42036</c:v>
                </c:pt>
                <c:pt idx="20">
                  <c:v>42064</c:v>
                </c:pt>
                <c:pt idx="21">
                  <c:v>42095</c:v>
                </c:pt>
                <c:pt idx="22">
                  <c:v>42125</c:v>
                </c:pt>
                <c:pt idx="23">
                  <c:v>42156</c:v>
                </c:pt>
                <c:pt idx="24">
                  <c:v>42186</c:v>
                </c:pt>
                <c:pt idx="25">
                  <c:v>42217</c:v>
                </c:pt>
                <c:pt idx="26">
                  <c:v>42248</c:v>
                </c:pt>
                <c:pt idx="27">
                  <c:v>42278</c:v>
                </c:pt>
                <c:pt idx="28">
                  <c:v>42309</c:v>
                </c:pt>
                <c:pt idx="29">
                  <c:v>42339</c:v>
                </c:pt>
                <c:pt idx="30">
                  <c:v>42370</c:v>
                </c:pt>
                <c:pt idx="31">
                  <c:v>42401</c:v>
                </c:pt>
                <c:pt idx="32">
                  <c:v>42430</c:v>
                </c:pt>
                <c:pt idx="33">
                  <c:v>42461</c:v>
                </c:pt>
                <c:pt idx="34">
                  <c:v>42491</c:v>
                </c:pt>
                <c:pt idx="35">
                  <c:v>42522</c:v>
                </c:pt>
              </c:numCache>
            </c:numRef>
          </c:cat>
          <c:val>
            <c:numRef>
              <c:f>Account_Summary!$Y$53:$Y$88</c:f>
              <c:numCache>
                <c:formatCode>"$"#,##0.00</c:formatCode>
                <c:ptCount val="36"/>
                <c:pt idx="0">
                  <c:v>2260.5119354838712</c:v>
                </c:pt>
                <c:pt idx="1">
                  <c:v>3036.9919354838712</c:v>
                </c:pt>
                <c:pt idx="2">
                  <c:v>3763.4719354838717</c:v>
                </c:pt>
                <c:pt idx="3">
                  <c:v>4624.2719354838719</c:v>
                </c:pt>
                <c:pt idx="4">
                  <c:v>5425.7519354838714</c:v>
                </c:pt>
                <c:pt idx="5">
                  <c:v>6202.2319354838719</c:v>
                </c:pt>
                <c:pt idx="6">
                  <c:v>7080.151935483872</c:v>
                </c:pt>
                <c:pt idx="7">
                  <c:v>7881.6319354838724</c:v>
                </c:pt>
                <c:pt idx="8">
                  <c:v>8658.111935483872</c:v>
                </c:pt>
                <c:pt idx="9">
                  <c:v>9536.0319354838721</c:v>
                </c:pt>
                <c:pt idx="10">
                  <c:v>10363.951935483872</c:v>
                </c:pt>
                <c:pt idx="11">
                  <c:v>11316.871935483872</c:v>
                </c:pt>
                <c:pt idx="12">
                  <c:v>12405.591935483873</c:v>
                </c:pt>
                <c:pt idx="13">
                  <c:v>13311.591935483873</c:v>
                </c:pt>
                <c:pt idx="14">
                  <c:v>14014.591935483873</c:v>
                </c:pt>
                <c:pt idx="15">
                  <c:v>14014.591935483873</c:v>
                </c:pt>
                <c:pt idx="16">
                  <c:v>14014.591935483873</c:v>
                </c:pt>
                <c:pt idx="17">
                  <c:v>14014.591935483873</c:v>
                </c:pt>
                <c:pt idx="18">
                  <c:v>14014.591935483873</c:v>
                </c:pt>
                <c:pt idx="19">
                  <c:v>14014.591935483873</c:v>
                </c:pt>
                <c:pt idx="20">
                  <c:v>14014.591935483873</c:v>
                </c:pt>
                <c:pt idx="21">
                  <c:v>14014.591935483873</c:v>
                </c:pt>
                <c:pt idx="22">
                  <c:v>14014.591935483873</c:v>
                </c:pt>
                <c:pt idx="23">
                  <c:v>14014.591935483873</c:v>
                </c:pt>
                <c:pt idx="24">
                  <c:v>14014.591935483873</c:v>
                </c:pt>
                <c:pt idx="25">
                  <c:v>14014.591935483873</c:v>
                </c:pt>
                <c:pt idx="26">
                  <c:v>14014.591935483873</c:v>
                </c:pt>
                <c:pt idx="27">
                  <c:v>14014.591935483873</c:v>
                </c:pt>
                <c:pt idx="28">
                  <c:v>14014.591935483873</c:v>
                </c:pt>
                <c:pt idx="29">
                  <c:v>14014.591935483873</c:v>
                </c:pt>
                <c:pt idx="30">
                  <c:v>14014.591935483873</c:v>
                </c:pt>
                <c:pt idx="31">
                  <c:v>14014.591935483873</c:v>
                </c:pt>
                <c:pt idx="32">
                  <c:v>14014.591935483873</c:v>
                </c:pt>
                <c:pt idx="33">
                  <c:v>14014.591935483873</c:v>
                </c:pt>
                <c:pt idx="34">
                  <c:v>14014.591935483873</c:v>
                </c:pt>
                <c:pt idx="35">
                  <c:v>14014.591935483873</c:v>
                </c:pt>
              </c:numCache>
            </c:numRef>
          </c:val>
          <c:smooth val="0"/>
        </c:ser>
        <c:ser>
          <c:idx val="3"/>
          <c:order val="3"/>
          <c:tx>
            <c:v>Estimate</c:v>
          </c:tx>
          <c:spPr>
            <a:ln>
              <a:solidFill>
                <a:srgbClr val="0000CC"/>
              </a:solidFill>
            </a:ln>
          </c:spPr>
          <c:marker>
            <c:symbol val="none"/>
          </c:marker>
          <c:cat>
            <c:numRef>
              <c:f>Account_Summary!$C$53:$C$88</c:f>
              <c:numCache>
                <c:formatCode>[$-409]mmm-yy;@</c:formatCode>
                <c:ptCount val="36"/>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pt idx="12">
                  <c:v>41821</c:v>
                </c:pt>
                <c:pt idx="13">
                  <c:v>41852</c:v>
                </c:pt>
                <c:pt idx="14">
                  <c:v>41883</c:v>
                </c:pt>
                <c:pt idx="15">
                  <c:v>41913</c:v>
                </c:pt>
                <c:pt idx="16">
                  <c:v>41944</c:v>
                </c:pt>
                <c:pt idx="17">
                  <c:v>41974</c:v>
                </c:pt>
                <c:pt idx="18">
                  <c:v>42005</c:v>
                </c:pt>
                <c:pt idx="19">
                  <c:v>42036</c:v>
                </c:pt>
                <c:pt idx="20">
                  <c:v>42064</c:v>
                </c:pt>
                <c:pt idx="21">
                  <c:v>42095</c:v>
                </c:pt>
                <c:pt idx="22">
                  <c:v>42125</c:v>
                </c:pt>
                <c:pt idx="23">
                  <c:v>42156</c:v>
                </c:pt>
                <c:pt idx="24">
                  <c:v>42186</c:v>
                </c:pt>
                <c:pt idx="25">
                  <c:v>42217</c:v>
                </c:pt>
                <c:pt idx="26">
                  <c:v>42248</c:v>
                </c:pt>
                <c:pt idx="27">
                  <c:v>42278</c:v>
                </c:pt>
                <c:pt idx="28">
                  <c:v>42309</c:v>
                </c:pt>
                <c:pt idx="29">
                  <c:v>42339</c:v>
                </c:pt>
                <c:pt idx="30">
                  <c:v>42370</c:v>
                </c:pt>
                <c:pt idx="31">
                  <c:v>42401</c:v>
                </c:pt>
                <c:pt idx="32">
                  <c:v>42430</c:v>
                </c:pt>
                <c:pt idx="33">
                  <c:v>42461</c:v>
                </c:pt>
                <c:pt idx="34">
                  <c:v>42491</c:v>
                </c:pt>
                <c:pt idx="35">
                  <c:v>42522</c:v>
                </c:pt>
              </c:numCache>
            </c:numRef>
          </c:cat>
          <c:val>
            <c:numRef>
              <c:f>Account_Summary!$AC$53:$AC$88</c:f>
              <c:numCache>
                <c:formatCode>"$"#,##0.00</c:formatCode>
                <c:ptCount val="36"/>
                <c:pt idx="0">
                  <c:v>2260.5099999999998</c:v>
                </c:pt>
                <c:pt idx="1">
                  <c:v>3036.99</c:v>
                </c:pt>
                <c:pt idx="2">
                  <c:v>3763.4700000000003</c:v>
                </c:pt>
                <c:pt idx="3">
                  <c:v>4624.2700000000004</c:v>
                </c:pt>
                <c:pt idx="4">
                  <c:v>5425.75</c:v>
                </c:pt>
                <c:pt idx="5">
                  <c:v>6202.23</c:v>
                </c:pt>
                <c:pt idx="6">
                  <c:v>7080.15</c:v>
                </c:pt>
                <c:pt idx="7">
                  <c:v>7881.63</c:v>
                </c:pt>
                <c:pt idx="8">
                  <c:v>8658.11</c:v>
                </c:pt>
                <c:pt idx="9">
                  <c:v>9536.0300000000007</c:v>
                </c:pt>
                <c:pt idx="10">
                  <c:v>10363.950000000001</c:v>
                </c:pt>
                <c:pt idx="11">
                  <c:v>11316.87</c:v>
                </c:pt>
                <c:pt idx="12">
                  <c:v>12405.59</c:v>
                </c:pt>
                <c:pt idx="13">
                  <c:v>13311.59</c:v>
                </c:pt>
                <c:pt idx="14">
                  <c:v>14014.59</c:v>
                </c:pt>
                <c:pt idx="15">
                  <c:v>14854.167142857143</c:v>
                </c:pt>
                <c:pt idx="16">
                  <c:v>15693.744285714285</c:v>
                </c:pt>
                <c:pt idx="17">
                  <c:v>16533.321428571428</c:v>
                </c:pt>
                <c:pt idx="18">
                  <c:v>17372.89857142857</c:v>
                </c:pt>
                <c:pt idx="19">
                  <c:v>18212.475714285712</c:v>
                </c:pt>
                <c:pt idx="20">
                  <c:v>19052.052857142855</c:v>
                </c:pt>
                <c:pt idx="21">
                  <c:v>19891.629999999997</c:v>
                </c:pt>
                <c:pt idx="22">
                  <c:v>20731.20714285714</c:v>
                </c:pt>
                <c:pt idx="23">
                  <c:v>21570.784285714282</c:v>
                </c:pt>
                <c:pt idx="24">
                  <c:v>22410.361428571428</c:v>
                </c:pt>
                <c:pt idx="25">
                  <c:v>23249.938571428571</c:v>
                </c:pt>
                <c:pt idx="26">
                  <c:v>24089.515714285713</c:v>
                </c:pt>
                <c:pt idx="27">
                  <c:v>24929.092857142859</c:v>
                </c:pt>
                <c:pt idx="28">
                  <c:v>25768.670000000006</c:v>
                </c:pt>
                <c:pt idx="29">
                  <c:v>26608.247142857148</c:v>
                </c:pt>
                <c:pt idx="30">
                  <c:v>27447.82428571429</c:v>
                </c:pt>
                <c:pt idx="31">
                  <c:v>28287.401428571437</c:v>
                </c:pt>
                <c:pt idx="32">
                  <c:v>29126.978571428583</c:v>
                </c:pt>
                <c:pt idx="33">
                  <c:v>29966.555714285725</c:v>
                </c:pt>
                <c:pt idx="34">
                  <c:v>30806.132857142868</c:v>
                </c:pt>
                <c:pt idx="35">
                  <c:v>31645.710000000014</c:v>
                </c:pt>
              </c:numCache>
            </c:numRef>
          </c:val>
          <c:smooth val="0"/>
        </c:ser>
        <c:ser>
          <c:idx val="4"/>
          <c:order val="4"/>
          <c:tx>
            <c:v>Plan</c:v>
          </c:tx>
          <c:marker>
            <c:symbol val="none"/>
          </c:marker>
          <c:cat>
            <c:numRef>
              <c:f>Account_Summary!$C$53:$C$88</c:f>
              <c:numCache>
                <c:formatCode>[$-409]mmm-yy;@</c:formatCode>
                <c:ptCount val="36"/>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pt idx="12">
                  <c:v>41821</c:v>
                </c:pt>
                <c:pt idx="13">
                  <c:v>41852</c:v>
                </c:pt>
                <c:pt idx="14">
                  <c:v>41883</c:v>
                </c:pt>
                <c:pt idx="15">
                  <c:v>41913</c:v>
                </c:pt>
                <c:pt idx="16">
                  <c:v>41944</c:v>
                </c:pt>
                <c:pt idx="17">
                  <c:v>41974</c:v>
                </c:pt>
                <c:pt idx="18">
                  <c:v>42005</c:v>
                </c:pt>
                <c:pt idx="19">
                  <c:v>42036</c:v>
                </c:pt>
                <c:pt idx="20">
                  <c:v>42064</c:v>
                </c:pt>
                <c:pt idx="21">
                  <c:v>42095</c:v>
                </c:pt>
                <c:pt idx="22">
                  <c:v>42125</c:v>
                </c:pt>
                <c:pt idx="23">
                  <c:v>42156</c:v>
                </c:pt>
                <c:pt idx="24">
                  <c:v>42186</c:v>
                </c:pt>
                <c:pt idx="25">
                  <c:v>42217</c:v>
                </c:pt>
                <c:pt idx="26">
                  <c:v>42248</c:v>
                </c:pt>
                <c:pt idx="27">
                  <c:v>42278</c:v>
                </c:pt>
                <c:pt idx="28">
                  <c:v>42309</c:v>
                </c:pt>
                <c:pt idx="29">
                  <c:v>42339</c:v>
                </c:pt>
                <c:pt idx="30">
                  <c:v>42370</c:v>
                </c:pt>
                <c:pt idx="31">
                  <c:v>42401</c:v>
                </c:pt>
                <c:pt idx="32">
                  <c:v>42430</c:v>
                </c:pt>
                <c:pt idx="33">
                  <c:v>42461</c:v>
                </c:pt>
                <c:pt idx="34">
                  <c:v>42491</c:v>
                </c:pt>
                <c:pt idx="35">
                  <c:v>42522</c:v>
                </c:pt>
              </c:numCache>
            </c:numRef>
          </c:cat>
          <c:val>
            <c:numRef>
              <c:f>Account_Summary!$AA$53:$AA$88</c:f>
              <c:numCache>
                <c:formatCode>"$"#,##0.00</c:formatCode>
                <c:ptCount val="36"/>
                <c:pt idx="0">
                  <c:v>4408.33</c:v>
                </c:pt>
                <c:pt idx="1">
                  <c:v>6325.21</c:v>
                </c:pt>
                <c:pt idx="2">
                  <c:v>8242.09</c:v>
                </c:pt>
                <c:pt idx="3">
                  <c:v>10158.970000000001</c:v>
                </c:pt>
                <c:pt idx="4">
                  <c:v>12075.85</c:v>
                </c:pt>
                <c:pt idx="5">
                  <c:v>13992.73</c:v>
                </c:pt>
                <c:pt idx="6">
                  <c:v>15909.61</c:v>
                </c:pt>
                <c:pt idx="7">
                  <c:v>17826.490000000002</c:v>
                </c:pt>
                <c:pt idx="8">
                  <c:v>19743.370000000003</c:v>
                </c:pt>
                <c:pt idx="9">
                  <c:v>21660.25</c:v>
                </c:pt>
                <c:pt idx="10">
                  <c:v>23577.129999999997</c:v>
                </c:pt>
                <c:pt idx="11">
                  <c:v>25494.01</c:v>
                </c:pt>
                <c:pt idx="12">
                  <c:v>27410.89</c:v>
                </c:pt>
                <c:pt idx="13">
                  <c:v>29327.769999999997</c:v>
                </c:pt>
                <c:pt idx="14">
                  <c:v>31244.649999999994</c:v>
                </c:pt>
                <c:pt idx="15">
                  <c:v>33161.53</c:v>
                </c:pt>
                <c:pt idx="16">
                  <c:v>35078.409999999996</c:v>
                </c:pt>
                <c:pt idx="17">
                  <c:v>36995.289999999994</c:v>
                </c:pt>
                <c:pt idx="18">
                  <c:v>38912.169999999991</c:v>
                </c:pt>
                <c:pt idx="19">
                  <c:v>40829.049999999988</c:v>
                </c:pt>
                <c:pt idx="20">
                  <c:v>42745.929999999993</c:v>
                </c:pt>
                <c:pt idx="21">
                  <c:v>44662.81</c:v>
                </c:pt>
                <c:pt idx="22">
                  <c:v>46579.689999999995</c:v>
                </c:pt>
                <c:pt idx="23">
                  <c:v>48496.569999999992</c:v>
                </c:pt>
                <c:pt idx="24">
                  <c:v>50413.45</c:v>
                </c:pt>
                <c:pt idx="25">
                  <c:v>52330.33</c:v>
                </c:pt>
                <c:pt idx="26">
                  <c:v>54247.21</c:v>
                </c:pt>
                <c:pt idx="27">
                  <c:v>56164.09</c:v>
                </c:pt>
                <c:pt idx="28">
                  <c:v>58080.97</c:v>
                </c:pt>
                <c:pt idx="29">
                  <c:v>59997.850000000006</c:v>
                </c:pt>
                <c:pt idx="30">
                  <c:v>61914.73</c:v>
                </c:pt>
                <c:pt idx="31">
                  <c:v>63831.61</c:v>
                </c:pt>
                <c:pt idx="32">
                  <c:v>65748.490000000005</c:v>
                </c:pt>
                <c:pt idx="33">
                  <c:v>67665.37000000001</c:v>
                </c:pt>
                <c:pt idx="34">
                  <c:v>69582.25</c:v>
                </c:pt>
                <c:pt idx="35">
                  <c:v>71499.13</c:v>
                </c:pt>
              </c:numCache>
            </c:numRef>
          </c:val>
          <c:smooth val="0"/>
        </c:ser>
        <c:dLbls>
          <c:showLegendKey val="0"/>
          <c:showVal val="0"/>
          <c:showCatName val="0"/>
          <c:showSerName val="0"/>
          <c:showPercent val="0"/>
          <c:showBubbleSize val="0"/>
        </c:dLbls>
        <c:marker val="1"/>
        <c:smooth val="0"/>
        <c:axId val="114284800"/>
        <c:axId val="97058816"/>
      </c:lineChart>
      <c:dateAx>
        <c:axId val="114284800"/>
        <c:scaling>
          <c:orientation val="minMax"/>
        </c:scaling>
        <c:delete val="0"/>
        <c:axPos val="b"/>
        <c:numFmt formatCode="[$-409]mmm-yy;@" sourceLinked="1"/>
        <c:majorTickMark val="out"/>
        <c:minorTickMark val="none"/>
        <c:tickLblPos val="nextTo"/>
        <c:crossAx val="97058816"/>
        <c:crosses val="autoZero"/>
        <c:auto val="1"/>
        <c:lblOffset val="100"/>
        <c:baseTimeUnit val="months"/>
      </c:dateAx>
      <c:valAx>
        <c:axId val="97058816"/>
        <c:scaling>
          <c:orientation val="minMax"/>
        </c:scaling>
        <c:delete val="0"/>
        <c:axPos val="l"/>
        <c:majorGridlines/>
        <c:numFmt formatCode="&quot;$&quot;#,##0.00" sourceLinked="1"/>
        <c:majorTickMark val="out"/>
        <c:minorTickMark val="none"/>
        <c:tickLblPos val="nextTo"/>
        <c:crossAx val="114284800"/>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Labor - Web</a:t>
            </a:r>
            <a:r>
              <a:rPr lang="en-US" baseline="0" dirty="0"/>
              <a:t> Hosting </a:t>
            </a:r>
            <a:r>
              <a:rPr lang="en-US" baseline="0" dirty="0" smtClean="0"/>
              <a:t>Services</a:t>
            </a:r>
            <a:endParaRPr lang="en-US" dirty="0"/>
          </a:p>
        </c:rich>
      </c:tx>
      <c:layout/>
      <c:overlay val="1"/>
    </c:title>
    <c:autoTitleDeleted val="0"/>
    <c:plotArea>
      <c:layout/>
      <c:lineChart>
        <c:grouping val="standard"/>
        <c:varyColors val="0"/>
        <c:ser>
          <c:idx val="0"/>
          <c:order val="0"/>
          <c:tx>
            <c:v>Funding</c:v>
          </c:tx>
          <c:spPr>
            <a:ln>
              <a:solidFill>
                <a:srgbClr val="C00000"/>
              </a:solidFill>
            </a:ln>
          </c:spPr>
          <c:marker>
            <c:symbol val="none"/>
          </c:marker>
          <c:cat>
            <c:numRef>
              <c:f>Account_Summary!$C$53:$C$88</c:f>
              <c:numCache>
                <c:formatCode>[$-409]mmm-yy;@</c:formatCode>
                <c:ptCount val="36"/>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pt idx="12">
                  <c:v>41821</c:v>
                </c:pt>
                <c:pt idx="13">
                  <c:v>41852</c:v>
                </c:pt>
                <c:pt idx="14">
                  <c:v>41883</c:v>
                </c:pt>
                <c:pt idx="15">
                  <c:v>41913</c:v>
                </c:pt>
                <c:pt idx="16">
                  <c:v>41944</c:v>
                </c:pt>
                <c:pt idx="17">
                  <c:v>41974</c:v>
                </c:pt>
                <c:pt idx="18">
                  <c:v>42005</c:v>
                </c:pt>
                <c:pt idx="19">
                  <c:v>42036</c:v>
                </c:pt>
                <c:pt idx="20">
                  <c:v>42064</c:v>
                </c:pt>
                <c:pt idx="21">
                  <c:v>42095</c:v>
                </c:pt>
                <c:pt idx="22">
                  <c:v>42125</c:v>
                </c:pt>
                <c:pt idx="23">
                  <c:v>42156</c:v>
                </c:pt>
                <c:pt idx="24">
                  <c:v>42186</c:v>
                </c:pt>
                <c:pt idx="25">
                  <c:v>42217</c:v>
                </c:pt>
                <c:pt idx="26">
                  <c:v>42248</c:v>
                </c:pt>
                <c:pt idx="27">
                  <c:v>42278</c:v>
                </c:pt>
                <c:pt idx="28">
                  <c:v>42309</c:v>
                </c:pt>
                <c:pt idx="29">
                  <c:v>42339</c:v>
                </c:pt>
                <c:pt idx="30">
                  <c:v>42370</c:v>
                </c:pt>
                <c:pt idx="31">
                  <c:v>42401</c:v>
                </c:pt>
                <c:pt idx="32">
                  <c:v>42430</c:v>
                </c:pt>
                <c:pt idx="33">
                  <c:v>42461</c:v>
                </c:pt>
                <c:pt idx="34">
                  <c:v>42491</c:v>
                </c:pt>
                <c:pt idx="35">
                  <c:v>42522</c:v>
                </c:pt>
              </c:numCache>
            </c:numRef>
          </c:cat>
          <c:val>
            <c:numRef>
              <c:f>Account_Summary!$D$53:$D$88</c:f>
              <c:numCache>
                <c:formatCode>"$"#,##0.00</c:formatCode>
                <c:ptCount val="36"/>
                <c:pt idx="0">
                  <c:v>6636.363636363636</c:v>
                </c:pt>
                <c:pt idx="1">
                  <c:v>6636.363636363636</c:v>
                </c:pt>
                <c:pt idx="2">
                  <c:v>6636.363636363636</c:v>
                </c:pt>
                <c:pt idx="3">
                  <c:v>6636.363636363636</c:v>
                </c:pt>
                <c:pt idx="4">
                  <c:v>6636.363636363636</c:v>
                </c:pt>
                <c:pt idx="5">
                  <c:v>6636.363636363636</c:v>
                </c:pt>
                <c:pt idx="6">
                  <c:v>6636.363636363636</c:v>
                </c:pt>
                <c:pt idx="7">
                  <c:v>6636.363636363636</c:v>
                </c:pt>
                <c:pt idx="8">
                  <c:v>6636.363636363636</c:v>
                </c:pt>
                <c:pt idx="9">
                  <c:v>6636.363636363636</c:v>
                </c:pt>
                <c:pt idx="10">
                  <c:v>6636.363636363636</c:v>
                </c:pt>
                <c:pt idx="11">
                  <c:v>6636.363636363636</c:v>
                </c:pt>
                <c:pt idx="12">
                  <c:v>6636.363636363636</c:v>
                </c:pt>
                <c:pt idx="13">
                  <c:v>6636.363636363636</c:v>
                </c:pt>
                <c:pt idx="14">
                  <c:v>6636.363636363636</c:v>
                </c:pt>
                <c:pt idx="15">
                  <c:v>6636.363636363636</c:v>
                </c:pt>
                <c:pt idx="16">
                  <c:v>6636.363636363636</c:v>
                </c:pt>
                <c:pt idx="17">
                  <c:v>6636.363636363636</c:v>
                </c:pt>
                <c:pt idx="18">
                  <c:v>6636.363636363636</c:v>
                </c:pt>
                <c:pt idx="19">
                  <c:v>6636.363636363636</c:v>
                </c:pt>
                <c:pt idx="20">
                  <c:v>6636.363636363636</c:v>
                </c:pt>
                <c:pt idx="21">
                  <c:v>6636.363636363636</c:v>
                </c:pt>
                <c:pt idx="22">
                  <c:v>6636.363636363636</c:v>
                </c:pt>
                <c:pt idx="23">
                  <c:v>6636.363636363636</c:v>
                </c:pt>
                <c:pt idx="24">
                  <c:v>6636.363636363636</c:v>
                </c:pt>
                <c:pt idx="25">
                  <c:v>6636.363636363636</c:v>
                </c:pt>
                <c:pt idx="26">
                  <c:v>6636.363636363636</c:v>
                </c:pt>
                <c:pt idx="27">
                  <c:v>6636.363636363636</c:v>
                </c:pt>
                <c:pt idx="28">
                  <c:v>6636.363636363636</c:v>
                </c:pt>
                <c:pt idx="29">
                  <c:v>6636.363636363636</c:v>
                </c:pt>
                <c:pt idx="30">
                  <c:v>6636.363636363636</c:v>
                </c:pt>
                <c:pt idx="31">
                  <c:v>6636.363636363636</c:v>
                </c:pt>
                <c:pt idx="32">
                  <c:v>6636.363636363636</c:v>
                </c:pt>
                <c:pt idx="33">
                  <c:v>6636.363636363636</c:v>
                </c:pt>
                <c:pt idx="34">
                  <c:v>6636.363636363636</c:v>
                </c:pt>
                <c:pt idx="35">
                  <c:v>6636.363636363636</c:v>
                </c:pt>
              </c:numCache>
            </c:numRef>
          </c:val>
          <c:smooth val="0"/>
        </c:ser>
        <c:ser>
          <c:idx val="1"/>
          <c:order val="1"/>
          <c:tx>
            <c:v>80% Funding</c:v>
          </c:tx>
          <c:spPr>
            <a:ln>
              <a:solidFill>
                <a:srgbClr val="FF6600"/>
              </a:solidFill>
            </a:ln>
          </c:spPr>
          <c:marker>
            <c:symbol val="none"/>
          </c:marker>
          <c:cat>
            <c:numRef>
              <c:f>Account_Summary!$C$53:$C$88</c:f>
              <c:numCache>
                <c:formatCode>[$-409]mmm-yy;@</c:formatCode>
                <c:ptCount val="36"/>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pt idx="12">
                  <c:v>41821</c:v>
                </c:pt>
                <c:pt idx="13">
                  <c:v>41852</c:v>
                </c:pt>
                <c:pt idx="14">
                  <c:v>41883</c:v>
                </c:pt>
                <c:pt idx="15">
                  <c:v>41913</c:v>
                </c:pt>
                <c:pt idx="16">
                  <c:v>41944</c:v>
                </c:pt>
                <c:pt idx="17">
                  <c:v>41974</c:v>
                </c:pt>
                <c:pt idx="18">
                  <c:v>42005</c:v>
                </c:pt>
                <c:pt idx="19">
                  <c:v>42036</c:v>
                </c:pt>
                <c:pt idx="20">
                  <c:v>42064</c:v>
                </c:pt>
                <c:pt idx="21">
                  <c:v>42095</c:v>
                </c:pt>
                <c:pt idx="22">
                  <c:v>42125</c:v>
                </c:pt>
                <c:pt idx="23">
                  <c:v>42156</c:v>
                </c:pt>
                <c:pt idx="24">
                  <c:v>42186</c:v>
                </c:pt>
                <c:pt idx="25">
                  <c:v>42217</c:v>
                </c:pt>
                <c:pt idx="26">
                  <c:v>42248</c:v>
                </c:pt>
                <c:pt idx="27">
                  <c:v>42278</c:v>
                </c:pt>
                <c:pt idx="28">
                  <c:v>42309</c:v>
                </c:pt>
                <c:pt idx="29">
                  <c:v>42339</c:v>
                </c:pt>
                <c:pt idx="30">
                  <c:v>42370</c:v>
                </c:pt>
                <c:pt idx="31">
                  <c:v>42401</c:v>
                </c:pt>
                <c:pt idx="32">
                  <c:v>42430</c:v>
                </c:pt>
                <c:pt idx="33">
                  <c:v>42461</c:v>
                </c:pt>
                <c:pt idx="34">
                  <c:v>42491</c:v>
                </c:pt>
                <c:pt idx="35">
                  <c:v>42522</c:v>
                </c:pt>
              </c:numCache>
            </c:numRef>
          </c:cat>
          <c:val>
            <c:numRef>
              <c:f>Account_Summary!$E$53:$E$88</c:f>
              <c:numCache>
                <c:formatCode>"$"#,##0.00</c:formatCode>
                <c:ptCount val="36"/>
                <c:pt idx="0">
                  <c:v>5309.090909090909</c:v>
                </c:pt>
                <c:pt idx="1">
                  <c:v>5309.090909090909</c:v>
                </c:pt>
                <c:pt idx="2">
                  <c:v>5309.090909090909</c:v>
                </c:pt>
                <c:pt idx="3">
                  <c:v>5309.090909090909</c:v>
                </c:pt>
                <c:pt idx="4">
                  <c:v>5309.090909090909</c:v>
                </c:pt>
                <c:pt idx="5">
                  <c:v>5309.090909090909</c:v>
                </c:pt>
                <c:pt idx="6">
                  <c:v>5309.090909090909</c:v>
                </c:pt>
                <c:pt idx="7">
                  <c:v>5309.090909090909</c:v>
                </c:pt>
                <c:pt idx="8">
                  <c:v>5309.090909090909</c:v>
                </c:pt>
                <c:pt idx="9">
                  <c:v>5309.090909090909</c:v>
                </c:pt>
                <c:pt idx="10">
                  <c:v>5309.090909090909</c:v>
                </c:pt>
                <c:pt idx="11">
                  <c:v>5309.090909090909</c:v>
                </c:pt>
                <c:pt idx="12">
                  <c:v>5309.090909090909</c:v>
                </c:pt>
                <c:pt idx="13">
                  <c:v>5309.090909090909</c:v>
                </c:pt>
                <c:pt idx="14">
                  <c:v>5309.090909090909</c:v>
                </c:pt>
                <c:pt idx="15">
                  <c:v>5309.090909090909</c:v>
                </c:pt>
                <c:pt idx="16">
                  <c:v>5309.090909090909</c:v>
                </c:pt>
                <c:pt idx="17">
                  <c:v>5309.090909090909</c:v>
                </c:pt>
                <c:pt idx="18">
                  <c:v>5309.090909090909</c:v>
                </c:pt>
                <c:pt idx="19">
                  <c:v>5309.090909090909</c:v>
                </c:pt>
                <c:pt idx="20">
                  <c:v>5309.090909090909</c:v>
                </c:pt>
                <c:pt idx="21">
                  <c:v>5309.090909090909</c:v>
                </c:pt>
                <c:pt idx="22">
                  <c:v>5309.090909090909</c:v>
                </c:pt>
                <c:pt idx="23">
                  <c:v>5309.090909090909</c:v>
                </c:pt>
                <c:pt idx="24">
                  <c:v>5309.090909090909</c:v>
                </c:pt>
                <c:pt idx="25">
                  <c:v>5309.090909090909</c:v>
                </c:pt>
                <c:pt idx="26">
                  <c:v>5309.090909090909</c:v>
                </c:pt>
                <c:pt idx="27">
                  <c:v>5309.090909090909</c:v>
                </c:pt>
                <c:pt idx="28">
                  <c:v>5309.090909090909</c:v>
                </c:pt>
                <c:pt idx="29">
                  <c:v>5309.090909090909</c:v>
                </c:pt>
                <c:pt idx="30">
                  <c:v>5309.090909090909</c:v>
                </c:pt>
                <c:pt idx="31">
                  <c:v>5309.090909090909</c:v>
                </c:pt>
                <c:pt idx="32">
                  <c:v>5309.090909090909</c:v>
                </c:pt>
                <c:pt idx="33">
                  <c:v>5309.090909090909</c:v>
                </c:pt>
                <c:pt idx="34">
                  <c:v>5309.090909090909</c:v>
                </c:pt>
                <c:pt idx="35">
                  <c:v>5309.090909090909</c:v>
                </c:pt>
              </c:numCache>
            </c:numRef>
          </c:val>
          <c:smooth val="0"/>
        </c:ser>
        <c:ser>
          <c:idx val="2"/>
          <c:order val="2"/>
          <c:tx>
            <c:v>Expended</c:v>
          </c:tx>
          <c:spPr>
            <a:ln>
              <a:solidFill>
                <a:srgbClr val="006600"/>
              </a:solidFill>
            </a:ln>
          </c:spPr>
          <c:marker>
            <c:symbol val="square"/>
            <c:size val="7"/>
            <c:spPr>
              <a:solidFill>
                <a:srgbClr val="006600"/>
              </a:solidFill>
            </c:spPr>
          </c:marker>
          <c:cat>
            <c:numRef>
              <c:f>Account_Summary!$C$53:$C$88</c:f>
              <c:numCache>
                <c:formatCode>[$-409]mmm-yy;@</c:formatCode>
                <c:ptCount val="36"/>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pt idx="12">
                  <c:v>41821</c:v>
                </c:pt>
                <c:pt idx="13">
                  <c:v>41852</c:v>
                </c:pt>
                <c:pt idx="14">
                  <c:v>41883</c:v>
                </c:pt>
                <c:pt idx="15">
                  <c:v>41913</c:v>
                </c:pt>
                <c:pt idx="16">
                  <c:v>41944</c:v>
                </c:pt>
                <c:pt idx="17">
                  <c:v>41974</c:v>
                </c:pt>
                <c:pt idx="18">
                  <c:v>42005</c:v>
                </c:pt>
                <c:pt idx="19">
                  <c:v>42036</c:v>
                </c:pt>
                <c:pt idx="20">
                  <c:v>42064</c:v>
                </c:pt>
                <c:pt idx="21">
                  <c:v>42095</c:v>
                </c:pt>
                <c:pt idx="22">
                  <c:v>42125</c:v>
                </c:pt>
                <c:pt idx="23">
                  <c:v>42156</c:v>
                </c:pt>
                <c:pt idx="24">
                  <c:v>42186</c:v>
                </c:pt>
                <c:pt idx="25">
                  <c:v>42217</c:v>
                </c:pt>
                <c:pt idx="26">
                  <c:v>42248</c:v>
                </c:pt>
                <c:pt idx="27">
                  <c:v>42278</c:v>
                </c:pt>
                <c:pt idx="28">
                  <c:v>42309</c:v>
                </c:pt>
                <c:pt idx="29">
                  <c:v>42339</c:v>
                </c:pt>
                <c:pt idx="30">
                  <c:v>42370</c:v>
                </c:pt>
                <c:pt idx="31">
                  <c:v>42401</c:v>
                </c:pt>
                <c:pt idx="32">
                  <c:v>42430</c:v>
                </c:pt>
                <c:pt idx="33">
                  <c:v>42461</c:v>
                </c:pt>
                <c:pt idx="34">
                  <c:v>42491</c:v>
                </c:pt>
                <c:pt idx="35">
                  <c:v>42522</c:v>
                </c:pt>
              </c:numCache>
            </c:numRef>
          </c:cat>
          <c:val>
            <c:numRef>
              <c:f>Account_Summary!$G$53:$G$88</c:f>
              <c:numCache>
                <c:formatCode>"$"#,##0.00</c:formatCode>
                <c:ptCount val="36"/>
                <c:pt idx="0">
                  <c:v>2167.7700000000004</c:v>
                </c:pt>
                <c:pt idx="1">
                  <c:v>2244.2500000000005</c:v>
                </c:pt>
                <c:pt idx="2">
                  <c:v>2320.7300000000005</c:v>
                </c:pt>
                <c:pt idx="3">
                  <c:v>2506.5300000000007</c:v>
                </c:pt>
                <c:pt idx="4">
                  <c:v>2583.0100000000007</c:v>
                </c:pt>
                <c:pt idx="5">
                  <c:v>2659.4900000000007</c:v>
                </c:pt>
                <c:pt idx="6">
                  <c:v>2812.4100000000008</c:v>
                </c:pt>
                <c:pt idx="7">
                  <c:v>2888.8900000000008</c:v>
                </c:pt>
                <c:pt idx="8">
                  <c:v>2965.3700000000008</c:v>
                </c:pt>
                <c:pt idx="9">
                  <c:v>3118.2900000000009</c:v>
                </c:pt>
                <c:pt idx="10">
                  <c:v>3271.2100000000009</c:v>
                </c:pt>
                <c:pt idx="11">
                  <c:v>3424.130000000001</c:v>
                </c:pt>
                <c:pt idx="12">
                  <c:v>3762.8500000000013</c:v>
                </c:pt>
                <c:pt idx="13">
                  <c:v>3918.8500000000013</c:v>
                </c:pt>
                <c:pt idx="14">
                  <c:v>3996.8500000000013</c:v>
                </c:pt>
                <c:pt idx="15">
                  <c:v>3996.8500000000013</c:v>
                </c:pt>
                <c:pt idx="16">
                  <c:v>3996.8500000000013</c:v>
                </c:pt>
                <c:pt idx="17">
                  <c:v>3996.8500000000013</c:v>
                </c:pt>
                <c:pt idx="18">
                  <c:v>3996.8500000000013</c:v>
                </c:pt>
                <c:pt idx="19">
                  <c:v>3996.8500000000013</c:v>
                </c:pt>
                <c:pt idx="20">
                  <c:v>3996.8500000000013</c:v>
                </c:pt>
                <c:pt idx="21">
                  <c:v>3996.8500000000013</c:v>
                </c:pt>
                <c:pt idx="22">
                  <c:v>3996.8500000000013</c:v>
                </c:pt>
                <c:pt idx="23">
                  <c:v>3996.8500000000013</c:v>
                </c:pt>
                <c:pt idx="24">
                  <c:v>3996.8500000000013</c:v>
                </c:pt>
                <c:pt idx="25">
                  <c:v>3996.8500000000013</c:v>
                </c:pt>
                <c:pt idx="26">
                  <c:v>3996.8500000000013</c:v>
                </c:pt>
                <c:pt idx="27">
                  <c:v>3996.8500000000013</c:v>
                </c:pt>
                <c:pt idx="28">
                  <c:v>3996.8500000000013</c:v>
                </c:pt>
                <c:pt idx="29">
                  <c:v>3996.8500000000013</c:v>
                </c:pt>
                <c:pt idx="30">
                  <c:v>3996.8500000000013</c:v>
                </c:pt>
                <c:pt idx="31">
                  <c:v>3996.8500000000013</c:v>
                </c:pt>
                <c:pt idx="32">
                  <c:v>3996.8500000000013</c:v>
                </c:pt>
                <c:pt idx="33">
                  <c:v>3996.8500000000013</c:v>
                </c:pt>
                <c:pt idx="34">
                  <c:v>3996.8500000000013</c:v>
                </c:pt>
                <c:pt idx="35">
                  <c:v>3996.8500000000013</c:v>
                </c:pt>
              </c:numCache>
            </c:numRef>
          </c:val>
          <c:smooth val="0"/>
        </c:ser>
        <c:ser>
          <c:idx val="3"/>
          <c:order val="3"/>
          <c:tx>
            <c:v>Estimate</c:v>
          </c:tx>
          <c:spPr>
            <a:ln>
              <a:solidFill>
                <a:srgbClr val="0000CC"/>
              </a:solidFill>
            </a:ln>
          </c:spPr>
          <c:marker>
            <c:symbol val="none"/>
          </c:marker>
          <c:cat>
            <c:numRef>
              <c:f>Account_Summary!$C$53:$C$88</c:f>
              <c:numCache>
                <c:formatCode>[$-409]mmm-yy;@</c:formatCode>
                <c:ptCount val="36"/>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pt idx="12">
                  <c:v>41821</c:v>
                </c:pt>
                <c:pt idx="13">
                  <c:v>41852</c:v>
                </c:pt>
                <c:pt idx="14">
                  <c:v>41883</c:v>
                </c:pt>
                <c:pt idx="15">
                  <c:v>41913</c:v>
                </c:pt>
                <c:pt idx="16">
                  <c:v>41944</c:v>
                </c:pt>
                <c:pt idx="17">
                  <c:v>41974</c:v>
                </c:pt>
                <c:pt idx="18">
                  <c:v>42005</c:v>
                </c:pt>
                <c:pt idx="19">
                  <c:v>42036</c:v>
                </c:pt>
                <c:pt idx="20">
                  <c:v>42064</c:v>
                </c:pt>
                <c:pt idx="21">
                  <c:v>42095</c:v>
                </c:pt>
                <c:pt idx="22">
                  <c:v>42125</c:v>
                </c:pt>
                <c:pt idx="23">
                  <c:v>42156</c:v>
                </c:pt>
                <c:pt idx="24">
                  <c:v>42186</c:v>
                </c:pt>
                <c:pt idx="25">
                  <c:v>42217</c:v>
                </c:pt>
                <c:pt idx="26">
                  <c:v>42248</c:v>
                </c:pt>
                <c:pt idx="27">
                  <c:v>42278</c:v>
                </c:pt>
                <c:pt idx="28">
                  <c:v>42309</c:v>
                </c:pt>
                <c:pt idx="29">
                  <c:v>42339</c:v>
                </c:pt>
                <c:pt idx="30">
                  <c:v>42370</c:v>
                </c:pt>
                <c:pt idx="31">
                  <c:v>42401</c:v>
                </c:pt>
                <c:pt idx="32">
                  <c:v>42430</c:v>
                </c:pt>
                <c:pt idx="33">
                  <c:v>42461</c:v>
                </c:pt>
                <c:pt idx="34">
                  <c:v>42491</c:v>
                </c:pt>
                <c:pt idx="35">
                  <c:v>42522</c:v>
                </c:pt>
              </c:numCache>
            </c:numRef>
          </c:cat>
          <c:val>
            <c:numRef>
              <c:f>Account_Summary!$K$53:$K$88</c:f>
              <c:numCache>
                <c:formatCode>"$"#,##0.00</c:formatCode>
                <c:ptCount val="36"/>
                <c:pt idx="0">
                  <c:v>2167.77</c:v>
                </c:pt>
                <c:pt idx="1">
                  <c:v>2244.25</c:v>
                </c:pt>
                <c:pt idx="2">
                  <c:v>2320.73</c:v>
                </c:pt>
                <c:pt idx="3">
                  <c:v>2506.5300000000002</c:v>
                </c:pt>
                <c:pt idx="4">
                  <c:v>2583.0100000000002</c:v>
                </c:pt>
                <c:pt idx="5">
                  <c:v>2659.4900000000002</c:v>
                </c:pt>
                <c:pt idx="6">
                  <c:v>2812.4100000000003</c:v>
                </c:pt>
                <c:pt idx="7">
                  <c:v>2888.8900000000003</c:v>
                </c:pt>
                <c:pt idx="8">
                  <c:v>2965.3700000000003</c:v>
                </c:pt>
                <c:pt idx="9">
                  <c:v>3118.2900000000004</c:v>
                </c:pt>
                <c:pt idx="10">
                  <c:v>3271.2100000000005</c:v>
                </c:pt>
                <c:pt idx="11">
                  <c:v>3424.1300000000006</c:v>
                </c:pt>
                <c:pt idx="12">
                  <c:v>3762.8500000000004</c:v>
                </c:pt>
                <c:pt idx="13">
                  <c:v>3918.8500000000004</c:v>
                </c:pt>
                <c:pt idx="14">
                  <c:v>3996.8500000000004</c:v>
                </c:pt>
                <c:pt idx="15">
                  <c:v>4127.4985714285722</c:v>
                </c:pt>
                <c:pt idx="16">
                  <c:v>4258.147142857144</c:v>
                </c:pt>
                <c:pt idx="17">
                  <c:v>4388.7957142857158</c:v>
                </c:pt>
                <c:pt idx="18">
                  <c:v>4519.4442857142876</c:v>
                </c:pt>
                <c:pt idx="19">
                  <c:v>4650.0928571428594</c:v>
                </c:pt>
                <c:pt idx="20">
                  <c:v>4780.7414285714312</c:v>
                </c:pt>
                <c:pt idx="21">
                  <c:v>4911.3900000000031</c:v>
                </c:pt>
                <c:pt idx="22">
                  <c:v>5042.0385714285749</c:v>
                </c:pt>
                <c:pt idx="23">
                  <c:v>5172.6871428571467</c:v>
                </c:pt>
                <c:pt idx="24">
                  <c:v>5303.3357142857185</c:v>
                </c:pt>
                <c:pt idx="25">
                  <c:v>5433.9842857142903</c:v>
                </c:pt>
                <c:pt idx="26">
                  <c:v>5564.6328571428621</c:v>
                </c:pt>
                <c:pt idx="27">
                  <c:v>5695.2814285714339</c:v>
                </c:pt>
                <c:pt idx="28">
                  <c:v>5825.9300000000057</c:v>
                </c:pt>
                <c:pt idx="29">
                  <c:v>5956.5785714285776</c:v>
                </c:pt>
                <c:pt idx="30">
                  <c:v>6087.2271428571494</c:v>
                </c:pt>
                <c:pt idx="31">
                  <c:v>6217.8757142857212</c:v>
                </c:pt>
                <c:pt idx="32">
                  <c:v>6348.524285714293</c:v>
                </c:pt>
                <c:pt idx="33">
                  <c:v>6479.1728571428648</c:v>
                </c:pt>
                <c:pt idx="34">
                  <c:v>6609.8214285714366</c:v>
                </c:pt>
                <c:pt idx="35">
                  <c:v>6740.4700000000084</c:v>
                </c:pt>
              </c:numCache>
            </c:numRef>
          </c:val>
          <c:smooth val="0"/>
        </c:ser>
        <c:ser>
          <c:idx val="4"/>
          <c:order val="4"/>
          <c:tx>
            <c:v>Plan</c:v>
          </c:tx>
          <c:marker>
            <c:symbol val="none"/>
          </c:marker>
          <c:val>
            <c:numRef>
              <c:f>Account_Summary!$I$53:$I$88</c:f>
              <c:numCache>
                <c:formatCode>"$"#,##0.00</c:formatCode>
                <c:ptCount val="36"/>
                <c:pt idx="0">
                  <c:v>3158.33</c:v>
                </c:pt>
                <c:pt idx="1">
                  <c:v>3825.21</c:v>
                </c:pt>
                <c:pt idx="2">
                  <c:v>4492.09</c:v>
                </c:pt>
                <c:pt idx="3">
                  <c:v>5158.97</c:v>
                </c:pt>
                <c:pt idx="4">
                  <c:v>5825.85</c:v>
                </c:pt>
                <c:pt idx="5">
                  <c:v>6492.7300000000005</c:v>
                </c:pt>
                <c:pt idx="6">
                  <c:v>7159.6100000000006</c:v>
                </c:pt>
                <c:pt idx="7">
                  <c:v>7826.4900000000007</c:v>
                </c:pt>
                <c:pt idx="8">
                  <c:v>8493.3700000000008</c:v>
                </c:pt>
                <c:pt idx="9">
                  <c:v>9160.25</c:v>
                </c:pt>
                <c:pt idx="10">
                  <c:v>9827.1299999999992</c:v>
                </c:pt>
                <c:pt idx="11">
                  <c:v>10494.009999999998</c:v>
                </c:pt>
                <c:pt idx="12">
                  <c:v>11160.889999999998</c:v>
                </c:pt>
                <c:pt idx="13">
                  <c:v>11827.769999999997</c:v>
                </c:pt>
                <c:pt idx="14">
                  <c:v>12494.649999999996</c:v>
                </c:pt>
                <c:pt idx="15">
                  <c:v>13161.529999999995</c:v>
                </c:pt>
                <c:pt idx="16">
                  <c:v>13828.409999999994</c:v>
                </c:pt>
                <c:pt idx="17">
                  <c:v>14495.289999999994</c:v>
                </c:pt>
                <c:pt idx="18">
                  <c:v>15162.169999999993</c:v>
                </c:pt>
                <c:pt idx="19">
                  <c:v>15829.049999999992</c:v>
                </c:pt>
                <c:pt idx="20">
                  <c:v>16495.929999999993</c:v>
                </c:pt>
                <c:pt idx="21">
                  <c:v>17162.809999999994</c:v>
                </c:pt>
                <c:pt idx="22">
                  <c:v>17829.689999999995</c:v>
                </c:pt>
                <c:pt idx="23">
                  <c:v>18496.569999999996</c:v>
                </c:pt>
                <c:pt idx="24">
                  <c:v>19163.449999999997</c:v>
                </c:pt>
                <c:pt idx="25">
                  <c:v>19830.329999999998</c:v>
                </c:pt>
                <c:pt idx="26">
                  <c:v>20497.21</c:v>
                </c:pt>
                <c:pt idx="27">
                  <c:v>21164.09</c:v>
                </c:pt>
                <c:pt idx="28">
                  <c:v>21830.97</c:v>
                </c:pt>
                <c:pt idx="29">
                  <c:v>22497.850000000002</c:v>
                </c:pt>
                <c:pt idx="30">
                  <c:v>23164.730000000003</c:v>
                </c:pt>
                <c:pt idx="31">
                  <c:v>23831.610000000004</c:v>
                </c:pt>
                <c:pt idx="32">
                  <c:v>24498.490000000005</c:v>
                </c:pt>
                <c:pt idx="33">
                  <c:v>25165.370000000006</c:v>
                </c:pt>
                <c:pt idx="34">
                  <c:v>25832.250000000007</c:v>
                </c:pt>
                <c:pt idx="35">
                  <c:v>26499.130000000008</c:v>
                </c:pt>
              </c:numCache>
            </c:numRef>
          </c:val>
          <c:smooth val="0"/>
        </c:ser>
        <c:dLbls>
          <c:showLegendKey val="0"/>
          <c:showVal val="0"/>
          <c:showCatName val="0"/>
          <c:showSerName val="0"/>
          <c:showPercent val="0"/>
          <c:showBubbleSize val="0"/>
        </c:dLbls>
        <c:marker val="1"/>
        <c:smooth val="0"/>
        <c:axId val="97101312"/>
        <c:axId val="97102848"/>
      </c:lineChart>
      <c:dateAx>
        <c:axId val="97101312"/>
        <c:scaling>
          <c:orientation val="minMax"/>
        </c:scaling>
        <c:delete val="0"/>
        <c:axPos val="b"/>
        <c:numFmt formatCode="[$-409]mmm-yy;@" sourceLinked="1"/>
        <c:majorTickMark val="out"/>
        <c:minorTickMark val="none"/>
        <c:tickLblPos val="nextTo"/>
        <c:crossAx val="97102848"/>
        <c:crosses val="autoZero"/>
        <c:auto val="1"/>
        <c:lblOffset val="100"/>
        <c:baseTimeUnit val="months"/>
      </c:dateAx>
      <c:valAx>
        <c:axId val="97102848"/>
        <c:scaling>
          <c:orientation val="minMax"/>
        </c:scaling>
        <c:delete val="0"/>
        <c:axPos val="l"/>
        <c:majorGridlines/>
        <c:numFmt formatCode="&quot;$&quot;#,##0.00" sourceLinked="1"/>
        <c:majorTickMark val="out"/>
        <c:minorTickMark val="none"/>
        <c:tickLblPos val="nextTo"/>
        <c:crossAx val="97101312"/>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Direct</a:t>
            </a:r>
            <a:r>
              <a:rPr lang="en-US" baseline="0" dirty="0"/>
              <a:t> Costs - </a:t>
            </a:r>
            <a:r>
              <a:rPr lang="en-US" dirty="0"/>
              <a:t> Web</a:t>
            </a:r>
            <a:r>
              <a:rPr lang="en-US" baseline="0" dirty="0"/>
              <a:t> Hosting </a:t>
            </a:r>
            <a:r>
              <a:rPr lang="en-US" baseline="0" dirty="0" smtClean="0"/>
              <a:t>Services</a:t>
            </a:r>
            <a:endParaRPr lang="en-US" dirty="0"/>
          </a:p>
        </c:rich>
      </c:tx>
      <c:layout/>
      <c:overlay val="1"/>
    </c:title>
    <c:autoTitleDeleted val="0"/>
    <c:plotArea>
      <c:layout/>
      <c:lineChart>
        <c:grouping val="standard"/>
        <c:varyColors val="0"/>
        <c:ser>
          <c:idx val="0"/>
          <c:order val="0"/>
          <c:tx>
            <c:v>Funding</c:v>
          </c:tx>
          <c:spPr>
            <a:ln>
              <a:solidFill>
                <a:srgbClr val="C00000"/>
              </a:solidFill>
            </a:ln>
          </c:spPr>
          <c:marker>
            <c:symbol val="none"/>
          </c:marker>
          <c:cat>
            <c:numRef>
              <c:f>Account_Summary!$C$53:$C$88</c:f>
              <c:numCache>
                <c:formatCode>[$-409]mmm-yy;@</c:formatCode>
                <c:ptCount val="36"/>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pt idx="12">
                  <c:v>41821</c:v>
                </c:pt>
                <c:pt idx="13">
                  <c:v>41852</c:v>
                </c:pt>
                <c:pt idx="14">
                  <c:v>41883</c:v>
                </c:pt>
                <c:pt idx="15">
                  <c:v>41913</c:v>
                </c:pt>
                <c:pt idx="16">
                  <c:v>41944</c:v>
                </c:pt>
                <c:pt idx="17">
                  <c:v>41974</c:v>
                </c:pt>
                <c:pt idx="18">
                  <c:v>42005</c:v>
                </c:pt>
                <c:pt idx="19">
                  <c:v>42036</c:v>
                </c:pt>
                <c:pt idx="20">
                  <c:v>42064</c:v>
                </c:pt>
                <c:pt idx="21">
                  <c:v>42095</c:v>
                </c:pt>
                <c:pt idx="22">
                  <c:v>42125</c:v>
                </c:pt>
                <c:pt idx="23">
                  <c:v>42156</c:v>
                </c:pt>
                <c:pt idx="24">
                  <c:v>42186</c:v>
                </c:pt>
                <c:pt idx="25">
                  <c:v>42217</c:v>
                </c:pt>
                <c:pt idx="26">
                  <c:v>42248</c:v>
                </c:pt>
                <c:pt idx="27">
                  <c:v>42278</c:v>
                </c:pt>
                <c:pt idx="28">
                  <c:v>42309</c:v>
                </c:pt>
                <c:pt idx="29">
                  <c:v>42339</c:v>
                </c:pt>
                <c:pt idx="30">
                  <c:v>42370</c:v>
                </c:pt>
                <c:pt idx="31">
                  <c:v>42401</c:v>
                </c:pt>
                <c:pt idx="32">
                  <c:v>42430</c:v>
                </c:pt>
                <c:pt idx="33">
                  <c:v>42461</c:v>
                </c:pt>
                <c:pt idx="34">
                  <c:v>42491</c:v>
                </c:pt>
                <c:pt idx="35">
                  <c:v>42522</c:v>
                </c:pt>
              </c:numCache>
            </c:numRef>
          </c:cat>
          <c:val>
            <c:numRef>
              <c:f>Account_Summary!$M$53:$M$88</c:f>
              <c:numCache>
                <c:formatCode>"$"#,##0.00</c:formatCode>
                <c:ptCount val="36"/>
                <c:pt idx="0">
                  <c:v>17843.45</c:v>
                </c:pt>
                <c:pt idx="1">
                  <c:v>17843.45</c:v>
                </c:pt>
                <c:pt idx="2">
                  <c:v>17843.45</c:v>
                </c:pt>
                <c:pt idx="3">
                  <c:v>17843.45</c:v>
                </c:pt>
                <c:pt idx="4">
                  <c:v>17843.45</c:v>
                </c:pt>
                <c:pt idx="5">
                  <c:v>17843.45</c:v>
                </c:pt>
                <c:pt idx="6">
                  <c:v>17843.45</c:v>
                </c:pt>
                <c:pt idx="7">
                  <c:v>17843.45</c:v>
                </c:pt>
                <c:pt idx="8">
                  <c:v>17843.45</c:v>
                </c:pt>
                <c:pt idx="9">
                  <c:v>17843.45</c:v>
                </c:pt>
                <c:pt idx="10">
                  <c:v>17843.45</c:v>
                </c:pt>
                <c:pt idx="11">
                  <c:v>17843.45</c:v>
                </c:pt>
                <c:pt idx="12">
                  <c:v>17843.45</c:v>
                </c:pt>
                <c:pt idx="13">
                  <c:v>17843.45</c:v>
                </c:pt>
                <c:pt idx="14">
                  <c:v>17843.45</c:v>
                </c:pt>
                <c:pt idx="15">
                  <c:v>17843.45</c:v>
                </c:pt>
                <c:pt idx="16">
                  <c:v>17843.45</c:v>
                </c:pt>
                <c:pt idx="17">
                  <c:v>17843.45</c:v>
                </c:pt>
                <c:pt idx="18">
                  <c:v>17843.45</c:v>
                </c:pt>
                <c:pt idx="19">
                  <c:v>17843.45</c:v>
                </c:pt>
                <c:pt idx="20">
                  <c:v>17843.45</c:v>
                </c:pt>
                <c:pt idx="21">
                  <c:v>17843.45</c:v>
                </c:pt>
                <c:pt idx="22">
                  <c:v>17843.45</c:v>
                </c:pt>
                <c:pt idx="23">
                  <c:v>17843.45</c:v>
                </c:pt>
                <c:pt idx="24">
                  <c:v>17843.45</c:v>
                </c:pt>
                <c:pt idx="25">
                  <c:v>17843.45</c:v>
                </c:pt>
                <c:pt idx="26">
                  <c:v>17843.45</c:v>
                </c:pt>
                <c:pt idx="27">
                  <c:v>17843.45</c:v>
                </c:pt>
                <c:pt idx="28">
                  <c:v>17843.45</c:v>
                </c:pt>
                <c:pt idx="29">
                  <c:v>17843.45</c:v>
                </c:pt>
                <c:pt idx="30">
                  <c:v>17843.45</c:v>
                </c:pt>
                <c:pt idx="31">
                  <c:v>17843.45</c:v>
                </c:pt>
                <c:pt idx="32">
                  <c:v>17843.45</c:v>
                </c:pt>
                <c:pt idx="33">
                  <c:v>17843.45</c:v>
                </c:pt>
                <c:pt idx="34">
                  <c:v>17843.45</c:v>
                </c:pt>
                <c:pt idx="35">
                  <c:v>17843.45</c:v>
                </c:pt>
              </c:numCache>
            </c:numRef>
          </c:val>
          <c:smooth val="0"/>
        </c:ser>
        <c:ser>
          <c:idx val="1"/>
          <c:order val="1"/>
          <c:tx>
            <c:v>80% Funding</c:v>
          </c:tx>
          <c:spPr>
            <a:ln>
              <a:solidFill>
                <a:srgbClr val="FF6600"/>
              </a:solidFill>
            </a:ln>
          </c:spPr>
          <c:marker>
            <c:symbol val="none"/>
          </c:marker>
          <c:cat>
            <c:numRef>
              <c:f>Account_Summary!$C$53:$C$88</c:f>
              <c:numCache>
                <c:formatCode>[$-409]mmm-yy;@</c:formatCode>
                <c:ptCount val="36"/>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pt idx="12">
                  <c:v>41821</c:v>
                </c:pt>
                <c:pt idx="13">
                  <c:v>41852</c:v>
                </c:pt>
                <c:pt idx="14">
                  <c:v>41883</c:v>
                </c:pt>
                <c:pt idx="15">
                  <c:v>41913</c:v>
                </c:pt>
                <c:pt idx="16">
                  <c:v>41944</c:v>
                </c:pt>
                <c:pt idx="17">
                  <c:v>41974</c:v>
                </c:pt>
                <c:pt idx="18">
                  <c:v>42005</c:v>
                </c:pt>
                <c:pt idx="19">
                  <c:v>42036</c:v>
                </c:pt>
                <c:pt idx="20">
                  <c:v>42064</c:v>
                </c:pt>
                <c:pt idx="21">
                  <c:v>42095</c:v>
                </c:pt>
                <c:pt idx="22">
                  <c:v>42125</c:v>
                </c:pt>
                <c:pt idx="23">
                  <c:v>42156</c:v>
                </c:pt>
                <c:pt idx="24">
                  <c:v>42186</c:v>
                </c:pt>
                <c:pt idx="25">
                  <c:v>42217</c:v>
                </c:pt>
                <c:pt idx="26">
                  <c:v>42248</c:v>
                </c:pt>
                <c:pt idx="27">
                  <c:v>42278</c:v>
                </c:pt>
                <c:pt idx="28">
                  <c:v>42309</c:v>
                </c:pt>
                <c:pt idx="29">
                  <c:v>42339</c:v>
                </c:pt>
                <c:pt idx="30">
                  <c:v>42370</c:v>
                </c:pt>
                <c:pt idx="31">
                  <c:v>42401</c:v>
                </c:pt>
                <c:pt idx="32">
                  <c:v>42430</c:v>
                </c:pt>
                <c:pt idx="33">
                  <c:v>42461</c:v>
                </c:pt>
                <c:pt idx="34">
                  <c:v>42491</c:v>
                </c:pt>
                <c:pt idx="35">
                  <c:v>42522</c:v>
                </c:pt>
              </c:numCache>
            </c:numRef>
          </c:cat>
          <c:val>
            <c:numRef>
              <c:f>Account_Summary!$N$53:$N$88</c:f>
              <c:numCache>
                <c:formatCode>"$"#,##0.00</c:formatCode>
                <c:ptCount val="36"/>
                <c:pt idx="0">
                  <c:v>14274.760000000002</c:v>
                </c:pt>
                <c:pt idx="1">
                  <c:v>14274.760000000002</c:v>
                </c:pt>
                <c:pt idx="2">
                  <c:v>14274.760000000002</c:v>
                </c:pt>
                <c:pt idx="3">
                  <c:v>14274.760000000002</c:v>
                </c:pt>
                <c:pt idx="4">
                  <c:v>14274.760000000002</c:v>
                </c:pt>
                <c:pt idx="5">
                  <c:v>14274.760000000002</c:v>
                </c:pt>
                <c:pt idx="6">
                  <c:v>14274.760000000002</c:v>
                </c:pt>
                <c:pt idx="7">
                  <c:v>14274.760000000002</c:v>
                </c:pt>
                <c:pt idx="8">
                  <c:v>14274.760000000002</c:v>
                </c:pt>
                <c:pt idx="9">
                  <c:v>14274.760000000002</c:v>
                </c:pt>
                <c:pt idx="10">
                  <c:v>14274.760000000002</c:v>
                </c:pt>
                <c:pt idx="11">
                  <c:v>14274.760000000002</c:v>
                </c:pt>
                <c:pt idx="12">
                  <c:v>14274.760000000002</c:v>
                </c:pt>
                <c:pt idx="13">
                  <c:v>14274.760000000002</c:v>
                </c:pt>
                <c:pt idx="14">
                  <c:v>14274.760000000002</c:v>
                </c:pt>
                <c:pt idx="15">
                  <c:v>14274.760000000002</c:v>
                </c:pt>
                <c:pt idx="16">
                  <c:v>14274.760000000002</c:v>
                </c:pt>
                <c:pt idx="17">
                  <c:v>14274.760000000002</c:v>
                </c:pt>
                <c:pt idx="18">
                  <c:v>14274.760000000002</c:v>
                </c:pt>
                <c:pt idx="19">
                  <c:v>14274.760000000002</c:v>
                </c:pt>
                <c:pt idx="20">
                  <c:v>14274.760000000002</c:v>
                </c:pt>
                <c:pt idx="21">
                  <c:v>14274.760000000002</c:v>
                </c:pt>
                <c:pt idx="22">
                  <c:v>14274.760000000002</c:v>
                </c:pt>
                <c:pt idx="23">
                  <c:v>14274.760000000002</c:v>
                </c:pt>
                <c:pt idx="24">
                  <c:v>14274.760000000002</c:v>
                </c:pt>
                <c:pt idx="25">
                  <c:v>14274.760000000002</c:v>
                </c:pt>
                <c:pt idx="26">
                  <c:v>14274.760000000002</c:v>
                </c:pt>
                <c:pt idx="27">
                  <c:v>14274.760000000002</c:v>
                </c:pt>
                <c:pt idx="28">
                  <c:v>14274.760000000002</c:v>
                </c:pt>
                <c:pt idx="29">
                  <c:v>14274.760000000002</c:v>
                </c:pt>
                <c:pt idx="30">
                  <c:v>14274.760000000002</c:v>
                </c:pt>
                <c:pt idx="31">
                  <c:v>14274.760000000002</c:v>
                </c:pt>
                <c:pt idx="32">
                  <c:v>14274.760000000002</c:v>
                </c:pt>
                <c:pt idx="33">
                  <c:v>14274.760000000002</c:v>
                </c:pt>
                <c:pt idx="34">
                  <c:v>14274.760000000002</c:v>
                </c:pt>
                <c:pt idx="35">
                  <c:v>14274.760000000002</c:v>
                </c:pt>
              </c:numCache>
            </c:numRef>
          </c:val>
          <c:smooth val="0"/>
        </c:ser>
        <c:ser>
          <c:idx val="2"/>
          <c:order val="2"/>
          <c:tx>
            <c:v>Expended</c:v>
          </c:tx>
          <c:spPr>
            <a:ln>
              <a:solidFill>
                <a:srgbClr val="006600"/>
              </a:solidFill>
            </a:ln>
          </c:spPr>
          <c:marker>
            <c:symbol val="square"/>
            <c:size val="7"/>
            <c:spPr>
              <a:solidFill>
                <a:srgbClr val="006600"/>
              </a:solidFill>
            </c:spPr>
          </c:marker>
          <c:cat>
            <c:numRef>
              <c:f>Account_Summary!$C$53:$C$88</c:f>
              <c:numCache>
                <c:formatCode>[$-409]mmm-yy;@</c:formatCode>
                <c:ptCount val="36"/>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pt idx="12">
                  <c:v>41821</c:v>
                </c:pt>
                <c:pt idx="13">
                  <c:v>41852</c:v>
                </c:pt>
                <c:pt idx="14">
                  <c:v>41883</c:v>
                </c:pt>
                <c:pt idx="15">
                  <c:v>41913</c:v>
                </c:pt>
                <c:pt idx="16">
                  <c:v>41944</c:v>
                </c:pt>
                <c:pt idx="17">
                  <c:v>41974</c:v>
                </c:pt>
                <c:pt idx="18">
                  <c:v>42005</c:v>
                </c:pt>
                <c:pt idx="19">
                  <c:v>42036</c:v>
                </c:pt>
                <c:pt idx="20">
                  <c:v>42064</c:v>
                </c:pt>
                <c:pt idx="21">
                  <c:v>42095</c:v>
                </c:pt>
                <c:pt idx="22">
                  <c:v>42125</c:v>
                </c:pt>
                <c:pt idx="23">
                  <c:v>42156</c:v>
                </c:pt>
                <c:pt idx="24">
                  <c:v>42186</c:v>
                </c:pt>
                <c:pt idx="25">
                  <c:v>42217</c:v>
                </c:pt>
                <c:pt idx="26">
                  <c:v>42248</c:v>
                </c:pt>
                <c:pt idx="27">
                  <c:v>42278</c:v>
                </c:pt>
                <c:pt idx="28">
                  <c:v>42309</c:v>
                </c:pt>
                <c:pt idx="29">
                  <c:v>42339</c:v>
                </c:pt>
                <c:pt idx="30">
                  <c:v>42370</c:v>
                </c:pt>
                <c:pt idx="31">
                  <c:v>42401</c:v>
                </c:pt>
                <c:pt idx="32">
                  <c:v>42430</c:v>
                </c:pt>
                <c:pt idx="33">
                  <c:v>42461</c:v>
                </c:pt>
                <c:pt idx="34">
                  <c:v>42491</c:v>
                </c:pt>
                <c:pt idx="35">
                  <c:v>42522</c:v>
                </c:pt>
              </c:numCache>
            </c:numRef>
          </c:cat>
          <c:val>
            <c:numRef>
              <c:f>Account_Summary!$P$53:$P$88</c:f>
              <c:numCache>
                <c:formatCode>"$"#,##0.00</c:formatCode>
                <c:ptCount val="36"/>
                <c:pt idx="0">
                  <c:v>92.741935483870961</c:v>
                </c:pt>
                <c:pt idx="1">
                  <c:v>792.74193548387098</c:v>
                </c:pt>
                <c:pt idx="2">
                  <c:v>1442.741935483871</c:v>
                </c:pt>
                <c:pt idx="3">
                  <c:v>2117.7419354838712</c:v>
                </c:pt>
                <c:pt idx="4">
                  <c:v>2842.7419354838712</c:v>
                </c:pt>
                <c:pt idx="5">
                  <c:v>3542.7419354838712</c:v>
                </c:pt>
                <c:pt idx="6">
                  <c:v>4267.7419354838712</c:v>
                </c:pt>
                <c:pt idx="7">
                  <c:v>4992.7419354838712</c:v>
                </c:pt>
                <c:pt idx="8">
                  <c:v>5692.7419354838712</c:v>
                </c:pt>
                <c:pt idx="9">
                  <c:v>6417.7419354838712</c:v>
                </c:pt>
                <c:pt idx="10">
                  <c:v>7092.7419354838712</c:v>
                </c:pt>
                <c:pt idx="11">
                  <c:v>7892.7419354838712</c:v>
                </c:pt>
                <c:pt idx="12">
                  <c:v>8642.7419354838712</c:v>
                </c:pt>
                <c:pt idx="13">
                  <c:v>9392.7419354838712</c:v>
                </c:pt>
                <c:pt idx="14">
                  <c:v>10017.741935483871</c:v>
                </c:pt>
                <c:pt idx="15">
                  <c:v>10017.741935483871</c:v>
                </c:pt>
                <c:pt idx="16">
                  <c:v>10017.741935483871</c:v>
                </c:pt>
                <c:pt idx="17">
                  <c:v>10017.741935483871</c:v>
                </c:pt>
                <c:pt idx="18">
                  <c:v>10017.741935483871</c:v>
                </c:pt>
                <c:pt idx="19">
                  <c:v>10017.741935483871</c:v>
                </c:pt>
                <c:pt idx="20">
                  <c:v>10017.741935483871</c:v>
                </c:pt>
                <c:pt idx="21">
                  <c:v>10017.741935483871</c:v>
                </c:pt>
                <c:pt idx="22">
                  <c:v>10017.741935483871</c:v>
                </c:pt>
                <c:pt idx="23">
                  <c:v>10017.741935483871</c:v>
                </c:pt>
                <c:pt idx="24">
                  <c:v>10017.741935483871</c:v>
                </c:pt>
                <c:pt idx="25">
                  <c:v>10017.741935483871</c:v>
                </c:pt>
                <c:pt idx="26">
                  <c:v>10017.741935483871</c:v>
                </c:pt>
                <c:pt idx="27">
                  <c:v>10017.741935483871</c:v>
                </c:pt>
                <c:pt idx="28">
                  <c:v>10017.741935483871</c:v>
                </c:pt>
                <c:pt idx="29">
                  <c:v>10017.741935483871</c:v>
                </c:pt>
                <c:pt idx="30">
                  <c:v>10017.741935483871</c:v>
                </c:pt>
                <c:pt idx="31">
                  <c:v>10017.741935483871</c:v>
                </c:pt>
                <c:pt idx="32">
                  <c:v>10017.741935483871</c:v>
                </c:pt>
                <c:pt idx="33">
                  <c:v>10017.741935483871</c:v>
                </c:pt>
                <c:pt idx="34">
                  <c:v>10017.741935483871</c:v>
                </c:pt>
                <c:pt idx="35">
                  <c:v>10017.741935483871</c:v>
                </c:pt>
              </c:numCache>
            </c:numRef>
          </c:val>
          <c:smooth val="0"/>
        </c:ser>
        <c:ser>
          <c:idx val="3"/>
          <c:order val="3"/>
          <c:tx>
            <c:v>Estimate</c:v>
          </c:tx>
          <c:spPr>
            <a:ln>
              <a:solidFill>
                <a:srgbClr val="0000CC"/>
              </a:solidFill>
            </a:ln>
          </c:spPr>
          <c:marker>
            <c:symbol val="none"/>
          </c:marker>
          <c:cat>
            <c:numRef>
              <c:f>Account_Summary!$C$53:$C$88</c:f>
              <c:numCache>
                <c:formatCode>[$-409]mmm-yy;@</c:formatCode>
                <c:ptCount val="36"/>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pt idx="12">
                  <c:v>41821</c:v>
                </c:pt>
                <c:pt idx="13">
                  <c:v>41852</c:v>
                </c:pt>
                <c:pt idx="14">
                  <c:v>41883</c:v>
                </c:pt>
                <c:pt idx="15">
                  <c:v>41913</c:v>
                </c:pt>
                <c:pt idx="16">
                  <c:v>41944</c:v>
                </c:pt>
                <c:pt idx="17">
                  <c:v>41974</c:v>
                </c:pt>
                <c:pt idx="18">
                  <c:v>42005</c:v>
                </c:pt>
                <c:pt idx="19">
                  <c:v>42036</c:v>
                </c:pt>
                <c:pt idx="20">
                  <c:v>42064</c:v>
                </c:pt>
                <c:pt idx="21">
                  <c:v>42095</c:v>
                </c:pt>
                <c:pt idx="22">
                  <c:v>42125</c:v>
                </c:pt>
                <c:pt idx="23">
                  <c:v>42156</c:v>
                </c:pt>
                <c:pt idx="24">
                  <c:v>42186</c:v>
                </c:pt>
                <c:pt idx="25">
                  <c:v>42217</c:v>
                </c:pt>
                <c:pt idx="26">
                  <c:v>42248</c:v>
                </c:pt>
                <c:pt idx="27">
                  <c:v>42278</c:v>
                </c:pt>
                <c:pt idx="28">
                  <c:v>42309</c:v>
                </c:pt>
                <c:pt idx="29">
                  <c:v>42339</c:v>
                </c:pt>
                <c:pt idx="30">
                  <c:v>42370</c:v>
                </c:pt>
                <c:pt idx="31">
                  <c:v>42401</c:v>
                </c:pt>
                <c:pt idx="32">
                  <c:v>42430</c:v>
                </c:pt>
                <c:pt idx="33">
                  <c:v>42461</c:v>
                </c:pt>
                <c:pt idx="34">
                  <c:v>42491</c:v>
                </c:pt>
                <c:pt idx="35">
                  <c:v>42522</c:v>
                </c:pt>
              </c:numCache>
            </c:numRef>
          </c:cat>
          <c:val>
            <c:numRef>
              <c:f>Account_Summary!$T$53:$T$88</c:f>
              <c:numCache>
                <c:formatCode>"$"#,##0.00</c:formatCode>
                <c:ptCount val="36"/>
                <c:pt idx="0">
                  <c:v>92.74</c:v>
                </c:pt>
                <c:pt idx="1">
                  <c:v>792.74</c:v>
                </c:pt>
                <c:pt idx="2">
                  <c:v>1442.74</c:v>
                </c:pt>
                <c:pt idx="3">
                  <c:v>2117.7399999999998</c:v>
                </c:pt>
                <c:pt idx="4">
                  <c:v>2842.74</c:v>
                </c:pt>
                <c:pt idx="5">
                  <c:v>3542.74</c:v>
                </c:pt>
                <c:pt idx="6">
                  <c:v>4267.74</c:v>
                </c:pt>
                <c:pt idx="7">
                  <c:v>4992.74</c:v>
                </c:pt>
                <c:pt idx="8">
                  <c:v>5692.74</c:v>
                </c:pt>
                <c:pt idx="9">
                  <c:v>6417.74</c:v>
                </c:pt>
                <c:pt idx="10">
                  <c:v>7092.74</c:v>
                </c:pt>
                <c:pt idx="11">
                  <c:v>7892.74</c:v>
                </c:pt>
                <c:pt idx="12">
                  <c:v>8642.74</c:v>
                </c:pt>
                <c:pt idx="13">
                  <c:v>9392.74</c:v>
                </c:pt>
                <c:pt idx="14">
                  <c:v>10017.74</c:v>
                </c:pt>
                <c:pt idx="15">
                  <c:v>10726.66857142857</c:v>
                </c:pt>
                <c:pt idx="16">
                  <c:v>11435.597142857141</c:v>
                </c:pt>
                <c:pt idx="17">
                  <c:v>12144.525714285712</c:v>
                </c:pt>
                <c:pt idx="18">
                  <c:v>12853.454285714282</c:v>
                </c:pt>
                <c:pt idx="19">
                  <c:v>13562.382857142853</c:v>
                </c:pt>
                <c:pt idx="20">
                  <c:v>14271.311428571424</c:v>
                </c:pt>
                <c:pt idx="21">
                  <c:v>14980.239999999994</c:v>
                </c:pt>
                <c:pt idx="22">
                  <c:v>15689.168571428565</c:v>
                </c:pt>
                <c:pt idx="23">
                  <c:v>16398.097142857136</c:v>
                </c:pt>
                <c:pt idx="24">
                  <c:v>17107.025714285708</c:v>
                </c:pt>
                <c:pt idx="25">
                  <c:v>17815.954285714281</c:v>
                </c:pt>
                <c:pt idx="26">
                  <c:v>18524.882857142853</c:v>
                </c:pt>
                <c:pt idx="27">
                  <c:v>19233.811428571425</c:v>
                </c:pt>
                <c:pt idx="28">
                  <c:v>19942.739999999998</c:v>
                </c:pt>
                <c:pt idx="29">
                  <c:v>20651.66857142857</c:v>
                </c:pt>
                <c:pt idx="30">
                  <c:v>21360.597142857143</c:v>
                </c:pt>
                <c:pt idx="31">
                  <c:v>22069.525714285715</c:v>
                </c:pt>
                <c:pt idx="32">
                  <c:v>22778.454285714288</c:v>
                </c:pt>
                <c:pt idx="33">
                  <c:v>23487.38285714286</c:v>
                </c:pt>
                <c:pt idx="34">
                  <c:v>24196.311428571433</c:v>
                </c:pt>
                <c:pt idx="35">
                  <c:v>24905.240000000005</c:v>
                </c:pt>
              </c:numCache>
            </c:numRef>
          </c:val>
          <c:smooth val="0"/>
        </c:ser>
        <c:ser>
          <c:idx val="4"/>
          <c:order val="4"/>
          <c:tx>
            <c:v>Plan</c:v>
          </c:tx>
          <c:marker>
            <c:symbol val="none"/>
          </c:marker>
          <c:val>
            <c:numRef>
              <c:f>Account_Summary!$R$53:$R$88</c:f>
              <c:numCache>
                <c:formatCode>"$"#,##0.00</c:formatCode>
                <c:ptCount val="36"/>
                <c:pt idx="0">
                  <c:v>1250</c:v>
                </c:pt>
                <c:pt idx="1">
                  <c:v>2500</c:v>
                </c:pt>
                <c:pt idx="2">
                  <c:v>3750</c:v>
                </c:pt>
                <c:pt idx="3">
                  <c:v>5000</c:v>
                </c:pt>
                <c:pt idx="4">
                  <c:v>6250</c:v>
                </c:pt>
                <c:pt idx="5">
                  <c:v>7500</c:v>
                </c:pt>
                <c:pt idx="6">
                  <c:v>8750</c:v>
                </c:pt>
                <c:pt idx="7">
                  <c:v>10000</c:v>
                </c:pt>
                <c:pt idx="8">
                  <c:v>11250</c:v>
                </c:pt>
                <c:pt idx="9">
                  <c:v>12500</c:v>
                </c:pt>
                <c:pt idx="10">
                  <c:v>13750</c:v>
                </c:pt>
                <c:pt idx="11">
                  <c:v>15000</c:v>
                </c:pt>
                <c:pt idx="12">
                  <c:v>16250</c:v>
                </c:pt>
                <c:pt idx="13">
                  <c:v>17500</c:v>
                </c:pt>
                <c:pt idx="14">
                  <c:v>18750</c:v>
                </c:pt>
                <c:pt idx="15">
                  <c:v>20000</c:v>
                </c:pt>
                <c:pt idx="16">
                  <c:v>21250</c:v>
                </c:pt>
                <c:pt idx="17">
                  <c:v>22500</c:v>
                </c:pt>
                <c:pt idx="18">
                  <c:v>23750</c:v>
                </c:pt>
                <c:pt idx="19">
                  <c:v>25000</c:v>
                </c:pt>
                <c:pt idx="20">
                  <c:v>26250</c:v>
                </c:pt>
                <c:pt idx="21">
                  <c:v>27500</c:v>
                </c:pt>
                <c:pt idx="22">
                  <c:v>28750</c:v>
                </c:pt>
                <c:pt idx="23">
                  <c:v>30000</c:v>
                </c:pt>
                <c:pt idx="24">
                  <c:v>31250</c:v>
                </c:pt>
                <c:pt idx="25">
                  <c:v>32500</c:v>
                </c:pt>
                <c:pt idx="26">
                  <c:v>33750</c:v>
                </c:pt>
                <c:pt idx="27">
                  <c:v>35000</c:v>
                </c:pt>
                <c:pt idx="28">
                  <c:v>36250</c:v>
                </c:pt>
                <c:pt idx="29">
                  <c:v>37500</c:v>
                </c:pt>
                <c:pt idx="30">
                  <c:v>38750</c:v>
                </c:pt>
                <c:pt idx="31">
                  <c:v>40000</c:v>
                </c:pt>
                <c:pt idx="32">
                  <c:v>41250</c:v>
                </c:pt>
                <c:pt idx="33">
                  <c:v>42500</c:v>
                </c:pt>
                <c:pt idx="34">
                  <c:v>43750</c:v>
                </c:pt>
                <c:pt idx="35">
                  <c:v>45000</c:v>
                </c:pt>
              </c:numCache>
            </c:numRef>
          </c:val>
          <c:smooth val="0"/>
        </c:ser>
        <c:dLbls>
          <c:showLegendKey val="0"/>
          <c:showVal val="0"/>
          <c:showCatName val="0"/>
          <c:showSerName val="0"/>
          <c:showPercent val="0"/>
          <c:showBubbleSize val="0"/>
        </c:dLbls>
        <c:marker val="1"/>
        <c:smooth val="0"/>
        <c:axId val="114946816"/>
        <c:axId val="114948352"/>
      </c:lineChart>
      <c:dateAx>
        <c:axId val="114946816"/>
        <c:scaling>
          <c:orientation val="minMax"/>
        </c:scaling>
        <c:delete val="0"/>
        <c:axPos val="b"/>
        <c:numFmt formatCode="[$-409]mmm-yy;@" sourceLinked="1"/>
        <c:majorTickMark val="out"/>
        <c:minorTickMark val="none"/>
        <c:tickLblPos val="nextTo"/>
        <c:crossAx val="114948352"/>
        <c:crosses val="autoZero"/>
        <c:auto val="1"/>
        <c:lblOffset val="100"/>
        <c:baseTimeUnit val="months"/>
      </c:dateAx>
      <c:valAx>
        <c:axId val="114948352"/>
        <c:scaling>
          <c:orientation val="minMax"/>
        </c:scaling>
        <c:delete val="0"/>
        <c:axPos val="l"/>
        <c:majorGridlines/>
        <c:numFmt formatCode="&quot;$&quot;#,##0.00" sourceLinked="1"/>
        <c:majorTickMark val="out"/>
        <c:minorTickMark val="none"/>
        <c:tickLblPos val="nextTo"/>
        <c:crossAx val="114946816"/>
        <c:crosses val="autoZero"/>
        <c:crossBetween val="between"/>
      </c:valAx>
    </c:plotArea>
    <c:legend>
      <c:legendPos val="r"/>
      <c:layout/>
      <c:overlay val="0"/>
    </c:legend>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3" y="3"/>
            <a:ext cx="3170583" cy="477109"/>
          </a:xfrm>
          <a:prstGeom prst="rect">
            <a:avLst/>
          </a:prstGeom>
          <a:noFill/>
          <a:ln w="9525">
            <a:noFill/>
            <a:miter lim="800000"/>
            <a:headEnd/>
            <a:tailEnd/>
          </a:ln>
          <a:effectLst/>
        </p:spPr>
        <p:txBody>
          <a:bodyPr vert="horz" wrap="square" lIns="96402" tIns="48202" rIns="96402" bIns="48202" numCol="1" anchor="t" anchorCtr="0" compatLnSpc="1">
            <a:prstTxWarp prst="textNoShape">
              <a:avLst/>
            </a:prstTxWarp>
          </a:bodyPr>
          <a:lstStyle>
            <a:lvl1pPr defTabSz="963234" eaLnBrk="0" hangingPunct="0">
              <a:defRPr sz="1100">
                <a:latin typeface="Footlight MT Light" pitchFamily="18" charset="0"/>
              </a:defRPr>
            </a:lvl1pPr>
          </a:lstStyle>
          <a:p>
            <a:pPr>
              <a:defRPr/>
            </a:pPr>
            <a:endParaRPr lang="en-US" dirty="0"/>
          </a:p>
        </p:txBody>
      </p:sp>
      <p:sp>
        <p:nvSpPr>
          <p:cNvPr id="69635" name="Rectangle 3"/>
          <p:cNvSpPr>
            <a:spLocks noGrp="1" noChangeArrowheads="1"/>
          </p:cNvSpPr>
          <p:nvPr>
            <p:ph type="dt" sz="quarter" idx="1"/>
          </p:nvPr>
        </p:nvSpPr>
        <p:spPr bwMode="auto">
          <a:xfrm>
            <a:off x="4144620" y="3"/>
            <a:ext cx="3170583" cy="477109"/>
          </a:xfrm>
          <a:prstGeom prst="rect">
            <a:avLst/>
          </a:prstGeom>
          <a:noFill/>
          <a:ln w="9525">
            <a:noFill/>
            <a:miter lim="800000"/>
            <a:headEnd/>
            <a:tailEnd/>
          </a:ln>
          <a:effectLst/>
        </p:spPr>
        <p:txBody>
          <a:bodyPr vert="horz" wrap="square" lIns="96402" tIns="48202" rIns="96402" bIns="48202" numCol="1" anchor="t" anchorCtr="0" compatLnSpc="1">
            <a:prstTxWarp prst="textNoShape">
              <a:avLst/>
            </a:prstTxWarp>
          </a:bodyPr>
          <a:lstStyle>
            <a:lvl1pPr algn="r" defTabSz="963234" eaLnBrk="0" hangingPunct="0">
              <a:defRPr sz="1100">
                <a:latin typeface="Footlight MT Light" pitchFamily="18" charset="0"/>
              </a:defRPr>
            </a:lvl1pPr>
          </a:lstStyle>
          <a:p>
            <a:pPr>
              <a:defRPr/>
            </a:pPr>
            <a:endParaRPr lang="en-US" dirty="0"/>
          </a:p>
        </p:txBody>
      </p:sp>
      <p:sp>
        <p:nvSpPr>
          <p:cNvPr id="69636" name="Rectangle 4"/>
          <p:cNvSpPr>
            <a:spLocks noGrp="1" noChangeArrowheads="1"/>
          </p:cNvSpPr>
          <p:nvPr>
            <p:ph type="ftr" sz="quarter" idx="2"/>
          </p:nvPr>
        </p:nvSpPr>
        <p:spPr bwMode="auto">
          <a:xfrm>
            <a:off x="3" y="9084743"/>
            <a:ext cx="3170583" cy="478748"/>
          </a:xfrm>
          <a:prstGeom prst="rect">
            <a:avLst/>
          </a:prstGeom>
          <a:noFill/>
          <a:ln w="9525">
            <a:noFill/>
            <a:miter lim="800000"/>
            <a:headEnd/>
            <a:tailEnd/>
          </a:ln>
          <a:effectLst/>
        </p:spPr>
        <p:txBody>
          <a:bodyPr vert="horz" wrap="square" lIns="96402" tIns="48202" rIns="96402" bIns="48202" numCol="1" anchor="b" anchorCtr="0" compatLnSpc="1">
            <a:prstTxWarp prst="textNoShape">
              <a:avLst/>
            </a:prstTxWarp>
          </a:bodyPr>
          <a:lstStyle>
            <a:lvl1pPr defTabSz="963234" eaLnBrk="0" hangingPunct="0">
              <a:defRPr sz="1100">
                <a:latin typeface="Footlight MT Light" pitchFamily="18" charset="0"/>
              </a:defRPr>
            </a:lvl1pPr>
          </a:lstStyle>
          <a:p>
            <a:pPr>
              <a:defRPr/>
            </a:pPr>
            <a:endParaRPr lang="en-US" dirty="0"/>
          </a:p>
        </p:txBody>
      </p:sp>
      <p:sp>
        <p:nvSpPr>
          <p:cNvPr id="69637" name="Rectangle 5"/>
          <p:cNvSpPr>
            <a:spLocks noGrp="1" noChangeArrowheads="1"/>
          </p:cNvSpPr>
          <p:nvPr>
            <p:ph type="sldNum" sz="quarter" idx="3"/>
          </p:nvPr>
        </p:nvSpPr>
        <p:spPr bwMode="auto">
          <a:xfrm>
            <a:off x="4144620" y="9084743"/>
            <a:ext cx="3170583" cy="478748"/>
          </a:xfrm>
          <a:prstGeom prst="rect">
            <a:avLst/>
          </a:prstGeom>
          <a:noFill/>
          <a:ln w="9525">
            <a:noFill/>
            <a:miter lim="800000"/>
            <a:headEnd/>
            <a:tailEnd/>
          </a:ln>
          <a:effectLst/>
        </p:spPr>
        <p:txBody>
          <a:bodyPr vert="horz" wrap="square" lIns="96402" tIns="48202" rIns="96402" bIns="48202" numCol="1" anchor="b" anchorCtr="0" compatLnSpc="1">
            <a:prstTxWarp prst="textNoShape">
              <a:avLst/>
            </a:prstTxWarp>
          </a:bodyPr>
          <a:lstStyle>
            <a:lvl1pPr algn="r" defTabSz="963234" eaLnBrk="0" hangingPunct="0">
              <a:defRPr sz="1100">
                <a:latin typeface="Footlight MT Light" pitchFamily="18" charset="0"/>
              </a:defRPr>
            </a:lvl1pPr>
          </a:lstStyle>
          <a:p>
            <a:pPr>
              <a:defRPr/>
            </a:pPr>
            <a:fld id="{4423E703-2B4B-43D3-9339-109880058326}" type="slidenum">
              <a:rPr lang="en-US"/>
              <a:pPr>
                <a:defRPr/>
              </a:pPr>
              <a:t>‹#›</a:t>
            </a:fld>
            <a:endParaRPr lang="en-US" dirty="0"/>
          </a:p>
        </p:txBody>
      </p:sp>
    </p:spTree>
    <p:extLst>
      <p:ext uri="{BB962C8B-B14F-4D97-AF65-F5344CB8AC3E}">
        <p14:creationId xmlns:p14="http://schemas.microsoft.com/office/powerpoint/2010/main" val="2228241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3" y="3"/>
            <a:ext cx="3170583" cy="477109"/>
          </a:xfrm>
          <a:prstGeom prst="rect">
            <a:avLst/>
          </a:prstGeom>
          <a:noFill/>
          <a:ln w="9525">
            <a:noFill/>
            <a:miter lim="800000"/>
            <a:headEnd/>
            <a:tailEnd/>
          </a:ln>
          <a:effectLst/>
        </p:spPr>
        <p:txBody>
          <a:bodyPr vert="horz" wrap="square" lIns="96402" tIns="48202" rIns="96402" bIns="48202" numCol="1" anchor="t" anchorCtr="0" compatLnSpc="1">
            <a:prstTxWarp prst="textNoShape">
              <a:avLst/>
            </a:prstTxWarp>
          </a:bodyPr>
          <a:lstStyle>
            <a:lvl1pPr defTabSz="963234" eaLnBrk="0" hangingPunct="0">
              <a:defRPr sz="1100">
                <a:latin typeface="Footlight MT Light" pitchFamily="18" charset="0"/>
              </a:defRPr>
            </a:lvl1pPr>
          </a:lstStyle>
          <a:p>
            <a:pPr>
              <a:defRPr/>
            </a:pPr>
            <a:endParaRPr lang="en-US" dirty="0"/>
          </a:p>
        </p:txBody>
      </p:sp>
      <p:sp>
        <p:nvSpPr>
          <p:cNvPr id="106499" name="Rectangle 3"/>
          <p:cNvSpPr>
            <a:spLocks noGrp="1" noChangeArrowheads="1"/>
          </p:cNvSpPr>
          <p:nvPr>
            <p:ph type="dt" idx="1"/>
          </p:nvPr>
        </p:nvSpPr>
        <p:spPr bwMode="auto">
          <a:xfrm>
            <a:off x="4144620" y="3"/>
            <a:ext cx="3170583" cy="477109"/>
          </a:xfrm>
          <a:prstGeom prst="rect">
            <a:avLst/>
          </a:prstGeom>
          <a:noFill/>
          <a:ln w="9525">
            <a:noFill/>
            <a:miter lim="800000"/>
            <a:headEnd/>
            <a:tailEnd/>
          </a:ln>
          <a:effectLst/>
        </p:spPr>
        <p:txBody>
          <a:bodyPr vert="horz" wrap="square" lIns="96402" tIns="48202" rIns="96402" bIns="48202" numCol="1" anchor="t" anchorCtr="0" compatLnSpc="1">
            <a:prstTxWarp prst="textNoShape">
              <a:avLst/>
            </a:prstTxWarp>
          </a:bodyPr>
          <a:lstStyle>
            <a:lvl1pPr algn="r" defTabSz="963234" eaLnBrk="0" hangingPunct="0">
              <a:defRPr sz="1100">
                <a:latin typeface="Footlight MT Light" pitchFamily="18" charset="0"/>
              </a:defRPr>
            </a:lvl1pPr>
          </a:lstStyle>
          <a:p>
            <a:pPr>
              <a:defRPr/>
            </a:pPr>
            <a:endParaRPr lang="en-US" dirty="0"/>
          </a:p>
        </p:txBody>
      </p:sp>
      <p:sp>
        <p:nvSpPr>
          <p:cNvPr id="50180" name="Rectangle 4"/>
          <p:cNvSpPr>
            <a:spLocks noGrp="1" noRot="1" noChangeAspect="1" noChangeArrowheads="1" noTextEdit="1"/>
          </p:cNvSpPr>
          <p:nvPr>
            <p:ph type="sldImg" idx="2"/>
          </p:nvPr>
        </p:nvSpPr>
        <p:spPr bwMode="auto">
          <a:xfrm>
            <a:off x="1268413" y="717550"/>
            <a:ext cx="4781550" cy="35861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501" name="Rectangle 5"/>
          <p:cNvSpPr>
            <a:spLocks noGrp="1" noChangeArrowheads="1"/>
          </p:cNvSpPr>
          <p:nvPr>
            <p:ph type="body" sz="quarter" idx="3"/>
          </p:nvPr>
        </p:nvSpPr>
        <p:spPr bwMode="auto">
          <a:xfrm>
            <a:off x="975693" y="4541553"/>
            <a:ext cx="5363817" cy="4303817"/>
          </a:xfrm>
          <a:prstGeom prst="rect">
            <a:avLst/>
          </a:prstGeom>
          <a:noFill/>
          <a:ln w="9525">
            <a:noFill/>
            <a:miter lim="800000"/>
            <a:headEnd/>
            <a:tailEnd/>
          </a:ln>
          <a:effectLst/>
        </p:spPr>
        <p:txBody>
          <a:bodyPr vert="horz" wrap="square" lIns="96402" tIns="48202" rIns="96402" bIns="4820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6502" name="Rectangle 6"/>
          <p:cNvSpPr>
            <a:spLocks noGrp="1" noChangeArrowheads="1"/>
          </p:cNvSpPr>
          <p:nvPr>
            <p:ph type="ftr" sz="quarter" idx="4"/>
          </p:nvPr>
        </p:nvSpPr>
        <p:spPr bwMode="auto">
          <a:xfrm>
            <a:off x="3" y="9084743"/>
            <a:ext cx="3170583" cy="478748"/>
          </a:xfrm>
          <a:prstGeom prst="rect">
            <a:avLst/>
          </a:prstGeom>
          <a:noFill/>
          <a:ln w="9525">
            <a:noFill/>
            <a:miter lim="800000"/>
            <a:headEnd/>
            <a:tailEnd/>
          </a:ln>
          <a:effectLst/>
        </p:spPr>
        <p:txBody>
          <a:bodyPr vert="horz" wrap="square" lIns="96402" tIns="48202" rIns="96402" bIns="48202" numCol="1" anchor="b" anchorCtr="0" compatLnSpc="1">
            <a:prstTxWarp prst="textNoShape">
              <a:avLst/>
            </a:prstTxWarp>
          </a:bodyPr>
          <a:lstStyle>
            <a:lvl1pPr defTabSz="963234" eaLnBrk="0" hangingPunct="0">
              <a:defRPr sz="1100">
                <a:latin typeface="Footlight MT Light" pitchFamily="18" charset="0"/>
              </a:defRPr>
            </a:lvl1pPr>
          </a:lstStyle>
          <a:p>
            <a:pPr>
              <a:defRPr/>
            </a:pPr>
            <a:endParaRPr lang="en-US" dirty="0"/>
          </a:p>
        </p:txBody>
      </p:sp>
      <p:sp>
        <p:nvSpPr>
          <p:cNvPr id="106503" name="Rectangle 7"/>
          <p:cNvSpPr>
            <a:spLocks noGrp="1" noChangeArrowheads="1"/>
          </p:cNvSpPr>
          <p:nvPr>
            <p:ph type="sldNum" sz="quarter" idx="5"/>
          </p:nvPr>
        </p:nvSpPr>
        <p:spPr bwMode="auto">
          <a:xfrm>
            <a:off x="4144620" y="9084743"/>
            <a:ext cx="3170583" cy="478748"/>
          </a:xfrm>
          <a:prstGeom prst="rect">
            <a:avLst/>
          </a:prstGeom>
          <a:noFill/>
          <a:ln w="9525">
            <a:noFill/>
            <a:miter lim="800000"/>
            <a:headEnd/>
            <a:tailEnd/>
          </a:ln>
          <a:effectLst/>
        </p:spPr>
        <p:txBody>
          <a:bodyPr vert="horz" wrap="square" lIns="96402" tIns="48202" rIns="96402" bIns="48202" numCol="1" anchor="b" anchorCtr="0" compatLnSpc="1">
            <a:prstTxWarp prst="textNoShape">
              <a:avLst/>
            </a:prstTxWarp>
          </a:bodyPr>
          <a:lstStyle>
            <a:lvl1pPr algn="r" defTabSz="963234" eaLnBrk="0" hangingPunct="0">
              <a:defRPr sz="1100">
                <a:latin typeface="Footlight MT Light" pitchFamily="18" charset="0"/>
              </a:defRPr>
            </a:lvl1pPr>
          </a:lstStyle>
          <a:p>
            <a:pPr>
              <a:defRPr/>
            </a:pPr>
            <a:fld id="{527C4071-94E1-4DAD-84B6-098062B1B0B5}" type="slidenum">
              <a:rPr lang="en-US"/>
              <a:pPr>
                <a:defRPr/>
              </a:pPr>
              <a:t>‹#›</a:t>
            </a:fld>
            <a:endParaRPr lang="en-US" dirty="0"/>
          </a:p>
        </p:txBody>
      </p:sp>
    </p:spTree>
    <p:extLst>
      <p:ext uri="{BB962C8B-B14F-4D97-AF65-F5344CB8AC3E}">
        <p14:creationId xmlns:p14="http://schemas.microsoft.com/office/powerpoint/2010/main" val="26581629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234" eaLnBrk="0" hangingPunct="0">
              <a:defRPr sz="2500">
                <a:solidFill>
                  <a:schemeClr val="tx1"/>
                </a:solidFill>
                <a:latin typeface="Times New Roman" pitchFamily="18" charset="0"/>
              </a:defRPr>
            </a:lvl1pPr>
            <a:lvl2pPr marL="770587" indent="-296379" defTabSz="963234" eaLnBrk="0" hangingPunct="0">
              <a:defRPr sz="2500">
                <a:solidFill>
                  <a:schemeClr val="tx1"/>
                </a:solidFill>
                <a:latin typeface="Times New Roman" pitchFamily="18" charset="0"/>
              </a:defRPr>
            </a:lvl2pPr>
            <a:lvl3pPr marL="1185520" indent="-237104" defTabSz="963234" eaLnBrk="0" hangingPunct="0">
              <a:defRPr sz="2500">
                <a:solidFill>
                  <a:schemeClr val="tx1"/>
                </a:solidFill>
                <a:latin typeface="Times New Roman" pitchFamily="18" charset="0"/>
              </a:defRPr>
            </a:lvl3pPr>
            <a:lvl4pPr marL="1659726" indent="-237104" defTabSz="963234" eaLnBrk="0" hangingPunct="0">
              <a:defRPr sz="2500">
                <a:solidFill>
                  <a:schemeClr val="tx1"/>
                </a:solidFill>
                <a:latin typeface="Times New Roman" pitchFamily="18" charset="0"/>
              </a:defRPr>
            </a:lvl4pPr>
            <a:lvl5pPr marL="2133935" indent="-237104" defTabSz="963234" eaLnBrk="0" hangingPunct="0">
              <a:defRPr sz="2500">
                <a:solidFill>
                  <a:schemeClr val="tx1"/>
                </a:solidFill>
                <a:latin typeface="Times New Roman" pitchFamily="18" charset="0"/>
              </a:defRPr>
            </a:lvl5pPr>
            <a:lvl6pPr marL="2608143" indent="-237104" defTabSz="963234" eaLnBrk="0" fontAlgn="base" hangingPunct="0">
              <a:spcBef>
                <a:spcPct val="0"/>
              </a:spcBef>
              <a:spcAft>
                <a:spcPct val="0"/>
              </a:spcAft>
              <a:defRPr sz="2500">
                <a:solidFill>
                  <a:schemeClr val="tx1"/>
                </a:solidFill>
                <a:latin typeface="Times New Roman" pitchFamily="18" charset="0"/>
              </a:defRPr>
            </a:lvl6pPr>
            <a:lvl7pPr marL="3082350" indent="-237104" defTabSz="963234" eaLnBrk="0" fontAlgn="base" hangingPunct="0">
              <a:spcBef>
                <a:spcPct val="0"/>
              </a:spcBef>
              <a:spcAft>
                <a:spcPct val="0"/>
              </a:spcAft>
              <a:defRPr sz="2500">
                <a:solidFill>
                  <a:schemeClr val="tx1"/>
                </a:solidFill>
                <a:latin typeface="Times New Roman" pitchFamily="18" charset="0"/>
              </a:defRPr>
            </a:lvl7pPr>
            <a:lvl8pPr marL="3556558" indent="-237104" defTabSz="963234" eaLnBrk="0" fontAlgn="base" hangingPunct="0">
              <a:spcBef>
                <a:spcPct val="0"/>
              </a:spcBef>
              <a:spcAft>
                <a:spcPct val="0"/>
              </a:spcAft>
              <a:defRPr sz="2500">
                <a:solidFill>
                  <a:schemeClr val="tx1"/>
                </a:solidFill>
                <a:latin typeface="Times New Roman" pitchFamily="18" charset="0"/>
              </a:defRPr>
            </a:lvl8pPr>
            <a:lvl9pPr marL="4030766" indent="-237104" defTabSz="963234" eaLnBrk="0" fontAlgn="base" hangingPunct="0">
              <a:spcBef>
                <a:spcPct val="0"/>
              </a:spcBef>
              <a:spcAft>
                <a:spcPct val="0"/>
              </a:spcAft>
              <a:defRPr sz="2500">
                <a:solidFill>
                  <a:schemeClr val="tx1"/>
                </a:solidFill>
                <a:latin typeface="Times New Roman" pitchFamily="18" charset="0"/>
              </a:defRPr>
            </a:lvl9pPr>
          </a:lstStyle>
          <a:p>
            <a:fld id="{969839D5-0614-4592-9150-2D19E4E49280}" type="slidenum">
              <a:rPr lang="en-US" sz="1100">
                <a:latin typeface="Footlight MT Light" pitchFamily="18" charset="0"/>
              </a:rPr>
              <a:pPr/>
              <a:t>1</a:t>
            </a:fld>
            <a:endParaRPr lang="en-US" sz="1100" dirty="0">
              <a:latin typeface="Footlight MT Light" pitchFamily="18"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txBox="1">
            <a:spLocks noGrp="1" noChangeArrowheads="1"/>
          </p:cNvSpPr>
          <p:nvPr/>
        </p:nvSpPr>
        <p:spPr bwMode="auto">
          <a:xfrm>
            <a:off x="4144620" y="9084743"/>
            <a:ext cx="3170583" cy="478748"/>
          </a:xfrm>
          <a:prstGeom prst="rect">
            <a:avLst/>
          </a:prstGeom>
          <a:noFill/>
          <a:ln w="9525">
            <a:noFill/>
            <a:miter lim="800000"/>
            <a:headEnd/>
            <a:tailEnd/>
          </a:ln>
        </p:spPr>
        <p:txBody>
          <a:bodyPr lIns="96402" tIns="48202" rIns="96402" bIns="48202" anchor="b"/>
          <a:lstStyle/>
          <a:p>
            <a:pPr algn="r" defTabSz="963234" eaLnBrk="0" hangingPunct="0"/>
            <a:fld id="{5FF31BF6-D92F-4F80-A229-0ADC2F815F69}" type="slidenum">
              <a:rPr lang="en-GB" sz="1100">
                <a:latin typeface="Footlight MT Light" pitchFamily="18" charset="0"/>
              </a:rPr>
              <a:pPr algn="r" defTabSz="963234" eaLnBrk="0" hangingPunct="0"/>
              <a:t>10</a:t>
            </a:fld>
            <a:endParaRPr lang="en-GB" sz="1100" dirty="0">
              <a:latin typeface="Footlight MT Light" pitchFamily="18" charset="0"/>
            </a:endParaRPr>
          </a:p>
        </p:txBody>
      </p:sp>
      <p:sp>
        <p:nvSpPr>
          <p:cNvPr id="32771" name="Rectangle 2"/>
          <p:cNvSpPr>
            <a:spLocks noGrp="1" noRot="1" noChangeAspect="1" noChangeArrowheads="1" noTextEdit="1"/>
          </p:cNvSpPr>
          <p:nvPr>
            <p:ph type="sldImg"/>
          </p:nvPr>
        </p:nvSpPr>
        <p:spPr>
          <a:xfrm>
            <a:off x="1257300" y="719138"/>
            <a:ext cx="4800600" cy="3600450"/>
          </a:xfrm>
          <a:ln/>
        </p:spPr>
      </p:sp>
      <p:sp>
        <p:nvSpPr>
          <p:cNvPr id="32772" name="Rectangle 3"/>
          <p:cNvSpPr>
            <a:spLocks noGrp="1" noChangeArrowheads="1"/>
          </p:cNvSpPr>
          <p:nvPr>
            <p:ph type="body" idx="1"/>
          </p:nvPr>
        </p:nvSpPr>
        <p:spPr>
          <a:xfrm>
            <a:off x="732185" y="4561228"/>
            <a:ext cx="5850835" cy="4320213"/>
          </a:xfrm>
          <a:noFill/>
          <a:ln/>
        </p:spPr>
        <p:txBody>
          <a:bodyPr/>
          <a:lstStyle/>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txBox="1">
            <a:spLocks noGrp="1" noChangeArrowheads="1"/>
          </p:cNvSpPr>
          <p:nvPr/>
        </p:nvSpPr>
        <p:spPr bwMode="auto">
          <a:xfrm>
            <a:off x="4144620" y="9084743"/>
            <a:ext cx="3170583" cy="478748"/>
          </a:xfrm>
          <a:prstGeom prst="rect">
            <a:avLst/>
          </a:prstGeom>
          <a:noFill/>
          <a:ln w="9525">
            <a:noFill/>
            <a:miter lim="800000"/>
            <a:headEnd/>
            <a:tailEnd/>
          </a:ln>
        </p:spPr>
        <p:txBody>
          <a:bodyPr lIns="96402" tIns="48202" rIns="96402" bIns="48202" anchor="b"/>
          <a:lstStyle/>
          <a:p>
            <a:pPr algn="r" defTabSz="963234" eaLnBrk="0" hangingPunct="0"/>
            <a:fld id="{5FF31BF6-D92F-4F80-A229-0ADC2F815F69}" type="slidenum">
              <a:rPr lang="en-GB" sz="1100">
                <a:latin typeface="Footlight MT Light" pitchFamily="18" charset="0"/>
              </a:rPr>
              <a:pPr algn="r" defTabSz="963234" eaLnBrk="0" hangingPunct="0"/>
              <a:t>11</a:t>
            </a:fld>
            <a:endParaRPr lang="en-GB" sz="1100" dirty="0">
              <a:latin typeface="Footlight MT Light" pitchFamily="18" charset="0"/>
            </a:endParaRPr>
          </a:p>
        </p:txBody>
      </p:sp>
      <p:sp>
        <p:nvSpPr>
          <p:cNvPr id="32771" name="Rectangle 2"/>
          <p:cNvSpPr>
            <a:spLocks noGrp="1" noRot="1" noChangeAspect="1" noChangeArrowheads="1" noTextEdit="1"/>
          </p:cNvSpPr>
          <p:nvPr>
            <p:ph type="sldImg"/>
          </p:nvPr>
        </p:nvSpPr>
        <p:spPr>
          <a:xfrm>
            <a:off x="1257300" y="719138"/>
            <a:ext cx="4800600" cy="3600450"/>
          </a:xfrm>
          <a:ln/>
        </p:spPr>
      </p:sp>
      <p:sp>
        <p:nvSpPr>
          <p:cNvPr id="32772" name="Rectangle 3"/>
          <p:cNvSpPr>
            <a:spLocks noGrp="1" noChangeArrowheads="1"/>
          </p:cNvSpPr>
          <p:nvPr>
            <p:ph type="body" idx="1"/>
          </p:nvPr>
        </p:nvSpPr>
        <p:spPr>
          <a:xfrm>
            <a:off x="732185" y="4561228"/>
            <a:ext cx="5850835" cy="4320213"/>
          </a:xfrm>
          <a:noFill/>
          <a:ln/>
        </p:spPr>
        <p:txBody>
          <a:bodyPr/>
          <a:lstStyle/>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txBox="1">
            <a:spLocks noGrp="1" noChangeArrowheads="1"/>
          </p:cNvSpPr>
          <p:nvPr/>
        </p:nvSpPr>
        <p:spPr bwMode="auto">
          <a:xfrm>
            <a:off x="4144622" y="9084743"/>
            <a:ext cx="3170583" cy="478748"/>
          </a:xfrm>
          <a:prstGeom prst="rect">
            <a:avLst/>
          </a:prstGeom>
          <a:noFill/>
          <a:ln w="9525">
            <a:noFill/>
            <a:miter lim="800000"/>
            <a:headEnd/>
            <a:tailEnd/>
          </a:ln>
        </p:spPr>
        <p:txBody>
          <a:bodyPr lIns="96027" tIns="48015" rIns="96027" bIns="48015" anchor="b"/>
          <a:lstStyle/>
          <a:p>
            <a:pPr algn="r" defTabSz="959498" eaLnBrk="0" hangingPunct="0"/>
            <a:fld id="{5FF31BF6-D92F-4F80-A229-0ADC2F815F69}" type="slidenum">
              <a:rPr lang="en-GB" sz="1100">
                <a:latin typeface="Footlight MT Light" pitchFamily="18" charset="0"/>
              </a:rPr>
              <a:pPr algn="r" defTabSz="959498" eaLnBrk="0" hangingPunct="0"/>
              <a:t>12</a:t>
            </a:fld>
            <a:endParaRPr lang="en-GB" sz="1100" dirty="0">
              <a:latin typeface="Footlight MT Light" pitchFamily="18" charset="0"/>
            </a:endParaRPr>
          </a:p>
        </p:txBody>
      </p:sp>
      <p:sp>
        <p:nvSpPr>
          <p:cNvPr id="32771" name="Rectangle 2"/>
          <p:cNvSpPr>
            <a:spLocks noGrp="1" noRot="1" noChangeAspect="1" noChangeArrowheads="1" noTextEdit="1"/>
          </p:cNvSpPr>
          <p:nvPr>
            <p:ph type="sldImg"/>
          </p:nvPr>
        </p:nvSpPr>
        <p:spPr>
          <a:xfrm>
            <a:off x="1257300" y="719138"/>
            <a:ext cx="4800600" cy="3600450"/>
          </a:xfrm>
          <a:ln/>
        </p:spPr>
      </p:sp>
      <p:sp>
        <p:nvSpPr>
          <p:cNvPr id="32772" name="Rectangle 3"/>
          <p:cNvSpPr>
            <a:spLocks noGrp="1" noChangeArrowheads="1"/>
          </p:cNvSpPr>
          <p:nvPr>
            <p:ph type="body" idx="1"/>
          </p:nvPr>
        </p:nvSpPr>
        <p:spPr>
          <a:xfrm>
            <a:off x="732186" y="4561229"/>
            <a:ext cx="5850835" cy="4320213"/>
          </a:xfrm>
          <a:noFill/>
          <a:ln/>
        </p:spPr>
        <p:txBody>
          <a:bodyPr/>
          <a:lstStyle/>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txBox="1">
            <a:spLocks noGrp="1" noChangeArrowheads="1"/>
          </p:cNvSpPr>
          <p:nvPr/>
        </p:nvSpPr>
        <p:spPr bwMode="auto">
          <a:xfrm>
            <a:off x="4144622" y="9084743"/>
            <a:ext cx="3170583" cy="478748"/>
          </a:xfrm>
          <a:prstGeom prst="rect">
            <a:avLst/>
          </a:prstGeom>
          <a:noFill/>
          <a:ln w="9525">
            <a:noFill/>
            <a:miter lim="800000"/>
            <a:headEnd/>
            <a:tailEnd/>
          </a:ln>
        </p:spPr>
        <p:txBody>
          <a:bodyPr lIns="96027" tIns="48015" rIns="96027" bIns="48015" anchor="b"/>
          <a:lstStyle/>
          <a:p>
            <a:pPr algn="r" defTabSz="959498" eaLnBrk="0" hangingPunct="0"/>
            <a:fld id="{5FF31BF6-D92F-4F80-A229-0ADC2F815F69}" type="slidenum">
              <a:rPr lang="en-GB" sz="1100">
                <a:latin typeface="Footlight MT Light" pitchFamily="18" charset="0"/>
              </a:rPr>
              <a:pPr algn="r" defTabSz="959498" eaLnBrk="0" hangingPunct="0"/>
              <a:t>13</a:t>
            </a:fld>
            <a:endParaRPr lang="en-GB" sz="1100" dirty="0">
              <a:latin typeface="Footlight MT Light" pitchFamily="18" charset="0"/>
            </a:endParaRPr>
          </a:p>
        </p:txBody>
      </p:sp>
      <p:sp>
        <p:nvSpPr>
          <p:cNvPr id="32771" name="Rectangle 2"/>
          <p:cNvSpPr>
            <a:spLocks noGrp="1" noRot="1" noChangeAspect="1" noChangeArrowheads="1" noTextEdit="1"/>
          </p:cNvSpPr>
          <p:nvPr>
            <p:ph type="sldImg"/>
          </p:nvPr>
        </p:nvSpPr>
        <p:spPr>
          <a:xfrm>
            <a:off x="1257300" y="719138"/>
            <a:ext cx="4800600" cy="3600450"/>
          </a:xfrm>
          <a:ln/>
        </p:spPr>
      </p:sp>
      <p:sp>
        <p:nvSpPr>
          <p:cNvPr id="32772" name="Rectangle 3"/>
          <p:cNvSpPr>
            <a:spLocks noGrp="1" noChangeArrowheads="1"/>
          </p:cNvSpPr>
          <p:nvPr>
            <p:ph type="body" idx="1"/>
          </p:nvPr>
        </p:nvSpPr>
        <p:spPr>
          <a:xfrm>
            <a:off x="732186" y="4561229"/>
            <a:ext cx="5850835" cy="4320213"/>
          </a:xfrm>
          <a:noFill/>
          <a:ln/>
        </p:spPr>
        <p:txBody>
          <a:bodyPr/>
          <a:lstStyle/>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txBox="1">
            <a:spLocks noGrp="1" noChangeArrowheads="1"/>
          </p:cNvSpPr>
          <p:nvPr/>
        </p:nvSpPr>
        <p:spPr bwMode="auto">
          <a:xfrm>
            <a:off x="4144622" y="9084743"/>
            <a:ext cx="3170583" cy="478748"/>
          </a:xfrm>
          <a:prstGeom prst="rect">
            <a:avLst/>
          </a:prstGeom>
          <a:noFill/>
          <a:ln w="9525">
            <a:noFill/>
            <a:miter lim="800000"/>
            <a:headEnd/>
            <a:tailEnd/>
          </a:ln>
        </p:spPr>
        <p:txBody>
          <a:bodyPr lIns="96027" tIns="48015" rIns="96027" bIns="48015" anchor="b"/>
          <a:lstStyle/>
          <a:p>
            <a:pPr algn="r" defTabSz="959498" eaLnBrk="0" hangingPunct="0"/>
            <a:fld id="{5FF31BF6-D92F-4F80-A229-0ADC2F815F69}" type="slidenum">
              <a:rPr lang="en-GB" sz="1100">
                <a:latin typeface="Footlight MT Light" pitchFamily="18" charset="0"/>
              </a:rPr>
              <a:pPr algn="r" defTabSz="959498" eaLnBrk="0" hangingPunct="0"/>
              <a:t>14</a:t>
            </a:fld>
            <a:endParaRPr lang="en-GB" sz="1100" dirty="0">
              <a:latin typeface="Footlight MT Light" pitchFamily="18" charset="0"/>
            </a:endParaRPr>
          </a:p>
        </p:txBody>
      </p:sp>
      <p:sp>
        <p:nvSpPr>
          <p:cNvPr id="32771" name="Rectangle 2"/>
          <p:cNvSpPr>
            <a:spLocks noGrp="1" noRot="1" noChangeAspect="1" noChangeArrowheads="1" noTextEdit="1"/>
          </p:cNvSpPr>
          <p:nvPr>
            <p:ph type="sldImg"/>
          </p:nvPr>
        </p:nvSpPr>
        <p:spPr>
          <a:xfrm>
            <a:off x="1257300" y="719138"/>
            <a:ext cx="4800600" cy="3600450"/>
          </a:xfrm>
          <a:ln/>
        </p:spPr>
      </p:sp>
      <p:sp>
        <p:nvSpPr>
          <p:cNvPr id="32772" name="Rectangle 3"/>
          <p:cNvSpPr>
            <a:spLocks noGrp="1" noChangeArrowheads="1"/>
          </p:cNvSpPr>
          <p:nvPr>
            <p:ph type="body" idx="1"/>
          </p:nvPr>
        </p:nvSpPr>
        <p:spPr>
          <a:xfrm>
            <a:off x="732186" y="4561229"/>
            <a:ext cx="5850835" cy="4320213"/>
          </a:xfrm>
          <a:noFill/>
          <a:ln/>
        </p:spPr>
        <p:txBody>
          <a:bodyPr/>
          <a:lstStyle/>
          <a:p>
            <a:pPr eaLnBrk="1" hangingPunct="1"/>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txBox="1">
            <a:spLocks noGrp="1" noChangeArrowheads="1"/>
          </p:cNvSpPr>
          <p:nvPr/>
        </p:nvSpPr>
        <p:spPr bwMode="auto">
          <a:xfrm>
            <a:off x="4144622" y="9084743"/>
            <a:ext cx="3170583" cy="478748"/>
          </a:xfrm>
          <a:prstGeom prst="rect">
            <a:avLst/>
          </a:prstGeom>
          <a:noFill/>
          <a:ln w="9525">
            <a:noFill/>
            <a:miter lim="800000"/>
            <a:headEnd/>
            <a:tailEnd/>
          </a:ln>
        </p:spPr>
        <p:txBody>
          <a:bodyPr lIns="96027" tIns="48015" rIns="96027" bIns="48015" anchor="b"/>
          <a:lstStyle/>
          <a:p>
            <a:pPr algn="r" defTabSz="959498" eaLnBrk="0" hangingPunct="0"/>
            <a:fld id="{5FF31BF6-D92F-4F80-A229-0ADC2F815F69}" type="slidenum">
              <a:rPr lang="en-GB" sz="1100">
                <a:latin typeface="Footlight MT Light" pitchFamily="18" charset="0"/>
              </a:rPr>
              <a:pPr algn="r" defTabSz="959498" eaLnBrk="0" hangingPunct="0"/>
              <a:t>15</a:t>
            </a:fld>
            <a:endParaRPr lang="en-GB" sz="1100" dirty="0">
              <a:latin typeface="Footlight MT Light" pitchFamily="18" charset="0"/>
            </a:endParaRPr>
          </a:p>
        </p:txBody>
      </p:sp>
      <p:sp>
        <p:nvSpPr>
          <p:cNvPr id="32771" name="Rectangle 2"/>
          <p:cNvSpPr>
            <a:spLocks noGrp="1" noRot="1" noChangeAspect="1" noChangeArrowheads="1" noTextEdit="1"/>
          </p:cNvSpPr>
          <p:nvPr>
            <p:ph type="sldImg"/>
          </p:nvPr>
        </p:nvSpPr>
        <p:spPr>
          <a:xfrm>
            <a:off x="1257300" y="719138"/>
            <a:ext cx="4800600" cy="3600450"/>
          </a:xfrm>
          <a:ln/>
        </p:spPr>
      </p:sp>
      <p:sp>
        <p:nvSpPr>
          <p:cNvPr id="32772" name="Rectangle 3"/>
          <p:cNvSpPr>
            <a:spLocks noGrp="1" noChangeArrowheads="1"/>
          </p:cNvSpPr>
          <p:nvPr>
            <p:ph type="body" idx="1"/>
          </p:nvPr>
        </p:nvSpPr>
        <p:spPr>
          <a:xfrm>
            <a:off x="732186" y="4561229"/>
            <a:ext cx="5850835" cy="4320213"/>
          </a:xfrm>
          <a:noFill/>
          <a:ln/>
        </p:spPr>
        <p:txBody>
          <a:bodyPr/>
          <a:lstStyle/>
          <a:p>
            <a:pPr eaLnBrk="1" hangingPunct="1"/>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txBox="1">
            <a:spLocks noGrp="1" noChangeArrowheads="1"/>
          </p:cNvSpPr>
          <p:nvPr/>
        </p:nvSpPr>
        <p:spPr bwMode="auto">
          <a:xfrm>
            <a:off x="4144622" y="9084743"/>
            <a:ext cx="3170583" cy="478748"/>
          </a:xfrm>
          <a:prstGeom prst="rect">
            <a:avLst/>
          </a:prstGeom>
          <a:noFill/>
          <a:ln w="9525">
            <a:noFill/>
            <a:miter lim="800000"/>
            <a:headEnd/>
            <a:tailEnd/>
          </a:ln>
        </p:spPr>
        <p:txBody>
          <a:bodyPr lIns="96027" tIns="48015" rIns="96027" bIns="48015" anchor="b"/>
          <a:lstStyle/>
          <a:p>
            <a:pPr algn="r" defTabSz="959498" eaLnBrk="0" hangingPunct="0"/>
            <a:fld id="{5FF31BF6-D92F-4F80-A229-0ADC2F815F69}" type="slidenum">
              <a:rPr lang="en-GB" sz="1100">
                <a:latin typeface="Footlight MT Light" pitchFamily="18" charset="0"/>
              </a:rPr>
              <a:pPr algn="r" defTabSz="959498" eaLnBrk="0" hangingPunct="0"/>
              <a:t>16</a:t>
            </a:fld>
            <a:endParaRPr lang="en-GB" sz="1100" dirty="0">
              <a:latin typeface="Footlight MT Light" pitchFamily="18" charset="0"/>
            </a:endParaRPr>
          </a:p>
        </p:txBody>
      </p:sp>
      <p:sp>
        <p:nvSpPr>
          <p:cNvPr id="32771" name="Rectangle 2"/>
          <p:cNvSpPr>
            <a:spLocks noGrp="1" noRot="1" noChangeAspect="1" noChangeArrowheads="1" noTextEdit="1"/>
          </p:cNvSpPr>
          <p:nvPr>
            <p:ph type="sldImg"/>
          </p:nvPr>
        </p:nvSpPr>
        <p:spPr>
          <a:xfrm>
            <a:off x="1257300" y="719138"/>
            <a:ext cx="4800600" cy="3600450"/>
          </a:xfrm>
          <a:ln/>
        </p:spPr>
      </p:sp>
      <p:sp>
        <p:nvSpPr>
          <p:cNvPr id="32772" name="Rectangle 3"/>
          <p:cNvSpPr>
            <a:spLocks noGrp="1" noChangeArrowheads="1"/>
          </p:cNvSpPr>
          <p:nvPr>
            <p:ph type="body" idx="1"/>
          </p:nvPr>
        </p:nvSpPr>
        <p:spPr>
          <a:xfrm>
            <a:off x="732186" y="4561229"/>
            <a:ext cx="5850835" cy="4320213"/>
          </a:xfrm>
          <a:noFill/>
          <a:ln/>
        </p:spPr>
        <p:txBody>
          <a:bodyPr/>
          <a:lstStyle/>
          <a:p>
            <a:pPr eaLnBrk="1" hangingPunct="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txBox="1">
            <a:spLocks noGrp="1" noChangeArrowheads="1"/>
          </p:cNvSpPr>
          <p:nvPr/>
        </p:nvSpPr>
        <p:spPr bwMode="auto">
          <a:xfrm>
            <a:off x="4144622" y="9084743"/>
            <a:ext cx="3170583" cy="478748"/>
          </a:xfrm>
          <a:prstGeom prst="rect">
            <a:avLst/>
          </a:prstGeom>
          <a:noFill/>
          <a:ln w="9525">
            <a:noFill/>
            <a:miter lim="800000"/>
            <a:headEnd/>
            <a:tailEnd/>
          </a:ln>
        </p:spPr>
        <p:txBody>
          <a:bodyPr lIns="96027" tIns="48015" rIns="96027" bIns="48015" anchor="b"/>
          <a:lstStyle/>
          <a:p>
            <a:pPr algn="r" defTabSz="959498" eaLnBrk="0" hangingPunct="0"/>
            <a:fld id="{5FF31BF6-D92F-4F80-A229-0ADC2F815F69}" type="slidenum">
              <a:rPr lang="en-GB" sz="1100">
                <a:latin typeface="Footlight MT Light" pitchFamily="18" charset="0"/>
              </a:rPr>
              <a:pPr algn="r" defTabSz="959498" eaLnBrk="0" hangingPunct="0"/>
              <a:t>17</a:t>
            </a:fld>
            <a:endParaRPr lang="en-GB" sz="1100" dirty="0">
              <a:latin typeface="Footlight MT Light" pitchFamily="18" charset="0"/>
            </a:endParaRPr>
          </a:p>
        </p:txBody>
      </p:sp>
      <p:sp>
        <p:nvSpPr>
          <p:cNvPr id="32771" name="Rectangle 2"/>
          <p:cNvSpPr>
            <a:spLocks noGrp="1" noRot="1" noChangeAspect="1" noChangeArrowheads="1" noTextEdit="1"/>
          </p:cNvSpPr>
          <p:nvPr>
            <p:ph type="sldImg"/>
          </p:nvPr>
        </p:nvSpPr>
        <p:spPr>
          <a:xfrm>
            <a:off x="1257300" y="719138"/>
            <a:ext cx="4800600" cy="3600450"/>
          </a:xfrm>
          <a:ln/>
        </p:spPr>
      </p:sp>
      <p:sp>
        <p:nvSpPr>
          <p:cNvPr id="32772" name="Rectangle 3"/>
          <p:cNvSpPr>
            <a:spLocks noGrp="1" noChangeArrowheads="1"/>
          </p:cNvSpPr>
          <p:nvPr>
            <p:ph type="body" idx="1"/>
          </p:nvPr>
        </p:nvSpPr>
        <p:spPr>
          <a:xfrm>
            <a:off x="732186" y="4561229"/>
            <a:ext cx="5850835" cy="4320213"/>
          </a:xfrm>
          <a:noFill/>
          <a:ln/>
        </p:spPr>
        <p:txBody>
          <a:bodyPr/>
          <a:lstStyle/>
          <a:p>
            <a:pPr eaLnBrk="1" hangingPunct="1"/>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txBox="1">
            <a:spLocks noGrp="1" noChangeArrowheads="1"/>
          </p:cNvSpPr>
          <p:nvPr/>
        </p:nvSpPr>
        <p:spPr bwMode="auto">
          <a:xfrm>
            <a:off x="4144620" y="9084743"/>
            <a:ext cx="3170583" cy="478748"/>
          </a:xfrm>
          <a:prstGeom prst="rect">
            <a:avLst/>
          </a:prstGeom>
          <a:noFill/>
          <a:ln w="9525">
            <a:noFill/>
            <a:miter lim="800000"/>
            <a:headEnd/>
            <a:tailEnd/>
          </a:ln>
        </p:spPr>
        <p:txBody>
          <a:bodyPr lIns="96402" tIns="48202" rIns="96402" bIns="48202" anchor="b"/>
          <a:lstStyle/>
          <a:p>
            <a:pPr algn="r" defTabSz="963234" eaLnBrk="0" hangingPunct="0"/>
            <a:fld id="{5FF31BF6-D92F-4F80-A229-0ADC2F815F69}" type="slidenum">
              <a:rPr lang="en-GB" sz="1100">
                <a:latin typeface="Footlight MT Light" pitchFamily="18" charset="0"/>
              </a:rPr>
              <a:pPr algn="r" defTabSz="963234" eaLnBrk="0" hangingPunct="0"/>
              <a:t>18</a:t>
            </a:fld>
            <a:endParaRPr lang="en-GB" sz="1100" dirty="0">
              <a:latin typeface="Footlight MT Light" pitchFamily="18" charset="0"/>
            </a:endParaRPr>
          </a:p>
        </p:txBody>
      </p:sp>
      <p:sp>
        <p:nvSpPr>
          <p:cNvPr id="32771" name="Rectangle 2"/>
          <p:cNvSpPr>
            <a:spLocks noGrp="1" noRot="1" noChangeAspect="1" noChangeArrowheads="1" noTextEdit="1"/>
          </p:cNvSpPr>
          <p:nvPr>
            <p:ph type="sldImg"/>
          </p:nvPr>
        </p:nvSpPr>
        <p:spPr>
          <a:xfrm>
            <a:off x="1257300" y="719138"/>
            <a:ext cx="4800600" cy="3600450"/>
          </a:xfrm>
          <a:ln/>
        </p:spPr>
      </p:sp>
      <p:sp>
        <p:nvSpPr>
          <p:cNvPr id="32772" name="Rectangle 3"/>
          <p:cNvSpPr>
            <a:spLocks noGrp="1" noChangeArrowheads="1"/>
          </p:cNvSpPr>
          <p:nvPr>
            <p:ph type="body" idx="1"/>
          </p:nvPr>
        </p:nvSpPr>
        <p:spPr>
          <a:xfrm>
            <a:off x="732185" y="4561228"/>
            <a:ext cx="5850835" cy="4320213"/>
          </a:xfrm>
          <a:noFill/>
          <a:ln/>
        </p:spPr>
        <p:txBody>
          <a:bodyPr/>
          <a:lstStyle/>
          <a:p>
            <a:pPr eaLnBrk="1" hangingPunct="1"/>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txBox="1">
            <a:spLocks noGrp="1" noChangeArrowheads="1"/>
          </p:cNvSpPr>
          <p:nvPr/>
        </p:nvSpPr>
        <p:spPr bwMode="auto">
          <a:xfrm>
            <a:off x="4144620" y="9084743"/>
            <a:ext cx="3170583" cy="478748"/>
          </a:xfrm>
          <a:prstGeom prst="rect">
            <a:avLst/>
          </a:prstGeom>
          <a:noFill/>
          <a:ln w="9525">
            <a:noFill/>
            <a:miter lim="800000"/>
            <a:headEnd/>
            <a:tailEnd/>
          </a:ln>
        </p:spPr>
        <p:txBody>
          <a:bodyPr lIns="96402" tIns="48202" rIns="96402" bIns="48202" anchor="b"/>
          <a:lstStyle/>
          <a:p>
            <a:pPr algn="r" defTabSz="963234" eaLnBrk="0" hangingPunct="0"/>
            <a:fld id="{5FF31BF6-D92F-4F80-A229-0ADC2F815F69}" type="slidenum">
              <a:rPr lang="en-GB" sz="1100">
                <a:latin typeface="Footlight MT Light" pitchFamily="18" charset="0"/>
              </a:rPr>
              <a:pPr algn="r" defTabSz="963234" eaLnBrk="0" hangingPunct="0"/>
              <a:t>19</a:t>
            </a:fld>
            <a:endParaRPr lang="en-GB" sz="1100" dirty="0">
              <a:latin typeface="Footlight MT Light" pitchFamily="18" charset="0"/>
            </a:endParaRPr>
          </a:p>
        </p:txBody>
      </p:sp>
      <p:sp>
        <p:nvSpPr>
          <p:cNvPr id="32771" name="Rectangle 2"/>
          <p:cNvSpPr>
            <a:spLocks noGrp="1" noRot="1" noChangeAspect="1" noChangeArrowheads="1" noTextEdit="1"/>
          </p:cNvSpPr>
          <p:nvPr>
            <p:ph type="sldImg"/>
          </p:nvPr>
        </p:nvSpPr>
        <p:spPr>
          <a:xfrm>
            <a:off x="1257300" y="719138"/>
            <a:ext cx="4800600" cy="3600450"/>
          </a:xfrm>
          <a:ln/>
        </p:spPr>
      </p:sp>
      <p:sp>
        <p:nvSpPr>
          <p:cNvPr id="32772" name="Rectangle 3"/>
          <p:cNvSpPr>
            <a:spLocks noGrp="1" noChangeArrowheads="1"/>
          </p:cNvSpPr>
          <p:nvPr>
            <p:ph type="body" idx="1"/>
          </p:nvPr>
        </p:nvSpPr>
        <p:spPr>
          <a:xfrm>
            <a:off x="732185" y="4561228"/>
            <a:ext cx="5850835" cy="4320213"/>
          </a:xfrm>
          <a:noFill/>
          <a:ln/>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txBox="1">
            <a:spLocks noGrp="1" noChangeArrowheads="1"/>
          </p:cNvSpPr>
          <p:nvPr/>
        </p:nvSpPr>
        <p:spPr bwMode="auto">
          <a:xfrm>
            <a:off x="4144620" y="9084743"/>
            <a:ext cx="3170583" cy="478748"/>
          </a:xfrm>
          <a:prstGeom prst="rect">
            <a:avLst/>
          </a:prstGeom>
          <a:noFill/>
          <a:ln w="9525">
            <a:noFill/>
            <a:miter lim="800000"/>
            <a:headEnd/>
            <a:tailEnd/>
          </a:ln>
        </p:spPr>
        <p:txBody>
          <a:bodyPr lIns="96402" tIns="48202" rIns="96402" bIns="48202" anchor="b"/>
          <a:lstStyle/>
          <a:p>
            <a:pPr algn="r" defTabSz="963234" eaLnBrk="0" hangingPunct="0"/>
            <a:fld id="{5FF31BF6-D92F-4F80-A229-0ADC2F815F69}" type="slidenum">
              <a:rPr lang="en-GB" sz="1100">
                <a:latin typeface="Footlight MT Light" pitchFamily="18" charset="0"/>
              </a:rPr>
              <a:pPr algn="r" defTabSz="963234" eaLnBrk="0" hangingPunct="0"/>
              <a:t>2</a:t>
            </a:fld>
            <a:endParaRPr lang="en-GB" sz="1100" dirty="0">
              <a:latin typeface="Footlight MT Light" pitchFamily="18" charset="0"/>
            </a:endParaRPr>
          </a:p>
        </p:txBody>
      </p:sp>
      <p:sp>
        <p:nvSpPr>
          <p:cNvPr id="32771" name="Rectangle 2"/>
          <p:cNvSpPr>
            <a:spLocks noGrp="1" noRot="1" noChangeAspect="1" noChangeArrowheads="1" noTextEdit="1"/>
          </p:cNvSpPr>
          <p:nvPr>
            <p:ph type="sldImg"/>
          </p:nvPr>
        </p:nvSpPr>
        <p:spPr>
          <a:xfrm>
            <a:off x="1257300" y="719138"/>
            <a:ext cx="4800600" cy="3600450"/>
          </a:xfrm>
          <a:ln/>
        </p:spPr>
      </p:sp>
      <p:sp>
        <p:nvSpPr>
          <p:cNvPr id="32772" name="Rectangle 3"/>
          <p:cNvSpPr>
            <a:spLocks noGrp="1" noChangeArrowheads="1"/>
          </p:cNvSpPr>
          <p:nvPr>
            <p:ph type="body" idx="1"/>
          </p:nvPr>
        </p:nvSpPr>
        <p:spPr>
          <a:xfrm>
            <a:off x="732185" y="4561228"/>
            <a:ext cx="5850835" cy="4320213"/>
          </a:xfrm>
          <a:noFill/>
          <a:ln/>
        </p:spPr>
        <p:txBody>
          <a:bodyPr/>
          <a:lstStyle/>
          <a:p>
            <a:pPr eaLnBrk="1" hangingPunct="1"/>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txBox="1">
            <a:spLocks noGrp="1" noChangeArrowheads="1"/>
          </p:cNvSpPr>
          <p:nvPr/>
        </p:nvSpPr>
        <p:spPr bwMode="auto">
          <a:xfrm>
            <a:off x="4144620" y="9084743"/>
            <a:ext cx="3170583" cy="478748"/>
          </a:xfrm>
          <a:prstGeom prst="rect">
            <a:avLst/>
          </a:prstGeom>
          <a:noFill/>
          <a:ln w="9525">
            <a:noFill/>
            <a:miter lim="800000"/>
            <a:headEnd/>
            <a:tailEnd/>
          </a:ln>
        </p:spPr>
        <p:txBody>
          <a:bodyPr lIns="96402" tIns="48202" rIns="96402" bIns="48202" anchor="b"/>
          <a:lstStyle/>
          <a:p>
            <a:pPr algn="r" defTabSz="963234" eaLnBrk="0" hangingPunct="0"/>
            <a:fld id="{5FF31BF6-D92F-4F80-A229-0ADC2F815F69}" type="slidenum">
              <a:rPr lang="en-GB" sz="1100">
                <a:latin typeface="Footlight MT Light" pitchFamily="18" charset="0"/>
              </a:rPr>
              <a:pPr algn="r" defTabSz="963234" eaLnBrk="0" hangingPunct="0"/>
              <a:t>20</a:t>
            </a:fld>
            <a:endParaRPr lang="en-GB" sz="1100" dirty="0">
              <a:latin typeface="Footlight MT Light" pitchFamily="18" charset="0"/>
            </a:endParaRPr>
          </a:p>
        </p:txBody>
      </p:sp>
      <p:sp>
        <p:nvSpPr>
          <p:cNvPr id="32771" name="Rectangle 2"/>
          <p:cNvSpPr>
            <a:spLocks noGrp="1" noRot="1" noChangeAspect="1" noChangeArrowheads="1" noTextEdit="1"/>
          </p:cNvSpPr>
          <p:nvPr>
            <p:ph type="sldImg"/>
          </p:nvPr>
        </p:nvSpPr>
        <p:spPr>
          <a:xfrm>
            <a:off x="1257300" y="719138"/>
            <a:ext cx="4800600" cy="3600450"/>
          </a:xfrm>
          <a:ln/>
        </p:spPr>
      </p:sp>
      <p:sp>
        <p:nvSpPr>
          <p:cNvPr id="32772" name="Rectangle 3"/>
          <p:cNvSpPr>
            <a:spLocks noGrp="1" noChangeArrowheads="1"/>
          </p:cNvSpPr>
          <p:nvPr>
            <p:ph type="body" idx="1"/>
          </p:nvPr>
        </p:nvSpPr>
        <p:spPr>
          <a:xfrm>
            <a:off x="732185" y="4561228"/>
            <a:ext cx="5850835" cy="4320213"/>
          </a:xfrm>
          <a:noFill/>
          <a:ln/>
        </p:spPr>
        <p:txBody>
          <a:bodyPr/>
          <a:lstStyle/>
          <a:p>
            <a:pPr eaLnBrk="1" hangingPunct="1"/>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txBox="1">
            <a:spLocks noGrp="1" noChangeArrowheads="1"/>
          </p:cNvSpPr>
          <p:nvPr/>
        </p:nvSpPr>
        <p:spPr bwMode="auto">
          <a:xfrm>
            <a:off x="4144620" y="9084743"/>
            <a:ext cx="3170583" cy="478748"/>
          </a:xfrm>
          <a:prstGeom prst="rect">
            <a:avLst/>
          </a:prstGeom>
          <a:noFill/>
          <a:ln w="9525">
            <a:noFill/>
            <a:miter lim="800000"/>
            <a:headEnd/>
            <a:tailEnd/>
          </a:ln>
        </p:spPr>
        <p:txBody>
          <a:bodyPr lIns="96402" tIns="48202" rIns="96402" bIns="48202" anchor="b"/>
          <a:lstStyle/>
          <a:p>
            <a:pPr algn="r" defTabSz="963234" eaLnBrk="0" hangingPunct="0"/>
            <a:fld id="{5FF31BF6-D92F-4F80-A229-0ADC2F815F69}" type="slidenum">
              <a:rPr lang="en-GB" sz="1100">
                <a:latin typeface="Footlight MT Light" pitchFamily="18" charset="0"/>
              </a:rPr>
              <a:pPr algn="r" defTabSz="963234" eaLnBrk="0" hangingPunct="0"/>
              <a:t>21</a:t>
            </a:fld>
            <a:endParaRPr lang="en-GB" sz="1100" dirty="0">
              <a:latin typeface="Footlight MT Light" pitchFamily="18" charset="0"/>
            </a:endParaRPr>
          </a:p>
        </p:txBody>
      </p:sp>
      <p:sp>
        <p:nvSpPr>
          <p:cNvPr id="32771" name="Rectangle 2"/>
          <p:cNvSpPr>
            <a:spLocks noGrp="1" noRot="1" noChangeAspect="1" noChangeArrowheads="1" noTextEdit="1"/>
          </p:cNvSpPr>
          <p:nvPr>
            <p:ph type="sldImg"/>
          </p:nvPr>
        </p:nvSpPr>
        <p:spPr>
          <a:xfrm>
            <a:off x="1257300" y="719138"/>
            <a:ext cx="4800600" cy="3600450"/>
          </a:xfrm>
          <a:ln/>
        </p:spPr>
      </p:sp>
      <p:sp>
        <p:nvSpPr>
          <p:cNvPr id="32772" name="Rectangle 3"/>
          <p:cNvSpPr>
            <a:spLocks noGrp="1" noChangeArrowheads="1"/>
          </p:cNvSpPr>
          <p:nvPr>
            <p:ph type="body" idx="1"/>
          </p:nvPr>
        </p:nvSpPr>
        <p:spPr>
          <a:xfrm>
            <a:off x="732185" y="4561228"/>
            <a:ext cx="5850835" cy="4320213"/>
          </a:xfrm>
          <a:noFill/>
          <a:ln/>
        </p:spPr>
        <p:txBody>
          <a:bodyPr/>
          <a:lstStyle/>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txBox="1">
            <a:spLocks noGrp="1" noChangeArrowheads="1"/>
          </p:cNvSpPr>
          <p:nvPr/>
        </p:nvSpPr>
        <p:spPr bwMode="auto">
          <a:xfrm>
            <a:off x="4144620" y="9084743"/>
            <a:ext cx="3170583" cy="478748"/>
          </a:xfrm>
          <a:prstGeom prst="rect">
            <a:avLst/>
          </a:prstGeom>
          <a:noFill/>
          <a:ln w="9525">
            <a:noFill/>
            <a:miter lim="800000"/>
            <a:headEnd/>
            <a:tailEnd/>
          </a:ln>
        </p:spPr>
        <p:txBody>
          <a:bodyPr lIns="96402" tIns="48202" rIns="96402" bIns="48202" anchor="b"/>
          <a:lstStyle/>
          <a:p>
            <a:pPr algn="r" defTabSz="963234" eaLnBrk="0" hangingPunct="0"/>
            <a:fld id="{5FF31BF6-D92F-4F80-A229-0ADC2F815F69}" type="slidenum">
              <a:rPr lang="en-GB" sz="1100">
                <a:latin typeface="Footlight MT Light" pitchFamily="18" charset="0"/>
              </a:rPr>
              <a:pPr algn="r" defTabSz="963234" eaLnBrk="0" hangingPunct="0"/>
              <a:t>3</a:t>
            </a:fld>
            <a:endParaRPr lang="en-GB" sz="1100" dirty="0">
              <a:latin typeface="Footlight MT Light" pitchFamily="18" charset="0"/>
            </a:endParaRPr>
          </a:p>
        </p:txBody>
      </p:sp>
      <p:sp>
        <p:nvSpPr>
          <p:cNvPr id="32771" name="Rectangle 2"/>
          <p:cNvSpPr>
            <a:spLocks noGrp="1" noRot="1" noChangeAspect="1" noChangeArrowheads="1" noTextEdit="1"/>
          </p:cNvSpPr>
          <p:nvPr>
            <p:ph type="sldImg"/>
          </p:nvPr>
        </p:nvSpPr>
        <p:spPr>
          <a:xfrm>
            <a:off x="1257300" y="719138"/>
            <a:ext cx="4800600" cy="3600450"/>
          </a:xfrm>
          <a:ln/>
        </p:spPr>
      </p:sp>
      <p:sp>
        <p:nvSpPr>
          <p:cNvPr id="32772" name="Rectangle 3"/>
          <p:cNvSpPr>
            <a:spLocks noGrp="1" noChangeArrowheads="1"/>
          </p:cNvSpPr>
          <p:nvPr>
            <p:ph type="body" idx="1"/>
          </p:nvPr>
        </p:nvSpPr>
        <p:spPr>
          <a:xfrm>
            <a:off x="732185" y="4561228"/>
            <a:ext cx="5850835" cy="4320213"/>
          </a:xfrm>
          <a:noFill/>
          <a:ln/>
        </p:spPr>
        <p:txBody>
          <a:bodyPr/>
          <a:lstStyle/>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txBox="1">
            <a:spLocks noGrp="1" noChangeArrowheads="1"/>
          </p:cNvSpPr>
          <p:nvPr/>
        </p:nvSpPr>
        <p:spPr bwMode="auto">
          <a:xfrm>
            <a:off x="4144620" y="9084743"/>
            <a:ext cx="3170583" cy="478748"/>
          </a:xfrm>
          <a:prstGeom prst="rect">
            <a:avLst/>
          </a:prstGeom>
          <a:noFill/>
          <a:ln w="9525">
            <a:noFill/>
            <a:miter lim="800000"/>
            <a:headEnd/>
            <a:tailEnd/>
          </a:ln>
        </p:spPr>
        <p:txBody>
          <a:bodyPr lIns="96402" tIns="48202" rIns="96402" bIns="48202" anchor="b"/>
          <a:lstStyle/>
          <a:p>
            <a:pPr algn="r" defTabSz="963234" eaLnBrk="0" hangingPunct="0"/>
            <a:fld id="{5FF31BF6-D92F-4F80-A229-0ADC2F815F69}" type="slidenum">
              <a:rPr lang="en-GB" sz="1100">
                <a:latin typeface="Footlight MT Light" pitchFamily="18" charset="0"/>
              </a:rPr>
              <a:pPr algn="r" defTabSz="963234" eaLnBrk="0" hangingPunct="0"/>
              <a:t>4</a:t>
            </a:fld>
            <a:endParaRPr lang="en-GB" sz="1100" dirty="0">
              <a:latin typeface="Footlight MT Light" pitchFamily="18" charset="0"/>
            </a:endParaRPr>
          </a:p>
        </p:txBody>
      </p:sp>
      <p:sp>
        <p:nvSpPr>
          <p:cNvPr id="32771" name="Rectangle 2"/>
          <p:cNvSpPr>
            <a:spLocks noGrp="1" noRot="1" noChangeAspect="1" noChangeArrowheads="1" noTextEdit="1"/>
          </p:cNvSpPr>
          <p:nvPr>
            <p:ph type="sldImg"/>
          </p:nvPr>
        </p:nvSpPr>
        <p:spPr>
          <a:xfrm>
            <a:off x="1257300" y="719138"/>
            <a:ext cx="4800600" cy="3600450"/>
          </a:xfrm>
          <a:ln/>
        </p:spPr>
      </p:sp>
      <p:sp>
        <p:nvSpPr>
          <p:cNvPr id="32772" name="Rectangle 3"/>
          <p:cNvSpPr>
            <a:spLocks noGrp="1" noChangeArrowheads="1"/>
          </p:cNvSpPr>
          <p:nvPr>
            <p:ph type="body" idx="1"/>
          </p:nvPr>
        </p:nvSpPr>
        <p:spPr>
          <a:xfrm>
            <a:off x="732185" y="4561228"/>
            <a:ext cx="5850835" cy="4320213"/>
          </a:xfrm>
          <a:noFill/>
          <a:ln/>
        </p:spPr>
        <p:txBody>
          <a:bodyPr/>
          <a:lstStyle/>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txBox="1">
            <a:spLocks noGrp="1" noChangeArrowheads="1"/>
          </p:cNvSpPr>
          <p:nvPr/>
        </p:nvSpPr>
        <p:spPr bwMode="auto">
          <a:xfrm>
            <a:off x="4144620" y="9084743"/>
            <a:ext cx="3170583" cy="478748"/>
          </a:xfrm>
          <a:prstGeom prst="rect">
            <a:avLst/>
          </a:prstGeom>
          <a:noFill/>
          <a:ln w="9525">
            <a:noFill/>
            <a:miter lim="800000"/>
            <a:headEnd/>
            <a:tailEnd/>
          </a:ln>
        </p:spPr>
        <p:txBody>
          <a:bodyPr lIns="96402" tIns="48202" rIns="96402" bIns="48202" anchor="b"/>
          <a:lstStyle/>
          <a:p>
            <a:pPr algn="r" defTabSz="963234" eaLnBrk="0" hangingPunct="0"/>
            <a:fld id="{5FF31BF6-D92F-4F80-A229-0ADC2F815F69}" type="slidenum">
              <a:rPr lang="en-GB" sz="1100">
                <a:latin typeface="Footlight MT Light" pitchFamily="18" charset="0"/>
              </a:rPr>
              <a:pPr algn="r" defTabSz="963234" eaLnBrk="0" hangingPunct="0"/>
              <a:t>5</a:t>
            </a:fld>
            <a:endParaRPr lang="en-GB" sz="1100" dirty="0">
              <a:latin typeface="Footlight MT Light" pitchFamily="18" charset="0"/>
            </a:endParaRPr>
          </a:p>
        </p:txBody>
      </p:sp>
      <p:sp>
        <p:nvSpPr>
          <p:cNvPr id="32771" name="Rectangle 2"/>
          <p:cNvSpPr>
            <a:spLocks noGrp="1" noRot="1" noChangeAspect="1" noChangeArrowheads="1" noTextEdit="1"/>
          </p:cNvSpPr>
          <p:nvPr>
            <p:ph type="sldImg"/>
          </p:nvPr>
        </p:nvSpPr>
        <p:spPr>
          <a:xfrm>
            <a:off x="1257300" y="719138"/>
            <a:ext cx="4800600" cy="3600450"/>
          </a:xfrm>
          <a:ln/>
        </p:spPr>
      </p:sp>
      <p:sp>
        <p:nvSpPr>
          <p:cNvPr id="32772" name="Rectangle 3"/>
          <p:cNvSpPr>
            <a:spLocks noGrp="1" noChangeArrowheads="1"/>
          </p:cNvSpPr>
          <p:nvPr>
            <p:ph type="body" idx="1"/>
          </p:nvPr>
        </p:nvSpPr>
        <p:spPr>
          <a:xfrm>
            <a:off x="732185" y="4561228"/>
            <a:ext cx="5850835" cy="4320213"/>
          </a:xfrm>
          <a:noFill/>
          <a:ln/>
        </p:spPr>
        <p:txBody>
          <a:bodyPr/>
          <a:lstStyle/>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txBox="1">
            <a:spLocks noGrp="1" noChangeArrowheads="1"/>
          </p:cNvSpPr>
          <p:nvPr/>
        </p:nvSpPr>
        <p:spPr bwMode="auto">
          <a:xfrm>
            <a:off x="4144620" y="9084743"/>
            <a:ext cx="3170583" cy="478748"/>
          </a:xfrm>
          <a:prstGeom prst="rect">
            <a:avLst/>
          </a:prstGeom>
          <a:noFill/>
          <a:ln w="9525">
            <a:noFill/>
            <a:miter lim="800000"/>
            <a:headEnd/>
            <a:tailEnd/>
          </a:ln>
        </p:spPr>
        <p:txBody>
          <a:bodyPr lIns="96402" tIns="48202" rIns="96402" bIns="48202" anchor="b"/>
          <a:lstStyle/>
          <a:p>
            <a:pPr algn="r" defTabSz="963234" eaLnBrk="0" hangingPunct="0"/>
            <a:fld id="{5FF31BF6-D92F-4F80-A229-0ADC2F815F69}" type="slidenum">
              <a:rPr lang="en-GB" sz="1100">
                <a:latin typeface="Footlight MT Light" pitchFamily="18" charset="0"/>
              </a:rPr>
              <a:pPr algn="r" defTabSz="963234" eaLnBrk="0" hangingPunct="0"/>
              <a:t>6</a:t>
            </a:fld>
            <a:endParaRPr lang="en-GB" sz="1100" dirty="0">
              <a:latin typeface="Footlight MT Light" pitchFamily="18" charset="0"/>
            </a:endParaRPr>
          </a:p>
        </p:txBody>
      </p:sp>
      <p:sp>
        <p:nvSpPr>
          <p:cNvPr id="32771" name="Rectangle 2"/>
          <p:cNvSpPr>
            <a:spLocks noGrp="1" noRot="1" noChangeAspect="1" noChangeArrowheads="1" noTextEdit="1"/>
          </p:cNvSpPr>
          <p:nvPr>
            <p:ph type="sldImg"/>
          </p:nvPr>
        </p:nvSpPr>
        <p:spPr>
          <a:xfrm>
            <a:off x="1257300" y="719138"/>
            <a:ext cx="4800600" cy="3600450"/>
          </a:xfrm>
          <a:ln/>
        </p:spPr>
      </p:sp>
      <p:sp>
        <p:nvSpPr>
          <p:cNvPr id="32772" name="Rectangle 3"/>
          <p:cNvSpPr>
            <a:spLocks noGrp="1" noChangeArrowheads="1"/>
          </p:cNvSpPr>
          <p:nvPr>
            <p:ph type="body" idx="1"/>
          </p:nvPr>
        </p:nvSpPr>
        <p:spPr>
          <a:xfrm>
            <a:off x="732185" y="4561228"/>
            <a:ext cx="5850835" cy="4320213"/>
          </a:xfrm>
          <a:noFill/>
          <a:ln/>
        </p:spPr>
        <p:txBody>
          <a:bodyPr/>
          <a:lstStyle/>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txBox="1">
            <a:spLocks noGrp="1" noChangeArrowheads="1"/>
          </p:cNvSpPr>
          <p:nvPr/>
        </p:nvSpPr>
        <p:spPr bwMode="auto">
          <a:xfrm>
            <a:off x="4144620" y="9084743"/>
            <a:ext cx="3170583" cy="478748"/>
          </a:xfrm>
          <a:prstGeom prst="rect">
            <a:avLst/>
          </a:prstGeom>
          <a:noFill/>
          <a:ln w="9525">
            <a:noFill/>
            <a:miter lim="800000"/>
            <a:headEnd/>
            <a:tailEnd/>
          </a:ln>
        </p:spPr>
        <p:txBody>
          <a:bodyPr lIns="96402" tIns="48202" rIns="96402" bIns="48202" anchor="b"/>
          <a:lstStyle/>
          <a:p>
            <a:pPr algn="r" defTabSz="963234" eaLnBrk="0" hangingPunct="0"/>
            <a:fld id="{5FF31BF6-D92F-4F80-A229-0ADC2F815F69}" type="slidenum">
              <a:rPr lang="en-GB" sz="1100">
                <a:latin typeface="Footlight MT Light" pitchFamily="18" charset="0"/>
              </a:rPr>
              <a:pPr algn="r" defTabSz="963234" eaLnBrk="0" hangingPunct="0"/>
              <a:t>7</a:t>
            </a:fld>
            <a:endParaRPr lang="en-GB" sz="1100" dirty="0">
              <a:latin typeface="Footlight MT Light" pitchFamily="18" charset="0"/>
            </a:endParaRPr>
          </a:p>
        </p:txBody>
      </p:sp>
      <p:sp>
        <p:nvSpPr>
          <p:cNvPr id="32771" name="Rectangle 2"/>
          <p:cNvSpPr>
            <a:spLocks noGrp="1" noRot="1" noChangeAspect="1" noChangeArrowheads="1" noTextEdit="1"/>
          </p:cNvSpPr>
          <p:nvPr>
            <p:ph type="sldImg"/>
          </p:nvPr>
        </p:nvSpPr>
        <p:spPr>
          <a:xfrm>
            <a:off x="1257300" y="719138"/>
            <a:ext cx="4800600" cy="3600450"/>
          </a:xfrm>
          <a:ln/>
        </p:spPr>
      </p:sp>
      <p:sp>
        <p:nvSpPr>
          <p:cNvPr id="32772" name="Rectangle 3"/>
          <p:cNvSpPr>
            <a:spLocks noGrp="1" noChangeArrowheads="1"/>
          </p:cNvSpPr>
          <p:nvPr>
            <p:ph type="body" idx="1"/>
          </p:nvPr>
        </p:nvSpPr>
        <p:spPr>
          <a:xfrm>
            <a:off x="732185" y="4561228"/>
            <a:ext cx="5850835" cy="4320213"/>
          </a:xfrm>
          <a:noFill/>
          <a:ln/>
        </p:spPr>
        <p:txBody>
          <a:bodyPr/>
          <a:lstStyle/>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txBox="1">
            <a:spLocks noGrp="1" noChangeArrowheads="1"/>
          </p:cNvSpPr>
          <p:nvPr/>
        </p:nvSpPr>
        <p:spPr bwMode="auto">
          <a:xfrm>
            <a:off x="4144620" y="9084743"/>
            <a:ext cx="3170583" cy="478748"/>
          </a:xfrm>
          <a:prstGeom prst="rect">
            <a:avLst/>
          </a:prstGeom>
          <a:noFill/>
          <a:ln w="9525">
            <a:noFill/>
            <a:miter lim="800000"/>
            <a:headEnd/>
            <a:tailEnd/>
          </a:ln>
        </p:spPr>
        <p:txBody>
          <a:bodyPr lIns="96402" tIns="48202" rIns="96402" bIns="48202" anchor="b"/>
          <a:lstStyle/>
          <a:p>
            <a:pPr algn="r" defTabSz="963234" eaLnBrk="0" hangingPunct="0"/>
            <a:fld id="{5FF31BF6-D92F-4F80-A229-0ADC2F815F69}" type="slidenum">
              <a:rPr lang="en-GB" sz="1100">
                <a:latin typeface="Footlight MT Light" pitchFamily="18" charset="0"/>
              </a:rPr>
              <a:pPr algn="r" defTabSz="963234" eaLnBrk="0" hangingPunct="0"/>
              <a:t>8</a:t>
            </a:fld>
            <a:endParaRPr lang="en-GB" sz="1100" dirty="0">
              <a:latin typeface="Footlight MT Light" pitchFamily="18" charset="0"/>
            </a:endParaRPr>
          </a:p>
        </p:txBody>
      </p:sp>
      <p:sp>
        <p:nvSpPr>
          <p:cNvPr id="32771" name="Rectangle 2"/>
          <p:cNvSpPr>
            <a:spLocks noGrp="1" noRot="1" noChangeAspect="1" noChangeArrowheads="1" noTextEdit="1"/>
          </p:cNvSpPr>
          <p:nvPr>
            <p:ph type="sldImg"/>
          </p:nvPr>
        </p:nvSpPr>
        <p:spPr>
          <a:xfrm>
            <a:off x="1257300" y="719138"/>
            <a:ext cx="4800600" cy="3600450"/>
          </a:xfrm>
          <a:ln/>
        </p:spPr>
      </p:sp>
      <p:sp>
        <p:nvSpPr>
          <p:cNvPr id="32772" name="Rectangle 3"/>
          <p:cNvSpPr>
            <a:spLocks noGrp="1" noChangeArrowheads="1"/>
          </p:cNvSpPr>
          <p:nvPr>
            <p:ph type="body" idx="1"/>
          </p:nvPr>
        </p:nvSpPr>
        <p:spPr>
          <a:xfrm>
            <a:off x="732185" y="4561228"/>
            <a:ext cx="5850835" cy="4320213"/>
          </a:xfrm>
          <a:noFill/>
          <a:ln/>
        </p:spPr>
        <p:txBody>
          <a:bodyPr/>
          <a:lstStyle/>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txBox="1">
            <a:spLocks noGrp="1" noChangeArrowheads="1"/>
          </p:cNvSpPr>
          <p:nvPr/>
        </p:nvSpPr>
        <p:spPr bwMode="auto">
          <a:xfrm>
            <a:off x="4144620" y="9084743"/>
            <a:ext cx="3170583" cy="478748"/>
          </a:xfrm>
          <a:prstGeom prst="rect">
            <a:avLst/>
          </a:prstGeom>
          <a:noFill/>
          <a:ln w="9525">
            <a:noFill/>
            <a:miter lim="800000"/>
            <a:headEnd/>
            <a:tailEnd/>
          </a:ln>
        </p:spPr>
        <p:txBody>
          <a:bodyPr lIns="96402" tIns="48202" rIns="96402" bIns="48202" anchor="b"/>
          <a:lstStyle/>
          <a:p>
            <a:pPr algn="r" defTabSz="963234" eaLnBrk="0" hangingPunct="0"/>
            <a:fld id="{5FF31BF6-D92F-4F80-A229-0ADC2F815F69}" type="slidenum">
              <a:rPr lang="en-GB" sz="1100">
                <a:latin typeface="Footlight MT Light" pitchFamily="18" charset="0"/>
              </a:rPr>
              <a:pPr algn="r" defTabSz="963234" eaLnBrk="0" hangingPunct="0"/>
              <a:t>9</a:t>
            </a:fld>
            <a:endParaRPr lang="en-GB" sz="1100" dirty="0">
              <a:latin typeface="Footlight MT Light" pitchFamily="18" charset="0"/>
            </a:endParaRPr>
          </a:p>
        </p:txBody>
      </p:sp>
      <p:sp>
        <p:nvSpPr>
          <p:cNvPr id="32771" name="Rectangle 2"/>
          <p:cNvSpPr>
            <a:spLocks noGrp="1" noRot="1" noChangeAspect="1" noChangeArrowheads="1" noTextEdit="1"/>
          </p:cNvSpPr>
          <p:nvPr>
            <p:ph type="sldImg"/>
          </p:nvPr>
        </p:nvSpPr>
        <p:spPr>
          <a:xfrm>
            <a:off x="1257300" y="719138"/>
            <a:ext cx="4800600" cy="3600450"/>
          </a:xfrm>
          <a:ln/>
        </p:spPr>
      </p:sp>
      <p:sp>
        <p:nvSpPr>
          <p:cNvPr id="32772" name="Rectangle 3"/>
          <p:cNvSpPr>
            <a:spLocks noGrp="1" noChangeArrowheads="1"/>
          </p:cNvSpPr>
          <p:nvPr>
            <p:ph type="body" idx="1"/>
          </p:nvPr>
        </p:nvSpPr>
        <p:spPr>
          <a:xfrm>
            <a:off x="732185" y="4561228"/>
            <a:ext cx="5850835" cy="4320213"/>
          </a:xfrm>
          <a:noFill/>
          <a:ln/>
        </p:spPr>
        <p:txBody>
          <a:bodyPr/>
          <a:lstStyle/>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solidFill>
                  <a:schemeClr val="bg1"/>
                </a:solidFill>
              </a:defRPr>
            </a:lvl1pPr>
          </a:lstStyle>
          <a:p>
            <a:pPr>
              <a:defRPr/>
            </a:pPr>
            <a:fld id="{B0F75551-3000-4B50-9D9C-DC975FF2D7EA}" type="slidenum">
              <a:rPr lang="en-US" smtClean="0"/>
              <a:pPr>
                <a:defRPr/>
              </a:pPr>
              <a:t>‹#›</a:t>
            </a:fld>
            <a:endParaRPr lang="en-US" dirty="0"/>
          </a:p>
        </p:txBody>
      </p:sp>
    </p:spTree>
    <p:extLst>
      <p:ext uri="{BB962C8B-B14F-4D97-AF65-F5344CB8AC3E}">
        <p14:creationId xmlns:p14="http://schemas.microsoft.com/office/powerpoint/2010/main" val="1021699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A34E5E77-60C0-4478-A981-8A874A58785E}" type="slidenum">
              <a:rPr lang="en-US"/>
              <a:pPr>
                <a:defRPr/>
              </a:pPr>
              <a:t>‹#›</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pPr>
              <a:defRPr/>
            </a:pPr>
            <a:fld id="{A34E5E77-60C0-4478-A981-8A874A58785E}" type="slidenum">
              <a:rPr lang="en-US" smtClean="0"/>
              <a:pPr>
                <a:defRPr/>
              </a:pPr>
              <a:t>‹#›</a:t>
            </a:fld>
            <a:endParaRPr lang="en-US" dirty="0"/>
          </a:p>
        </p:txBody>
      </p:sp>
    </p:spTree>
    <p:extLst>
      <p:ext uri="{BB962C8B-B14F-4D97-AF65-F5344CB8AC3E}">
        <p14:creationId xmlns:p14="http://schemas.microsoft.com/office/powerpoint/2010/main" val="572475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2241121"/>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endParaRPr lang="en-US" dirty="0"/>
          </a:p>
        </p:txBody>
      </p:sp>
      <p:sp>
        <p:nvSpPr>
          <p:cNvPr id="5" name="Footer Placeholder 4"/>
          <p:cNvSpPr>
            <a:spLocks noGrp="1"/>
          </p:cNvSpPr>
          <p:nvPr>
            <p:ph type="ftr" sz="quarter" idx="3"/>
          </p:nvPr>
        </p:nvSpPr>
        <p:spPr>
          <a:xfrm>
            <a:off x="3124200" y="6450620"/>
            <a:ext cx="2895600" cy="365125"/>
          </a:xfrm>
          <a:prstGeom prst="rect">
            <a:avLst/>
          </a:prstGeom>
        </p:spPr>
        <p:txBody>
          <a:bodyPr vert="horz" lIns="91440" tIns="45720" rIns="91440" bIns="45720" rtlCol="0" anchor="ctr"/>
          <a:lstStyle>
            <a:lvl1pPr algn="ctr">
              <a:defRPr sz="1200">
                <a:solidFill>
                  <a:schemeClr val="bg1"/>
                </a:solidFill>
              </a:defRPr>
            </a:lvl1pPr>
          </a:lstStyle>
          <a:p>
            <a:pPr>
              <a:defRPr/>
            </a:pPr>
            <a:fld id="{904A6E00-895A-49A2-BD83-7A3468057D2E}" type="slidenum">
              <a:rPr lang="en-US" smtClean="0"/>
              <a:pPr>
                <a:defRPr/>
              </a:pPr>
              <a:t>‹#›</a:t>
            </a:fld>
            <a:endParaRPr lang="en-US" dirty="0" smtClean="0"/>
          </a:p>
        </p:txBody>
      </p:sp>
    </p:spTree>
  </p:cSld>
  <p:clrMap bg1="lt1" tx1="dk1" bg2="lt2" tx2="dk2" accent1="accent1" accent2="accent2" accent3="accent3" accent4="accent4" accent5="accent5" accent6="accent6" hlink="hlink" folHlink="folHlink"/>
  <p:sldLayoutIdLst>
    <p:sldLayoutId id="2147484260" r:id="rId1"/>
    <p:sldLayoutId id="2147484261" r:id="rId2"/>
    <p:sldLayoutId id="2147484263" r:id="rId3"/>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6146" name="Subtitle 2"/>
          <p:cNvSpPr txBox="1">
            <a:spLocks/>
          </p:cNvSpPr>
          <p:nvPr/>
        </p:nvSpPr>
        <p:spPr bwMode="auto">
          <a:xfrm>
            <a:off x="2919413" y="4221163"/>
            <a:ext cx="5843587" cy="1916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indent="0" algn="ctr">
              <a:defRPr/>
            </a:pPr>
            <a:r>
              <a:rPr lang="en-US" sz="2000" dirty="0" smtClean="0">
                <a:solidFill>
                  <a:srgbClr val="435F6E"/>
                </a:solidFill>
                <a:latin typeface="Arial" pitchFamily="34" charset="0"/>
                <a:cs typeface="Arial" pitchFamily="34" charset="0"/>
              </a:rPr>
              <a:t>Software Project Management</a:t>
            </a:r>
          </a:p>
          <a:p>
            <a:pPr marL="0" indent="0" algn="ctr">
              <a:defRPr/>
            </a:pPr>
            <a:r>
              <a:rPr lang="en-US" sz="2000" dirty="0" smtClean="0">
                <a:solidFill>
                  <a:srgbClr val="435F6E"/>
                </a:solidFill>
                <a:latin typeface="Arial" pitchFamily="34" charset="0"/>
                <a:cs typeface="Arial" pitchFamily="34" charset="0"/>
              </a:rPr>
              <a:t>Lessons from the Field</a:t>
            </a:r>
          </a:p>
          <a:p>
            <a:pPr marL="0" indent="0" algn="ctr">
              <a:defRPr/>
            </a:pPr>
            <a:endParaRPr lang="en-US" sz="2000" dirty="0" smtClean="0">
              <a:solidFill>
                <a:srgbClr val="435F6E"/>
              </a:solidFill>
              <a:latin typeface="Arial" pitchFamily="34" charset="0"/>
              <a:cs typeface="Arial" pitchFamily="34" charset="0"/>
            </a:endParaRPr>
          </a:p>
          <a:p>
            <a:pPr marL="0" indent="0" algn="ctr">
              <a:defRPr/>
            </a:pPr>
            <a:r>
              <a:rPr lang="en-US" sz="2000" dirty="0" smtClean="0">
                <a:solidFill>
                  <a:srgbClr val="435F6E"/>
                </a:solidFill>
                <a:latin typeface="Arial" pitchFamily="34" charset="0"/>
                <a:cs typeface="Arial" pitchFamily="34" charset="0"/>
              </a:rPr>
              <a:t>Mark Kimmey</a:t>
            </a:r>
          </a:p>
          <a:p>
            <a:pPr marL="0" indent="0" algn="ctr">
              <a:defRPr/>
            </a:pPr>
            <a:r>
              <a:rPr lang="en-US" sz="2000" dirty="0" smtClean="0">
                <a:solidFill>
                  <a:srgbClr val="435F6E"/>
                </a:solidFill>
                <a:latin typeface="Arial" pitchFamily="34" charset="0"/>
                <a:cs typeface="Arial" pitchFamily="34" charset="0"/>
              </a:rPr>
              <a:t>11 November 2014</a:t>
            </a:r>
            <a:endParaRPr lang="en-US" sz="2000" dirty="0">
              <a:solidFill>
                <a:srgbClr val="005F92"/>
              </a:solidFill>
              <a:latin typeface="HelveticaNeueLT Std" pitchFamily="34"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330200" y="150813"/>
            <a:ext cx="7359650" cy="782637"/>
          </a:xfrm>
          <a:prstGeom prst="rect">
            <a:avLst/>
          </a:prstGeom>
        </p:spPr>
        <p:txBody>
          <a:bodyPr/>
          <a:lstStyle/>
          <a:p>
            <a:pPr>
              <a:defRPr/>
            </a:pPr>
            <a:r>
              <a:rPr lang="en-US" dirty="0" smtClean="0">
                <a:solidFill>
                  <a:srgbClr val="98C9E4"/>
                </a:solidFill>
                <a:latin typeface="Arial" pitchFamily="34" charset="0"/>
                <a:ea typeface="+mj-ea"/>
                <a:cs typeface="Arial" pitchFamily="34" charset="0"/>
              </a:rPr>
              <a:t>Things Nobody Tells You</a:t>
            </a:r>
            <a:endParaRPr lang="en-US" dirty="0">
              <a:solidFill>
                <a:srgbClr val="98C9E4"/>
              </a:solidFill>
              <a:latin typeface="Arial" pitchFamily="34" charset="0"/>
              <a:ea typeface="+mj-ea"/>
              <a:cs typeface="Arial" pitchFamily="34" charset="0"/>
            </a:endParaRPr>
          </a:p>
        </p:txBody>
      </p:sp>
      <p:sp>
        <p:nvSpPr>
          <p:cNvPr id="5" name="Rectangle 5"/>
          <p:cNvSpPr>
            <a:spLocks noChangeArrowheads="1"/>
          </p:cNvSpPr>
          <p:nvPr/>
        </p:nvSpPr>
        <p:spPr bwMode="auto">
          <a:xfrm>
            <a:off x="261938" y="1000125"/>
            <a:ext cx="7808912" cy="5400675"/>
          </a:xfrm>
          <a:prstGeom prst="rect">
            <a:avLst/>
          </a:prstGeom>
          <a:noFill/>
          <a:ln w="9525">
            <a:noFill/>
            <a:miter lim="800000"/>
            <a:headEnd/>
            <a:tailEnd/>
          </a:ln>
        </p:spPr>
        <p:txBody>
          <a:bodyPr lIns="92053" tIns="46028" rIns="92053" bIns="46028"/>
          <a:lstStyle/>
          <a:p>
            <a:pPr marL="342900" indent="-342900">
              <a:buFont typeface="Arial" panose="020B0604020202020204" pitchFamily="34" charset="0"/>
              <a:buChar char="•"/>
            </a:pPr>
            <a:r>
              <a:rPr lang="en-US" sz="2000" b="1" dirty="0" smtClean="0">
                <a:latin typeface="Arial" panose="020B0604020202020204" pitchFamily="34" charset="0"/>
                <a:cs typeface="Arial" panose="020B0604020202020204" pitchFamily="34" charset="0"/>
              </a:rPr>
              <a:t>Communication is key – collaboration and project management tools </a:t>
            </a:r>
            <a:r>
              <a:rPr lang="en-US" sz="2000" b="1" i="1" dirty="0" smtClean="0">
                <a:latin typeface="Arial" panose="020B0604020202020204" pitchFamily="34" charset="0"/>
                <a:cs typeface="Arial" panose="020B0604020202020204" pitchFamily="34" charset="0"/>
              </a:rPr>
              <a:t>can</a:t>
            </a:r>
            <a:r>
              <a:rPr lang="en-US" sz="2000" b="1" dirty="0" smtClean="0">
                <a:latin typeface="Arial" panose="020B0604020202020204" pitchFamily="34" charset="0"/>
                <a:cs typeface="Arial" panose="020B0604020202020204" pitchFamily="34" charset="0"/>
              </a:rPr>
              <a:t> help, but…</a:t>
            </a:r>
            <a:br>
              <a:rPr lang="en-US" sz="2000" b="1" dirty="0" smtClean="0">
                <a:latin typeface="Arial" panose="020B0604020202020204" pitchFamily="34" charset="0"/>
                <a:cs typeface="Arial" panose="020B0604020202020204" pitchFamily="34" charset="0"/>
              </a:rPr>
            </a:br>
            <a:endParaRPr lang="en-US" sz="2000" b="1"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b="1" dirty="0" smtClean="0">
                <a:latin typeface="Arial" panose="020B0604020202020204" pitchFamily="34" charset="0"/>
                <a:cs typeface="Arial" panose="020B0604020202020204" pitchFamily="34" charset="0"/>
              </a:rPr>
              <a:t>Clients do not read contracts</a:t>
            </a:r>
          </a:p>
          <a:p>
            <a:pPr marL="342900" indent="-342900">
              <a:buFont typeface="Arial" panose="020B0604020202020204" pitchFamily="34" charset="0"/>
              <a:buChar char="•"/>
            </a:pPr>
            <a:endParaRPr lang="en-US"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b="1" dirty="0" smtClean="0">
                <a:latin typeface="Arial" panose="020B0604020202020204" pitchFamily="34" charset="0"/>
                <a:cs typeface="Arial" panose="020B0604020202020204" pitchFamily="34" charset="0"/>
              </a:rPr>
              <a:t>Billability Rules</a:t>
            </a:r>
            <a:br>
              <a:rPr lang="en-US" sz="2000" b="1" dirty="0" smtClean="0">
                <a:latin typeface="Arial" panose="020B0604020202020204" pitchFamily="34" charset="0"/>
                <a:cs typeface="Arial" panose="020B0604020202020204" pitchFamily="34" charset="0"/>
              </a:rPr>
            </a:br>
            <a:endParaRPr lang="en-US" sz="2000" b="1"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b="1" dirty="0" smtClean="0">
                <a:latin typeface="Arial" panose="020B0604020202020204" pitchFamily="34" charset="0"/>
                <a:cs typeface="Arial" panose="020B0604020202020204" pitchFamily="34" charset="0"/>
              </a:rPr>
              <a:t>Reports are reality – and will be used against you; the risks of dashboards</a:t>
            </a:r>
          </a:p>
          <a:p>
            <a:pPr marL="800100" lvl="1" indent="-342900">
              <a:buFont typeface="Arial" panose="020B0604020202020204" pitchFamily="34" charset="0"/>
              <a:buChar char="•"/>
            </a:pPr>
            <a:endParaRPr lang="en-US"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b="1" dirty="0" smtClean="0">
                <a:latin typeface="Arial" panose="020B0604020202020204" pitchFamily="34" charset="0"/>
                <a:cs typeface="Arial" panose="020B0604020202020204" pitchFamily="34" charset="0"/>
              </a:rPr>
              <a:t>The budget isn’t what you think it is</a:t>
            </a:r>
            <a:br>
              <a:rPr lang="en-US" sz="2000" b="1" dirty="0" smtClean="0">
                <a:latin typeface="Arial" panose="020B0604020202020204" pitchFamily="34" charset="0"/>
                <a:cs typeface="Arial" panose="020B0604020202020204" pitchFamily="34" charset="0"/>
              </a:rPr>
            </a:br>
            <a:endParaRPr lang="en-US" sz="2000" b="1"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b="1" dirty="0" smtClean="0">
                <a:latin typeface="Arial" panose="020B0604020202020204" pitchFamily="34" charset="0"/>
                <a:cs typeface="Arial" panose="020B0604020202020204" pitchFamily="34" charset="0"/>
              </a:rPr>
              <a:t>The reports are late, and they’re wrong</a:t>
            </a:r>
            <a:br>
              <a:rPr lang="en-US" sz="2000" b="1" dirty="0" smtClean="0">
                <a:latin typeface="Arial" panose="020B0604020202020204" pitchFamily="34" charset="0"/>
                <a:cs typeface="Arial" panose="020B0604020202020204" pitchFamily="34" charset="0"/>
              </a:rPr>
            </a:br>
            <a:endParaRPr lang="en-US" sz="2000" b="1"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b="1" dirty="0" smtClean="0">
                <a:latin typeface="Arial" panose="020B0604020202020204" pitchFamily="34" charset="0"/>
                <a:cs typeface="Arial" panose="020B0604020202020204" pitchFamily="34" charset="0"/>
              </a:rPr>
              <a:t>Project Managers </a:t>
            </a:r>
            <a:r>
              <a:rPr lang="en-US" sz="2000" b="1" i="1" dirty="0" smtClean="0">
                <a:latin typeface="Arial" panose="020B0604020202020204" pitchFamily="34" charset="0"/>
                <a:cs typeface="Arial" panose="020B0604020202020204" pitchFamily="34" charset="0"/>
              </a:rPr>
              <a:t>should</a:t>
            </a:r>
            <a:r>
              <a:rPr lang="en-US" sz="2000" b="1" dirty="0" smtClean="0">
                <a:latin typeface="Arial" panose="020B0604020202020204" pitchFamily="34" charset="0"/>
                <a:cs typeface="Arial" panose="020B0604020202020204" pitchFamily="34" charset="0"/>
              </a:rPr>
              <a:t> be part of the proposal </a:t>
            </a:r>
            <a:r>
              <a:rPr lang="en-US" sz="2000" b="1" dirty="0" smtClean="0">
                <a:latin typeface="Arial" panose="020B0604020202020204" pitchFamily="34" charset="0"/>
                <a:cs typeface="Arial" panose="020B0604020202020204" pitchFamily="34" charset="0"/>
              </a:rPr>
              <a:t>team</a:t>
            </a:r>
            <a:r>
              <a:rPr lang="en-US" sz="2000" b="1" dirty="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p:txBody>
      </p:sp>
      <p:sp>
        <p:nvSpPr>
          <p:cNvPr id="6" name="Slide Number Placeholder 1"/>
          <p:cNvSpPr txBox="1">
            <a:spLocks/>
          </p:cNvSpPr>
          <p:nvPr/>
        </p:nvSpPr>
        <p:spPr>
          <a:xfrm>
            <a:off x="6935037" y="25888"/>
            <a:ext cx="2133600" cy="365125"/>
          </a:xfrm>
          <a:prstGeom prst="rect">
            <a:avLst/>
          </a:prstGeom>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r">
              <a:defRPr/>
            </a:pPr>
            <a:fld id="{B0F75551-3000-4B50-9D9C-DC975FF2D7EA}" type="slidenum">
              <a:rPr lang="en-US" sz="1400" smtClean="0">
                <a:solidFill>
                  <a:schemeClr val="bg1"/>
                </a:solidFill>
                <a:latin typeface="Arial" panose="020B0604020202020204" pitchFamily="34" charset="0"/>
                <a:cs typeface="Arial" panose="020B0604020202020204" pitchFamily="34" charset="0"/>
              </a:rPr>
              <a:pPr algn="r">
                <a:defRPr/>
              </a:pPr>
              <a:t>10</a:t>
            </a:fld>
            <a:endParaRPr lang="en-US"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0170755"/>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330200" y="150813"/>
            <a:ext cx="7359650" cy="782637"/>
          </a:xfrm>
          <a:prstGeom prst="rect">
            <a:avLst/>
          </a:prstGeom>
        </p:spPr>
        <p:txBody>
          <a:bodyPr/>
          <a:lstStyle/>
          <a:p>
            <a:pPr>
              <a:defRPr/>
            </a:pPr>
            <a:r>
              <a:rPr lang="en-US" dirty="0" smtClean="0">
                <a:solidFill>
                  <a:srgbClr val="98C9E4"/>
                </a:solidFill>
                <a:latin typeface="Arial" pitchFamily="34" charset="0"/>
                <a:ea typeface="+mj-ea"/>
                <a:cs typeface="Arial" pitchFamily="34" charset="0"/>
              </a:rPr>
              <a:t>Things Nobody Tells You</a:t>
            </a:r>
            <a:endParaRPr lang="en-US" dirty="0">
              <a:solidFill>
                <a:srgbClr val="98C9E4"/>
              </a:solidFill>
              <a:latin typeface="Arial" pitchFamily="34" charset="0"/>
              <a:ea typeface="+mj-ea"/>
              <a:cs typeface="Arial" pitchFamily="34" charset="0"/>
            </a:endParaRPr>
          </a:p>
        </p:txBody>
      </p:sp>
      <p:sp>
        <p:nvSpPr>
          <p:cNvPr id="5" name="Rectangle 5"/>
          <p:cNvSpPr>
            <a:spLocks noChangeArrowheads="1"/>
          </p:cNvSpPr>
          <p:nvPr/>
        </p:nvSpPr>
        <p:spPr bwMode="auto">
          <a:xfrm>
            <a:off x="261938" y="1000125"/>
            <a:ext cx="7808912" cy="5400675"/>
          </a:xfrm>
          <a:prstGeom prst="rect">
            <a:avLst/>
          </a:prstGeom>
          <a:noFill/>
          <a:ln w="9525">
            <a:noFill/>
            <a:miter lim="800000"/>
            <a:headEnd/>
            <a:tailEnd/>
          </a:ln>
        </p:spPr>
        <p:txBody>
          <a:bodyPr lIns="92053" tIns="46028" rIns="92053" bIns="46028"/>
          <a:lstStyle/>
          <a:p>
            <a:pPr marL="342900" indent="-342900">
              <a:buFont typeface="Arial" panose="020B0604020202020204" pitchFamily="34" charset="0"/>
              <a:buChar char="•"/>
            </a:pPr>
            <a:r>
              <a:rPr lang="en-US" sz="2000" b="1" smtClean="0">
                <a:latin typeface="Arial" panose="020B0604020202020204" pitchFamily="34" charset="0"/>
                <a:cs typeface="Arial" panose="020B0604020202020204" pitchFamily="34" charset="0"/>
              </a:rPr>
              <a:t>You </a:t>
            </a:r>
            <a:r>
              <a:rPr lang="en-US" sz="2000" b="1" dirty="0" smtClean="0">
                <a:latin typeface="Arial" panose="020B0604020202020204" pitchFamily="34" charset="0"/>
                <a:cs typeface="Arial" panose="020B0604020202020204" pitchFamily="34" charset="0"/>
              </a:rPr>
              <a:t>are not funny</a:t>
            </a:r>
            <a:br>
              <a:rPr lang="en-US" sz="2000" b="1" dirty="0" smtClean="0">
                <a:latin typeface="Arial" panose="020B0604020202020204" pitchFamily="34" charset="0"/>
                <a:cs typeface="Arial" panose="020B0604020202020204" pitchFamily="34" charset="0"/>
              </a:rPr>
            </a:br>
            <a:endParaRPr lang="en-US" sz="2000" b="1"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b="1" dirty="0">
                <a:latin typeface="Arial" panose="020B0604020202020204" pitchFamily="34" charset="0"/>
                <a:cs typeface="Arial" panose="020B0604020202020204" pitchFamily="34" charset="0"/>
              </a:rPr>
              <a:t>Written communications must be tight – email, presentations, anything: no “texting,” and </a:t>
            </a:r>
            <a:r>
              <a:rPr lang="en-US" sz="2000" b="1" i="1" dirty="0">
                <a:latin typeface="Arial" panose="020B0604020202020204" pitchFamily="34" charset="0"/>
                <a:cs typeface="Arial" panose="020B0604020202020204" pitchFamily="34" charset="0"/>
              </a:rPr>
              <a:t>spelling</a:t>
            </a:r>
            <a:r>
              <a:rPr lang="en-US" sz="2000" b="1" dirty="0">
                <a:latin typeface="Arial" panose="020B0604020202020204" pitchFamily="34" charset="0"/>
                <a:cs typeface="Arial" panose="020B0604020202020204" pitchFamily="34" charset="0"/>
              </a:rPr>
              <a:t> counts</a:t>
            </a:r>
          </a:p>
          <a:p>
            <a:pPr marL="342900" indent="-342900">
              <a:buFont typeface="Arial" panose="020B0604020202020204" pitchFamily="34" charset="0"/>
              <a:buChar char="•"/>
            </a:pPr>
            <a:endParaRPr lang="en-US"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b="1" dirty="0" smtClean="0">
                <a:latin typeface="Arial" panose="020B0604020202020204" pitchFamily="34" charset="0"/>
                <a:cs typeface="Arial" panose="020B0604020202020204" pitchFamily="34" charset="0"/>
              </a:rPr>
              <a:t>Tuck </a:t>
            </a:r>
            <a:r>
              <a:rPr lang="en-US" sz="2000" b="1" dirty="0" smtClean="0">
                <a:latin typeface="Arial" panose="020B0604020202020204" pitchFamily="34" charset="0"/>
                <a:cs typeface="Arial" panose="020B0604020202020204" pitchFamily="34" charset="0"/>
              </a:rPr>
              <a:t>in your shirt</a:t>
            </a:r>
          </a:p>
          <a:p>
            <a:pPr marL="342900" indent="-342900">
              <a:buFont typeface="Arial" panose="020B0604020202020204" pitchFamily="34" charset="0"/>
              <a:buChar char="•"/>
            </a:pPr>
            <a:endParaRPr lang="en-US" sz="2000" b="1" dirty="0" smtClean="0">
              <a:latin typeface="Arial" panose="020B0604020202020204" pitchFamily="34" charset="0"/>
              <a:cs typeface="Arial" panose="020B0604020202020204" pitchFamily="34" charset="0"/>
            </a:endParaRPr>
          </a:p>
          <a:p>
            <a:pPr algn="ctr"/>
            <a:r>
              <a:rPr lang="en-US" sz="2000" b="1" dirty="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p:txBody>
      </p:sp>
      <p:sp>
        <p:nvSpPr>
          <p:cNvPr id="6" name="Slide Number Placeholder 1"/>
          <p:cNvSpPr txBox="1">
            <a:spLocks/>
          </p:cNvSpPr>
          <p:nvPr/>
        </p:nvSpPr>
        <p:spPr>
          <a:xfrm>
            <a:off x="6935037" y="25888"/>
            <a:ext cx="2133600" cy="365125"/>
          </a:xfrm>
          <a:prstGeom prst="rect">
            <a:avLst/>
          </a:prstGeom>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r">
              <a:defRPr/>
            </a:pPr>
            <a:fld id="{B0F75551-3000-4B50-9D9C-DC975FF2D7EA}" type="slidenum">
              <a:rPr lang="en-US" sz="1400" smtClean="0">
                <a:solidFill>
                  <a:schemeClr val="bg1"/>
                </a:solidFill>
                <a:latin typeface="Arial" panose="020B0604020202020204" pitchFamily="34" charset="0"/>
                <a:cs typeface="Arial" panose="020B0604020202020204" pitchFamily="34" charset="0"/>
              </a:rPr>
              <a:pPr algn="r">
                <a:defRPr/>
              </a:pPr>
              <a:t>11</a:t>
            </a:fld>
            <a:endParaRPr lang="en-US"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721003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5"/>
          <p:cNvSpPr>
            <a:spLocks noChangeArrowheads="1"/>
          </p:cNvSpPr>
          <p:nvPr/>
        </p:nvSpPr>
        <p:spPr bwMode="auto">
          <a:xfrm>
            <a:off x="261937" y="1000125"/>
            <a:ext cx="8129027" cy="5379654"/>
          </a:xfrm>
          <a:prstGeom prst="rect">
            <a:avLst/>
          </a:prstGeom>
          <a:noFill/>
          <a:ln w="9525">
            <a:noFill/>
            <a:miter lim="800000"/>
            <a:headEnd/>
            <a:tailEnd/>
          </a:ln>
        </p:spPr>
        <p:txBody>
          <a:bodyPr lIns="92053" tIns="46028" rIns="92053" bIns="46028"/>
          <a:lstStyle/>
          <a:p>
            <a:pPr indent="3175">
              <a:spcBef>
                <a:spcPct val="20000"/>
              </a:spcBef>
              <a:tabLst>
                <a:tab pos="4340225" algn="dec"/>
                <a:tab pos="4803775" algn="l"/>
              </a:tabLst>
              <a:defRPr/>
            </a:pPr>
            <a:r>
              <a:rPr lang="en-US" sz="1600" dirty="0" smtClean="0">
                <a:latin typeface="Arial" pitchFamily="34" charset="0"/>
                <a:cs typeface="Arial" pitchFamily="34" charset="0"/>
              </a:rPr>
              <a:t>Period of Performance:		9 July 2013 – 8 July 2016</a:t>
            </a:r>
            <a:br>
              <a:rPr lang="en-US" sz="1600" dirty="0" smtClean="0">
                <a:latin typeface="Arial" pitchFamily="34" charset="0"/>
                <a:cs typeface="Arial" pitchFamily="34" charset="0"/>
              </a:rPr>
            </a:br>
            <a:endParaRPr lang="en-US" sz="1400" dirty="0" smtClean="0">
              <a:latin typeface="Arial" pitchFamily="34" charset="0"/>
              <a:cs typeface="Arial" pitchFamily="34" charset="0"/>
            </a:endParaRPr>
          </a:p>
          <a:p>
            <a:pPr indent="3175">
              <a:spcBef>
                <a:spcPct val="20000"/>
              </a:spcBef>
              <a:tabLst>
                <a:tab pos="3825875" algn="ctr"/>
                <a:tab pos="5202238" algn="ctr"/>
                <a:tab pos="6569075" algn="ctr"/>
              </a:tabLst>
              <a:defRPr/>
            </a:pPr>
            <a:r>
              <a:rPr lang="en-US" sz="1400" dirty="0" smtClean="0">
                <a:latin typeface="Arial" pitchFamily="34" charset="0"/>
                <a:cs typeface="Arial" pitchFamily="34" charset="0"/>
              </a:rPr>
              <a:t>	</a:t>
            </a:r>
            <a:r>
              <a:rPr lang="en-US" sz="1400" b="1" u="sng" dirty="0" smtClean="0">
                <a:latin typeface="Arial" pitchFamily="34" charset="0"/>
                <a:cs typeface="Arial" pitchFamily="34" charset="0"/>
              </a:rPr>
              <a:t>Labor</a:t>
            </a:r>
            <a:r>
              <a:rPr lang="en-US" sz="1400" dirty="0" smtClean="0">
                <a:latin typeface="Arial" pitchFamily="34" charset="0"/>
                <a:cs typeface="Arial" pitchFamily="34" charset="0"/>
              </a:rPr>
              <a:t>	</a:t>
            </a:r>
            <a:r>
              <a:rPr lang="en-US" sz="1400" b="1" u="sng" dirty="0" smtClean="0">
                <a:latin typeface="Arial" pitchFamily="34" charset="0"/>
                <a:cs typeface="Arial" pitchFamily="34" charset="0"/>
              </a:rPr>
              <a:t>Expenses</a:t>
            </a:r>
            <a:r>
              <a:rPr lang="en-US" sz="1400" dirty="0" smtClean="0">
                <a:latin typeface="Arial" pitchFamily="34" charset="0"/>
                <a:cs typeface="Arial" pitchFamily="34" charset="0"/>
              </a:rPr>
              <a:t>	</a:t>
            </a:r>
            <a:r>
              <a:rPr lang="en-US" sz="1400" b="1" u="sng" dirty="0" smtClean="0">
                <a:latin typeface="Arial" pitchFamily="34" charset="0"/>
                <a:cs typeface="Arial" pitchFamily="34" charset="0"/>
              </a:rPr>
              <a:t>Total</a:t>
            </a:r>
          </a:p>
          <a:p>
            <a:pPr indent="3175">
              <a:spcBef>
                <a:spcPct val="20000"/>
              </a:spcBef>
              <a:tabLst>
                <a:tab pos="4117975" algn="dec"/>
                <a:tab pos="5486400" algn="dec"/>
                <a:tab pos="6861175" algn="dec"/>
              </a:tabLst>
              <a:defRPr/>
            </a:pPr>
            <a:r>
              <a:rPr lang="en-US" sz="1400" dirty="0" smtClean="0">
                <a:latin typeface="Arial" pitchFamily="34" charset="0"/>
                <a:cs typeface="Arial" pitchFamily="34" charset="0"/>
              </a:rPr>
              <a:t>Budget (does not include fee):	$6,636.	$17,843.	$24,480.</a:t>
            </a:r>
          </a:p>
          <a:p>
            <a:pPr indent="3175">
              <a:spcBef>
                <a:spcPct val="20000"/>
              </a:spcBef>
              <a:tabLst>
                <a:tab pos="4117975" algn="dec"/>
                <a:tab pos="5486400" algn="dec"/>
                <a:tab pos="6861175" algn="dec"/>
              </a:tabLst>
              <a:defRPr/>
            </a:pPr>
            <a:endParaRPr lang="en-US" sz="1400" dirty="0">
              <a:latin typeface="Arial" pitchFamily="34" charset="0"/>
              <a:cs typeface="Arial" pitchFamily="34" charset="0"/>
            </a:endParaRPr>
          </a:p>
          <a:p>
            <a:pPr indent="3175">
              <a:spcBef>
                <a:spcPct val="20000"/>
              </a:spcBef>
              <a:tabLst>
                <a:tab pos="4117975" algn="dec"/>
                <a:tab pos="5486400" algn="dec"/>
                <a:tab pos="6861175" algn="dec"/>
              </a:tabLst>
              <a:defRPr/>
            </a:pPr>
            <a:r>
              <a:rPr lang="en-US" sz="1400" dirty="0" smtClean="0">
                <a:latin typeface="Arial" pitchFamily="34" charset="0"/>
                <a:cs typeface="Arial" pitchFamily="34" charset="0"/>
              </a:rPr>
              <a:t>Funded (does not include fee):	$6,636.	$17,843	$24,480.</a:t>
            </a:r>
          </a:p>
          <a:p>
            <a:pPr indent="3175">
              <a:spcBef>
                <a:spcPct val="20000"/>
              </a:spcBef>
              <a:tabLst>
                <a:tab pos="4117975" algn="dec"/>
                <a:tab pos="5486400" algn="dec"/>
                <a:tab pos="6861175" algn="dec"/>
              </a:tabLst>
              <a:defRPr/>
            </a:pPr>
            <a:endParaRPr lang="en-US" sz="1400" dirty="0">
              <a:latin typeface="Arial" pitchFamily="34" charset="0"/>
              <a:cs typeface="Arial" pitchFamily="34" charset="0"/>
            </a:endParaRPr>
          </a:p>
          <a:p>
            <a:pPr indent="3175">
              <a:spcBef>
                <a:spcPct val="20000"/>
              </a:spcBef>
              <a:tabLst>
                <a:tab pos="4117975" algn="dec"/>
                <a:tab pos="5486400" algn="dec"/>
                <a:tab pos="6861175" algn="dec"/>
              </a:tabLst>
              <a:defRPr/>
            </a:pPr>
            <a:r>
              <a:rPr lang="en-US" sz="1400" dirty="0" smtClean="0">
                <a:latin typeface="Arial" pitchFamily="34" charset="0"/>
                <a:cs typeface="Arial" pitchFamily="34" charset="0"/>
              </a:rPr>
              <a:t>Expended (does not include fee):	$3,997.	$10,018.	$14,015.</a:t>
            </a:r>
          </a:p>
          <a:p>
            <a:pPr indent="3175">
              <a:spcBef>
                <a:spcPct val="20000"/>
              </a:spcBef>
              <a:tabLst>
                <a:tab pos="4117975" algn="dec"/>
                <a:tab pos="5486400" algn="dec"/>
                <a:tab pos="6861175" algn="dec"/>
              </a:tabLst>
              <a:defRPr/>
            </a:pPr>
            <a:endParaRPr lang="en-US" sz="1400" dirty="0">
              <a:latin typeface="Arial" pitchFamily="34" charset="0"/>
              <a:cs typeface="Arial" pitchFamily="34" charset="0"/>
            </a:endParaRPr>
          </a:p>
          <a:p>
            <a:pPr indent="3175">
              <a:spcBef>
                <a:spcPct val="20000"/>
              </a:spcBef>
              <a:tabLst>
                <a:tab pos="4117975" algn="dec"/>
                <a:tab pos="5486400" algn="dec"/>
                <a:tab pos="6861175" algn="dec"/>
              </a:tabLst>
              <a:defRPr/>
            </a:pPr>
            <a:r>
              <a:rPr lang="en-US" sz="1400" dirty="0" smtClean="0">
                <a:latin typeface="Arial" pitchFamily="34" charset="0"/>
                <a:cs typeface="Arial" pitchFamily="34" charset="0"/>
              </a:rPr>
              <a:t>% Complete (schedule):	58.9%	58.9%	58.9%</a:t>
            </a:r>
          </a:p>
          <a:p>
            <a:pPr indent="3175">
              <a:spcBef>
                <a:spcPct val="20000"/>
              </a:spcBef>
              <a:tabLst>
                <a:tab pos="4117975" algn="dec"/>
                <a:tab pos="5486400" algn="dec"/>
                <a:tab pos="6861175" algn="dec"/>
              </a:tabLst>
              <a:defRPr/>
            </a:pPr>
            <a:endParaRPr lang="en-US" sz="1400" dirty="0">
              <a:latin typeface="Arial" pitchFamily="34" charset="0"/>
              <a:cs typeface="Arial" pitchFamily="34" charset="0"/>
            </a:endParaRPr>
          </a:p>
          <a:p>
            <a:pPr indent="3175">
              <a:spcBef>
                <a:spcPct val="20000"/>
              </a:spcBef>
              <a:tabLst>
                <a:tab pos="4117975" algn="dec"/>
                <a:tab pos="5486400" algn="dec"/>
                <a:tab pos="6861175" algn="dec"/>
              </a:tabLst>
              <a:defRPr/>
            </a:pPr>
            <a:r>
              <a:rPr lang="en-US" sz="1400" dirty="0" smtClean="0">
                <a:latin typeface="Arial" pitchFamily="34" charset="0"/>
                <a:cs typeface="Arial" pitchFamily="34" charset="0"/>
              </a:rPr>
              <a:t>% Complete (funding)	60.23%	56.14%	57.25%</a:t>
            </a:r>
          </a:p>
          <a:p>
            <a:pPr indent="3175">
              <a:spcBef>
                <a:spcPct val="20000"/>
              </a:spcBef>
              <a:tabLst>
                <a:tab pos="4340225" algn="dec"/>
                <a:tab pos="4803775" algn="l"/>
              </a:tabLst>
              <a:defRPr/>
            </a:pPr>
            <a:endParaRPr lang="en-US" sz="1400" dirty="0" smtClean="0">
              <a:latin typeface="Arial" pitchFamily="34" charset="0"/>
              <a:cs typeface="Arial" pitchFamily="34" charset="0"/>
            </a:endParaRPr>
          </a:p>
          <a:p>
            <a:pPr indent="3175">
              <a:spcBef>
                <a:spcPct val="20000"/>
              </a:spcBef>
              <a:tabLst>
                <a:tab pos="6116638" algn="l"/>
              </a:tabLst>
              <a:defRPr/>
            </a:pPr>
            <a:r>
              <a:rPr lang="en-US" sz="1400" dirty="0" smtClean="0">
                <a:latin typeface="Arial" pitchFamily="34" charset="0"/>
                <a:cs typeface="Arial" pitchFamily="34" charset="0"/>
              </a:rPr>
              <a:t>Estimate to Complete (schedule) (current funding):		8 August 2015</a:t>
            </a:r>
            <a:br>
              <a:rPr lang="en-US" sz="1400" dirty="0" smtClean="0">
                <a:latin typeface="Arial" pitchFamily="34" charset="0"/>
                <a:cs typeface="Arial" pitchFamily="34" charset="0"/>
              </a:rPr>
            </a:br>
            <a:endParaRPr lang="en-US" sz="1400" dirty="0" smtClean="0">
              <a:latin typeface="Arial" pitchFamily="34" charset="0"/>
              <a:cs typeface="Arial" pitchFamily="34" charset="0"/>
            </a:endParaRPr>
          </a:p>
          <a:p>
            <a:pPr indent="3175">
              <a:spcBef>
                <a:spcPct val="20000"/>
              </a:spcBef>
              <a:tabLst>
                <a:tab pos="6861175" algn="dec"/>
              </a:tabLst>
              <a:defRPr/>
            </a:pPr>
            <a:r>
              <a:rPr lang="en-US" sz="1400" dirty="0" smtClean="0">
                <a:latin typeface="Arial" pitchFamily="34" charset="0"/>
                <a:cs typeface="Arial" pitchFamily="34" charset="0"/>
              </a:rPr>
              <a:t>Estimate to Complete (funding):	$9,235.</a:t>
            </a:r>
            <a:br>
              <a:rPr lang="en-US" sz="1400" dirty="0" smtClean="0">
                <a:latin typeface="Arial" pitchFamily="34" charset="0"/>
                <a:cs typeface="Arial" pitchFamily="34" charset="0"/>
              </a:rPr>
            </a:br>
            <a:endParaRPr lang="en-US" sz="1400" dirty="0" smtClean="0">
              <a:latin typeface="Arial" pitchFamily="34" charset="0"/>
              <a:cs typeface="Arial" pitchFamily="34" charset="0"/>
            </a:endParaRPr>
          </a:p>
          <a:p>
            <a:pPr indent="3175">
              <a:spcBef>
                <a:spcPct val="20000"/>
              </a:spcBef>
              <a:tabLst>
                <a:tab pos="6400800" algn="l"/>
              </a:tabLst>
              <a:defRPr/>
            </a:pPr>
            <a:r>
              <a:rPr lang="en-US" sz="1400" dirty="0" smtClean="0">
                <a:latin typeface="Arial" pitchFamily="34" charset="0"/>
                <a:cs typeface="Arial" pitchFamily="34" charset="0"/>
              </a:rPr>
              <a:t>Over/Under Plan (schedule):	On schedule</a:t>
            </a:r>
            <a:br>
              <a:rPr lang="en-US" sz="1400" dirty="0" smtClean="0">
                <a:latin typeface="Arial" pitchFamily="34" charset="0"/>
                <a:cs typeface="Arial" pitchFamily="34" charset="0"/>
              </a:rPr>
            </a:br>
            <a:endParaRPr lang="en-US" sz="1400" dirty="0" smtClean="0">
              <a:latin typeface="Arial" pitchFamily="34" charset="0"/>
              <a:cs typeface="Arial" pitchFamily="34" charset="0"/>
            </a:endParaRPr>
          </a:p>
          <a:p>
            <a:pPr indent="3175">
              <a:spcBef>
                <a:spcPct val="20000"/>
              </a:spcBef>
              <a:tabLst>
                <a:tab pos="6861175" algn="dec"/>
              </a:tabLst>
              <a:defRPr/>
            </a:pPr>
            <a:r>
              <a:rPr lang="en-US" sz="1400" dirty="0" smtClean="0">
                <a:latin typeface="Arial" pitchFamily="34" charset="0"/>
                <a:cs typeface="Arial" pitchFamily="34" charset="0"/>
              </a:rPr>
              <a:t>Over/Under Plan (funding):	$1,230. (under)</a:t>
            </a:r>
            <a:endParaRPr lang="en-US" sz="1400" i="1" dirty="0">
              <a:solidFill>
                <a:schemeClr val="bg1"/>
              </a:solidFill>
              <a:latin typeface="ZapfHumnst BT" pitchFamily="34" charset="0"/>
            </a:endParaRPr>
          </a:p>
        </p:txBody>
      </p:sp>
      <p:sp>
        <p:nvSpPr>
          <p:cNvPr id="7" name="Rectangle 2"/>
          <p:cNvSpPr txBox="1">
            <a:spLocks noChangeArrowheads="1"/>
          </p:cNvSpPr>
          <p:nvPr/>
        </p:nvSpPr>
        <p:spPr>
          <a:xfrm>
            <a:off x="330200" y="150813"/>
            <a:ext cx="7359650" cy="782637"/>
          </a:xfrm>
          <a:prstGeom prst="rect">
            <a:avLst/>
          </a:prstGeom>
        </p:spPr>
        <p:txBody>
          <a:bodyPr/>
          <a:lstStyle/>
          <a:p>
            <a:pPr>
              <a:defRPr/>
            </a:pPr>
            <a:r>
              <a:rPr lang="en-US" dirty="0" smtClean="0">
                <a:solidFill>
                  <a:srgbClr val="98C9E4"/>
                </a:solidFill>
                <a:latin typeface="Arial" pitchFamily="34" charset="0"/>
                <a:ea typeface="+mj-ea"/>
                <a:cs typeface="Arial" pitchFamily="34" charset="0"/>
              </a:rPr>
              <a:t>Project Status – </a:t>
            </a:r>
            <a:r>
              <a:rPr lang="en-US" dirty="0" err="1" smtClean="0">
                <a:solidFill>
                  <a:srgbClr val="98C9E4"/>
                </a:solidFill>
                <a:latin typeface="Arial" pitchFamily="34" charset="0"/>
                <a:ea typeface="+mj-ea"/>
                <a:cs typeface="Arial" pitchFamily="34" charset="0"/>
              </a:rPr>
              <a:t>xxxxxx</a:t>
            </a:r>
            <a:r>
              <a:rPr lang="en-US" dirty="0" smtClean="0">
                <a:solidFill>
                  <a:srgbClr val="98C9E4"/>
                </a:solidFill>
                <a:latin typeface="Arial" pitchFamily="34" charset="0"/>
                <a:ea typeface="+mj-ea"/>
                <a:cs typeface="Arial" pitchFamily="34" charset="0"/>
              </a:rPr>
              <a:t> (hosting)</a:t>
            </a:r>
            <a:endParaRPr lang="en-US" dirty="0">
              <a:solidFill>
                <a:srgbClr val="98C9E4"/>
              </a:solidFill>
              <a:latin typeface="Arial" pitchFamily="34" charset="0"/>
              <a:ea typeface="+mj-ea"/>
              <a:cs typeface="Arial" pitchFamily="34" charset="0"/>
            </a:endParaRPr>
          </a:p>
        </p:txBody>
      </p:sp>
      <p:sp>
        <p:nvSpPr>
          <p:cNvPr id="5" name="Slide Number Placeholder 1"/>
          <p:cNvSpPr txBox="1">
            <a:spLocks/>
          </p:cNvSpPr>
          <p:nvPr/>
        </p:nvSpPr>
        <p:spPr>
          <a:xfrm>
            <a:off x="6935037" y="25888"/>
            <a:ext cx="2133600" cy="365125"/>
          </a:xfrm>
          <a:prstGeom prst="rect">
            <a:avLst/>
          </a:prstGeom>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r">
              <a:defRPr/>
            </a:pPr>
            <a:fld id="{B0F75551-3000-4B50-9D9C-DC975FF2D7EA}" type="slidenum">
              <a:rPr lang="en-US" sz="1400" smtClean="0">
                <a:solidFill>
                  <a:schemeClr val="bg1"/>
                </a:solidFill>
                <a:latin typeface="Arial" panose="020B0604020202020204" pitchFamily="34" charset="0"/>
                <a:cs typeface="Arial" panose="020B0604020202020204" pitchFamily="34" charset="0"/>
              </a:rPr>
              <a:pPr algn="r">
                <a:defRPr/>
              </a:pPr>
              <a:t>12</a:t>
            </a:fld>
            <a:endParaRPr lang="en-US"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635477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330200" y="150813"/>
            <a:ext cx="7359650" cy="782637"/>
          </a:xfrm>
          <a:prstGeom prst="rect">
            <a:avLst/>
          </a:prstGeom>
        </p:spPr>
        <p:txBody>
          <a:bodyPr/>
          <a:lstStyle/>
          <a:p>
            <a:pPr>
              <a:defRPr/>
            </a:pPr>
            <a:r>
              <a:rPr lang="en-US" dirty="0" smtClean="0">
                <a:solidFill>
                  <a:srgbClr val="98C9E4"/>
                </a:solidFill>
                <a:latin typeface="Arial" pitchFamily="34" charset="0"/>
                <a:ea typeface="+mj-ea"/>
                <a:cs typeface="Arial" pitchFamily="34" charset="0"/>
              </a:rPr>
              <a:t>Project Status – </a:t>
            </a:r>
            <a:r>
              <a:rPr lang="en-US" dirty="0" err="1">
                <a:solidFill>
                  <a:srgbClr val="98C9E4"/>
                </a:solidFill>
                <a:latin typeface="Arial" pitchFamily="34" charset="0"/>
                <a:cs typeface="Arial" pitchFamily="34" charset="0"/>
              </a:rPr>
              <a:t>xxxxxx</a:t>
            </a:r>
            <a:r>
              <a:rPr lang="en-US" dirty="0">
                <a:solidFill>
                  <a:srgbClr val="98C9E4"/>
                </a:solidFill>
                <a:latin typeface="Arial" pitchFamily="34" charset="0"/>
                <a:cs typeface="Arial" pitchFamily="34" charset="0"/>
              </a:rPr>
              <a:t> (hosting)</a:t>
            </a:r>
            <a:endParaRPr lang="en-US" dirty="0">
              <a:solidFill>
                <a:srgbClr val="98C9E4"/>
              </a:solidFill>
              <a:latin typeface="Arial" pitchFamily="34" charset="0"/>
              <a:ea typeface="+mj-ea"/>
              <a:cs typeface="Arial" pitchFamily="34" charset="0"/>
            </a:endParaRPr>
          </a:p>
        </p:txBody>
      </p:sp>
      <p:sp>
        <p:nvSpPr>
          <p:cNvPr id="5" name="Slide Number Placeholder 1"/>
          <p:cNvSpPr txBox="1">
            <a:spLocks/>
          </p:cNvSpPr>
          <p:nvPr/>
        </p:nvSpPr>
        <p:spPr>
          <a:xfrm>
            <a:off x="6935037" y="25888"/>
            <a:ext cx="2133600" cy="365125"/>
          </a:xfrm>
          <a:prstGeom prst="rect">
            <a:avLst/>
          </a:prstGeom>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r">
              <a:defRPr/>
            </a:pPr>
            <a:fld id="{B0F75551-3000-4B50-9D9C-DC975FF2D7EA}" type="slidenum">
              <a:rPr lang="en-US" sz="1400" smtClean="0">
                <a:solidFill>
                  <a:schemeClr val="bg1"/>
                </a:solidFill>
                <a:latin typeface="Arial" panose="020B0604020202020204" pitchFamily="34" charset="0"/>
                <a:cs typeface="Arial" panose="020B0604020202020204" pitchFamily="34" charset="0"/>
              </a:rPr>
              <a:pPr algn="r">
                <a:defRPr/>
              </a:pPr>
              <a:t>13</a:t>
            </a:fld>
            <a:endParaRPr lang="en-US" sz="1400" dirty="0">
              <a:solidFill>
                <a:schemeClr val="bg1"/>
              </a:solidFill>
              <a:latin typeface="Arial" panose="020B0604020202020204" pitchFamily="34" charset="0"/>
              <a:cs typeface="Arial" panose="020B0604020202020204" pitchFamily="34" charset="0"/>
            </a:endParaRPr>
          </a:p>
        </p:txBody>
      </p:sp>
      <p:graphicFrame>
        <p:nvGraphicFramePr>
          <p:cNvPr id="6" name="Chart 5"/>
          <p:cNvGraphicFramePr>
            <a:graphicFrameLocks/>
          </p:cNvGraphicFramePr>
          <p:nvPr>
            <p:extLst>
              <p:ext uri="{D42A27DB-BD31-4B8C-83A1-F6EECF244321}">
                <p14:modId xmlns:p14="http://schemas.microsoft.com/office/powerpoint/2010/main" val="3868466327"/>
              </p:ext>
            </p:extLst>
          </p:nvPr>
        </p:nvGraphicFramePr>
        <p:xfrm>
          <a:off x="0" y="1326356"/>
          <a:ext cx="8550613" cy="42052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3525498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330200" y="150813"/>
            <a:ext cx="7359650" cy="782637"/>
          </a:xfrm>
          <a:prstGeom prst="rect">
            <a:avLst/>
          </a:prstGeom>
        </p:spPr>
        <p:txBody>
          <a:bodyPr/>
          <a:lstStyle/>
          <a:p>
            <a:pPr>
              <a:defRPr/>
            </a:pPr>
            <a:r>
              <a:rPr lang="en-US" dirty="0" smtClean="0">
                <a:solidFill>
                  <a:srgbClr val="98C9E4"/>
                </a:solidFill>
                <a:latin typeface="Arial" pitchFamily="34" charset="0"/>
                <a:ea typeface="+mj-ea"/>
                <a:cs typeface="Arial" pitchFamily="34" charset="0"/>
              </a:rPr>
              <a:t>Project Status – </a:t>
            </a:r>
            <a:r>
              <a:rPr lang="en-US" dirty="0" err="1">
                <a:solidFill>
                  <a:srgbClr val="98C9E4"/>
                </a:solidFill>
                <a:latin typeface="Arial" pitchFamily="34" charset="0"/>
                <a:cs typeface="Arial" pitchFamily="34" charset="0"/>
              </a:rPr>
              <a:t>xxxxxx</a:t>
            </a:r>
            <a:r>
              <a:rPr lang="en-US" dirty="0">
                <a:solidFill>
                  <a:srgbClr val="98C9E4"/>
                </a:solidFill>
                <a:latin typeface="Arial" pitchFamily="34" charset="0"/>
                <a:cs typeface="Arial" pitchFamily="34" charset="0"/>
              </a:rPr>
              <a:t> (hosting)</a:t>
            </a:r>
            <a:endParaRPr lang="en-US" dirty="0">
              <a:solidFill>
                <a:srgbClr val="98C9E4"/>
              </a:solidFill>
              <a:latin typeface="Arial" pitchFamily="34" charset="0"/>
              <a:ea typeface="+mj-ea"/>
              <a:cs typeface="Arial" pitchFamily="34" charset="0"/>
            </a:endParaRPr>
          </a:p>
        </p:txBody>
      </p:sp>
      <p:sp>
        <p:nvSpPr>
          <p:cNvPr id="6" name="Slide Number Placeholder 1"/>
          <p:cNvSpPr txBox="1">
            <a:spLocks/>
          </p:cNvSpPr>
          <p:nvPr/>
        </p:nvSpPr>
        <p:spPr>
          <a:xfrm>
            <a:off x="6935037" y="25888"/>
            <a:ext cx="2133600" cy="365125"/>
          </a:xfrm>
          <a:prstGeom prst="rect">
            <a:avLst/>
          </a:prstGeom>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r">
              <a:defRPr/>
            </a:pPr>
            <a:fld id="{B0F75551-3000-4B50-9D9C-DC975FF2D7EA}" type="slidenum">
              <a:rPr lang="en-US" sz="1400" smtClean="0">
                <a:solidFill>
                  <a:schemeClr val="bg1"/>
                </a:solidFill>
                <a:latin typeface="Arial" panose="020B0604020202020204" pitchFamily="34" charset="0"/>
                <a:cs typeface="Arial" panose="020B0604020202020204" pitchFamily="34" charset="0"/>
              </a:rPr>
              <a:pPr algn="r">
                <a:defRPr/>
              </a:pPr>
              <a:t>14</a:t>
            </a:fld>
            <a:endParaRPr lang="en-US" sz="1400" dirty="0">
              <a:solidFill>
                <a:schemeClr val="bg1"/>
              </a:solidFill>
              <a:latin typeface="Arial" panose="020B0604020202020204" pitchFamily="34" charset="0"/>
              <a:cs typeface="Arial" panose="020B0604020202020204" pitchFamily="34" charset="0"/>
            </a:endParaRPr>
          </a:p>
        </p:txBody>
      </p:sp>
      <p:graphicFrame>
        <p:nvGraphicFramePr>
          <p:cNvPr id="10" name="Chart 9"/>
          <p:cNvGraphicFramePr>
            <a:graphicFrameLocks/>
          </p:cNvGraphicFramePr>
          <p:nvPr>
            <p:extLst>
              <p:ext uri="{D42A27DB-BD31-4B8C-83A1-F6EECF244321}">
                <p14:modId xmlns:p14="http://schemas.microsoft.com/office/powerpoint/2010/main" val="1211025946"/>
              </p:ext>
            </p:extLst>
          </p:nvPr>
        </p:nvGraphicFramePr>
        <p:xfrm>
          <a:off x="0" y="1326356"/>
          <a:ext cx="8560340" cy="42052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2434412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330200" y="150813"/>
            <a:ext cx="7359650" cy="782637"/>
          </a:xfrm>
          <a:prstGeom prst="rect">
            <a:avLst/>
          </a:prstGeom>
        </p:spPr>
        <p:txBody>
          <a:bodyPr/>
          <a:lstStyle/>
          <a:p>
            <a:pPr>
              <a:defRPr/>
            </a:pPr>
            <a:r>
              <a:rPr lang="en-US" dirty="0" smtClean="0">
                <a:solidFill>
                  <a:srgbClr val="98C9E4"/>
                </a:solidFill>
                <a:latin typeface="Arial" pitchFamily="34" charset="0"/>
                <a:ea typeface="+mj-ea"/>
                <a:cs typeface="Arial" pitchFamily="34" charset="0"/>
              </a:rPr>
              <a:t>Project Status – </a:t>
            </a:r>
            <a:r>
              <a:rPr lang="en-US" dirty="0" err="1">
                <a:solidFill>
                  <a:srgbClr val="98C9E4"/>
                </a:solidFill>
                <a:latin typeface="Arial" pitchFamily="34" charset="0"/>
                <a:cs typeface="Arial" pitchFamily="34" charset="0"/>
              </a:rPr>
              <a:t>xxxxxx</a:t>
            </a:r>
            <a:r>
              <a:rPr lang="en-US" dirty="0">
                <a:solidFill>
                  <a:srgbClr val="98C9E4"/>
                </a:solidFill>
                <a:latin typeface="Arial" pitchFamily="34" charset="0"/>
                <a:cs typeface="Arial" pitchFamily="34" charset="0"/>
              </a:rPr>
              <a:t> (hosting)</a:t>
            </a:r>
            <a:endParaRPr lang="en-US" dirty="0">
              <a:solidFill>
                <a:srgbClr val="98C9E4"/>
              </a:solidFill>
              <a:latin typeface="Arial" pitchFamily="34" charset="0"/>
              <a:ea typeface="+mj-ea"/>
              <a:cs typeface="Arial" pitchFamily="34" charset="0"/>
            </a:endParaRPr>
          </a:p>
        </p:txBody>
      </p:sp>
      <p:sp>
        <p:nvSpPr>
          <p:cNvPr id="6" name="Slide Number Placeholder 1"/>
          <p:cNvSpPr txBox="1">
            <a:spLocks/>
          </p:cNvSpPr>
          <p:nvPr/>
        </p:nvSpPr>
        <p:spPr>
          <a:xfrm>
            <a:off x="6935037" y="25888"/>
            <a:ext cx="2133600" cy="365125"/>
          </a:xfrm>
          <a:prstGeom prst="rect">
            <a:avLst/>
          </a:prstGeom>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r">
              <a:defRPr/>
            </a:pPr>
            <a:fld id="{B0F75551-3000-4B50-9D9C-DC975FF2D7EA}" type="slidenum">
              <a:rPr lang="en-US" sz="1400" smtClean="0">
                <a:solidFill>
                  <a:schemeClr val="bg1"/>
                </a:solidFill>
                <a:latin typeface="Arial" panose="020B0604020202020204" pitchFamily="34" charset="0"/>
                <a:cs typeface="Arial" panose="020B0604020202020204" pitchFamily="34" charset="0"/>
              </a:rPr>
              <a:pPr algn="r">
                <a:defRPr/>
              </a:pPr>
              <a:t>15</a:t>
            </a:fld>
            <a:endParaRPr lang="en-US" sz="1400" dirty="0">
              <a:solidFill>
                <a:schemeClr val="bg1"/>
              </a:solidFill>
              <a:latin typeface="Arial" panose="020B0604020202020204" pitchFamily="34" charset="0"/>
              <a:cs typeface="Arial" panose="020B0604020202020204" pitchFamily="34" charset="0"/>
            </a:endParaRPr>
          </a:p>
        </p:txBody>
      </p:sp>
      <p:graphicFrame>
        <p:nvGraphicFramePr>
          <p:cNvPr id="9" name="Chart 8"/>
          <p:cNvGraphicFramePr>
            <a:graphicFrameLocks/>
          </p:cNvGraphicFramePr>
          <p:nvPr>
            <p:extLst>
              <p:ext uri="{D42A27DB-BD31-4B8C-83A1-F6EECF244321}">
                <p14:modId xmlns:p14="http://schemas.microsoft.com/office/powerpoint/2010/main" val="1594066577"/>
              </p:ext>
            </p:extLst>
          </p:nvPr>
        </p:nvGraphicFramePr>
        <p:xfrm>
          <a:off x="0" y="1326356"/>
          <a:ext cx="8550613" cy="42052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2434412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5"/>
          <p:cNvSpPr>
            <a:spLocks noChangeArrowheads="1"/>
          </p:cNvSpPr>
          <p:nvPr/>
        </p:nvSpPr>
        <p:spPr bwMode="auto">
          <a:xfrm>
            <a:off x="261938" y="1000125"/>
            <a:ext cx="7808912" cy="5000625"/>
          </a:xfrm>
          <a:prstGeom prst="rect">
            <a:avLst/>
          </a:prstGeom>
          <a:noFill/>
          <a:ln w="9525">
            <a:noFill/>
            <a:miter lim="800000"/>
            <a:headEnd/>
            <a:tailEnd/>
          </a:ln>
        </p:spPr>
        <p:txBody>
          <a:bodyPr lIns="92053" tIns="46028" rIns="92053" bIns="46028"/>
          <a:lstStyle/>
          <a:p>
            <a:pPr indent="3175">
              <a:lnSpc>
                <a:spcPct val="70000"/>
              </a:lnSpc>
              <a:spcBef>
                <a:spcPct val="20000"/>
              </a:spcBef>
              <a:tabLst>
                <a:tab pos="3944938" algn="l"/>
                <a:tab pos="5773738" algn="l"/>
              </a:tabLst>
              <a:defRPr/>
            </a:pPr>
            <a:r>
              <a:rPr lang="en-US" sz="1600" dirty="0" smtClean="0">
                <a:latin typeface="Arial" pitchFamily="34" charset="0"/>
                <a:cs typeface="Arial" pitchFamily="34" charset="0"/>
              </a:rPr>
              <a:t>	</a:t>
            </a:r>
            <a:r>
              <a:rPr lang="en-US" sz="1400" b="1" u="sng" dirty="0" smtClean="0">
                <a:latin typeface="Arial" pitchFamily="34" charset="0"/>
                <a:cs typeface="Arial" pitchFamily="34" charset="0"/>
              </a:rPr>
              <a:t>≥ 42 days</a:t>
            </a:r>
            <a:r>
              <a:rPr lang="en-US" sz="1400" dirty="0" smtClean="0">
                <a:latin typeface="Arial" pitchFamily="34" charset="0"/>
                <a:cs typeface="Arial" pitchFamily="34" charset="0"/>
              </a:rPr>
              <a:t>	</a:t>
            </a:r>
            <a:r>
              <a:rPr lang="en-US" sz="1400" b="1" u="sng" dirty="0">
                <a:latin typeface="Arial" pitchFamily="34" charset="0"/>
                <a:cs typeface="Arial" pitchFamily="34" charset="0"/>
              </a:rPr>
              <a:t>≥ </a:t>
            </a:r>
            <a:r>
              <a:rPr lang="en-US" sz="1400" b="1" u="sng" dirty="0" smtClean="0">
                <a:latin typeface="Arial" pitchFamily="34" charset="0"/>
                <a:cs typeface="Arial" pitchFamily="34" charset="0"/>
              </a:rPr>
              <a:t>70 </a:t>
            </a:r>
            <a:r>
              <a:rPr lang="en-US" sz="1400" b="1" u="sng" dirty="0">
                <a:latin typeface="Arial" pitchFamily="34" charset="0"/>
                <a:cs typeface="Arial" pitchFamily="34" charset="0"/>
              </a:rPr>
              <a:t>days</a:t>
            </a:r>
          </a:p>
          <a:p>
            <a:pPr indent="3175">
              <a:lnSpc>
                <a:spcPct val="70000"/>
              </a:lnSpc>
              <a:spcBef>
                <a:spcPct val="20000"/>
              </a:spcBef>
              <a:tabLst>
                <a:tab pos="4803775" algn="l"/>
              </a:tabLst>
              <a:defRPr/>
            </a:pPr>
            <a:endParaRPr lang="en-US" sz="1400" dirty="0" smtClean="0">
              <a:latin typeface="Arial" pitchFamily="34" charset="0"/>
              <a:cs typeface="Arial" pitchFamily="34" charset="0"/>
            </a:endParaRPr>
          </a:p>
          <a:p>
            <a:pPr indent="3175">
              <a:spcBef>
                <a:spcPct val="20000"/>
              </a:spcBef>
              <a:tabLst>
                <a:tab pos="4572000" algn="dec"/>
                <a:tab pos="6400800" algn="dec"/>
              </a:tabLst>
              <a:defRPr/>
            </a:pPr>
            <a:r>
              <a:rPr lang="en-US" sz="1400" dirty="0" smtClean="0">
                <a:latin typeface="Arial" pitchFamily="34" charset="0"/>
                <a:cs typeface="Arial" pitchFamily="34" charset="0"/>
              </a:rPr>
              <a:t>Aged Receivables:	none	none</a:t>
            </a:r>
            <a:br>
              <a:rPr lang="en-US" sz="1400" dirty="0" smtClean="0">
                <a:latin typeface="Arial" pitchFamily="34" charset="0"/>
                <a:cs typeface="Arial" pitchFamily="34" charset="0"/>
              </a:rPr>
            </a:br>
            <a:endParaRPr lang="en-US" sz="1400" dirty="0" smtClean="0">
              <a:latin typeface="Arial" pitchFamily="34" charset="0"/>
              <a:cs typeface="Arial" pitchFamily="34" charset="0"/>
            </a:endParaRPr>
          </a:p>
          <a:p>
            <a:pPr indent="3175">
              <a:lnSpc>
                <a:spcPct val="70000"/>
              </a:lnSpc>
              <a:spcBef>
                <a:spcPct val="20000"/>
              </a:spcBef>
              <a:tabLst>
                <a:tab pos="3030538" algn="dec"/>
              </a:tabLst>
              <a:defRPr/>
            </a:pPr>
            <a:r>
              <a:rPr lang="en-US" sz="1400" dirty="0" smtClean="0">
                <a:latin typeface="Arial" pitchFamily="34" charset="0"/>
                <a:cs typeface="Arial" pitchFamily="34" charset="0"/>
              </a:rPr>
              <a:t>Unbilled Costs (w/out fee):	$2,468.32</a:t>
            </a:r>
            <a:r>
              <a:rPr lang="en-US" sz="1600" dirty="0" smtClean="0">
                <a:latin typeface="Arial" pitchFamily="34" charset="0"/>
                <a:cs typeface="Arial" pitchFamily="34" charset="0"/>
              </a:rPr>
              <a:t/>
            </a:r>
            <a:br>
              <a:rPr lang="en-US" sz="1600" dirty="0" smtClean="0">
                <a:latin typeface="Arial" pitchFamily="34" charset="0"/>
                <a:cs typeface="Arial" pitchFamily="34" charset="0"/>
              </a:rPr>
            </a:br>
            <a:endParaRPr lang="en-US" sz="1600" dirty="0" smtClean="0">
              <a:latin typeface="Arial" pitchFamily="34" charset="0"/>
              <a:cs typeface="Arial" pitchFamily="34" charset="0"/>
            </a:endParaRPr>
          </a:p>
        </p:txBody>
      </p:sp>
      <p:sp>
        <p:nvSpPr>
          <p:cNvPr id="7" name="Rectangle 2"/>
          <p:cNvSpPr txBox="1">
            <a:spLocks noChangeArrowheads="1"/>
          </p:cNvSpPr>
          <p:nvPr/>
        </p:nvSpPr>
        <p:spPr>
          <a:xfrm>
            <a:off x="330200" y="150813"/>
            <a:ext cx="7359650" cy="782637"/>
          </a:xfrm>
          <a:prstGeom prst="rect">
            <a:avLst/>
          </a:prstGeom>
        </p:spPr>
        <p:txBody>
          <a:bodyPr/>
          <a:lstStyle/>
          <a:p>
            <a:pPr>
              <a:defRPr/>
            </a:pPr>
            <a:r>
              <a:rPr lang="en-US" dirty="0">
                <a:solidFill>
                  <a:srgbClr val="98C9E4"/>
                </a:solidFill>
                <a:latin typeface="Arial" pitchFamily="34" charset="0"/>
                <a:cs typeface="Arial" pitchFamily="34" charset="0"/>
              </a:rPr>
              <a:t>Project Status – </a:t>
            </a:r>
            <a:r>
              <a:rPr lang="en-US" dirty="0" smtClean="0">
                <a:solidFill>
                  <a:srgbClr val="98C9E4"/>
                </a:solidFill>
                <a:latin typeface="Arial" pitchFamily="34" charset="0"/>
                <a:cs typeface="Arial" pitchFamily="34" charset="0"/>
              </a:rPr>
              <a:t>(</a:t>
            </a:r>
            <a:r>
              <a:rPr lang="en-US" dirty="0">
                <a:solidFill>
                  <a:srgbClr val="98C9E4"/>
                </a:solidFill>
                <a:latin typeface="Arial" pitchFamily="34" charset="0"/>
                <a:cs typeface="Arial" pitchFamily="34" charset="0"/>
              </a:rPr>
              <a:t>hosting</a:t>
            </a:r>
            <a:r>
              <a:rPr lang="en-US" dirty="0" smtClean="0">
                <a:solidFill>
                  <a:srgbClr val="98C9E4"/>
                </a:solidFill>
                <a:latin typeface="Arial" pitchFamily="34" charset="0"/>
                <a:cs typeface="Arial" pitchFamily="34" charset="0"/>
              </a:rPr>
              <a:t>) – </a:t>
            </a:r>
            <a:r>
              <a:rPr lang="en-US" dirty="0" smtClean="0">
                <a:solidFill>
                  <a:srgbClr val="98C9E4"/>
                </a:solidFill>
                <a:latin typeface="Arial" pitchFamily="34" charset="0"/>
                <a:ea typeface="+mj-ea"/>
                <a:cs typeface="Arial" pitchFamily="34" charset="0"/>
              </a:rPr>
              <a:t>Invoicing</a:t>
            </a:r>
            <a:endParaRPr lang="en-US" dirty="0">
              <a:solidFill>
                <a:srgbClr val="98C9E4"/>
              </a:solidFill>
              <a:latin typeface="Arial" pitchFamily="34" charset="0"/>
              <a:ea typeface="+mj-ea"/>
              <a:cs typeface="Arial" pitchFamily="34" charset="0"/>
            </a:endParaRPr>
          </a:p>
        </p:txBody>
      </p:sp>
      <p:sp>
        <p:nvSpPr>
          <p:cNvPr id="5" name="Slide Number Placeholder 1"/>
          <p:cNvSpPr txBox="1">
            <a:spLocks/>
          </p:cNvSpPr>
          <p:nvPr/>
        </p:nvSpPr>
        <p:spPr>
          <a:xfrm>
            <a:off x="6935037" y="25888"/>
            <a:ext cx="2133600" cy="365125"/>
          </a:xfrm>
          <a:prstGeom prst="rect">
            <a:avLst/>
          </a:prstGeom>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r">
              <a:defRPr/>
            </a:pPr>
            <a:fld id="{B0F75551-3000-4B50-9D9C-DC975FF2D7EA}" type="slidenum">
              <a:rPr lang="en-US" sz="1400" smtClean="0">
                <a:solidFill>
                  <a:schemeClr val="bg1"/>
                </a:solidFill>
                <a:latin typeface="Arial" panose="020B0604020202020204" pitchFamily="34" charset="0"/>
                <a:cs typeface="Arial" panose="020B0604020202020204" pitchFamily="34" charset="0"/>
              </a:rPr>
              <a:pPr algn="r">
                <a:defRPr/>
              </a:pPr>
              <a:t>16</a:t>
            </a:fld>
            <a:endParaRPr lang="en-US"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4217779"/>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5"/>
          <p:cNvSpPr>
            <a:spLocks noChangeArrowheads="1"/>
          </p:cNvSpPr>
          <p:nvPr/>
        </p:nvSpPr>
        <p:spPr bwMode="auto">
          <a:xfrm>
            <a:off x="261938" y="1000125"/>
            <a:ext cx="7808912" cy="5000625"/>
          </a:xfrm>
          <a:prstGeom prst="rect">
            <a:avLst/>
          </a:prstGeom>
          <a:noFill/>
          <a:ln w="9525">
            <a:noFill/>
            <a:miter lim="800000"/>
            <a:headEnd/>
            <a:tailEnd/>
          </a:ln>
        </p:spPr>
        <p:txBody>
          <a:bodyPr lIns="92053" tIns="46028" rIns="92053" bIns="46028"/>
          <a:lstStyle/>
          <a:p>
            <a:pPr indent="3175">
              <a:spcBef>
                <a:spcPct val="20000"/>
              </a:spcBef>
              <a:tabLst>
                <a:tab pos="4340225" algn="dec"/>
                <a:tab pos="4803775" algn="l"/>
              </a:tabLst>
              <a:defRPr/>
            </a:pPr>
            <a:r>
              <a:rPr lang="en-US" sz="1400" dirty="0" smtClean="0">
                <a:latin typeface="Arial" pitchFamily="34" charset="0"/>
                <a:cs typeface="Arial" pitchFamily="34" charset="0"/>
              </a:rPr>
              <a:t>none</a:t>
            </a:r>
          </a:p>
        </p:txBody>
      </p:sp>
      <p:sp>
        <p:nvSpPr>
          <p:cNvPr id="7" name="Rectangle 2"/>
          <p:cNvSpPr txBox="1">
            <a:spLocks noChangeArrowheads="1"/>
          </p:cNvSpPr>
          <p:nvPr/>
        </p:nvSpPr>
        <p:spPr>
          <a:xfrm>
            <a:off x="330200" y="150813"/>
            <a:ext cx="7359650" cy="782637"/>
          </a:xfrm>
          <a:prstGeom prst="rect">
            <a:avLst/>
          </a:prstGeom>
        </p:spPr>
        <p:txBody>
          <a:bodyPr/>
          <a:lstStyle/>
          <a:p>
            <a:pPr>
              <a:defRPr/>
            </a:pPr>
            <a:r>
              <a:rPr lang="en-US" dirty="0">
                <a:solidFill>
                  <a:srgbClr val="98C9E4"/>
                </a:solidFill>
                <a:latin typeface="Arial" pitchFamily="34" charset="0"/>
                <a:cs typeface="Arial" pitchFamily="34" charset="0"/>
              </a:rPr>
              <a:t>Project Status – </a:t>
            </a:r>
            <a:r>
              <a:rPr lang="en-US" dirty="0" err="1">
                <a:solidFill>
                  <a:srgbClr val="98C9E4"/>
                </a:solidFill>
                <a:latin typeface="Arial" pitchFamily="34" charset="0"/>
                <a:cs typeface="Arial" pitchFamily="34" charset="0"/>
              </a:rPr>
              <a:t>xxxxxx</a:t>
            </a:r>
            <a:r>
              <a:rPr lang="en-US" dirty="0">
                <a:solidFill>
                  <a:srgbClr val="98C9E4"/>
                </a:solidFill>
                <a:latin typeface="Arial" pitchFamily="34" charset="0"/>
                <a:cs typeface="Arial" pitchFamily="34" charset="0"/>
              </a:rPr>
              <a:t> (hosting</a:t>
            </a:r>
            <a:r>
              <a:rPr lang="en-US" dirty="0" smtClean="0">
                <a:solidFill>
                  <a:srgbClr val="98C9E4"/>
                </a:solidFill>
                <a:latin typeface="Arial" pitchFamily="34" charset="0"/>
                <a:cs typeface="Arial" pitchFamily="34" charset="0"/>
              </a:rPr>
              <a:t>) – </a:t>
            </a:r>
            <a:r>
              <a:rPr lang="en-US" dirty="0" smtClean="0">
                <a:solidFill>
                  <a:srgbClr val="98C9E4"/>
                </a:solidFill>
                <a:latin typeface="Arial" pitchFamily="34" charset="0"/>
                <a:ea typeface="+mj-ea"/>
                <a:cs typeface="Arial" pitchFamily="34" charset="0"/>
              </a:rPr>
              <a:t>MODs</a:t>
            </a:r>
            <a:endParaRPr lang="en-US" dirty="0">
              <a:solidFill>
                <a:srgbClr val="98C9E4"/>
              </a:solidFill>
              <a:latin typeface="Arial" pitchFamily="34" charset="0"/>
              <a:ea typeface="+mj-ea"/>
              <a:cs typeface="Arial" pitchFamily="34" charset="0"/>
            </a:endParaRPr>
          </a:p>
        </p:txBody>
      </p:sp>
      <p:sp>
        <p:nvSpPr>
          <p:cNvPr id="5" name="Slide Number Placeholder 1"/>
          <p:cNvSpPr txBox="1">
            <a:spLocks/>
          </p:cNvSpPr>
          <p:nvPr/>
        </p:nvSpPr>
        <p:spPr>
          <a:xfrm>
            <a:off x="6935037" y="25888"/>
            <a:ext cx="2133600" cy="365125"/>
          </a:xfrm>
          <a:prstGeom prst="rect">
            <a:avLst/>
          </a:prstGeom>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r">
              <a:defRPr/>
            </a:pPr>
            <a:fld id="{B0F75551-3000-4B50-9D9C-DC975FF2D7EA}" type="slidenum">
              <a:rPr lang="en-US" sz="1400" smtClean="0">
                <a:solidFill>
                  <a:schemeClr val="bg1"/>
                </a:solidFill>
                <a:latin typeface="Arial" panose="020B0604020202020204" pitchFamily="34" charset="0"/>
                <a:cs typeface="Arial" panose="020B0604020202020204" pitchFamily="34" charset="0"/>
              </a:rPr>
              <a:pPr algn="r">
                <a:defRPr/>
              </a:pPr>
              <a:t>17</a:t>
            </a:fld>
            <a:endParaRPr lang="en-US"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521061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330200" y="150813"/>
            <a:ext cx="7359650" cy="782637"/>
          </a:xfrm>
          <a:prstGeom prst="rect">
            <a:avLst/>
          </a:prstGeom>
        </p:spPr>
        <p:txBody>
          <a:bodyPr/>
          <a:lstStyle/>
          <a:p>
            <a:pPr>
              <a:defRPr/>
            </a:pPr>
            <a:r>
              <a:rPr lang="en-US" dirty="0">
                <a:solidFill>
                  <a:srgbClr val="98C9E4"/>
                </a:solidFill>
                <a:latin typeface="Arial" pitchFamily="34" charset="0"/>
                <a:cs typeface="Arial" pitchFamily="34" charset="0"/>
              </a:rPr>
              <a:t>Project Status – </a:t>
            </a:r>
            <a:r>
              <a:rPr lang="en-US" dirty="0" err="1">
                <a:solidFill>
                  <a:srgbClr val="98C9E4"/>
                </a:solidFill>
                <a:latin typeface="Arial" pitchFamily="34" charset="0"/>
                <a:cs typeface="Arial" pitchFamily="34" charset="0"/>
              </a:rPr>
              <a:t>xxxxxx</a:t>
            </a:r>
            <a:r>
              <a:rPr lang="en-US" dirty="0">
                <a:solidFill>
                  <a:srgbClr val="98C9E4"/>
                </a:solidFill>
                <a:latin typeface="Arial" pitchFamily="34" charset="0"/>
                <a:cs typeface="Arial" pitchFamily="34" charset="0"/>
              </a:rPr>
              <a:t> (hosting</a:t>
            </a:r>
            <a:r>
              <a:rPr lang="en-US" dirty="0" smtClean="0">
                <a:solidFill>
                  <a:srgbClr val="98C9E4"/>
                </a:solidFill>
                <a:latin typeface="Arial" pitchFamily="34" charset="0"/>
                <a:cs typeface="Arial" pitchFamily="34" charset="0"/>
              </a:rPr>
              <a:t>) – Issues</a:t>
            </a:r>
            <a:endParaRPr lang="en-US" dirty="0">
              <a:solidFill>
                <a:srgbClr val="98C9E4"/>
              </a:solidFill>
              <a:latin typeface="Arial" pitchFamily="34" charset="0"/>
              <a:ea typeface="+mj-ea"/>
              <a:cs typeface="Arial" pitchFamily="34" charset="0"/>
            </a:endParaRPr>
          </a:p>
        </p:txBody>
      </p:sp>
      <p:sp>
        <p:nvSpPr>
          <p:cNvPr id="5" name="Rectangle 5"/>
          <p:cNvSpPr>
            <a:spLocks noChangeArrowheads="1"/>
          </p:cNvSpPr>
          <p:nvPr/>
        </p:nvSpPr>
        <p:spPr bwMode="auto">
          <a:xfrm>
            <a:off x="261938" y="1000125"/>
            <a:ext cx="7808912" cy="5000625"/>
          </a:xfrm>
          <a:prstGeom prst="rect">
            <a:avLst/>
          </a:prstGeom>
          <a:noFill/>
          <a:ln w="9525">
            <a:noFill/>
            <a:miter lim="800000"/>
            <a:headEnd/>
            <a:tailEnd/>
          </a:ln>
        </p:spPr>
        <p:txBody>
          <a:bodyPr lIns="92053" tIns="46028" rIns="92053" bIns="46028"/>
          <a:lstStyle/>
          <a:p>
            <a:pPr marL="342900" indent="-342900">
              <a:spcBef>
                <a:spcPct val="20000"/>
              </a:spcBef>
              <a:buFont typeface="+mj-lt"/>
              <a:buAutoNum type="arabicPeriod"/>
              <a:tabLst>
                <a:tab pos="4340225" algn="dec"/>
                <a:tab pos="4803775" algn="l"/>
              </a:tabLst>
              <a:defRPr/>
            </a:pPr>
            <a:r>
              <a:rPr lang="en-US" sz="1400" dirty="0" smtClean="0">
                <a:latin typeface="Arial" pitchFamily="34" charset="0"/>
                <a:cs typeface="Arial" pitchFamily="34" charset="0"/>
              </a:rPr>
              <a:t>In order to maximize the funded period of performance, we have examined burn rates and reallocated funds between labor and direct costs.  Expenditure of current funds is expected to occur in August 2015.</a:t>
            </a:r>
          </a:p>
        </p:txBody>
      </p:sp>
      <p:sp>
        <p:nvSpPr>
          <p:cNvPr id="6" name="Slide Number Placeholder 1"/>
          <p:cNvSpPr txBox="1">
            <a:spLocks/>
          </p:cNvSpPr>
          <p:nvPr/>
        </p:nvSpPr>
        <p:spPr>
          <a:xfrm>
            <a:off x="6935037" y="25888"/>
            <a:ext cx="2133600" cy="365125"/>
          </a:xfrm>
          <a:prstGeom prst="rect">
            <a:avLst/>
          </a:prstGeom>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r">
              <a:defRPr/>
            </a:pPr>
            <a:fld id="{B0F75551-3000-4B50-9D9C-DC975FF2D7EA}" type="slidenum">
              <a:rPr lang="en-US" sz="1400" smtClean="0">
                <a:solidFill>
                  <a:schemeClr val="bg1"/>
                </a:solidFill>
                <a:latin typeface="Arial" panose="020B0604020202020204" pitchFamily="34" charset="0"/>
                <a:cs typeface="Arial" panose="020B0604020202020204" pitchFamily="34" charset="0"/>
              </a:rPr>
              <a:pPr algn="r">
                <a:defRPr/>
              </a:pPr>
              <a:t>18</a:t>
            </a:fld>
            <a:endParaRPr lang="en-US"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372852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330200" y="150813"/>
            <a:ext cx="7359650" cy="782637"/>
          </a:xfrm>
          <a:prstGeom prst="rect">
            <a:avLst/>
          </a:prstGeom>
        </p:spPr>
        <p:txBody>
          <a:bodyPr/>
          <a:lstStyle/>
          <a:p>
            <a:pPr>
              <a:defRPr/>
            </a:pPr>
            <a:r>
              <a:rPr lang="en-US" dirty="0" err="1" smtClean="0">
                <a:solidFill>
                  <a:srgbClr val="98C9E4"/>
                </a:solidFill>
                <a:latin typeface="Arial" pitchFamily="34" charset="0"/>
                <a:ea typeface="+mj-ea"/>
                <a:cs typeface="Arial" pitchFamily="34" charset="0"/>
              </a:rPr>
              <a:t>Kimmey’s</a:t>
            </a:r>
            <a:r>
              <a:rPr lang="en-US" dirty="0" smtClean="0">
                <a:solidFill>
                  <a:srgbClr val="98C9E4"/>
                </a:solidFill>
                <a:latin typeface="Arial" pitchFamily="34" charset="0"/>
                <a:ea typeface="+mj-ea"/>
                <a:cs typeface="Arial" pitchFamily="34" charset="0"/>
              </a:rPr>
              <a:t> Humble Opinion – that thing called “data”</a:t>
            </a:r>
            <a:endParaRPr lang="en-US" dirty="0">
              <a:solidFill>
                <a:srgbClr val="98C9E4"/>
              </a:solidFill>
              <a:latin typeface="Arial" pitchFamily="34" charset="0"/>
              <a:ea typeface="+mj-ea"/>
              <a:cs typeface="Arial" pitchFamily="34" charset="0"/>
            </a:endParaRPr>
          </a:p>
        </p:txBody>
      </p:sp>
      <p:sp>
        <p:nvSpPr>
          <p:cNvPr id="5" name="Rectangle 5"/>
          <p:cNvSpPr>
            <a:spLocks noChangeArrowheads="1"/>
          </p:cNvSpPr>
          <p:nvPr/>
        </p:nvSpPr>
        <p:spPr bwMode="auto">
          <a:xfrm>
            <a:off x="261938" y="1000125"/>
            <a:ext cx="7808912" cy="5391150"/>
          </a:xfrm>
          <a:prstGeom prst="rect">
            <a:avLst/>
          </a:prstGeom>
          <a:noFill/>
          <a:ln w="9525">
            <a:noFill/>
            <a:miter lim="800000"/>
            <a:headEnd/>
            <a:tailEnd/>
          </a:ln>
        </p:spPr>
        <p:txBody>
          <a:bodyPr lIns="92053" tIns="46028" rIns="92053" bIns="46028"/>
          <a:lstStyle/>
          <a:p>
            <a:pPr marL="2628900" indent="-2628900"/>
            <a:r>
              <a:rPr lang="en-US" sz="2000" b="1" dirty="0" smtClean="0">
                <a:latin typeface="Arial" panose="020B0604020202020204" pitchFamily="34" charset="0"/>
                <a:cs typeface="Arial" panose="020B0604020202020204" pitchFamily="34" charset="0"/>
              </a:rPr>
              <a:t>Data	what is it?</a:t>
            </a:r>
          </a:p>
          <a:p>
            <a:pPr marL="2628900" indent="-2628900"/>
            <a:endParaRPr lang="en-US" sz="2000" b="1" dirty="0">
              <a:latin typeface="Arial" panose="020B0604020202020204" pitchFamily="34" charset="0"/>
              <a:cs typeface="Arial" panose="020B0604020202020204" pitchFamily="34" charset="0"/>
            </a:endParaRPr>
          </a:p>
          <a:p>
            <a:pPr marL="2628900" indent="-2628900"/>
            <a:r>
              <a:rPr lang="en-US" sz="2000" b="1" dirty="0" smtClean="0">
                <a:latin typeface="Arial" panose="020B0604020202020204" pitchFamily="34" charset="0"/>
                <a:cs typeface="Arial" panose="020B0604020202020204" pitchFamily="34" charset="0"/>
              </a:rPr>
              <a:t>Information 	what does it mean?  (processed data)</a:t>
            </a:r>
          </a:p>
          <a:p>
            <a:pPr marL="2628900" indent="-2628900"/>
            <a:endParaRPr lang="en-US" sz="2000" b="1" dirty="0">
              <a:latin typeface="Arial" panose="020B0604020202020204" pitchFamily="34" charset="0"/>
              <a:cs typeface="Arial" panose="020B0604020202020204" pitchFamily="34" charset="0"/>
            </a:endParaRPr>
          </a:p>
          <a:p>
            <a:pPr marL="2628900" indent="-2628900"/>
            <a:r>
              <a:rPr lang="en-US" sz="2000" b="1" dirty="0" smtClean="0">
                <a:latin typeface="Arial" panose="020B0604020202020204" pitchFamily="34" charset="0"/>
                <a:cs typeface="Arial" panose="020B0604020202020204" pitchFamily="34" charset="0"/>
              </a:rPr>
              <a:t>Knowledge	is it important?  (interpreted information)</a:t>
            </a:r>
          </a:p>
          <a:p>
            <a:pPr marL="2628900" indent="-2628900"/>
            <a:endParaRPr lang="en-US" sz="2000" b="1" dirty="0">
              <a:latin typeface="Arial" panose="020B0604020202020204" pitchFamily="34" charset="0"/>
              <a:cs typeface="Arial" panose="020B0604020202020204" pitchFamily="34" charset="0"/>
            </a:endParaRPr>
          </a:p>
          <a:p>
            <a:pPr marL="2628900" indent="-2628900"/>
            <a:r>
              <a:rPr lang="en-US" sz="2000" b="1" dirty="0" smtClean="0">
                <a:latin typeface="Arial" panose="020B0604020202020204" pitchFamily="34" charset="0"/>
                <a:cs typeface="Arial" panose="020B0604020202020204" pitchFamily="34" charset="0"/>
              </a:rPr>
              <a:t>Insight	what can I do with it?  (the fuzzy area)</a:t>
            </a:r>
          </a:p>
        </p:txBody>
      </p:sp>
      <p:sp>
        <p:nvSpPr>
          <p:cNvPr id="6" name="Slide Number Placeholder 1"/>
          <p:cNvSpPr txBox="1">
            <a:spLocks/>
          </p:cNvSpPr>
          <p:nvPr/>
        </p:nvSpPr>
        <p:spPr>
          <a:xfrm>
            <a:off x="6935037" y="25888"/>
            <a:ext cx="2133600" cy="365125"/>
          </a:xfrm>
          <a:prstGeom prst="rect">
            <a:avLst/>
          </a:prstGeom>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r">
              <a:defRPr/>
            </a:pPr>
            <a:fld id="{B0F75551-3000-4B50-9D9C-DC975FF2D7EA}" type="slidenum">
              <a:rPr lang="en-US" sz="1400" smtClean="0">
                <a:solidFill>
                  <a:schemeClr val="bg1"/>
                </a:solidFill>
                <a:latin typeface="Arial" panose="020B0604020202020204" pitchFamily="34" charset="0"/>
                <a:cs typeface="Arial" panose="020B0604020202020204" pitchFamily="34" charset="0"/>
              </a:rPr>
              <a:pPr algn="r">
                <a:defRPr/>
              </a:pPr>
              <a:t>19</a:t>
            </a:fld>
            <a:endParaRPr lang="en-US"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947897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ChangeArrowheads="1"/>
          </p:cNvSpPr>
          <p:nvPr/>
        </p:nvSpPr>
        <p:spPr bwMode="auto">
          <a:xfrm>
            <a:off x="581025" y="912813"/>
            <a:ext cx="7697788" cy="4114800"/>
          </a:xfrm>
          <a:prstGeom prst="rect">
            <a:avLst/>
          </a:prstGeom>
          <a:noFill/>
          <a:ln w="9525">
            <a:noFill/>
            <a:miter lim="800000"/>
            <a:headEnd/>
            <a:tailEnd/>
          </a:ln>
        </p:spPr>
        <p:txBody>
          <a:bodyPr lIns="92053" tIns="46028" rIns="92053" bIns="46028"/>
          <a:lstStyle/>
          <a:p>
            <a:pPr marL="415925" indent="-415925">
              <a:lnSpc>
                <a:spcPct val="70000"/>
              </a:lnSpc>
              <a:spcBef>
                <a:spcPct val="20000"/>
              </a:spcBef>
            </a:pPr>
            <a:endParaRPr lang="en-US" sz="2500" i="1" dirty="0">
              <a:solidFill>
                <a:schemeClr val="bg1"/>
              </a:solidFill>
              <a:latin typeface="ZapfHumnst BT"/>
            </a:endParaRPr>
          </a:p>
        </p:txBody>
      </p:sp>
      <p:sp>
        <p:nvSpPr>
          <p:cNvPr id="7" name="Rectangle 2"/>
          <p:cNvSpPr txBox="1">
            <a:spLocks noChangeArrowheads="1"/>
          </p:cNvSpPr>
          <p:nvPr/>
        </p:nvSpPr>
        <p:spPr>
          <a:xfrm>
            <a:off x="330200" y="150813"/>
            <a:ext cx="7359650" cy="782637"/>
          </a:xfrm>
          <a:prstGeom prst="rect">
            <a:avLst/>
          </a:prstGeom>
        </p:spPr>
        <p:txBody>
          <a:bodyPr/>
          <a:lstStyle/>
          <a:p>
            <a:pPr>
              <a:defRPr/>
            </a:pPr>
            <a:r>
              <a:rPr lang="en-US" dirty="0" smtClean="0">
                <a:solidFill>
                  <a:srgbClr val="98C9E4"/>
                </a:solidFill>
                <a:latin typeface="Arial" pitchFamily="34" charset="0"/>
                <a:ea typeface="+mj-ea"/>
                <a:cs typeface="Arial" pitchFamily="34" charset="0"/>
              </a:rPr>
              <a:t>Credentials</a:t>
            </a:r>
            <a:endParaRPr lang="en-US" dirty="0">
              <a:solidFill>
                <a:srgbClr val="98C9E4"/>
              </a:solidFill>
              <a:latin typeface="Arial" pitchFamily="34" charset="0"/>
              <a:ea typeface="+mj-ea"/>
              <a:cs typeface="Arial" pitchFamily="34" charset="0"/>
            </a:endParaRPr>
          </a:p>
        </p:txBody>
      </p:sp>
      <p:sp>
        <p:nvSpPr>
          <p:cNvPr id="5" name="Rectangle 5"/>
          <p:cNvSpPr>
            <a:spLocks noChangeArrowheads="1"/>
          </p:cNvSpPr>
          <p:nvPr/>
        </p:nvSpPr>
        <p:spPr bwMode="auto">
          <a:xfrm>
            <a:off x="261938" y="1000125"/>
            <a:ext cx="7808912" cy="5400675"/>
          </a:xfrm>
          <a:prstGeom prst="rect">
            <a:avLst/>
          </a:prstGeom>
          <a:noFill/>
          <a:ln w="9525">
            <a:noFill/>
            <a:miter lim="800000"/>
            <a:headEnd/>
            <a:tailEnd/>
          </a:ln>
        </p:spPr>
        <p:txBody>
          <a:bodyPr lIns="92053" tIns="46028" rIns="92053" bIns="46028"/>
          <a:lstStyle/>
          <a:p>
            <a:pPr marL="342900" indent="-342900">
              <a:buFont typeface="Arial" panose="020B0604020202020204" pitchFamily="34" charset="0"/>
              <a:buChar char="•"/>
            </a:pPr>
            <a:r>
              <a:rPr lang="en-US" sz="2000" b="1" dirty="0" smtClean="0">
                <a:latin typeface="Arial" panose="020B0604020202020204" pitchFamily="34" charset="0"/>
                <a:cs typeface="Arial" panose="020B0604020202020204" pitchFamily="34" charset="0"/>
              </a:rPr>
              <a:t>USMA 1982</a:t>
            </a:r>
          </a:p>
          <a:p>
            <a:pPr marL="800100" lvl="1" indent="-342900">
              <a:buFont typeface="Arial" panose="020B0604020202020204" pitchFamily="34" charset="0"/>
              <a:buChar char="•"/>
            </a:pPr>
            <a:r>
              <a:rPr lang="en-US" sz="2000" b="1" dirty="0" smtClean="0">
                <a:latin typeface="Arial" panose="020B0604020202020204" pitchFamily="34" charset="0"/>
                <a:cs typeface="Arial" panose="020B0604020202020204" pitchFamily="34" charset="0"/>
              </a:rPr>
              <a:t>General Engineering, Electrical Engineering and Computer Science</a:t>
            </a:r>
          </a:p>
          <a:p>
            <a:pPr marL="342900" indent="-342900">
              <a:buFont typeface="Arial" panose="020B0604020202020204" pitchFamily="34" charset="0"/>
              <a:buChar char="•"/>
            </a:pPr>
            <a:r>
              <a:rPr lang="en-US" sz="2000" b="1" dirty="0" smtClean="0">
                <a:latin typeface="Arial" panose="020B0604020202020204" pitchFamily="34" charset="0"/>
                <a:cs typeface="Arial" panose="020B0604020202020204" pitchFamily="34" charset="0"/>
              </a:rPr>
              <a:t>Army experience</a:t>
            </a:r>
          </a:p>
          <a:p>
            <a:pPr marL="800100" lvl="1" indent="-342900">
              <a:buFont typeface="Arial" panose="020B0604020202020204" pitchFamily="34" charset="0"/>
              <a:buChar char="•"/>
            </a:pPr>
            <a:r>
              <a:rPr lang="en-US" sz="2000" b="1" dirty="0" smtClean="0">
                <a:latin typeface="Arial" panose="020B0604020202020204" pitchFamily="34" charset="0"/>
                <a:cs typeface="Arial" panose="020B0604020202020204" pitchFamily="34" charset="0"/>
              </a:rPr>
              <a:t>New uses for old technology</a:t>
            </a:r>
          </a:p>
          <a:p>
            <a:pPr marL="800100" lvl="1" indent="-342900">
              <a:buFont typeface="Arial" panose="020B0604020202020204" pitchFamily="34" charset="0"/>
              <a:buChar char="•"/>
            </a:pPr>
            <a:r>
              <a:rPr lang="en-US" sz="2000" b="1" dirty="0" smtClean="0">
                <a:latin typeface="Arial" panose="020B0604020202020204" pitchFamily="34" charset="0"/>
                <a:cs typeface="Arial" panose="020B0604020202020204" pitchFamily="34" charset="0"/>
              </a:rPr>
              <a:t>First “PC” on a commander’s desk</a:t>
            </a:r>
          </a:p>
          <a:p>
            <a:pPr marL="800100" lvl="1" indent="-342900">
              <a:buFont typeface="Arial" panose="020B0604020202020204" pitchFamily="34" charset="0"/>
              <a:buChar char="•"/>
            </a:pPr>
            <a:r>
              <a:rPr lang="en-US" sz="2000" b="1" dirty="0" smtClean="0">
                <a:latin typeface="Arial" panose="020B0604020202020204" pitchFamily="34" charset="0"/>
                <a:cs typeface="Arial" panose="020B0604020202020204" pitchFamily="34" charset="0"/>
              </a:rPr>
              <a:t>Logistics Management College</a:t>
            </a:r>
          </a:p>
          <a:p>
            <a:pPr marL="342900" indent="-342900">
              <a:buFont typeface="Arial" panose="020B0604020202020204" pitchFamily="34" charset="0"/>
              <a:buChar char="•"/>
            </a:pPr>
            <a:r>
              <a:rPr lang="en-US" sz="2000" b="1" dirty="0" smtClean="0">
                <a:latin typeface="Arial" panose="020B0604020202020204" pitchFamily="34" charset="0"/>
                <a:cs typeface="Arial" panose="020B0604020202020204" pitchFamily="34" charset="0"/>
              </a:rPr>
              <a:t>Defense Contracting (I &amp; II)</a:t>
            </a:r>
          </a:p>
          <a:p>
            <a:pPr marL="800100" lvl="1" indent="-342900">
              <a:buFont typeface="Arial" panose="020B0604020202020204" pitchFamily="34" charset="0"/>
              <a:buChar char="•"/>
            </a:pPr>
            <a:r>
              <a:rPr lang="en-US" sz="2000" b="1" dirty="0" smtClean="0">
                <a:latin typeface="Arial" panose="020B0604020202020204" pitchFamily="34" charset="0"/>
                <a:cs typeface="Arial" panose="020B0604020202020204" pitchFamily="34" charset="0"/>
              </a:rPr>
              <a:t>Software development – testing and manuals</a:t>
            </a:r>
          </a:p>
          <a:p>
            <a:pPr marL="800100" lvl="1" indent="-342900">
              <a:buFont typeface="Arial" panose="020B0604020202020204" pitchFamily="34" charset="0"/>
              <a:buChar char="•"/>
            </a:pPr>
            <a:r>
              <a:rPr lang="en-US" sz="2000" b="1" dirty="0" smtClean="0">
                <a:latin typeface="Arial" panose="020B0604020202020204" pitchFamily="34" charset="0"/>
                <a:cs typeface="Arial" panose="020B0604020202020204" pitchFamily="34" charset="0"/>
              </a:rPr>
              <a:t>Project management</a:t>
            </a:r>
          </a:p>
          <a:p>
            <a:pPr marL="342900" indent="-342900">
              <a:buFont typeface="Arial" panose="020B0604020202020204" pitchFamily="34" charset="0"/>
              <a:buChar char="•"/>
            </a:pPr>
            <a:r>
              <a:rPr lang="en-US" sz="2000" b="1" dirty="0" smtClean="0">
                <a:latin typeface="Arial" panose="020B0604020202020204" pitchFamily="34" charset="0"/>
                <a:cs typeface="Arial" panose="020B0604020202020204" pitchFamily="34" charset="0"/>
              </a:rPr>
              <a:t>Warehouse Automation</a:t>
            </a:r>
          </a:p>
          <a:p>
            <a:pPr marL="800100" lvl="1" indent="-342900">
              <a:buFont typeface="Arial" panose="020B0604020202020204" pitchFamily="34" charset="0"/>
              <a:buChar char="•"/>
            </a:pPr>
            <a:r>
              <a:rPr lang="en-US" sz="2000" b="1" dirty="0" smtClean="0">
                <a:latin typeface="Arial" panose="020B0604020202020204" pitchFamily="34" charset="0"/>
                <a:cs typeface="Arial" panose="020B0604020202020204" pitchFamily="34" charset="0"/>
              </a:rPr>
              <a:t>Boxes of moo and Bugs Bunny dolls</a:t>
            </a:r>
          </a:p>
          <a:p>
            <a:pPr marL="342900" indent="-342900">
              <a:buFont typeface="Arial" panose="020B0604020202020204" pitchFamily="34" charset="0"/>
              <a:buChar char="•"/>
            </a:pPr>
            <a:r>
              <a:rPr lang="en-US" sz="2000" b="1" dirty="0" smtClean="0">
                <a:latin typeface="Arial" panose="020B0604020202020204" pitchFamily="34" charset="0"/>
                <a:cs typeface="Arial" panose="020B0604020202020204" pitchFamily="34" charset="0"/>
              </a:rPr>
              <a:t>AEC</a:t>
            </a:r>
          </a:p>
          <a:p>
            <a:pPr marL="800100" lvl="1" indent="-342900">
              <a:buFont typeface="Arial" panose="020B0604020202020204" pitchFamily="34" charset="0"/>
              <a:buChar char="•"/>
            </a:pPr>
            <a:r>
              <a:rPr lang="en-US" sz="2000" b="1" dirty="0" smtClean="0">
                <a:latin typeface="Arial" panose="020B0604020202020204" pitchFamily="34" charset="0"/>
                <a:cs typeface="Arial" panose="020B0604020202020204" pitchFamily="34" charset="0"/>
              </a:rPr>
              <a:t>Collaboration spaces (eRoom, SharePoint) and project management systems for large engineering efforts</a:t>
            </a:r>
          </a:p>
        </p:txBody>
      </p:sp>
      <p:sp>
        <p:nvSpPr>
          <p:cNvPr id="6" name="Slide Number Placeholder 1"/>
          <p:cNvSpPr txBox="1">
            <a:spLocks/>
          </p:cNvSpPr>
          <p:nvPr/>
        </p:nvSpPr>
        <p:spPr>
          <a:xfrm>
            <a:off x="6935037" y="25888"/>
            <a:ext cx="2133600" cy="365125"/>
          </a:xfrm>
          <a:prstGeom prst="rect">
            <a:avLst/>
          </a:prstGeom>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r">
              <a:defRPr/>
            </a:pPr>
            <a:fld id="{B0F75551-3000-4B50-9D9C-DC975FF2D7EA}" type="slidenum">
              <a:rPr lang="en-US" sz="1400" smtClean="0">
                <a:solidFill>
                  <a:schemeClr val="bg1"/>
                </a:solidFill>
                <a:latin typeface="Arial" panose="020B0604020202020204" pitchFamily="34" charset="0"/>
                <a:cs typeface="Arial" panose="020B0604020202020204" pitchFamily="34" charset="0"/>
              </a:rPr>
              <a:pPr algn="r">
                <a:defRPr/>
              </a:pPr>
              <a:t>2</a:t>
            </a:fld>
            <a:endParaRPr lang="en-US"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7210036"/>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330199" y="150813"/>
            <a:ext cx="7870825" cy="782637"/>
          </a:xfrm>
          <a:prstGeom prst="rect">
            <a:avLst/>
          </a:prstGeom>
        </p:spPr>
        <p:txBody>
          <a:bodyPr/>
          <a:lstStyle/>
          <a:p>
            <a:pPr>
              <a:defRPr/>
            </a:pPr>
            <a:r>
              <a:rPr lang="en-US" dirty="0" err="1" smtClean="0">
                <a:solidFill>
                  <a:srgbClr val="98C9E4"/>
                </a:solidFill>
                <a:latin typeface="Arial" pitchFamily="34" charset="0"/>
                <a:ea typeface="+mj-ea"/>
                <a:cs typeface="Arial" pitchFamily="34" charset="0"/>
              </a:rPr>
              <a:t>Kimmey’s</a:t>
            </a:r>
            <a:r>
              <a:rPr lang="en-US" dirty="0" smtClean="0">
                <a:solidFill>
                  <a:srgbClr val="98C9E4"/>
                </a:solidFill>
                <a:latin typeface="Arial" pitchFamily="34" charset="0"/>
                <a:ea typeface="+mj-ea"/>
                <a:cs typeface="Arial" pitchFamily="34" charset="0"/>
              </a:rPr>
              <a:t> Humble Opinion – the credit card statement</a:t>
            </a:r>
            <a:endParaRPr lang="en-US" dirty="0">
              <a:solidFill>
                <a:srgbClr val="98C9E4"/>
              </a:solidFill>
              <a:latin typeface="Arial" pitchFamily="34" charset="0"/>
              <a:ea typeface="+mj-ea"/>
              <a:cs typeface="Arial" pitchFamily="34" charset="0"/>
            </a:endParaRPr>
          </a:p>
        </p:txBody>
      </p:sp>
      <p:sp>
        <p:nvSpPr>
          <p:cNvPr id="5" name="Rectangle 5"/>
          <p:cNvSpPr>
            <a:spLocks noChangeArrowheads="1"/>
          </p:cNvSpPr>
          <p:nvPr/>
        </p:nvSpPr>
        <p:spPr bwMode="auto">
          <a:xfrm>
            <a:off x="261938" y="1000125"/>
            <a:ext cx="7808912" cy="5391150"/>
          </a:xfrm>
          <a:prstGeom prst="rect">
            <a:avLst/>
          </a:prstGeom>
          <a:noFill/>
          <a:ln w="9525">
            <a:noFill/>
            <a:miter lim="800000"/>
            <a:headEnd/>
            <a:tailEnd/>
          </a:ln>
        </p:spPr>
        <p:txBody>
          <a:bodyPr lIns="92053" tIns="46028" rIns="92053" bIns="46028"/>
          <a:lstStyle/>
          <a:p>
            <a:pPr marL="2628900" indent="-2628900"/>
            <a:r>
              <a:rPr lang="en-US" sz="2000" b="1" dirty="0" smtClean="0">
                <a:latin typeface="Arial" panose="020B0604020202020204" pitchFamily="34" charset="0"/>
                <a:cs typeface="Arial" panose="020B0604020202020204" pitchFamily="34" charset="0"/>
              </a:rPr>
              <a:t>Data	individual transactions</a:t>
            </a:r>
          </a:p>
          <a:p>
            <a:pPr marL="2628900" indent="-2628900"/>
            <a:endParaRPr lang="en-US" sz="2000" b="1" dirty="0">
              <a:latin typeface="Arial" panose="020B0604020202020204" pitchFamily="34" charset="0"/>
              <a:cs typeface="Arial" panose="020B0604020202020204" pitchFamily="34" charset="0"/>
            </a:endParaRPr>
          </a:p>
          <a:p>
            <a:pPr marL="2628900" indent="-2628900">
              <a:tabLst>
                <a:tab pos="342900" algn="l"/>
              </a:tabLst>
            </a:pPr>
            <a:r>
              <a:rPr lang="en-US" sz="2000" b="1" dirty="0" smtClean="0">
                <a:latin typeface="Arial" panose="020B0604020202020204" pitchFamily="34" charset="0"/>
                <a:cs typeface="Arial" panose="020B0604020202020204" pitchFamily="34" charset="0"/>
              </a:rPr>
              <a:t>Information	statements/reports, totals, balances, fees paid, credit remaining, total interest paid</a:t>
            </a:r>
          </a:p>
          <a:p>
            <a:pPr marL="2628900" indent="-2628900"/>
            <a:endParaRPr lang="en-US" sz="2000" b="1" dirty="0">
              <a:latin typeface="Arial" panose="020B0604020202020204" pitchFamily="34" charset="0"/>
              <a:cs typeface="Arial" panose="020B0604020202020204" pitchFamily="34" charset="0"/>
            </a:endParaRPr>
          </a:p>
          <a:p>
            <a:pPr marL="2628900" indent="-2628900"/>
            <a:r>
              <a:rPr lang="en-US" sz="2000" b="1" dirty="0" smtClean="0">
                <a:latin typeface="Arial" panose="020B0604020202020204" pitchFamily="34" charset="0"/>
                <a:cs typeface="Arial" panose="020B0604020202020204" pitchFamily="34" charset="0"/>
              </a:rPr>
              <a:t>Knowledge	spending rate, payment track record, how long to pay off, impact on future spending</a:t>
            </a:r>
          </a:p>
          <a:p>
            <a:pPr marL="2628900" indent="-2628900"/>
            <a:endParaRPr lang="en-US" sz="2000" b="1" dirty="0">
              <a:latin typeface="Arial" panose="020B0604020202020204" pitchFamily="34" charset="0"/>
              <a:cs typeface="Arial" panose="020B0604020202020204" pitchFamily="34" charset="0"/>
            </a:endParaRPr>
          </a:p>
          <a:p>
            <a:pPr marL="2628900" indent="-2628900"/>
            <a:r>
              <a:rPr lang="en-US" sz="2000" b="1" dirty="0" smtClean="0">
                <a:latin typeface="Arial" panose="020B0604020202020204" pitchFamily="34" charset="0"/>
                <a:cs typeface="Arial" panose="020B0604020202020204" pitchFamily="34" charset="0"/>
              </a:rPr>
              <a:t>Insight	spending habits, alternatives</a:t>
            </a:r>
          </a:p>
        </p:txBody>
      </p:sp>
      <p:sp>
        <p:nvSpPr>
          <p:cNvPr id="6" name="Slide Number Placeholder 1"/>
          <p:cNvSpPr txBox="1">
            <a:spLocks/>
          </p:cNvSpPr>
          <p:nvPr/>
        </p:nvSpPr>
        <p:spPr>
          <a:xfrm>
            <a:off x="6935037" y="25888"/>
            <a:ext cx="2133600" cy="365125"/>
          </a:xfrm>
          <a:prstGeom prst="rect">
            <a:avLst/>
          </a:prstGeom>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r">
              <a:defRPr/>
            </a:pPr>
            <a:fld id="{B0F75551-3000-4B50-9D9C-DC975FF2D7EA}" type="slidenum">
              <a:rPr lang="en-US" sz="1400" smtClean="0">
                <a:solidFill>
                  <a:schemeClr val="bg1"/>
                </a:solidFill>
                <a:latin typeface="Arial" panose="020B0604020202020204" pitchFamily="34" charset="0"/>
                <a:cs typeface="Arial" panose="020B0604020202020204" pitchFamily="34" charset="0"/>
              </a:rPr>
              <a:pPr algn="r">
                <a:defRPr/>
              </a:pPr>
              <a:t>20</a:t>
            </a:fld>
            <a:endParaRPr lang="en-US"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463640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330199" y="150813"/>
            <a:ext cx="7870825" cy="782637"/>
          </a:xfrm>
          <a:prstGeom prst="rect">
            <a:avLst/>
          </a:prstGeom>
        </p:spPr>
        <p:txBody>
          <a:bodyPr/>
          <a:lstStyle/>
          <a:p>
            <a:pPr>
              <a:defRPr/>
            </a:pPr>
            <a:r>
              <a:rPr lang="en-US" dirty="0" err="1" smtClean="0">
                <a:solidFill>
                  <a:srgbClr val="98C9E4"/>
                </a:solidFill>
                <a:latin typeface="Arial" pitchFamily="34" charset="0"/>
                <a:ea typeface="+mj-ea"/>
                <a:cs typeface="Arial" pitchFamily="34" charset="0"/>
              </a:rPr>
              <a:t>Kimmey’s</a:t>
            </a:r>
            <a:r>
              <a:rPr lang="en-US" dirty="0" smtClean="0">
                <a:solidFill>
                  <a:srgbClr val="98C9E4"/>
                </a:solidFill>
                <a:latin typeface="Arial" pitchFamily="34" charset="0"/>
                <a:ea typeface="+mj-ea"/>
                <a:cs typeface="Arial" pitchFamily="34" charset="0"/>
              </a:rPr>
              <a:t> Humble Opinion – the late night drive</a:t>
            </a:r>
            <a:endParaRPr lang="en-US" dirty="0">
              <a:solidFill>
                <a:srgbClr val="98C9E4"/>
              </a:solidFill>
              <a:latin typeface="Arial" pitchFamily="34" charset="0"/>
              <a:ea typeface="+mj-ea"/>
              <a:cs typeface="Arial" pitchFamily="34" charset="0"/>
            </a:endParaRPr>
          </a:p>
        </p:txBody>
      </p:sp>
      <p:sp>
        <p:nvSpPr>
          <p:cNvPr id="5" name="Rectangle 5"/>
          <p:cNvSpPr>
            <a:spLocks noChangeArrowheads="1"/>
          </p:cNvSpPr>
          <p:nvPr/>
        </p:nvSpPr>
        <p:spPr bwMode="auto">
          <a:xfrm>
            <a:off x="261938" y="1000125"/>
            <a:ext cx="7808912" cy="5391150"/>
          </a:xfrm>
          <a:prstGeom prst="rect">
            <a:avLst/>
          </a:prstGeom>
          <a:noFill/>
          <a:ln w="9525">
            <a:noFill/>
            <a:miter lim="800000"/>
            <a:headEnd/>
            <a:tailEnd/>
          </a:ln>
        </p:spPr>
        <p:txBody>
          <a:bodyPr lIns="92053" tIns="46028" rIns="92053" bIns="46028"/>
          <a:lstStyle/>
          <a:p>
            <a:pPr marL="2628900" indent="-2628900"/>
            <a:r>
              <a:rPr lang="en-US" sz="2000" b="1" dirty="0" smtClean="0">
                <a:latin typeface="Arial" panose="020B0604020202020204" pitchFamily="34" charset="0"/>
                <a:cs typeface="Arial" panose="020B0604020202020204" pitchFamily="34" charset="0"/>
              </a:rPr>
              <a:t>Data	gas gauge</a:t>
            </a:r>
          </a:p>
          <a:p>
            <a:pPr marL="2628900" indent="-2628900"/>
            <a:endParaRPr lang="en-US" sz="2000" b="1" dirty="0">
              <a:latin typeface="Arial" panose="020B0604020202020204" pitchFamily="34" charset="0"/>
              <a:cs typeface="Arial" panose="020B0604020202020204" pitchFamily="34" charset="0"/>
            </a:endParaRPr>
          </a:p>
          <a:p>
            <a:pPr marL="2628900" indent="-2628900">
              <a:tabLst>
                <a:tab pos="342900" algn="l"/>
              </a:tabLst>
            </a:pPr>
            <a:r>
              <a:rPr lang="en-US" sz="2000" b="1" dirty="0" smtClean="0">
                <a:latin typeface="Arial" panose="020B0604020202020204" pitchFamily="34" charset="0"/>
                <a:cs typeface="Arial" panose="020B0604020202020204" pitchFamily="34" charset="0"/>
              </a:rPr>
              <a:t>Information	miles to empty</a:t>
            </a:r>
          </a:p>
          <a:p>
            <a:pPr marL="2628900" indent="-2628900"/>
            <a:endParaRPr lang="en-US" sz="2000" b="1" dirty="0">
              <a:latin typeface="Arial" panose="020B0604020202020204" pitchFamily="34" charset="0"/>
              <a:cs typeface="Arial" panose="020B0604020202020204" pitchFamily="34" charset="0"/>
            </a:endParaRPr>
          </a:p>
          <a:p>
            <a:pPr marL="2628900" indent="-2628900"/>
            <a:r>
              <a:rPr lang="en-US" sz="2000" b="1" dirty="0" smtClean="0">
                <a:latin typeface="Arial" panose="020B0604020202020204" pitchFamily="34" charset="0"/>
                <a:cs typeface="Arial" panose="020B0604020202020204" pitchFamily="34" charset="0"/>
              </a:rPr>
              <a:t>Knowledge	miles to empty vice miles to destination</a:t>
            </a:r>
          </a:p>
          <a:p>
            <a:pPr marL="2628900" indent="-2628900"/>
            <a:endParaRPr lang="en-US" sz="2000" b="1" dirty="0">
              <a:latin typeface="Arial" panose="020B0604020202020204" pitchFamily="34" charset="0"/>
              <a:cs typeface="Arial" panose="020B0604020202020204" pitchFamily="34" charset="0"/>
            </a:endParaRPr>
          </a:p>
          <a:p>
            <a:pPr marL="2628900" indent="-2628900"/>
            <a:r>
              <a:rPr lang="en-US" sz="2000" b="1" dirty="0" smtClean="0">
                <a:latin typeface="Arial" panose="020B0604020202020204" pitchFamily="34" charset="0"/>
                <a:cs typeface="Arial" panose="020B0604020202020204" pitchFamily="34" charset="0"/>
              </a:rPr>
              <a:t>Insight	decision on if/where/when to refuel</a:t>
            </a:r>
          </a:p>
        </p:txBody>
      </p:sp>
      <p:sp>
        <p:nvSpPr>
          <p:cNvPr id="6" name="Slide Number Placeholder 1"/>
          <p:cNvSpPr txBox="1">
            <a:spLocks/>
          </p:cNvSpPr>
          <p:nvPr/>
        </p:nvSpPr>
        <p:spPr>
          <a:xfrm>
            <a:off x="6935037" y="25888"/>
            <a:ext cx="2133600" cy="365125"/>
          </a:xfrm>
          <a:prstGeom prst="rect">
            <a:avLst/>
          </a:prstGeom>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r">
              <a:defRPr/>
            </a:pPr>
            <a:fld id="{B0F75551-3000-4B50-9D9C-DC975FF2D7EA}" type="slidenum">
              <a:rPr lang="en-US" sz="1400" smtClean="0">
                <a:solidFill>
                  <a:schemeClr val="bg1"/>
                </a:solidFill>
                <a:latin typeface="Arial" panose="020B0604020202020204" pitchFamily="34" charset="0"/>
                <a:cs typeface="Arial" panose="020B0604020202020204" pitchFamily="34" charset="0"/>
              </a:rPr>
              <a:pPr algn="r">
                <a:defRPr/>
              </a:pPr>
              <a:t>21</a:t>
            </a:fld>
            <a:endParaRPr lang="en-US"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026806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330200" y="150813"/>
            <a:ext cx="7359650" cy="782637"/>
          </a:xfrm>
          <a:prstGeom prst="rect">
            <a:avLst/>
          </a:prstGeom>
        </p:spPr>
        <p:txBody>
          <a:bodyPr/>
          <a:lstStyle/>
          <a:p>
            <a:pPr>
              <a:defRPr/>
            </a:pPr>
            <a:r>
              <a:rPr lang="en-US" dirty="0" smtClean="0">
                <a:solidFill>
                  <a:srgbClr val="98C9E4"/>
                </a:solidFill>
                <a:latin typeface="Arial" pitchFamily="34" charset="0"/>
                <a:ea typeface="+mj-ea"/>
                <a:cs typeface="Arial" pitchFamily="34" charset="0"/>
              </a:rPr>
              <a:t>Clichés</a:t>
            </a:r>
            <a:endParaRPr lang="en-US" dirty="0">
              <a:solidFill>
                <a:srgbClr val="98C9E4"/>
              </a:solidFill>
              <a:latin typeface="Arial" pitchFamily="34" charset="0"/>
              <a:ea typeface="+mj-ea"/>
              <a:cs typeface="Arial" pitchFamily="34" charset="0"/>
            </a:endParaRPr>
          </a:p>
        </p:txBody>
      </p:sp>
      <p:sp>
        <p:nvSpPr>
          <p:cNvPr id="5" name="Rectangle 5"/>
          <p:cNvSpPr>
            <a:spLocks noChangeArrowheads="1"/>
          </p:cNvSpPr>
          <p:nvPr/>
        </p:nvSpPr>
        <p:spPr bwMode="auto">
          <a:xfrm>
            <a:off x="261938" y="1000125"/>
            <a:ext cx="7808912" cy="5391150"/>
          </a:xfrm>
          <a:prstGeom prst="rect">
            <a:avLst/>
          </a:prstGeom>
          <a:noFill/>
          <a:ln w="9525">
            <a:noFill/>
            <a:miter lim="800000"/>
            <a:headEnd/>
            <a:tailEnd/>
          </a:ln>
        </p:spPr>
        <p:txBody>
          <a:bodyPr lIns="92053" tIns="46028" rIns="92053" bIns="46028"/>
          <a:lstStyle/>
          <a:p>
            <a:pPr marL="342900" indent="-342900">
              <a:buFont typeface="Arial" panose="020B0604020202020204" pitchFamily="34" charset="0"/>
              <a:buChar char="•"/>
            </a:pPr>
            <a:r>
              <a:rPr lang="en-US" sz="2000" b="1" dirty="0" smtClean="0">
                <a:latin typeface="Arial" panose="020B0604020202020204" pitchFamily="34" charset="0"/>
                <a:cs typeface="Arial" panose="020B0604020202020204" pitchFamily="34" charset="0"/>
              </a:rPr>
              <a:t>We learn more from bad decisions than from good ones.</a:t>
            </a:r>
          </a:p>
          <a:p>
            <a:pPr marL="342900" indent="-342900">
              <a:buFont typeface="Arial" panose="020B0604020202020204" pitchFamily="34" charset="0"/>
              <a:buChar char="•"/>
            </a:pPr>
            <a:endParaRPr lang="en-US"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b="1" dirty="0" smtClean="0">
                <a:latin typeface="Arial" panose="020B0604020202020204" pitchFamily="34" charset="0"/>
                <a:cs typeface="Arial" panose="020B0604020202020204" pitchFamily="34" charset="0"/>
              </a:rPr>
              <a:t>Bad decisions result from a lack of experience.  Experience is the result of making bad decisions.</a:t>
            </a:r>
          </a:p>
          <a:p>
            <a:pPr marL="342900" indent="-342900">
              <a:buFont typeface="Arial" panose="020B0604020202020204" pitchFamily="34" charset="0"/>
              <a:buChar char="•"/>
            </a:pPr>
            <a:endParaRPr lang="en-US"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b="1" dirty="0" smtClean="0">
                <a:latin typeface="Arial" panose="020B0604020202020204" pitchFamily="34" charset="0"/>
                <a:cs typeface="Arial" panose="020B0604020202020204" pitchFamily="34" charset="0"/>
              </a:rPr>
              <a:t>It is better to learn from the mistakes of others than from our own.</a:t>
            </a:r>
          </a:p>
        </p:txBody>
      </p:sp>
      <p:sp>
        <p:nvSpPr>
          <p:cNvPr id="6" name="Slide Number Placeholder 1"/>
          <p:cNvSpPr txBox="1">
            <a:spLocks/>
          </p:cNvSpPr>
          <p:nvPr/>
        </p:nvSpPr>
        <p:spPr>
          <a:xfrm>
            <a:off x="6935037" y="25888"/>
            <a:ext cx="2133600" cy="365125"/>
          </a:xfrm>
          <a:prstGeom prst="rect">
            <a:avLst/>
          </a:prstGeom>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r">
              <a:defRPr/>
            </a:pPr>
            <a:fld id="{B0F75551-3000-4B50-9D9C-DC975FF2D7EA}" type="slidenum">
              <a:rPr lang="en-US" sz="1400" smtClean="0">
                <a:solidFill>
                  <a:schemeClr val="bg1"/>
                </a:solidFill>
                <a:latin typeface="Arial" panose="020B0604020202020204" pitchFamily="34" charset="0"/>
                <a:cs typeface="Arial" panose="020B0604020202020204" pitchFamily="34" charset="0"/>
              </a:rPr>
              <a:pPr algn="r">
                <a:defRPr/>
              </a:pPr>
              <a:t>3</a:t>
            </a:fld>
            <a:endParaRPr lang="en-US"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808432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330200" y="150813"/>
            <a:ext cx="7359650" cy="782637"/>
          </a:xfrm>
          <a:prstGeom prst="rect">
            <a:avLst/>
          </a:prstGeom>
        </p:spPr>
        <p:txBody>
          <a:bodyPr/>
          <a:lstStyle/>
          <a:p>
            <a:pPr>
              <a:defRPr/>
            </a:pPr>
            <a:r>
              <a:rPr lang="en-US" dirty="0" smtClean="0">
                <a:solidFill>
                  <a:srgbClr val="98C9E4"/>
                </a:solidFill>
                <a:latin typeface="Arial" pitchFamily="34" charset="0"/>
                <a:ea typeface="+mj-ea"/>
                <a:cs typeface="Arial" pitchFamily="34" charset="0"/>
              </a:rPr>
              <a:t>Hot Topics</a:t>
            </a:r>
            <a:endParaRPr lang="en-US" dirty="0">
              <a:solidFill>
                <a:srgbClr val="98C9E4"/>
              </a:solidFill>
              <a:latin typeface="Arial" pitchFamily="34" charset="0"/>
              <a:ea typeface="+mj-ea"/>
              <a:cs typeface="Arial" pitchFamily="34" charset="0"/>
            </a:endParaRPr>
          </a:p>
        </p:txBody>
      </p:sp>
      <p:sp>
        <p:nvSpPr>
          <p:cNvPr id="5" name="Rectangle 5"/>
          <p:cNvSpPr>
            <a:spLocks noChangeArrowheads="1"/>
          </p:cNvSpPr>
          <p:nvPr/>
        </p:nvSpPr>
        <p:spPr bwMode="auto">
          <a:xfrm>
            <a:off x="261938" y="1000125"/>
            <a:ext cx="7808912" cy="5391150"/>
          </a:xfrm>
          <a:prstGeom prst="rect">
            <a:avLst/>
          </a:prstGeom>
          <a:noFill/>
          <a:ln w="9525">
            <a:noFill/>
            <a:miter lim="800000"/>
            <a:headEnd/>
            <a:tailEnd/>
          </a:ln>
        </p:spPr>
        <p:txBody>
          <a:bodyPr lIns="92053" tIns="46028" rIns="92053" bIns="46028"/>
          <a:lstStyle/>
          <a:p>
            <a:pPr marL="342900" indent="-342900">
              <a:buFont typeface="Arial" panose="020B0604020202020204" pitchFamily="34" charset="0"/>
              <a:buChar char="•"/>
            </a:pPr>
            <a:r>
              <a:rPr lang="en-US" sz="2000" b="1" dirty="0" smtClean="0">
                <a:latin typeface="Arial" panose="020B0604020202020204" pitchFamily="34" charset="0"/>
                <a:cs typeface="Arial" panose="020B0604020202020204" pitchFamily="34" charset="0"/>
              </a:rPr>
              <a:t>Earned Value Analysis</a:t>
            </a:r>
            <a:br>
              <a:rPr lang="en-US" sz="2000" b="1" dirty="0" smtClean="0">
                <a:latin typeface="Arial" panose="020B0604020202020204" pitchFamily="34" charset="0"/>
                <a:cs typeface="Arial" panose="020B0604020202020204" pitchFamily="34" charset="0"/>
              </a:rPr>
            </a:br>
            <a:endParaRPr lang="en-US" sz="2000" b="1"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b="1" dirty="0" smtClean="0">
                <a:latin typeface="Arial" panose="020B0604020202020204" pitchFamily="34" charset="0"/>
                <a:cs typeface="Arial" panose="020B0604020202020204" pitchFamily="34" charset="0"/>
              </a:rPr>
              <a:t>Domain-Analysis-Driven WBS Construction</a:t>
            </a:r>
          </a:p>
          <a:p>
            <a:pPr marL="800100" lvl="1" indent="-342900">
              <a:buFont typeface="Arial" panose="020B0604020202020204" pitchFamily="34" charset="0"/>
              <a:buChar char="•"/>
            </a:pPr>
            <a:r>
              <a:rPr lang="en-US" sz="2000" b="1" dirty="0" smtClean="0">
                <a:latin typeface="Arial" panose="020B0604020202020204" pitchFamily="34" charset="0"/>
                <a:cs typeface="Arial" panose="020B0604020202020204" pitchFamily="34" charset="0"/>
              </a:rPr>
              <a:t>enterprise standards and the risks</a:t>
            </a:r>
          </a:p>
          <a:p>
            <a:pPr marL="800100" lvl="1" indent="-342900">
              <a:buFont typeface="Arial" panose="020B0604020202020204" pitchFamily="34" charset="0"/>
              <a:buChar char="•"/>
            </a:pPr>
            <a:r>
              <a:rPr lang="en-US" sz="2000" b="1" dirty="0" smtClean="0">
                <a:latin typeface="Arial" panose="020B0604020202020204" pitchFamily="34" charset="0"/>
                <a:cs typeface="Arial" panose="020B0604020202020204" pitchFamily="34" charset="0"/>
              </a:rPr>
              <a:t>requirements document approach</a:t>
            </a:r>
          </a:p>
          <a:p>
            <a:pPr marL="800100" lvl="1" indent="-342900">
              <a:buFont typeface="Arial" panose="020B0604020202020204" pitchFamily="34" charset="0"/>
              <a:buChar char="•"/>
            </a:pPr>
            <a:r>
              <a:rPr lang="en-US" sz="2000" b="1" dirty="0" smtClean="0">
                <a:latin typeface="Arial" panose="020B0604020202020204" pitchFamily="34" charset="0"/>
                <a:cs typeface="Arial" panose="020B0604020202020204" pitchFamily="34" charset="0"/>
              </a:rPr>
              <a:t>course of action analysis – “war gaming”</a:t>
            </a:r>
            <a:br>
              <a:rPr lang="en-US" sz="2000" b="1" dirty="0" smtClean="0">
                <a:latin typeface="Arial" panose="020B0604020202020204" pitchFamily="34" charset="0"/>
                <a:cs typeface="Arial" panose="020B0604020202020204" pitchFamily="34" charset="0"/>
              </a:rPr>
            </a:br>
            <a:endParaRPr lang="en-US" sz="2000" b="1"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b="1" dirty="0" smtClean="0">
                <a:latin typeface="Arial" panose="020B0604020202020204" pitchFamily="34" charset="0"/>
                <a:cs typeface="Arial" panose="020B0604020202020204" pitchFamily="34" charset="0"/>
              </a:rPr>
              <a:t>Basic Scheduling in Microsoft Project</a:t>
            </a:r>
          </a:p>
          <a:p>
            <a:pPr marL="800100" lvl="1" indent="-342900">
              <a:buFont typeface="Arial" panose="020B0604020202020204" pitchFamily="34" charset="0"/>
              <a:buChar char="•"/>
            </a:pPr>
            <a:r>
              <a:rPr lang="en-US" sz="2000" b="1" dirty="0" smtClean="0">
                <a:latin typeface="Arial" panose="020B0604020202020204" pitchFamily="34" charset="0"/>
                <a:cs typeface="Arial" panose="020B0604020202020204" pitchFamily="34" charset="0"/>
              </a:rPr>
              <a:t>working around the limitations</a:t>
            </a:r>
          </a:p>
          <a:p>
            <a:pPr marL="1257300" lvl="2" indent="-342900">
              <a:buFont typeface="Arial" panose="020B0604020202020204" pitchFamily="34" charset="0"/>
              <a:buChar char="•"/>
            </a:pPr>
            <a:r>
              <a:rPr lang="en-US" sz="2000" b="1" dirty="0" smtClean="0">
                <a:latin typeface="Arial" panose="020B0604020202020204" pitchFamily="34" charset="0"/>
                <a:cs typeface="Arial" panose="020B0604020202020204" pitchFamily="34" charset="0"/>
              </a:rPr>
              <a:t>hours per day, predecessors</a:t>
            </a:r>
          </a:p>
          <a:p>
            <a:pPr marL="800100" lvl="1" indent="-342900">
              <a:buFont typeface="Arial" panose="020B0604020202020204" pitchFamily="34" charset="0"/>
              <a:buChar char="•"/>
            </a:pPr>
            <a:r>
              <a:rPr lang="en-US" sz="2000" b="1" dirty="0" smtClean="0">
                <a:latin typeface="Arial" panose="020B0604020202020204" pitchFamily="34" charset="0"/>
                <a:cs typeface="Arial" panose="020B0604020202020204" pitchFamily="34" charset="0"/>
              </a:rPr>
              <a:t>curb your enthusiasm – and ambition</a:t>
            </a:r>
            <a:br>
              <a:rPr lang="en-US" sz="2000" b="1" dirty="0" smtClean="0">
                <a:latin typeface="Arial" panose="020B0604020202020204" pitchFamily="34" charset="0"/>
                <a:cs typeface="Arial" panose="020B0604020202020204" pitchFamily="34" charset="0"/>
              </a:rPr>
            </a:br>
            <a:endParaRPr lang="en-US" sz="2000" b="1"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b="1" dirty="0" smtClean="0">
                <a:latin typeface="Arial" panose="020B0604020202020204" pitchFamily="34" charset="0"/>
                <a:cs typeface="Arial" panose="020B0604020202020204" pitchFamily="34" charset="0"/>
              </a:rPr>
              <a:t>Managerial Politics</a:t>
            </a:r>
          </a:p>
          <a:p>
            <a:pPr marL="800100" lvl="1" indent="-342900">
              <a:buFont typeface="Arial" panose="020B0604020202020204" pitchFamily="34" charset="0"/>
              <a:buChar char="•"/>
            </a:pPr>
            <a:r>
              <a:rPr lang="en-US" sz="2000" b="1" dirty="0" smtClean="0">
                <a:latin typeface="Arial" panose="020B0604020202020204" pitchFamily="34" charset="0"/>
                <a:cs typeface="Arial" panose="020B0604020202020204" pitchFamily="34" charset="0"/>
              </a:rPr>
              <a:t>advantages of a schedule</a:t>
            </a:r>
            <a:br>
              <a:rPr lang="en-US" sz="2000" b="1" dirty="0" smtClean="0">
                <a:latin typeface="Arial" panose="020B0604020202020204" pitchFamily="34" charset="0"/>
                <a:cs typeface="Arial" panose="020B0604020202020204" pitchFamily="34" charset="0"/>
              </a:rPr>
            </a:br>
            <a:endParaRPr lang="en-US" sz="2000" b="1"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b="1" dirty="0" smtClean="0">
                <a:latin typeface="Arial" panose="020B0604020202020204" pitchFamily="34" charset="0"/>
                <a:cs typeface="Arial" panose="020B0604020202020204" pitchFamily="34" charset="0"/>
              </a:rPr>
              <a:t>Leadership</a:t>
            </a:r>
          </a:p>
          <a:p>
            <a:pPr marL="800100" lvl="1" indent="-342900">
              <a:buFont typeface="Arial" panose="020B0604020202020204" pitchFamily="34" charset="0"/>
              <a:buChar char="•"/>
            </a:pPr>
            <a:r>
              <a:rPr lang="en-US" sz="2000" b="1" dirty="0" smtClean="0">
                <a:latin typeface="Arial" panose="020B0604020202020204" pitchFamily="34" charset="0"/>
                <a:cs typeface="Arial" panose="020B0604020202020204" pitchFamily="34" charset="0"/>
              </a:rPr>
              <a:t>who’s important?</a:t>
            </a:r>
          </a:p>
        </p:txBody>
      </p:sp>
      <p:sp>
        <p:nvSpPr>
          <p:cNvPr id="6" name="Slide Number Placeholder 1"/>
          <p:cNvSpPr txBox="1">
            <a:spLocks/>
          </p:cNvSpPr>
          <p:nvPr/>
        </p:nvSpPr>
        <p:spPr>
          <a:xfrm>
            <a:off x="6935037" y="25888"/>
            <a:ext cx="2133600" cy="365125"/>
          </a:xfrm>
          <a:prstGeom prst="rect">
            <a:avLst/>
          </a:prstGeom>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r">
              <a:defRPr/>
            </a:pPr>
            <a:fld id="{B0F75551-3000-4B50-9D9C-DC975FF2D7EA}" type="slidenum">
              <a:rPr lang="en-US" sz="1400" smtClean="0">
                <a:solidFill>
                  <a:schemeClr val="bg1"/>
                </a:solidFill>
                <a:latin typeface="Arial" panose="020B0604020202020204" pitchFamily="34" charset="0"/>
                <a:cs typeface="Arial" panose="020B0604020202020204" pitchFamily="34" charset="0"/>
              </a:rPr>
              <a:pPr algn="r">
                <a:defRPr/>
              </a:pPr>
              <a:t>4</a:t>
            </a:fld>
            <a:endParaRPr lang="en-US"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721003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330200" y="150813"/>
            <a:ext cx="7359650" cy="782637"/>
          </a:xfrm>
          <a:prstGeom prst="rect">
            <a:avLst/>
          </a:prstGeom>
        </p:spPr>
        <p:txBody>
          <a:bodyPr/>
          <a:lstStyle/>
          <a:p>
            <a:pPr>
              <a:defRPr/>
            </a:pPr>
            <a:r>
              <a:rPr lang="en-US" dirty="0" smtClean="0">
                <a:solidFill>
                  <a:srgbClr val="98C9E4"/>
                </a:solidFill>
                <a:latin typeface="Arial" pitchFamily="34" charset="0"/>
                <a:ea typeface="+mj-ea"/>
                <a:cs typeface="Arial" pitchFamily="34" charset="0"/>
              </a:rPr>
              <a:t>Hot Topics</a:t>
            </a:r>
            <a:endParaRPr lang="en-US" dirty="0">
              <a:solidFill>
                <a:srgbClr val="98C9E4"/>
              </a:solidFill>
              <a:latin typeface="Arial" pitchFamily="34" charset="0"/>
              <a:ea typeface="+mj-ea"/>
              <a:cs typeface="Arial" pitchFamily="34" charset="0"/>
            </a:endParaRPr>
          </a:p>
        </p:txBody>
      </p:sp>
      <p:sp>
        <p:nvSpPr>
          <p:cNvPr id="5" name="Rectangle 5"/>
          <p:cNvSpPr>
            <a:spLocks noChangeArrowheads="1"/>
          </p:cNvSpPr>
          <p:nvPr/>
        </p:nvSpPr>
        <p:spPr bwMode="auto">
          <a:xfrm>
            <a:off x="261938" y="1000125"/>
            <a:ext cx="7808912" cy="5391150"/>
          </a:xfrm>
          <a:prstGeom prst="rect">
            <a:avLst/>
          </a:prstGeom>
          <a:noFill/>
          <a:ln w="9525">
            <a:noFill/>
            <a:miter lim="800000"/>
            <a:headEnd/>
            <a:tailEnd/>
          </a:ln>
        </p:spPr>
        <p:txBody>
          <a:bodyPr lIns="92053" tIns="46028" rIns="92053" bIns="46028"/>
          <a:lstStyle/>
          <a:p>
            <a:pPr marL="342900" indent="-342900">
              <a:buFont typeface="Arial" panose="020B0604020202020204" pitchFamily="34" charset="0"/>
              <a:buChar char="•"/>
            </a:pPr>
            <a:r>
              <a:rPr lang="en-US" sz="2000" b="1" dirty="0" smtClean="0">
                <a:latin typeface="Arial" panose="020B0604020202020204" pitchFamily="34" charset="0"/>
                <a:cs typeface="Arial" panose="020B0604020202020204" pitchFamily="34" charset="0"/>
              </a:rPr>
              <a:t>Software Process Automation</a:t>
            </a:r>
          </a:p>
          <a:p>
            <a:pPr marL="800100" lvl="1" indent="-342900">
              <a:buFont typeface="Arial" panose="020B0604020202020204" pitchFamily="34" charset="0"/>
              <a:buChar char="•"/>
            </a:pPr>
            <a:r>
              <a:rPr lang="en-US" sz="2000" b="1" dirty="0" smtClean="0">
                <a:latin typeface="Arial" panose="020B0604020202020204" pitchFamily="34" charset="0"/>
                <a:cs typeface="Arial" panose="020B0604020202020204" pitchFamily="34" charset="0"/>
              </a:rPr>
              <a:t>the debate over waterfall vice Agile/Scrum</a:t>
            </a:r>
            <a:br>
              <a:rPr lang="en-US" sz="2000" b="1" dirty="0" smtClean="0">
                <a:latin typeface="Arial" panose="020B0604020202020204" pitchFamily="34" charset="0"/>
                <a:cs typeface="Arial" panose="020B0604020202020204" pitchFamily="34" charset="0"/>
              </a:rPr>
            </a:br>
            <a:endParaRPr lang="en-US" sz="2000" b="1"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b="1" dirty="0" smtClean="0">
                <a:latin typeface="Arial" panose="020B0604020202020204" pitchFamily="34" charset="0"/>
                <a:cs typeface="Arial" panose="020B0604020202020204" pitchFamily="34" charset="0"/>
              </a:rPr>
              <a:t>PMI Certification</a:t>
            </a:r>
          </a:p>
        </p:txBody>
      </p:sp>
      <p:sp>
        <p:nvSpPr>
          <p:cNvPr id="6" name="Slide Number Placeholder 1"/>
          <p:cNvSpPr txBox="1">
            <a:spLocks/>
          </p:cNvSpPr>
          <p:nvPr/>
        </p:nvSpPr>
        <p:spPr>
          <a:xfrm>
            <a:off x="6935037" y="25888"/>
            <a:ext cx="2133600" cy="365125"/>
          </a:xfrm>
          <a:prstGeom prst="rect">
            <a:avLst/>
          </a:prstGeom>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r">
              <a:defRPr/>
            </a:pPr>
            <a:fld id="{B0F75551-3000-4B50-9D9C-DC975FF2D7EA}" type="slidenum">
              <a:rPr lang="en-US" sz="1400" smtClean="0">
                <a:solidFill>
                  <a:schemeClr val="bg1"/>
                </a:solidFill>
                <a:latin typeface="Arial" panose="020B0604020202020204" pitchFamily="34" charset="0"/>
                <a:cs typeface="Arial" panose="020B0604020202020204" pitchFamily="34" charset="0"/>
              </a:rPr>
              <a:pPr algn="r">
                <a:defRPr/>
              </a:pPr>
              <a:t>5</a:t>
            </a:fld>
            <a:endParaRPr lang="en-US"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627471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330200" y="150813"/>
            <a:ext cx="7359650" cy="782637"/>
          </a:xfrm>
          <a:prstGeom prst="rect">
            <a:avLst/>
          </a:prstGeom>
        </p:spPr>
        <p:txBody>
          <a:bodyPr/>
          <a:lstStyle/>
          <a:p>
            <a:pPr>
              <a:defRPr/>
            </a:pPr>
            <a:r>
              <a:rPr lang="en-US" dirty="0" smtClean="0">
                <a:solidFill>
                  <a:srgbClr val="98C9E4"/>
                </a:solidFill>
                <a:latin typeface="Arial" pitchFamily="34" charset="0"/>
                <a:ea typeface="+mj-ea"/>
                <a:cs typeface="Arial" pitchFamily="34" charset="0"/>
              </a:rPr>
              <a:t>An Unfortunate Question</a:t>
            </a:r>
            <a:endParaRPr lang="en-US" dirty="0">
              <a:solidFill>
                <a:srgbClr val="98C9E4"/>
              </a:solidFill>
              <a:latin typeface="Arial" pitchFamily="34" charset="0"/>
              <a:ea typeface="+mj-ea"/>
              <a:cs typeface="Arial" pitchFamily="34" charset="0"/>
            </a:endParaRPr>
          </a:p>
        </p:txBody>
      </p:sp>
      <p:sp>
        <p:nvSpPr>
          <p:cNvPr id="5" name="Rectangle 5"/>
          <p:cNvSpPr>
            <a:spLocks noChangeArrowheads="1"/>
          </p:cNvSpPr>
          <p:nvPr/>
        </p:nvSpPr>
        <p:spPr bwMode="auto">
          <a:xfrm>
            <a:off x="261938" y="1000125"/>
            <a:ext cx="7808912" cy="5000625"/>
          </a:xfrm>
          <a:prstGeom prst="rect">
            <a:avLst/>
          </a:prstGeom>
          <a:noFill/>
          <a:ln w="9525">
            <a:noFill/>
            <a:miter lim="800000"/>
            <a:headEnd/>
            <a:tailEnd/>
          </a:ln>
        </p:spPr>
        <p:txBody>
          <a:bodyPr lIns="92053" tIns="46028" rIns="92053" bIns="46028"/>
          <a:lstStyle/>
          <a:p>
            <a:pPr algn="ctr"/>
            <a:endParaRPr lang="en-US" sz="2000" b="1" dirty="0" smtClean="0">
              <a:latin typeface="Arial" panose="020B0604020202020204" pitchFamily="34" charset="0"/>
              <a:cs typeface="Arial" panose="020B0604020202020204" pitchFamily="34" charset="0"/>
            </a:endParaRPr>
          </a:p>
          <a:p>
            <a:pPr algn="ctr"/>
            <a:endParaRPr lang="en-US" sz="2000" b="1" dirty="0">
              <a:latin typeface="Arial" panose="020B0604020202020204" pitchFamily="34" charset="0"/>
              <a:cs typeface="Arial" panose="020B0604020202020204" pitchFamily="34" charset="0"/>
            </a:endParaRPr>
          </a:p>
          <a:p>
            <a:pPr algn="ctr"/>
            <a:endParaRPr lang="en-US" sz="2000" b="1" dirty="0" smtClean="0">
              <a:latin typeface="Arial" panose="020B0604020202020204" pitchFamily="34" charset="0"/>
              <a:cs typeface="Arial" panose="020B0604020202020204" pitchFamily="34" charset="0"/>
            </a:endParaRPr>
          </a:p>
          <a:p>
            <a:pPr algn="ctr"/>
            <a:endParaRPr lang="en-US" sz="2000" b="1" dirty="0">
              <a:latin typeface="Arial" panose="020B0604020202020204" pitchFamily="34" charset="0"/>
              <a:cs typeface="Arial" panose="020B0604020202020204" pitchFamily="34" charset="0"/>
            </a:endParaRPr>
          </a:p>
          <a:p>
            <a:pPr algn="ctr"/>
            <a:endParaRPr lang="en-US" sz="2000" b="1" dirty="0" smtClean="0">
              <a:latin typeface="Arial" panose="020B0604020202020204" pitchFamily="34" charset="0"/>
              <a:cs typeface="Arial" panose="020B0604020202020204" pitchFamily="34" charset="0"/>
            </a:endParaRPr>
          </a:p>
          <a:p>
            <a:pPr algn="ctr"/>
            <a:endParaRPr lang="en-US" sz="2000" b="1" dirty="0">
              <a:latin typeface="Arial" panose="020B0604020202020204" pitchFamily="34" charset="0"/>
              <a:cs typeface="Arial" panose="020B0604020202020204" pitchFamily="34" charset="0"/>
            </a:endParaRPr>
          </a:p>
          <a:p>
            <a:pPr algn="ctr"/>
            <a:r>
              <a:rPr lang="en-US" sz="2000" b="1" dirty="0" smtClean="0">
                <a:latin typeface="Arial" panose="020B0604020202020204" pitchFamily="34" charset="0"/>
                <a:cs typeface="Arial" panose="020B0604020202020204" pitchFamily="34" charset="0"/>
              </a:rPr>
              <a:t>How many of you think you’re going to work for a software company where you get to sit around being creative?</a:t>
            </a:r>
          </a:p>
          <a:p>
            <a:pPr algn="ctr"/>
            <a:endParaRPr lang="en-US" sz="2000" b="1" dirty="0">
              <a:latin typeface="Arial" panose="020B0604020202020204" pitchFamily="34" charset="0"/>
              <a:cs typeface="Arial" panose="020B0604020202020204" pitchFamily="34" charset="0"/>
            </a:endParaRPr>
          </a:p>
          <a:p>
            <a:pPr algn="ctr"/>
            <a:endParaRPr lang="en-US" sz="2000" b="1" dirty="0" smtClean="0">
              <a:latin typeface="Arial" panose="020B0604020202020204" pitchFamily="34" charset="0"/>
              <a:cs typeface="Arial" panose="020B0604020202020204" pitchFamily="34" charset="0"/>
            </a:endParaRPr>
          </a:p>
          <a:p>
            <a:pPr algn="ctr"/>
            <a:r>
              <a:rPr lang="en-US" sz="2000" b="1" dirty="0" err="1" smtClean="0">
                <a:latin typeface="Arial" panose="020B0604020202020204" pitchFamily="34" charset="0"/>
                <a:cs typeface="Arial" panose="020B0604020202020204" pitchFamily="34" charset="0"/>
              </a:rPr>
              <a:t>Wanna</a:t>
            </a:r>
            <a:r>
              <a:rPr lang="en-US" sz="2000" b="1" dirty="0" smtClean="0">
                <a:latin typeface="Arial" panose="020B0604020202020204" pitchFamily="34" charset="0"/>
                <a:cs typeface="Arial" panose="020B0604020202020204" pitchFamily="34" charset="0"/>
              </a:rPr>
              <a:t>’ bet?</a:t>
            </a:r>
            <a:endParaRPr lang="en-US" sz="2000" dirty="0">
              <a:latin typeface="Arial" panose="020B0604020202020204" pitchFamily="34" charset="0"/>
              <a:cs typeface="Arial" panose="020B0604020202020204" pitchFamily="34" charset="0"/>
            </a:endParaRPr>
          </a:p>
        </p:txBody>
      </p:sp>
      <p:sp>
        <p:nvSpPr>
          <p:cNvPr id="6" name="Slide Number Placeholder 1"/>
          <p:cNvSpPr txBox="1">
            <a:spLocks/>
          </p:cNvSpPr>
          <p:nvPr/>
        </p:nvSpPr>
        <p:spPr>
          <a:xfrm>
            <a:off x="6935037" y="25888"/>
            <a:ext cx="2133600" cy="365125"/>
          </a:xfrm>
          <a:prstGeom prst="rect">
            <a:avLst/>
          </a:prstGeom>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r">
              <a:defRPr/>
            </a:pPr>
            <a:fld id="{B0F75551-3000-4B50-9D9C-DC975FF2D7EA}" type="slidenum">
              <a:rPr lang="en-US" sz="1400" smtClean="0">
                <a:solidFill>
                  <a:schemeClr val="bg1"/>
                </a:solidFill>
                <a:latin typeface="Arial" panose="020B0604020202020204" pitchFamily="34" charset="0"/>
                <a:cs typeface="Arial" panose="020B0604020202020204" pitchFamily="34" charset="0"/>
              </a:rPr>
              <a:pPr algn="r">
                <a:defRPr/>
              </a:pPr>
              <a:t>6</a:t>
            </a:fld>
            <a:endParaRPr lang="en-US"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721003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330200" y="150813"/>
            <a:ext cx="7359650" cy="782637"/>
          </a:xfrm>
          <a:prstGeom prst="rect">
            <a:avLst/>
          </a:prstGeom>
        </p:spPr>
        <p:txBody>
          <a:bodyPr/>
          <a:lstStyle/>
          <a:p>
            <a:pPr>
              <a:defRPr/>
            </a:pPr>
            <a:r>
              <a:rPr lang="en-US" dirty="0" smtClean="0">
                <a:solidFill>
                  <a:srgbClr val="98C9E4"/>
                </a:solidFill>
                <a:latin typeface="Arial" pitchFamily="34" charset="0"/>
                <a:ea typeface="+mj-ea"/>
                <a:cs typeface="Arial" pitchFamily="34" charset="0"/>
              </a:rPr>
              <a:t>The Rules</a:t>
            </a:r>
            <a:endParaRPr lang="en-US" dirty="0">
              <a:solidFill>
                <a:srgbClr val="98C9E4"/>
              </a:solidFill>
              <a:latin typeface="Arial" pitchFamily="34" charset="0"/>
              <a:ea typeface="+mj-ea"/>
              <a:cs typeface="Arial" pitchFamily="34" charset="0"/>
            </a:endParaRPr>
          </a:p>
        </p:txBody>
      </p:sp>
      <p:sp>
        <p:nvSpPr>
          <p:cNvPr id="5" name="Rectangle 5"/>
          <p:cNvSpPr>
            <a:spLocks noChangeArrowheads="1"/>
          </p:cNvSpPr>
          <p:nvPr/>
        </p:nvSpPr>
        <p:spPr bwMode="auto">
          <a:xfrm>
            <a:off x="261938" y="1000125"/>
            <a:ext cx="7808912" cy="5391150"/>
          </a:xfrm>
          <a:prstGeom prst="rect">
            <a:avLst/>
          </a:prstGeom>
          <a:noFill/>
          <a:ln w="9525">
            <a:noFill/>
            <a:miter lim="800000"/>
            <a:headEnd/>
            <a:tailEnd/>
          </a:ln>
        </p:spPr>
        <p:txBody>
          <a:bodyPr lIns="92053" tIns="46028" rIns="92053" bIns="46028"/>
          <a:lstStyle/>
          <a:p>
            <a:pPr algn="ctr"/>
            <a:r>
              <a:rPr lang="en-US" sz="2000" b="1" dirty="0" smtClean="0">
                <a:latin typeface="Arial" panose="020B0604020202020204" pitchFamily="34" charset="0"/>
                <a:cs typeface="Arial" panose="020B0604020202020204" pitchFamily="34" charset="0"/>
              </a:rPr>
              <a:t>Integrity </a:t>
            </a:r>
            <a:r>
              <a:rPr lang="en-US" sz="2000" b="1" dirty="0">
                <a:latin typeface="Arial" panose="020B0604020202020204" pitchFamily="34" charset="0"/>
                <a:cs typeface="Arial" panose="020B0604020202020204" pitchFamily="34" charset="0"/>
              </a:rPr>
              <a:t>is non-negotiable.</a:t>
            </a:r>
            <a:endParaRPr lang="en-US" sz="2000" dirty="0">
              <a:latin typeface="Arial" panose="020B0604020202020204" pitchFamily="34" charset="0"/>
              <a:cs typeface="Arial" panose="020B0604020202020204" pitchFamily="34" charset="0"/>
            </a:endParaRPr>
          </a:p>
          <a:p>
            <a:pPr algn="ctr"/>
            <a:r>
              <a:rPr lang="en-US" sz="2000" b="1" dirty="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a:p>
            <a:pPr algn="ctr"/>
            <a:r>
              <a:rPr lang="en-US" sz="2000" b="1" dirty="0">
                <a:latin typeface="Arial" panose="020B0604020202020204" pitchFamily="34" charset="0"/>
                <a:cs typeface="Arial" panose="020B0604020202020204" pitchFamily="34" charset="0"/>
              </a:rPr>
              <a:t>Bad news does not get better with time.</a:t>
            </a:r>
            <a:endParaRPr lang="en-US" sz="2000" dirty="0">
              <a:latin typeface="Arial" panose="020B0604020202020204" pitchFamily="34" charset="0"/>
              <a:cs typeface="Arial" panose="020B0604020202020204" pitchFamily="34" charset="0"/>
            </a:endParaRPr>
          </a:p>
          <a:p>
            <a:pPr algn="ctr"/>
            <a:r>
              <a:rPr lang="en-US" sz="2000" b="1" dirty="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a:p>
            <a:pPr algn="ctr"/>
            <a:r>
              <a:rPr lang="en-US" sz="2000" b="1" dirty="0">
                <a:latin typeface="Arial" panose="020B0604020202020204" pitchFamily="34" charset="0"/>
                <a:cs typeface="Arial" panose="020B0604020202020204" pitchFamily="34" charset="0"/>
              </a:rPr>
              <a:t>Don’t make rules you’re not willing to enforce.</a:t>
            </a:r>
            <a:endParaRPr lang="en-US" sz="2000" dirty="0">
              <a:latin typeface="Arial" panose="020B0604020202020204" pitchFamily="34" charset="0"/>
              <a:cs typeface="Arial" panose="020B0604020202020204" pitchFamily="34" charset="0"/>
            </a:endParaRPr>
          </a:p>
          <a:p>
            <a:pPr algn="ctr"/>
            <a:r>
              <a:rPr lang="en-US" sz="2000" b="1" dirty="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a:p>
            <a:pPr algn="ctr"/>
            <a:r>
              <a:rPr lang="en-US" sz="2000" b="1" dirty="0">
                <a:latin typeface="Arial" panose="020B0604020202020204" pitchFamily="34" charset="0"/>
                <a:cs typeface="Arial" panose="020B0604020202020204" pitchFamily="34" charset="0"/>
              </a:rPr>
              <a:t>Don’t assume, “someone knows about that.”</a:t>
            </a:r>
            <a:endParaRPr lang="en-US" sz="2000" dirty="0">
              <a:latin typeface="Arial" panose="020B0604020202020204" pitchFamily="34" charset="0"/>
              <a:cs typeface="Arial" panose="020B0604020202020204" pitchFamily="34" charset="0"/>
            </a:endParaRPr>
          </a:p>
          <a:p>
            <a:pPr algn="ctr"/>
            <a:r>
              <a:rPr lang="en-US" sz="2000" b="1" dirty="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a:p>
            <a:pPr algn="ctr"/>
            <a:r>
              <a:rPr lang="en-US" sz="2000" b="1" dirty="0">
                <a:latin typeface="Arial" panose="020B0604020202020204" pitchFamily="34" charset="0"/>
                <a:cs typeface="Arial" panose="020B0604020202020204" pitchFamily="34" charset="0"/>
              </a:rPr>
              <a:t>If you don’t know, ask.</a:t>
            </a:r>
            <a:endParaRPr lang="en-US" sz="2000" dirty="0">
              <a:latin typeface="Arial" panose="020B0604020202020204" pitchFamily="34" charset="0"/>
              <a:cs typeface="Arial" panose="020B0604020202020204" pitchFamily="34" charset="0"/>
            </a:endParaRPr>
          </a:p>
          <a:p>
            <a:pPr algn="ctr"/>
            <a:r>
              <a:rPr lang="en-US" sz="2000" b="1" dirty="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a:p>
            <a:pPr algn="ctr"/>
            <a:r>
              <a:rPr lang="en-US" sz="2000" b="1" dirty="0">
                <a:latin typeface="Arial" panose="020B0604020202020204" pitchFamily="34" charset="0"/>
                <a:cs typeface="Arial" panose="020B0604020202020204" pitchFamily="34" charset="0"/>
              </a:rPr>
              <a:t>Hope is not a method.</a:t>
            </a:r>
            <a:endParaRPr lang="en-US" sz="2000" dirty="0">
              <a:latin typeface="Arial" panose="020B0604020202020204" pitchFamily="34" charset="0"/>
              <a:cs typeface="Arial" panose="020B0604020202020204" pitchFamily="34" charset="0"/>
            </a:endParaRPr>
          </a:p>
          <a:p>
            <a:pPr algn="ctr"/>
            <a:r>
              <a:rPr lang="en-US" sz="2000" b="1" dirty="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a:p>
            <a:pPr algn="ctr"/>
            <a:r>
              <a:rPr lang="en-US" sz="2000" b="1" dirty="0">
                <a:latin typeface="Arial" panose="020B0604020202020204" pitchFamily="34" charset="0"/>
                <a:cs typeface="Arial" panose="020B0604020202020204" pitchFamily="34" charset="0"/>
              </a:rPr>
              <a:t>Document everything.</a:t>
            </a:r>
            <a:endParaRPr lang="en-US" sz="2000" dirty="0">
              <a:latin typeface="Arial" panose="020B0604020202020204" pitchFamily="34" charset="0"/>
              <a:cs typeface="Arial" panose="020B0604020202020204" pitchFamily="34" charset="0"/>
            </a:endParaRPr>
          </a:p>
          <a:p>
            <a:pPr algn="ctr"/>
            <a:r>
              <a:rPr lang="en-US" sz="2000" b="1" dirty="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a:p>
            <a:pPr algn="ctr"/>
            <a:r>
              <a:rPr lang="en-US" sz="2000" b="1" dirty="0">
                <a:latin typeface="Arial" panose="020B0604020202020204" pitchFamily="34" charset="0"/>
                <a:cs typeface="Arial" panose="020B0604020202020204" pitchFamily="34" charset="0"/>
              </a:rPr>
              <a:t>Do your homework.</a:t>
            </a:r>
            <a:endParaRPr lang="en-US" sz="2000" dirty="0">
              <a:latin typeface="Arial" panose="020B0604020202020204" pitchFamily="34" charset="0"/>
              <a:cs typeface="Arial" panose="020B0604020202020204" pitchFamily="34" charset="0"/>
            </a:endParaRPr>
          </a:p>
          <a:p>
            <a:pPr algn="ctr"/>
            <a:r>
              <a:rPr lang="en-US" sz="2000" b="1" dirty="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a:p>
            <a:pPr algn="ctr"/>
            <a:r>
              <a:rPr lang="en-US" sz="2000" b="1" dirty="0">
                <a:latin typeface="Arial" panose="020B0604020202020204" pitchFamily="34" charset="0"/>
                <a:cs typeface="Arial" panose="020B0604020202020204" pitchFamily="34" charset="0"/>
              </a:rPr>
              <a:t>Deliver.</a:t>
            </a:r>
            <a:endParaRPr lang="en-US" sz="2000" dirty="0">
              <a:latin typeface="Arial" panose="020B0604020202020204" pitchFamily="34" charset="0"/>
              <a:cs typeface="Arial" panose="020B0604020202020204" pitchFamily="34" charset="0"/>
            </a:endParaRPr>
          </a:p>
          <a:p>
            <a:pPr marL="342900" indent="-342900">
              <a:spcBef>
                <a:spcPct val="20000"/>
              </a:spcBef>
              <a:buFont typeface="+mj-lt"/>
              <a:buAutoNum type="arabicPeriod"/>
              <a:tabLst>
                <a:tab pos="4340225" algn="dec"/>
                <a:tab pos="4803775" algn="l"/>
              </a:tabLst>
              <a:defRPr/>
            </a:pPr>
            <a:endParaRPr lang="en-US" sz="1400" dirty="0" smtClean="0">
              <a:latin typeface="Arial" pitchFamily="34" charset="0"/>
              <a:cs typeface="Arial" pitchFamily="34" charset="0"/>
            </a:endParaRPr>
          </a:p>
        </p:txBody>
      </p:sp>
      <p:sp>
        <p:nvSpPr>
          <p:cNvPr id="6" name="Slide Number Placeholder 1"/>
          <p:cNvSpPr txBox="1">
            <a:spLocks/>
          </p:cNvSpPr>
          <p:nvPr/>
        </p:nvSpPr>
        <p:spPr>
          <a:xfrm>
            <a:off x="6935037" y="25888"/>
            <a:ext cx="2133600" cy="365125"/>
          </a:xfrm>
          <a:prstGeom prst="rect">
            <a:avLst/>
          </a:prstGeom>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r">
              <a:defRPr/>
            </a:pPr>
            <a:fld id="{B0F75551-3000-4B50-9D9C-DC975FF2D7EA}" type="slidenum">
              <a:rPr lang="en-US" sz="1400" smtClean="0">
                <a:solidFill>
                  <a:schemeClr val="bg1"/>
                </a:solidFill>
                <a:latin typeface="Arial" panose="020B0604020202020204" pitchFamily="34" charset="0"/>
                <a:cs typeface="Arial" panose="020B0604020202020204" pitchFamily="34" charset="0"/>
              </a:rPr>
              <a:pPr algn="r">
                <a:defRPr/>
              </a:pPr>
              <a:t>7</a:t>
            </a:fld>
            <a:endParaRPr lang="en-US"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187846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330200" y="150813"/>
            <a:ext cx="7359650" cy="782637"/>
          </a:xfrm>
          <a:prstGeom prst="rect">
            <a:avLst/>
          </a:prstGeom>
        </p:spPr>
        <p:txBody>
          <a:bodyPr/>
          <a:lstStyle/>
          <a:p>
            <a:pPr>
              <a:defRPr/>
            </a:pPr>
            <a:r>
              <a:rPr lang="en-US" dirty="0" smtClean="0">
                <a:solidFill>
                  <a:srgbClr val="98C9E4"/>
                </a:solidFill>
                <a:latin typeface="Arial" pitchFamily="34" charset="0"/>
                <a:ea typeface="+mj-ea"/>
                <a:cs typeface="Arial" pitchFamily="34" charset="0"/>
              </a:rPr>
              <a:t>Great Truths</a:t>
            </a:r>
            <a:endParaRPr lang="en-US" dirty="0">
              <a:solidFill>
                <a:srgbClr val="98C9E4"/>
              </a:solidFill>
              <a:latin typeface="Arial" pitchFamily="34" charset="0"/>
              <a:ea typeface="+mj-ea"/>
              <a:cs typeface="Arial" pitchFamily="34" charset="0"/>
            </a:endParaRPr>
          </a:p>
        </p:txBody>
      </p:sp>
      <p:sp>
        <p:nvSpPr>
          <p:cNvPr id="5" name="Rectangle 5"/>
          <p:cNvSpPr>
            <a:spLocks noChangeArrowheads="1"/>
          </p:cNvSpPr>
          <p:nvPr/>
        </p:nvSpPr>
        <p:spPr bwMode="auto">
          <a:xfrm>
            <a:off x="261938" y="1000125"/>
            <a:ext cx="7808912" cy="5000625"/>
          </a:xfrm>
          <a:prstGeom prst="rect">
            <a:avLst/>
          </a:prstGeom>
          <a:noFill/>
          <a:ln w="9525">
            <a:noFill/>
            <a:miter lim="800000"/>
            <a:headEnd/>
            <a:tailEnd/>
          </a:ln>
        </p:spPr>
        <p:txBody>
          <a:bodyPr lIns="92053" tIns="46028" rIns="92053" bIns="46028"/>
          <a:lstStyle/>
          <a:p>
            <a:pPr marL="457200" indent="-457200">
              <a:buFont typeface="+mj-lt"/>
              <a:buAutoNum type="arabicPeriod"/>
            </a:pPr>
            <a:r>
              <a:rPr lang="en-US" sz="2000" b="1" dirty="0" smtClean="0">
                <a:latin typeface="Arial" panose="020B0604020202020204" pitchFamily="34" charset="0"/>
                <a:cs typeface="Arial" panose="020B0604020202020204" pitchFamily="34" charset="0"/>
              </a:rPr>
              <a:t>You only get one chance to be trusted: don’t tap-dance.</a:t>
            </a:r>
            <a:br>
              <a:rPr lang="en-US" sz="2000" b="1" dirty="0" smtClean="0">
                <a:latin typeface="Arial" panose="020B0604020202020204" pitchFamily="34" charset="0"/>
                <a:cs typeface="Arial" panose="020B0604020202020204" pitchFamily="34" charset="0"/>
              </a:rPr>
            </a:br>
            <a:endParaRPr lang="en-US" sz="2000" b="1" dirty="0">
              <a:latin typeface="Arial" panose="020B0604020202020204" pitchFamily="34" charset="0"/>
              <a:cs typeface="Arial" panose="020B0604020202020204" pitchFamily="34" charset="0"/>
            </a:endParaRPr>
          </a:p>
          <a:p>
            <a:pPr marL="457200" indent="-457200">
              <a:buFont typeface="+mj-lt"/>
              <a:buAutoNum type="arabicPeriod"/>
            </a:pPr>
            <a:r>
              <a:rPr lang="en-US" sz="2000" b="1" dirty="0" smtClean="0">
                <a:latin typeface="Arial" panose="020B0604020202020204" pitchFamily="34" charset="0"/>
                <a:cs typeface="Arial" panose="020B0604020202020204" pitchFamily="34" charset="0"/>
              </a:rPr>
              <a:t>If you screw up, admit it and ask for help </a:t>
            </a:r>
            <a:r>
              <a:rPr lang="en-US" sz="2000" b="1" i="1" dirty="0" smtClean="0">
                <a:latin typeface="Arial" panose="020B0604020202020204" pitchFamily="34" charset="0"/>
                <a:cs typeface="Arial" panose="020B0604020202020204" pitchFamily="34" charset="0"/>
              </a:rPr>
              <a:t>quickly</a:t>
            </a:r>
            <a:r>
              <a:rPr lang="en-US" sz="2000" b="1" dirty="0" smtClean="0">
                <a:latin typeface="Arial" panose="020B0604020202020204" pitchFamily="34" charset="0"/>
                <a:cs typeface="Arial" panose="020B0604020202020204" pitchFamily="34" charset="0"/>
              </a:rPr>
              <a:t>.</a:t>
            </a:r>
            <a:br>
              <a:rPr lang="en-US" sz="2000" b="1" dirty="0" smtClean="0">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b="1" dirty="0" smtClean="0">
                <a:latin typeface="Arial" panose="020B0604020202020204" pitchFamily="34" charset="0"/>
                <a:cs typeface="Arial" panose="020B0604020202020204" pitchFamily="34" charset="0"/>
              </a:rPr>
              <a:t>Unenforced rules teach employees that you aren’t serious about discipline, deadlines or quality.  Guess what happens?</a:t>
            </a:r>
            <a:br>
              <a:rPr lang="en-US" sz="2000" b="1" dirty="0" smtClean="0">
                <a:latin typeface="Arial" panose="020B0604020202020204" pitchFamily="34" charset="0"/>
                <a:cs typeface="Arial" panose="020B0604020202020204" pitchFamily="34" charset="0"/>
              </a:rPr>
            </a:br>
            <a:r>
              <a:rPr lang="en-US" sz="2000" b="1" dirty="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b="1" dirty="0" smtClean="0">
                <a:latin typeface="Arial" panose="020B0604020202020204" pitchFamily="34" charset="0"/>
                <a:cs typeface="Arial" panose="020B0604020202020204" pitchFamily="34" charset="0"/>
              </a:rPr>
              <a:t>Project Managers need to make sure that everyone knows what everyone else is doing.</a:t>
            </a:r>
            <a:br>
              <a:rPr lang="en-US" sz="2000" b="1" dirty="0" smtClean="0">
                <a:latin typeface="Arial" panose="020B0604020202020204" pitchFamily="34" charset="0"/>
                <a:cs typeface="Arial" panose="020B0604020202020204" pitchFamily="34" charset="0"/>
              </a:rPr>
            </a:br>
            <a:endParaRPr lang="en-US" sz="2000" b="1" dirty="0">
              <a:latin typeface="Arial" panose="020B0604020202020204" pitchFamily="34" charset="0"/>
              <a:cs typeface="Arial" panose="020B0604020202020204" pitchFamily="34" charset="0"/>
            </a:endParaRPr>
          </a:p>
          <a:p>
            <a:pPr marL="457200" indent="-457200">
              <a:buFont typeface="+mj-lt"/>
              <a:buAutoNum type="arabicPeriod"/>
            </a:pPr>
            <a:r>
              <a:rPr lang="en-US" sz="2000" b="1" dirty="0" smtClean="0">
                <a:latin typeface="Arial" panose="020B0604020202020204" pitchFamily="34" charset="0"/>
                <a:cs typeface="Arial" panose="020B0604020202020204" pitchFamily="34" charset="0"/>
              </a:rPr>
              <a:t>If </a:t>
            </a:r>
            <a:r>
              <a:rPr lang="en-US" sz="2000" b="1" dirty="0">
                <a:latin typeface="Arial" panose="020B0604020202020204" pitchFamily="34" charset="0"/>
                <a:cs typeface="Arial" panose="020B0604020202020204" pitchFamily="34" charset="0"/>
              </a:rPr>
              <a:t>you don’t know, ask</a:t>
            </a:r>
            <a:r>
              <a:rPr lang="en-US" sz="2000" b="1" dirty="0" smtClean="0">
                <a:latin typeface="Arial" panose="020B0604020202020204" pitchFamily="34" charset="0"/>
                <a:cs typeface="Arial" panose="020B0604020202020204" pitchFamily="34" charset="0"/>
              </a:rPr>
              <a:t>.  There </a:t>
            </a:r>
            <a:r>
              <a:rPr lang="en-US" sz="2000" b="1" i="1" dirty="0" smtClean="0">
                <a:latin typeface="Arial" panose="020B0604020202020204" pitchFamily="34" charset="0"/>
                <a:cs typeface="Arial" panose="020B0604020202020204" pitchFamily="34" charset="0"/>
              </a:rPr>
              <a:t>is</a:t>
            </a:r>
            <a:r>
              <a:rPr lang="en-US" sz="2000" b="1" dirty="0" smtClean="0">
                <a:latin typeface="Arial" panose="020B0604020202020204" pitchFamily="34" charset="0"/>
                <a:cs typeface="Arial" panose="020B0604020202020204" pitchFamily="34" charset="0"/>
              </a:rPr>
              <a:t> such a thing as a stupid question, </a:t>
            </a:r>
            <a:r>
              <a:rPr lang="en-US" sz="2000" b="1" i="1" dirty="0" smtClean="0">
                <a:latin typeface="Arial" panose="020B0604020202020204" pitchFamily="34" charset="0"/>
                <a:cs typeface="Arial" panose="020B0604020202020204" pitchFamily="34" charset="0"/>
              </a:rPr>
              <a:t>but ask anyway</a:t>
            </a:r>
            <a:r>
              <a:rPr lang="en-US" sz="2000" b="1" dirty="0" smtClean="0">
                <a:latin typeface="Arial" panose="020B0604020202020204" pitchFamily="34" charset="0"/>
                <a:cs typeface="Arial" panose="020B0604020202020204" pitchFamily="34" charset="0"/>
              </a:rPr>
              <a:t>: the guy next to you might be wondering the same thing.</a:t>
            </a:r>
            <a:br>
              <a:rPr lang="en-US" sz="2000" b="1" dirty="0" smtClean="0">
                <a:latin typeface="Arial" panose="020B0604020202020204" pitchFamily="34" charset="0"/>
                <a:cs typeface="Arial" panose="020B0604020202020204" pitchFamily="34" charset="0"/>
              </a:rPr>
            </a:br>
            <a:r>
              <a:rPr lang="en-US" sz="2000" b="1" dirty="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b="1" dirty="0">
                <a:latin typeface="Arial" panose="020B0604020202020204" pitchFamily="34" charset="0"/>
                <a:cs typeface="Arial" panose="020B0604020202020204" pitchFamily="34" charset="0"/>
              </a:rPr>
              <a:t>Hope is not a method</a:t>
            </a:r>
            <a:r>
              <a:rPr lang="en-US" sz="2000" b="1" dirty="0" smtClean="0">
                <a:latin typeface="Arial" panose="020B0604020202020204" pitchFamily="34" charset="0"/>
                <a:cs typeface="Arial" panose="020B0604020202020204" pitchFamily="34" charset="0"/>
              </a:rPr>
              <a:t>.  Neither is prayer.  See #2.</a:t>
            </a:r>
            <a:endParaRPr lang="en-US" sz="2000" dirty="0">
              <a:latin typeface="Arial" panose="020B0604020202020204" pitchFamily="34" charset="0"/>
              <a:cs typeface="Arial" panose="020B0604020202020204" pitchFamily="34" charset="0"/>
            </a:endParaRPr>
          </a:p>
          <a:p>
            <a:pPr marL="342900" indent="-342900">
              <a:spcBef>
                <a:spcPct val="20000"/>
              </a:spcBef>
              <a:buFont typeface="+mj-lt"/>
              <a:buAutoNum type="arabicPeriod"/>
              <a:tabLst>
                <a:tab pos="4340225" algn="dec"/>
                <a:tab pos="4803775" algn="l"/>
              </a:tabLst>
              <a:defRPr/>
            </a:pPr>
            <a:endParaRPr lang="en-US" sz="1400" dirty="0" smtClean="0">
              <a:latin typeface="Arial" pitchFamily="34" charset="0"/>
              <a:cs typeface="Arial" pitchFamily="34" charset="0"/>
            </a:endParaRPr>
          </a:p>
        </p:txBody>
      </p:sp>
      <p:sp>
        <p:nvSpPr>
          <p:cNvPr id="6" name="Slide Number Placeholder 1"/>
          <p:cNvSpPr txBox="1">
            <a:spLocks/>
          </p:cNvSpPr>
          <p:nvPr/>
        </p:nvSpPr>
        <p:spPr>
          <a:xfrm>
            <a:off x="6935037" y="25888"/>
            <a:ext cx="2133600" cy="365125"/>
          </a:xfrm>
          <a:prstGeom prst="rect">
            <a:avLst/>
          </a:prstGeom>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r">
              <a:defRPr/>
            </a:pPr>
            <a:fld id="{B0F75551-3000-4B50-9D9C-DC975FF2D7EA}" type="slidenum">
              <a:rPr lang="en-US" sz="1400" smtClean="0">
                <a:solidFill>
                  <a:schemeClr val="bg1"/>
                </a:solidFill>
                <a:latin typeface="Arial" panose="020B0604020202020204" pitchFamily="34" charset="0"/>
                <a:cs typeface="Arial" panose="020B0604020202020204" pitchFamily="34" charset="0"/>
              </a:rPr>
              <a:pPr algn="r">
                <a:defRPr/>
              </a:pPr>
              <a:t>8</a:t>
            </a:fld>
            <a:endParaRPr lang="en-US"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3769016"/>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330200" y="150813"/>
            <a:ext cx="7359650" cy="782637"/>
          </a:xfrm>
          <a:prstGeom prst="rect">
            <a:avLst/>
          </a:prstGeom>
        </p:spPr>
        <p:txBody>
          <a:bodyPr/>
          <a:lstStyle/>
          <a:p>
            <a:pPr>
              <a:defRPr/>
            </a:pPr>
            <a:r>
              <a:rPr lang="en-US" dirty="0" smtClean="0">
                <a:solidFill>
                  <a:srgbClr val="98C9E4"/>
                </a:solidFill>
                <a:latin typeface="Arial" pitchFamily="34" charset="0"/>
                <a:ea typeface="+mj-ea"/>
                <a:cs typeface="Arial" pitchFamily="34" charset="0"/>
              </a:rPr>
              <a:t>Great Truths</a:t>
            </a:r>
            <a:endParaRPr lang="en-US" dirty="0">
              <a:solidFill>
                <a:srgbClr val="98C9E4"/>
              </a:solidFill>
              <a:latin typeface="Arial" pitchFamily="34" charset="0"/>
              <a:ea typeface="+mj-ea"/>
              <a:cs typeface="Arial" pitchFamily="34" charset="0"/>
            </a:endParaRPr>
          </a:p>
        </p:txBody>
      </p:sp>
      <p:sp>
        <p:nvSpPr>
          <p:cNvPr id="5" name="Rectangle 5"/>
          <p:cNvSpPr>
            <a:spLocks noChangeArrowheads="1"/>
          </p:cNvSpPr>
          <p:nvPr/>
        </p:nvSpPr>
        <p:spPr bwMode="auto">
          <a:xfrm>
            <a:off x="261938" y="1000125"/>
            <a:ext cx="7808912" cy="5000625"/>
          </a:xfrm>
          <a:prstGeom prst="rect">
            <a:avLst/>
          </a:prstGeom>
          <a:noFill/>
          <a:ln w="9525">
            <a:noFill/>
            <a:miter lim="800000"/>
            <a:headEnd/>
            <a:tailEnd/>
          </a:ln>
        </p:spPr>
        <p:txBody>
          <a:bodyPr lIns="92053" tIns="46028" rIns="92053" bIns="46028"/>
          <a:lstStyle/>
          <a:p>
            <a:pPr marL="457200" indent="-457200"/>
            <a:r>
              <a:rPr lang="en-US" sz="2000" b="1" dirty="0" smtClean="0">
                <a:latin typeface="Arial" panose="020B0604020202020204" pitchFamily="34" charset="0"/>
                <a:cs typeface="Arial" panose="020B0604020202020204" pitchFamily="34" charset="0"/>
              </a:rPr>
              <a:t>7.	Document </a:t>
            </a:r>
            <a:r>
              <a:rPr lang="en-US" sz="2000" b="1" dirty="0">
                <a:latin typeface="Arial" panose="020B0604020202020204" pitchFamily="34" charset="0"/>
                <a:cs typeface="Arial" panose="020B0604020202020204" pitchFamily="34" charset="0"/>
              </a:rPr>
              <a:t>everything</a:t>
            </a:r>
            <a:r>
              <a:rPr lang="en-US" sz="2000" b="1" dirty="0" smtClean="0">
                <a:latin typeface="Arial" panose="020B0604020202020204" pitchFamily="34" charset="0"/>
                <a:cs typeface="Arial" panose="020B0604020202020204" pitchFamily="34" charset="0"/>
              </a:rPr>
              <a:t>.  Whoever owns the notes, owns the project.</a:t>
            </a:r>
            <a:br>
              <a:rPr lang="en-US" sz="2000" b="1" dirty="0" smtClean="0">
                <a:latin typeface="Arial" panose="020B0604020202020204" pitchFamily="34" charset="0"/>
                <a:cs typeface="Arial" panose="020B0604020202020204" pitchFamily="34" charset="0"/>
              </a:rPr>
            </a:br>
            <a:endParaRPr lang="en-US" sz="2000" b="1" dirty="0" smtClean="0">
              <a:latin typeface="Arial" panose="020B0604020202020204" pitchFamily="34" charset="0"/>
              <a:cs typeface="Arial" panose="020B0604020202020204" pitchFamily="34" charset="0"/>
            </a:endParaRPr>
          </a:p>
          <a:p>
            <a:pPr marL="457200" indent="-457200"/>
            <a:r>
              <a:rPr lang="en-US" sz="2000" b="1" dirty="0" smtClean="0">
                <a:latin typeface="Arial" panose="020B0604020202020204" pitchFamily="34" charset="0"/>
                <a:cs typeface="Arial" panose="020B0604020202020204" pitchFamily="34" charset="0"/>
              </a:rPr>
              <a:t>8.	Do </a:t>
            </a:r>
            <a:r>
              <a:rPr lang="en-US" sz="2000" b="1" dirty="0">
                <a:latin typeface="Arial" panose="020B0604020202020204" pitchFamily="34" charset="0"/>
                <a:cs typeface="Arial" panose="020B0604020202020204" pitchFamily="34" charset="0"/>
              </a:rPr>
              <a:t>your </a:t>
            </a:r>
            <a:r>
              <a:rPr lang="en-US" sz="2000" b="1" dirty="0" smtClean="0">
                <a:latin typeface="Arial" panose="020B0604020202020204" pitchFamily="34" charset="0"/>
                <a:cs typeface="Arial" panose="020B0604020202020204" pitchFamily="34" charset="0"/>
              </a:rPr>
              <a:t>homework: there is always a sharpshooter.  There is always someone who wants to use your meeting or presentation to prove how smart </a:t>
            </a:r>
            <a:r>
              <a:rPr lang="en-US" sz="2000" b="1" i="1" dirty="0" smtClean="0">
                <a:latin typeface="Arial" panose="020B0604020202020204" pitchFamily="34" charset="0"/>
                <a:cs typeface="Arial" panose="020B0604020202020204" pitchFamily="34" charset="0"/>
              </a:rPr>
              <a:t>they</a:t>
            </a:r>
            <a:r>
              <a:rPr lang="en-US" sz="2000" b="1" dirty="0" smtClean="0">
                <a:latin typeface="Arial" panose="020B0604020202020204" pitchFamily="34" charset="0"/>
                <a:cs typeface="Arial" panose="020B0604020202020204" pitchFamily="34" charset="0"/>
              </a:rPr>
              <a:t> are.</a:t>
            </a:r>
            <a:br>
              <a:rPr lang="en-US" sz="2000" b="1" dirty="0" smtClean="0">
                <a:latin typeface="Arial" panose="020B0604020202020204" pitchFamily="34" charset="0"/>
                <a:cs typeface="Arial" panose="020B0604020202020204" pitchFamily="34" charset="0"/>
              </a:rPr>
            </a:br>
            <a:endParaRPr lang="en-US" sz="2000" b="1" dirty="0" smtClean="0">
              <a:latin typeface="Arial" panose="020B0604020202020204" pitchFamily="34" charset="0"/>
              <a:cs typeface="Arial" panose="020B0604020202020204" pitchFamily="34" charset="0"/>
            </a:endParaRPr>
          </a:p>
          <a:p>
            <a:pPr marL="457200" indent="-457200">
              <a:buAutoNum type="arabicPeriod" startAt="9"/>
            </a:pPr>
            <a:r>
              <a:rPr lang="en-US" sz="2000" b="1" dirty="0" smtClean="0">
                <a:latin typeface="Arial" panose="020B0604020202020204" pitchFamily="34" charset="0"/>
                <a:cs typeface="Arial" panose="020B0604020202020204" pitchFamily="34" charset="0"/>
              </a:rPr>
              <a:t>It doesn’t make any difference how great a person you are if you can’t come though when your boss/client needs something.</a:t>
            </a:r>
            <a:br>
              <a:rPr lang="en-US" sz="2000" b="1" dirty="0" smtClean="0">
                <a:latin typeface="Arial" panose="020B0604020202020204" pitchFamily="34" charset="0"/>
                <a:cs typeface="Arial" panose="020B0604020202020204" pitchFamily="34" charset="0"/>
              </a:rPr>
            </a:br>
            <a:endParaRPr lang="en-US" sz="1400" dirty="0">
              <a:latin typeface="Arial" pitchFamily="34" charset="0"/>
              <a:cs typeface="Arial" pitchFamily="34" charset="0"/>
            </a:endParaRPr>
          </a:p>
        </p:txBody>
      </p:sp>
      <p:sp>
        <p:nvSpPr>
          <p:cNvPr id="6" name="Slide Number Placeholder 1"/>
          <p:cNvSpPr txBox="1">
            <a:spLocks/>
          </p:cNvSpPr>
          <p:nvPr/>
        </p:nvSpPr>
        <p:spPr>
          <a:xfrm>
            <a:off x="6935037" y="25888"/>
            <a:ext cx="2133600" cy="365125"/>
          </a:xfrm>
          <a:prstGeom prst="rect">
            <a:avLst/>
          </a:prstGeom>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r">
              <a:defRPr/>
            </a:pPr>
            <a:fld id="{B0F75551-3000-4B50-9D9C-DC975FF2D7EA}" type="slidenum">
              <a:rPr lang="en-US" sz="1400" smtClean="0">
                <a:solidFill>
                  <a:schemeClr val="bg1"/>
                </a:solidFill>
                <a:latin typeface="Arial" panose="020B0604020202020204" pitchFamily="34" charset="0"/>
                <a:cs typeface="Arial" panose="020B0604020202020204" pitchFamily="34" charset="0"/>
              </a:rPr>
              <a:pPr algn="r">
                <a:defRPr/>
              </a:pPr>
              <a:t>9</a:t>
            </a:fld>
            <a:endParaRPr lang="en-US"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7210036"/>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747&quot;/&gt;&lt;/object&gt;&lt;object type=&quot;3&quot; unique_id=&quot;10005&quot;&gt;&lt;property id=&quot;20148&quot; value=&quot;5&quot;/&gt;&lt;property id=&quot;20300&quot; value=&quot;Slide 2 - &amp;quot;PB Organizational Chart&amp;quot;&quot;/&gt;&lt;property id=&quot;20307&quot; value=&quot;957&quot;/&gt;&lt;/object&gt;&lt;object type=&quot;3&quot; unique_id=&quot;10006&quot;&gt;&lt;property id=&quot;20148&quot; value=&quot;5&quot;/&gt;&lt;property id=&quot;20300&quot; value=&quot;Slide 3 - &amp;quot;PB Organizational Chart&amp;quot;&quot;/&gt;&lt;property id=&quot;20307&quot; value=&quot;950&quot;/&gt;&lt;/object&gt;&lt;object type=&quot;3&quot; unique_id=&quot;10007&quot;&gt;&lt;property id=&quot;20148&quot; value=&quot;5&quot;/&gt;&lt;property id=&quot;20300&quot; value=&quot;Slide 4 - &amp;quot;PMS TEC Overview&amp;quot;&quot;/&gt;&lt;property id=&quot;20307&quot; value=&quot;944&quot;/&gt;&lt;/object&gt;&lt;object type=&quot;3&quot; unique_id=&quot;10008&quot;&gt;&lt;property id=&quot;20148&quot; value=&quot;5&quot;/&gt;&lt;property id=&quot;20300&quot; value=&quot;Slide 5 - &amp;quot;Services Offered&amp;quot;&quot;/&gt;&lt;property id=&quot;20307&quot; value=&quot;945&quot;/&gt;&lt;/object&gt;&lt;object type=&quot;3&quot; unique_id=&quot;10009&quot;&gt;&lt;property id=&quot;20148&quot; value=&quot;5&quot;/&gt;&lt;property id=&quot;20300&quot; value=&quot;Slide 6 - &amp;quot;Project Controls&amp;quot;&quot;/&gt;&lt;property id=&quot;20307&quot; value=&quot;946&quot;/&gt;&lt;/object&gt;&lt;object type=&quot;3&quot; unique_id=&quot;10011&quot;&gt;&lt;property id=&quot;20148&quot; value=&quot;5&quot;/&gt;&lt;property id=&quot;20300&quot; value=&quot;Slide 8 - &amp;quot;PMS TEC Services Summary&amp;quot;&quot;/&gt;&lt;property id=&quot;20307&quot; value=&quot;948&quot;/&gt;&lt;/object&gt;&lt;object type=&quot;3&quot; unique_id=&quot;10012&quot;&gt;&lt;property id=&quot;20148&quot; value=&quot;5&quot;/&gt;&lt;property id=&quot;20300&quot; value=&quot;Slide 9 - &amp;quot;Project Controls Division&amp;quot;&quot;/&gt;&lt;property id=&quot;20307&quot; value=&quot;803&quot;/&gt;&lt;/object&gt;&lt;object type=&quot;3&quot; unique_id=&quot;10015&quot;&gt;&lt;property id=&quot;20148&quot; value=&quot;5&quot;/&gt;&lt;property id=&quot;20300&quot; value=&quot;Slide 12 - &amp;quot;Mission&amp;quot;&quot;/&gt;&lt;property id=&quot;20307&quot; value=&quot;745&quot;/&gt;&lt;/object&gt;&lt;object type=&quot;3&quot; unique_id=&quot;10017&quot;&gt;&lt;property id=&quot;20148&quot; value=&quot;5&quot;/&gt;&lt;property id=&quot;20300&quot; value=&quot;Slide 14 - &amp;quot;Project Controls Work Processes&amp;quot;&quot;/&gt;&lt;property id=&quot;20307&quot; value=&quot;739&quot;/&gt;&lt;/object&gt;&lt;object type=&quot;3&quot; unique_id=&quot;10018&quot;&gt;&lt;property id=&quot;20148&quot; value=&quot;5&quot;/&gt;&lt;property id=&quot;20300&quot; value=&quot;Slide 15 - &amp;quot;Project Controls Goals&amp;quot;&quot;/&gt;&lt;property id=&quot;20307&quot; value=&quot;748&quot;/&gt;&lt;/object&gt;&lt;object type=&quot;3&quot; unique_id=&quot;10020&quot;&gt;&lt;property id=&quot;20148&quot; value=&quot;5&quot;/&gt;&lt;property id=&quot;20300&quot; value=&quot;Slide 17 - &amp;quot;PIM Division&amp;quot;&quot;/&gt;&lt;property id=&quot;20307&quot; value=&quot;958&quot;/&gt;&lt;/object&gt;&lt;object type=&quot;3&quot; unique_id=&quot;10021&quot;&gt;&lt;property id=&quot;20148&quot; value=&quot;5&quot;/&gt;&lt;property id=&quot;20300&quot; value=&quot;Slide 18&quot;/&gt;&lt;property id=&quot;20307&quot; value=&quot;959&quot;/&gt;&lt;/object&gt;&lt;object type=&quot;3&quot; unique_id=&quot;10022&quot;&gt;&lt;property id=&quot;20148&quot; value=&quot;5&quot;/&gt;&lt;property id=&quot;20300&quot; value=&quot;Slide 20 - &amp;quot;PIM Division&amp;quot;&quot;/&gt;&lt;property id=&quot;20307&quot; value=&quot;759&quot;/&gt;&lt;/object&gt;&lt;object type=&quot;3&quot; unique_id=&quot;10023&quot;&gt;&lt;property id=&quot;20148&quot; value=&quot;5&quot;/&gt;&lt;property id=&quot;20300&quot; value=&quot;Slide 21 - &amp;quot;PIM Division Services&amp;quot;&quot;/&gt;&lt;property id=&quot;20307&quot; value=&quot;765&quot;/&gt;&lt;/object&gt;&lt;object type=&quot;3&quot; unique_id=&quot;10024&quot;&gt;&lt;property id=&quot;20148&quot; value=&quot;5&quot;/&gt;&lt;property id=&quot;20300&quot; value=&quot;Slide 23 - &amp;quot;PIM – Project IT Management&amp;quot;&quot;/&gt;&lt;property id=&quot;20307&quot; value=&quot;856&quot;/&gt;&lt;/object&gt;&lt;object type=&quot;3&quot; unique_id=&quot;10035&quot;&gt;&lt;property id=&quot;20148&quot; value=&quot;5&quot;/&gt;&lt;property id=&quot;20300&quot; value=&quot;Slide 30&quot;/&gt;&lt;property id=&quot;20307&quot; value=&quot;942&quot;/&gt;&lt;/object&gt;&lt;object type=&quot;3&quot; unique_id=&quot;10036&quot;&gt;&lt;property id=&quot;20148&quot; value=&quot;5&quot;/&gt;&lt;property id=&quot;20300&quot; value=&quot;Slide 7 - &amp;quot;Project Information Management&amp;quot;&quot;/&gt;&lt;property id=&quot;20307&quot; value=&quot;992&quot;/&gt;&lt;/object&gt;&lt;object type=&quot;3&quot; unique_id=&quot;10037&quot;&gt;&lt;property id=&quot;20148&quot; value=&quot;5&quot;/&gt;&lt;property id=&quot;20300&quot; value=&quot;Slide 10 - &amp;quot;Project Controls Organization&amp;quot;&quot;/&gt;&lt;property id=&quot;20307&quot; value=&quot;995&quot;/&gt;&lt;/object&gt;&lt;object type=&quot;3&quot; unique_id=&quot;10038&quot;&gt;&lt;property id=&quot;20148&quot; value=&quot;5&quot;/&gt;&lt;property id=&quot;20300&quot; value=&quot;Slide 11&quot;/&gt;&lt;property id=&quot;20307&quot; value=&quot;996&quot;/&gt;&lt;/object&gt;&lt;object type=&quot;3&quot; unique_id=&quot;10039&quot;&gt;&lt;property id=&quot;20148&quot; value=&quot;5&quot;/&gt;&lt;property id=&quot;20300&quot; value=&quot;Slide 13 - &amp;quot;Key Facts&amp;quot;&quot;/&gt;&lt;property id=&quot;20307&quot; value=&quot;993&quot;/&gt;&lt;/object&gt;&lt;object type=&quot;3&quot; unique_id=&quot;10040&quot;&gt;&lt;property id=&quot;20148&quot; value=&quot;5&quot;/&gt;&lt;property id=&quot;20300&quot; value=&quot;Slide 16 - &amp;quot;Project Information Management Division&amp;quot;&quot;/&gt;&lt;property id=&quot;20307&quot; value=&quot;994&quot;/&gt;&lt;/object&gt;&lt;object type=&quot;3&quot; unique_id=&quot;10041&quot;&gt;&lt;property id=&quot;20148&quot; value=&quot;5&quot;/&gt;&lt;property id=&quot;20300&quot; value=&quot;Slide 19 - &amp;quot;Mission&amp;quot;&quot;/&gt;&lt;property id=&quot;20307&quot; value=&quot;1003&quot;/&gt;&lt;/object&gt;&lt;object type=&quot;3&quot; unique_id=&quot;10042&quot;&gt;&lt;property id=&quot;20148&quot; value=&quot;5&quot;/&gt;&lt;property id=&quot;20300&quot; value=&quot;Slide 22 - &amp;quot;Hosted Applications&amp;quot;&quot;/&gt;&lt;property id=&quot;20307&quot; value=&quot;980&quot;/&gt;&lt;/object&gt;&lt;object type=&quot;3&quot; unique_id=&quot;10043&quot;&gt;&lt;property id=&quot;20148&quot; value=&quot;5&quot;/&gt;&lt;property id=&quot;20300&quot; value=&quot;Slide 24&quot;/&gt;&lt;property id=&quot;20307&quot; value=&quot;998&quot;/&gt;&lt;/object&gt;&lt;object type=&quot;3&quot; unique_id=&quot;10044&quot;&gt;&lt;property id=&quot;20148&quot; value=&quot;5&quot;/&gt;&lt;property id=&quot;20300&quot; value=&quot;Slide 25 - &amp;quot;Major Wins&amp;quot;&quot;/&gt;&lt;property id=&quot;20307&quot; value=&quot;999&quot;/&gt;&lt;/object&gt;&lt;object type=&quot;3&quot; unique_id=&quot;10045&quot;&gt;&lt;property id=&quot;20148&quot; value=&quot;5&quot;/&gt;&lt;property id=&quot;20300&quot; value=&quot;Slide 26 - &amp;quot;Major Current Pursuits&amp;quot;&quot;/&gt;&lt;property id=&quot;20307&quot; value=&quot;1000&quot;/&gt;&lt;/object&gt;&lt;object type=&quot;3&quot; unique_id=&quot;10046&quot;&gt;&lt;property id=&quot;20148&quot; value=&quot;5&quot;/&gt;&lt;property id=&quot;20300&quot; value=&quot;Slide 27 - &amp;quot;Strategic Direction&amp;quot;&quot;/&gt;&lt;property id=&quot;20307&quot; value=&quot;1005&quot;/&gt;&lt;/object&gt;&lt;object type=&quot;3&quot; unique_id=&quot;10047&quot;&gt;&lt;property id=&quot;20148&quot; value=&quot;5&quot;/&gt;&lt;property id=&quot;20300&quot; value=&quot;Slide 28 - &amp;quot;GAP Analysis&amp;quot;&quot;/&gt;&lt;property id=&quot;20307&quot; value=&quot;1006&quot;/&gt;&lt;/object&gt;&lt;object type=&quot;3&quot; unique_id=&quot;10048&quot;&gt;&lt;property id=&quot;20148&quot; value=&quot;5&quot;/&gt;&lt;property id=&quot;20300&quot; value=&quot;Slide 29 - &amp;quot;2011 Objectives&amp;quot;&quot;/&gt;&lt;property id=&quot;20307&quot; value=&quot;1007&quot;/&gt;&lt;/object&gt;&lt;/object&gt;&lt;/object&gt;&lt;/database&gt;"/>
  <p:tag name="SECTOMILLISECCONVERTED" val="1"/>
</p:tagLst>
</file>

<file path=ppt/theme/theme1.xml><?xml version="1.0" encoding="utf-8"?>
<a:theme xmlns:a="http://schemas.openxmlformats.org/drawingml/2006/main" name="PB PMS TE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C7E125509D59F42B1E04AF4B2873FFC" ma:contentTypeVersion="0" ma:contentTypeDescription="Create a new document." ma:contentTypeScope="" ma:versionID="498b52c508da4f68842a77d3fe544697">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3C1FBAD-E713-4FE9-AED8-88795FE80D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2A9F77D2-F601-4AC2-9CFA-3476847462DB}">
  <ds:schemaRefs>
    <ds:schemaRef ds:uri="http://purl.org/dc/elements/1.1/"/>
    <ds:schemaRef ds:uri="http://purl.org/dc/terms/"/>
    <ds:schemaRef ds:uri="http://schemas.microsoft.com/office/2006/documentManagement/types"/>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CD583D16-7E5F-461B-AFA9-23596DCC1D9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PB PMS TEC</Template>
  <TotalTime>14357</TotalTime>
  <Words>403</Words>
  <Application>Microsoft Office PowerPoint</Application>
  <PresentationFormat>On-screen Show (4:3)</PresentationFormat>
  <Paragraphs>197</Paragraphs>
  <Slides>21</Slides>
  <Notes>21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PB PMS TEC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Parsons Brinckerhoff</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MSL-ARLCanada</dc:title>
  <dc:creator>Vande Water</dc:creator>
  <cp:lastModifiedBy>Mark Kimmey</cp:lastModifiedBy>
  <cp:revision>1028</cp:revision>
  <cp:lastPrinted>2014-10-24T16:11:31Z</cp:lastPrinted>
  <dcterms:created xsi:type="dcterms:W3CDTF">1999-03-29T19:50:09Z</dcterms:created>
  <dcterms:modified xsi:type="dcterms:W3CDTF">2014-11-12T00:49:06Z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0x0101005C7E125509D59F42B1E04AF4B2873FFC</vt:lpwstr>
  </property>
</Properties>
</file>