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1" r:id="rId3"/>
    <p:sldId id="292" r:id="rId4"/>
    <p:sldId id="293" r:id="rId5"/>
    <p:sldId id="364" r:id="rId6"/>
    <p:sldId id="365" r:id="rId7"/>
    <p:sldId id="296" r:id="rId8"/>
    <p:sldId id="313" r:id="rId9"/>
    <p:sldId id="398" r:id="rId10"/>
    <p:sldId id="300" r:id="rId11"/>
    <p:sldId id="310" r:id="rId12"/>
    <p:sldId id="397" r:id="rId13"/>
    <p:sldId id="309" r:id="rId14"/>
    <p:sldId id="302" r:id="rId15"/>
    <p:sldId id="303" r:id="rId16"/>
    <p:sldId id="305" r:id="rId17"/>
    <p:sldId id="306" r:id="rId18"/>
    <p:sldId id="334" r:id="rId19"/>
    <p:sldId id="396" r:id="rId20"/>
    <p:sldId id="399" r:id="rId21"/>
    <p:sldId id="308" r:id="rId22"/>
    <p:sldId id="401" r:id="rId23"/>
    <p:sldId id="311" r:id="rId24"/>
    <p:sldId id="400" r:id="rId25"/>
    <p:sldId id="312" r:id="rId26"/>
    <p:sldId id="403" r:id="rId27"/>
    <p:sldId id="404" r:id="rId28"/>
    <p:sldId id="405" r:id="rId29"/>
    <p:sldId id="314" r:id="rId30"/>
    <p:sldId id="406" r:id="rId31"/>
    <p:sldId id="408" r:id="rId32"/>
    <p:sldId id="315" r:id="rId33"/>
    <p:sldId id="319" r:id="rId34"/>
    <p:sldId id="321" r:id="rId35"/>
    <p:sldId id="407" r:id="rId36"/>
    <p:sldId id="322" r:id="rId37"/>
    <p:sldId id="409" r:id="rId38"/>
    <p:sldId id="411" r:id="rId39"/>
    <p:sldId id="410" r:id="rId40"/>
    <p:sldId id="412" r:id="rId41"/>
    <p:sldId id="327" r:id="rId42"/>
    <p:sldId id="324" r:id="rId43"/>
    <p:sldId id="413" r:id="rId44"/>
    <p:sldId id="415" r:id="rId45"/>
    <p:sldId id="414" r:id="rId46"/>
    <p:sldId id="416" r:id="rId47"/>
    <p:sldId id="417" r:id="rId48"/>
    <p:sldId id="332" r:id="rId49"/>
    <p:sldId id="45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959200"/>
    <a:srgbClr val="FF66CC"/>
    <a:srgbClr val="CDEAFF"/>
    <a:srgbClr val="A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27A7-1507-40F7-A550-C2741A763022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65E9-13D9-4DF8-A524-CDFAD6DC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7542-837E-48EB-ABAE-1F5D3D8F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DE3C-DF5F-4150-921B-41C7C9375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D5BAB-1BC8-46A9-AA51-D52EB935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17C5-10E6-474D-8F22-334863612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9E3B9-DC54-459A-8FDE-B18FB3012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212DD-74D7-4288-B381-09ED7D536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E192-2409-456A-9A69-BA535C087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F18C4-75D2-4127-A23D-705716414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B590-CD38-4AAB-9E59-515FCC6D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E51FF-B97A-453D-B4EE-65100F51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F23D1-3C90-45D1-91F5-B3A6AA689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C8E5-200A-412A-9CC1-72348615D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3027E-BDAE-4051-A189-B1294D3AB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16F5A5-ED8E-4F42-A416-2FDEC8EA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Microsoft Project 2010 – </a:t>
            </a:r>
            <a:br>
              <a:rPr lang="en-US" altLang="en-US" dirty="0" smtClean="0"/>
            </a:br>
            <a:r>
              <a:rPr lang="en-US" altLang="en-US" dirty="0" smtClean="0"/>
              <a:t>Introduction, Part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Phil Pfeiffer</a:t>
            </a:r>
          </a:p>
          <a:p>
            <a:pPr eaLnBrk="1" hangingPunct="1"/>
            <a:r>
              <a:rPr lang="en-US" altLang="en-US" smtClean="0"/>
              <a:t>Fall,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276" b="24789"/>
          <a:stretch/>
        </p:blipFill>
        <p:spPr bwMode="auto">
          <a:xfrm>
            <a:off x="330504" y="1295878"/>
            <a:ext cx="7998247" cy="349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Initial, Blank Project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168133"/>
            <a:ext cx="8071706" cy="10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Task sheet 's initial mix of properties shown here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Eight of 427 possible task-related fields that Project 2010 supports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These defaults appear to be hard-wired into Project 2010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408" y="3259511"/>
            <a:ext cx="6486602" cy="39354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540" b="22103"/>
          <a:stretch/>
        </p:blipFill>
        <p:spPr bwMode="auto">
          <a:xfrm>
            <a:off x="330504" y="1102372"/>
            <a:ext cx="8427905" cy="3442384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Initial, Blank Project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168133"/>
            <a:ext cx="8071706" cy="10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First and final additional task sheet columns 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show current row's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line number</a:t>
            </a:r>
            <a:r>
              <a:rPr lang="en-US" sz="2000" i="1" kern="0" dirty="0" smtClean="0">
                <a:solidFill>
                  <a:srgbClr val="0033CC"/>
                </a:solidFill>
              </a:rPr>
              <a:t> </a:t>
            </a:r>
            <a:r>
              <a:rPr lang="en-US" sz="2000" i="1" kern="0" dirty="0"/>
              <a:t> for nonempty rows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support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addition of more fields</a:t>
            </a:r>
            <a:r>
              <a:rPr lang="en-US" sz="2000" i="1" kern="0" dirty="0" smtClean="0"/>
              <a:t> to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791" y="2952515"/>
            <a:ext cx="637811" cy="175290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67224" y="2952515"/>
            <a:ext cx="1337882" cy="1781426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5" y="999207"/>
            <a:ext cx="8320788" cy="25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8591550" cy="542943"/>
          </a:xfrm>
        </p:spPr>
        <p:txBody>
          <a:bodyPr/>
          <a:lstStyle/>
          <a:p>
            <a:r>
              <a:rPr lang="en-US" sz="3100" dirty="0">
                <a:solidFill>
                  <a:srgbClr val="000000"/>
                </a:solidFill>
              </a:rPr>
              <a:t>Gantt Chart View: </a:t>
            </a:r>
            <a:r>
              <a:rPr lang="en-US" sz="3100" dirty="0"/>
              <a:t>Initial, Blank </a:t>
            </a:r>
            <a:r>
              <a:rPr lang="en-US" sz="3100" dirty="0" smtClean="0"/>
              <a:t>Project w. Work</a:t>
            </a:r>
            <a:endParaRPr lang="en-US" sz="31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28862" y="3933022"/>
            <a:ext cx="8368914" cy="199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000" i="1" kern="0" dirty="0" smtClean="0">
                <a:solidFill>
                  <a:srgbClr val="000000"/>
                </a:solidFill>
              </a:rPr>
              <a:t>Work column shows a task's total workload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000" i="1" kern="0" dirty="0" smtClean="0">
                <a:solidFill>
                  <a:srgbClr val="000000"/>
                </a:solidFill>
              </a:rPr>
              <a:t>Added to default display by</a:t>
            </a:r>
          </a:p>
          <a:p>
            <a:pPr marL="288925" indent="-288925">
              <a:spcBef>
                <a:spcPts val="0"/>
              </a:spcBef>
            </a:pPr>
            <a:r>
              <a:rPr lang="en-US" sz="2000" i="1" kern="0" dirty="0" smtClean="0">
                <a:solidFill>
                  <a:srgbClr val="000000"/>
                </a:solidFill>
              </a:rPr>
              <a:t>Selecting down arrow on right-hand side of "Add new column" column</a:t>
            </a:r>
          </a:p>
          <a:p>
            <a:pPr marL="288925" indent="-288925">
              <a:spcBef>
                <a:spcPts val="0"/>
              </a:spcBef>
              <a:spcAft>
                <a:spcPts val="400"/>
              </a:spcAft>
            </a:pPr>
            <a:r>
              <a:rPr lang="en-US" sz="2000" i="1" kern="0" dirty="0" smtClean="0">
                <a:solidFill>
                  <a:srgbClr val="000000"/>
                </a:solidFill>
              </a:rPr>
              <a:t>Selecting "work" from alphabetized, pop-up list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000" i="1" kern="0" dirty="0" smtClean="0">
                <a:solidFill>
                  <a:srgbClr val="000000"/>
                </a:solidFill>
              </a:rPr>
              <a:t>Useful for seeing how duration and resource parameters affect schedule </a:t>
            </a:r>
            <a:endParaRPr lang="en-US" sz="2000" b="1" i="1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sz="1600" i="1" kern="0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2275" y="2127442"/>
            <a:ext cx="1481438" cy="1243719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t="-1" r="600" b="18982"/>
          <a:stretch/>
        </p:blipFill>
        <p:spPr bwMode="auto">
          <a:xfrm>
            <a:off x="589006" y="1247275"/>
            <a:ext cx="8097794" cy="32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Initial, Blank Project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814" y="5024917"/>
            <a:ext cx="8071706" cy="141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Gantt chart's </a:t>
            </a:r>
            <a:r>
              <a:rPr lang="en-US" sz="2000" b="1" i="1" kern="0" dirty="0" smtClean="0">
                <a:solidFill>
                  <a:srgbClr val="0070C0"/>
                </a:solidFill>
              </a:rPr>
              <a:t>initial time frame</a:t>
            </a:r>
            <a:r>
              <a:rPr lang="en-US" sz="2000" i="1" kern="0" dirty="0" smtClean="0"/>
              <a:t> and display shown here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Two-level breakdown of time, </a:t>
            </a:r>
            <a:br>
              <a:rPr lang="en-US" sz="2000" i="1" kern="0" dirty="0" smtClean="0"/>
            </a:br>
            <a:r>
              <a:rPr lang="en-US" sz="2000" i="1" kern="0" dirty="0" smtClean="0"/>
              <a:t>by day (bottom level) and week (top level), starting with current day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These defaults appear to be hard-wired into Project 2010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6900" y="2633100"/>
            <a:ext cx="4038320" cy="6230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r="45650" b="27107"/>
          <a:stretch/>
        </p:blipFill>
        <p:spPr bwMode="auto">
          <a:xfrm>
            <a:off x="533400" y="1182063"/>
            <a:ext cx="7249100" cy="39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A First, Minimal Task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805889"/>
            <a:ext cx="8071706" cy="3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New task defined by </a:t>
            </a:r>
            <a:r>
              <a:rPr lang="en-US" sz="2000" b="1" i="1" kern="0" dirty="0" smtClean="0">
                <a:solidFill>
                  <a:srgbClr val="0070C0"/>
                </a:solidFill>
              </a:rPr>
              <a:t>typing</a:t>
            </a:r>
            <a:r>
              <a:rPr lang="en-US" sz="2000" i="1" kern="0" dirty="0" smtClean="0"/>
              <a:t> task name into </a:t>
            </a:r>
            <a:r>
              <a:rPr lang="en-US" sz="2000" b="1" i="1" kern="0" dirty="0" smtClean="0"/>
              <a:t>Task Name</a:t>
            </a:r>
            <a:r>
              <a:rPr lang="en-US" sz="2000" i="1" kern="0" dirty="0" smtClean="0"/>
              <a:t>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3790" y="3776725"/>
            <a:ext cx="1774160" cy="434112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4720" y="3353919"/>
            <a:ext cx="2051858" cy="1713836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45855" b="32848"/>
          <a:stretch/>
        </p:blipFill>
        <p:spPr bwMode="auto">
          <a:xfrm>
            <a:off x="407627" y="998204"/>
            <a:ext cx="7711808" cy="393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 </a:t>
            </a:r>
            <a:r>
              <a:rPr lang="en-US" sz="3200" dirty="0" smtClean="0"/>
              <a:t>A First, Minimal Task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210981"/>
            <a:ext cx="6936036" cy="122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On task creation, Project 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initializes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line number</a:t>
            </a:r>
            <a:r>
              <a:rPr lang="en-US" sz="2000" i="1" kern="0" dirty="0" smtClean="0"/>
              <a:t> field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notes scheduling mode in </a:t>
            </a:r>
            <a:r>
              <a:rPr lang="en-US" sz="2000" b="1" i="1" kern="0" dirty="0" smtClean="0"/>
              <a:t>Task </a:t>
            </a:r>
            <a:r>
              <a:rPr lang="en-US" sz="2000" b="1" i="1" kern="0" dirty="0"/>
              <a:t>M</a:t>
            </a:r>
            <a:r>
              <a:rPr lang="en-US" sz="2000" b="1" i="1" kern="0" dirty="0" smtClean="0"/>
              <a:t>ode</a:t>
            </a:r>
            <a:r>
              <a:rPr lang="en-US" sz="2000" i="1" kern="0" dirty="0" smtClean="0"/>
              <a:t> field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0918" y="3430621"/>
            <a:ext cx="709746" cy="80807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06" y="3690650"/>
            <a:ext cx="398142" cy="437875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2" r="40326" b="43709"/>
          <a:stretch/>
        </p:blipFill>
        <p:spPr bwMode="auto">
          <a:xfrm>
            <a:off x="440672" y="1219056"/>
            <a:ext cx="8242296" cy="319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 A First, Minimal Task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4510954"/>
            <a:ext cx="8071706" cy="19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i="1" kern="0" dirty="0" smtClean="0">
                <a:solidFill>
                  <a:srgbClr val="008000"/>
                </a:solidFill>
              </a:rPr>
              <a:t>Line numbers </a:t>
            </a:r>
            <a:r>
              <a:rPr lang="en-US" sz="2000" i="1" kern="0" dirty="0" smtClean="0"/>
              <a:t>support definition of ordering constraints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i="1" kern="0" dirty="0" smtClean="0"/>
              <a:t>Used in </a:t>
            </a:r>
            <a:r>
              <a:rPr lang="en-US" sz="2000" b="1" i="1" kern="0" dirty="0" smtClean="0"/>
              <a:t>predecessor</a:t>
            </a:r>
            <a:r>
              <a:rPr lang="en-US" sz="2000" i="1" kern="0" dirty="0" smtClean="0"/>
              <a:t> fields to link related tasks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i="1" kern="0" dirty="0" smtClean="0"/>
              <a:t>Convenient for tracing sequences of related tasks in a schedule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i="1" kern="0" dirty="0" smtClean="0"/>
              <a:t>Project propagates changes to relative task position to predecessors column automatically – like what happens in Excel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2966" y="3921096"/>
            <a:ext cx="502110" cy="320203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7037" y="3660357"/>
            <a:ext cx="1219522" cy="304807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0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50275" b="40129"/>
          <a:stretch/>
        </p:blipFill>
        <p:spPr bwMode="auto">
          <a:xfrm>
            <a:off x="571448" y="971978"/>
            <a:ext cx="7890803" cy="39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</a:t>
            </a:r>
            <a:r>
              <a:rPr lang="en-US" sz="3200" dirty="0"/>
              <a:t> A First, Minimal Task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399" y="5221995"/>
            <a:ext cx="82470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b="1" i="1" kern="0" dirty="0" smtClean="0"/>
              <a:t>Task mode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 </a:t>
            </a:r>
            <a:r>
              <a:rPr lang="en-US" sz="2000" i="1" kern="0" dirty="0" smtClean="0"/>
              <a:t>field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 </a:t>
            </a:r>
            <a:r>
              <a:rPr lang="en-US" sz="2000" i="1" kern="0" dirty="0" smtClean="0"/>
              <a:t>shows mode that Project uses to schedule this task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i="1" kern="0" dirty="0" smtClean="0"/>
              <a:t>      icon indicates </a:t>
            </a:r>
            <a:r>
              <a:rPr lang="en-US" sz="2000" b="1" i="1" kern="0" dirty="0" smtClean="0">
                <a:solidFill>
                  <a:srgbClr val="0070C0"/>
                </a:solidFill>
              </a:rPr>
              <a:t>manually scheduled task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6168" y="3976181"/>
            <a:ext cx="952117" cy="661919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7820" r="1984" b="1231"/>
          <a:stretch/>
        </p:blipFill>
        <p:spPr bwMode="auto">
          <a:xfrm>
            <a:off x="896297" y="5575547"/>
            <a:ext cx="474037" cy="28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9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2"/>
          <a:stretch/>
        </p:blipFill>
        <p:spPr bwMode="auto">
          <a:xfrm>
            <a:off x="1070524" y="979619"/>
            <a:ext cx="6758233" cy="461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A First, Minimal Task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800" y="5765180"/>
            <a:ext cx="8453610" cy="74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i="1" kern="0" dirty="0" smtClean="0"/>
              <a:t>Scheduling mode assignment for newly </a:t>
            </a:r>
            <a:r>
              <a:rPr lang="en-US" sz="2000" i="1" kern="0" dirty="0"/>
              <a:t>created </a:t>
            </a:r>
            <a:r>
              <a:rPr lang="en-US" sz="2000" i="1" kern="0" dirty="0" smtClean="0"/>
              <a:t>tasks controlled by </a:t>
            </a:r>
            <a:br>
              <a:rPr lang="en-US" sz="2000" i="1" kern="0" dirty="0" smtClean="0"/>
            </a:br>
            <a:r>
              <a:rPr lang="en-US" sz="2000" b="1" i="1" kern="0" dirty="0" smtClean="0">
                <a:solidFill>
                  <a:srgbClr val="959200"/>
                </a:solidFill>
              </a:rPr>
              <a:t>Task mode control </a:t>
            </a:r>
            <a:r>
              <a:rPr lang="en-US" sz="2000" i="1" kern="0" dirty="0" smtClean="0"/>
              <a:t>on lower toolbar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8377" y="5197252"/>
            <a:ext cx="2994706" cy="39463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7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897"/>
          </a:xfrm>
        </p:spPr>
        <p:txBody>
          <a:bodyPr/>
          <a:lstStyle/>
          <a:p>
            <a:r>
              <a:rPr lang="en-US" sz="3200" dirty="0" smtClean="0"/>
              <a:t>Project Scheduling Modes: Manual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654"/>
            <a:ext cx="8229600" cy="504651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One of two Project 2010 modes for scheduling tasks</a:t>
            </a:r>
          </a:p>
          <a:p>
            <a:pPr marL="6858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New </a:t>
            </a:r>
            <a:r>
              <a:rPr lang="en-US" sz="1800" dirty="0"/>
              <a:t>in Project 2010</a:t>
            </a:r>
          </a:p>
          <a:p>
            <a:pPr marL="6858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Intended </a:t>
            </a:r>
            <a:r>
              <a:rPr lang="en-US" sz="1800" dirty="0"/>
              <a:t>use: building initial list of tasks before estimating them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Default for new projects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Selected characteristics</a:t>
            </a:r>
          </a:p>
          <a:p>
            <a:pPr marL="573088" lvl="1" indent="-287338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Allows users to put any text in time-related fields, including</a:t>
            </a:r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No content at all</a:t>
            </a:r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Content that Project 2010 can't parse:  e.g., "soon", "eventually"</a:t>
            </a:r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Content that Project 2010 can parse</a:t>
            </a:r>
          </a:p>
          <a:p>
            <a:pPr marL="1430338" lvl="3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Time points in various formats:   e.g., 7/14/14</a:t>
            </a:r>
          </a:p>
          <a:p>
            <a:pPr marL="1430338" lvl="3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Durations in various formats:   e.g.,  2h,  3 days</a:t>
            </a:r>
          </a:p>
          <a:p>
            <a:pPr marL="573088" lvl="1" indent="-287338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Mode's scheduling logic uses well-formed duration, start, and finish fields to automatically derive dependent fields:  e.g.,</a:t>
            </a:r>
            <a:endParaRPr lang="en-US" sz="2000" dirty="0" smtClean="0"/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Derive duration from start and finish dates</a:t>
            </a:r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Derive start date from duration and finish date</a:t>
            </a:r>
          </a:p>
          <a:p>
            <a:pPr marL="973138" lvl="2" indent="-287338">
              <a:lnSpc>
                <a:spcPct val="110000"/>
              </a:lnSpc>
              <a:spcBef>
                <a:spcPts val="0"/>
              </a:spcBef>
            </a:pPr>
            <a:r>
              <a:rPr lang="en-US" sz="1700" dirty="0" smtClean="0"/>
              <a:t>Derive finish date from duration and start date</a:t>
            </a:r>
          </a:p>
        </p:txBody>
      </p:sp>
    </p:spTree>
    <p:extLst>
      <p:ext uri="{BB962C8B-B14F-4D97-AF65-F5344CB8AC3E}">
        <p14:creationId xmlns:p14="http://schemas.microsoft.com/office/powerpoint/2010/main" val="36855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20"/>
          </a:xfrm>
        </p:spPr>
        <p:txBody>
          <a:bodyPr/>
          <a:lstStyle/>
          <a:p>
            <a:r>
              <a:rPr lang="en-US" sz="3600" dirty="0" smtClean="0"/>
              <a:t>Project 2010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311"/>
            <a:ext cx="8229600" cy="4985852"/>
          </a:xfrm>
        </p:spPr>
        <p:txBody>
          <a:bodyPr/>
          <a:lstStyle/>
          <a:p>
            <a:r>
              <a:rPr lang="en-US" sz="2400" dirty="0" smtClean="0"/>
              <a:t>Purpose:  support project definition, scheduling, tracking</a:t>
            </a:r>
          </a:p>
          <a:p>
            <a:r>
              <a:rPr lang="en-US" sz="2400" dirty="0" smtClean="0"/>
              <a:t>Characterized by some as "heavyweight" tool</a:t>
            </a:r>
          </a:p>
          <a:p>
            <a:pPr lvl="1"/>
            <a:r>
              <a:rPr lang="en-US" sz="2000" dirty="0" smtClean="0"/>
              <a:t>Much more fully featured than spreadsheets …</a:t>
            </a:r>
          </a:p>
          <a:p>
            <a:pPr lvl="1"/>
            <a:r>
              <a:rPr lang="en-US" sz="2000" dirty="0" smtClean="0"/>
              <a:t>… but with significant learning curve</a:t>
            </a:r>
          </a:p>
          <a:p>
            <a:r>
              <a:rPr lang="en-US" sz="2400" dirty="0" smtClean="0"/>
              <a:t>My take</a:t>
            </a:r>
          </a:p>
          <a:p>
            <a:pPr lvl="1"/>
            <a:r>
              <a:rPr lang="en-US" sz="2200" dirty="0" smtClean="0"/>
              <a:t>idiosyncratic</a:t>
            </a:r>
          </a:p>
          <a:p>
            <a:pPr lvl="1"/>
            <a:r>
              <a:rPr lang="en-US" sz="2200" dirty="0" smtClean="0"/>
              <a:t>somewhat unstable</a:t>
            </a:r>
          </a:p>
          <a:p>
            <a:pPr lvl="1"/>
            <a:r>
              <a:rPr lang="en-US" sz="2200" dirty="0" smtClean="0"/>
              <a:t>inferior, from what I've heard, to other commercial tools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2200" dirty="0"/>
              <a:t>useful, even with all of the </a:t>
            </a:r>
            <a:r>
              <a:rPr lang="en-US" sz="2200" dirty="0" smtClean="0"/>
              <a:t>difficulties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+"/>
            </a:pPr>
            <a:r>
              <a:rPr lang="en-US" sz="2200" dirty="0" smtClean="0"/>
              <a:t>relatively inexpensive – esp. when compared with these other commercial tools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2200" dirty="0" smtClean="0"/>
              <a:t>a reasonable tool for managing projects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18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8" y="979619"/>
            <a:ext cx="6900231" cy="40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A First, Minimal Task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800" y="5135082"/>
            <a:ext cx="8453610" cy="137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i="1" kern="0" dirty="0" smtClean="0"/>
              <a:t>Scheduling mode assignment for newly </a:t>
            </a:r>
            <a:r>
              <a:rPr lang="en-US" sz="2000" i="1" kern="0" dirty="0"/>
              <a:t>created </a:t>
            </a:r>
            <a:r>
              <a:rPr lang="en-US" sz="2000" i="1" kern="0" dirty="0" smtClean="0"/>
              <a:t>tasks controlled by </a:t>
            </a:r>
            <a:br>
              <a:rPr lang="en-US" sz="2000" i="1" kern="0" dirty="0" smtClean="0"/>
            </a:br>
            <a:r>
              <a:rPr lang="en-US" sz="2000" b="1" i="1" kern="0" dirty="0" smtClean="0">
                <a:solidFill>
                  <a:srgbClr val="959200"/>
                </a:solidFill>
              </a:rPr>
              <a:t>Task mode control </a:t>
            </a:r>
            <a:r>
              <a:rPr lang="en-US" sz="2000" i="1" kern="0" dirty="0" smtClean="0"/>
              <a:t>on lower toolbar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i="1" kern="0" dirty="0" smtClean="0"/>
              <a:t>Clicking on control produces dropdown, allows toggling between manual scheduling and </a:t>
            </a:r>
            <a:r>
              <a:rPr lang="en-US" sz="2000" b="1" i="1" kern="0" dirty="0" smtClean="0">
                <a:solidFill>
                  <a:srgbClr val="0070C0"/>
                </a:solidFill>
              </a:rPr>
              <a:t>auto scheduling</a:t>
            </a:r>
            <a:r>
              <a:rPr lang="en-US" sz="2000" i="1" kern="0" dirty="0" smtClean="0"/>
              <a:t> (</a:t>
            </a:r>
            <a:r>
              <a:rPr lang="en-US" sz="2000" i="1" kern="0" dirty="0"/>
              <a:t>more later</a:t>
            </a:r>
            <a:r>
              <a:rPr lang="en-US" sz="2000" i="1" kern="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5075" y="4641291"/>
            <a:ext cx="2653228" cy="39463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79" y="326260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A First, Minimal Task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54508" y="4090922"/>
            <a:ext cx="8071706" cy="10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/>
              <a:t>Project's </a:t>
            </a:r>
            <a:r>
              <a:rPr lang="en-US" sz="2000" b="1" i="1" kern="0" dirty="0" smtClean="0"/>
              <a:t>Gantt Chart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 </a:t>
            </a:r>
            <a:r>
              <a:rPr lang="en-US" sz="2000" i="1" kern="0" dirty="0" smtClean="0"/>
              <a:t>remains empty after sample task was added because task lacks duration, predecessor and successor tasks and resource assignments</a:t>
            </a:r>
          </a:p>
        </p:txBody>
      </p:sp>
      <p:pic>
        <p:nvPicPr>
          <p:cNvPr id="5122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6" y="1152247"/>
            <a:ext cx="8519711" cy="24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09037" y="2120813"/>
            <a:ext cx="2541180" cy="1657973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9" y="983739"/>
            <a:ext cx="8496318" cy="315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A First, Minimal Task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98745" y="4385937"/>
            <a:ext cx="8071706" cy="8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000" i="1" kern="0" dirty="0">
                <a:solidFill>
                  <a:srgbClr val="000000"/>
                </a:solidFill>
              </a:rPr>
              <a:t>Similarly</a:t>
            </a:r>
            <a:r>
              <a:rPr lang="en-US" sz="2000" b="1" i="1" kern="0" dirty="0" smtClean="0">
                <a:solidFill>
                  <a:srgbClr val="000000"/>
                </a:solidFill>
              </a:rPr>
              <a:t>, Timeline View </a:t>
            </a:r>
            <a:r>
              <a:rPr lang="en-US" sz="2000" i="1" kern="0" dirty="0" smtClean="0">
                <a:solidFill>
                  <a:srgbClr val="000000"/>
                </a:solidFill>
              </a:rPr>
              <a:t>remains empty, showing </a:t>
            </a:r>
            <a:r>
              <a:rPr lang="en-US" sz="2000" b="1" i="1" kern="0" dirty="0" smtClean="0">
                <a:solidFill>
                  <a:srgbClr val="002060"/>
                </a:solidFill>
              </a:rPr>
              <a:t>start date </a:t>
            </a:r>
            <a:r>
              <a:rPr lang="en-US" sz="2000" i="1" kern="0" dirty="0" smtClean="0">
                <a:solidFill>
                  <a:srgbClr val="000000"/>
                </a:solidFill>
              </a:rPr>
              <a:t>equal to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finish date  </a:t>
            </a:r>
            <a:r>
              <a:rPr lang="en-US" sz="2000" i="1" kern="0" dirty="0">
                <a:solidFill>
                  <a:srgbClr val="000000"/>
                </a:solidFill>
              </a:rPr>
              <a:t>(and e</a:t>
            </a:r>
            <a:r>
              <a:rPr lang="en-US" sz="2000" i="1" kern="0" dirty="0" smtClean="0">
                <a:solidFill>
                  <a:srgbClr val="000000"/>
                </a:solidFill>
              </a:rPr>
              <a:t>qual to current date)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88926" y="1839817"/>
            <a:ext cx="1101686" cy="56185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394" y="1839817"/>
            <a:ext cx="863979" cy="554439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3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5" y="1010121"/>
            <a:ext cx="8776507" cy="3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37" y="274638"/>
            <a:ext cx="8585115" cy="542943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Gantt Chart View:  </a:t>
            </a:r>
            <a:r>
              <a:rPr lang="en-US" sz="3000" dirty="0" smtClean="0">
                <a:solidFill>
                  <a:srgbClr val="000000"/>
                </a:solidFill>
              </a:rPr>
              <a:t>Minimal Task, 2-Day Duration</a:t>
            </a:r>
            <a:endParaRPr lang="en-US" sz="3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0537" y="4753929"/>
            <a:ext cx="8362787" cy="13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/>
              <a:t>Adding</a:t>
            </a:r>
            <a:r>
              <a:rPr lang="en-US" sz="2000" b="1" i="1" kern="0" dirty="0" smtClean="0"/>
              <a:t> </a:t>
            </a:r>
            <a:r>
              <a:rPr lang="en-US" sz="2000" i="1" kern="0" dirty="0"/>
              <a:t>value to </a:t>
            </a:r>
            <a:r>
              <a:rPr lang="en-US" sz="2000" b="1" i="1" kern="0" dirty="0" smtClean="0"/>
              <a:t>duration </a:t>
            </a:r>
            <a:r>
              <a:rPr lang="en-US" sz="2000" i="1" kern="0" dirty="0" smtClean="0"/>
              <a:t>field adds blue bar to Gantt Chart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Gantt chart now shows task's duration, using blue bar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Task bar lacks </a:t>
            </a:r>
            <a:r>
              <a:rPr lang="en-US" sz="2000" i="1" kern="0" dirty="0"/>
              <a:t>start interval (</a:t>
            </a:r>
            <a:r>
              <a:rPr lang="en-US" sz="2000" b="1" kern="0" dirty="0"/>
              <a:t>[</a:t>
            </a:r>
            <a:r>
              <a:rPr lang="en-US" sz="2000" i="1" kern="0" dirty="0"/>
              <a:t>) and end interval (</a:t>
            </a:r>
            <a:r>
              <a:rPr lang="en-US" sz="2000" b="1" kern="0" dirty="0"/>
              <a:t>]</a:t>
            </a:r>
            <a:r>
              <a:rPr lang="en-US" sz="2000" i="1" kern="0" dirty="0"/>
              <a:t>) icons </a:t>
            </a:r>
            <a:r>
              <a:rPr lang="en-US" sz="2000" i="1" kern="0" dirty="0" smtClean="0"/>
              <a:t>that are present for tasks with explicitly defined start and finish dates.</a:t>
            </a:r>
            <a:endParaRPr lang="en-US" sz="2000" i="1" kern="0" dirty="0"/>
          </a:p>
          <a:p>
            <a:pPr>
              <a:spcBef>
                <a:spcPts val="0"/>
              </a:spcBef>
            </a:pPr>
            <a:endParaRPr lang="en-US" sz="2000" i="1" kern="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761151" y="3185019"/>
            <a:ext cx="764247" cy="375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2010" y="3130897"/>
            <a:ext cx="780468" cy="484095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4" y="998875"/>
            <a:ext cx="8810859" cy="30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5" y="998876"/>
            <a:ext cx="8745571" cy="34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7516" cy="542943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Gantt Chart View: Minimal Task, 2-Day Duration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0537" y="4753930"/>
            <a:ext cx="8362787" cy="185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In absence of well-formed content in Start field, MS Project uses current Project's </a:t>
            </a:r>
            <a:r>
              <a:rPr lang="en-US" sz="2000" b="1" i="1" kern="0" dirty="0" smtClean="0"/>
              <a:t>start date</a:t>
            </a:r>
            <a:r>
              <a:rPr lang="en-US" sz="2000" i="1" kern="0" dirty="0" smtClean="0"/>
              <a:t> to schedule task 1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Start date viewable, settable from Project Information menu</a:t>
            </a:r>
          </a:p>
          <a:p>
            <a:pPr lvl="1">
              <a:spcBef>
                <a:spcPts val="0"/>
              </a:spcBef>
            </a:pPr>
            <a:r>
              <a:rPr lang="en-US" sz="2000" i="1" kern="0" dirty="0" smtClean="0"/>
              <a:t>Tab accessible from </a:t>
            </a:r>
            <a:r>
              <a:rPr lang="en-US" sz="2000" b="1" i="1" kern="0" dirty="0" smtClean="0">
                <a:solidFill>
                  <a:srgbClr val="959200"/>
                </a:solidFill>
              </a:rPr>
              <a:t>Project tab's Project Information option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Defaults to day when .</a:t>
            </a:r>
            <a:r>
              <a:rPr lang="en-US" sz="2000" i="1" kern="0" dirty="0" err="1" smtClean="0"/>
              <a:t>mpp</a:t>
            </a:r>
            <a:r>
              <a:rPr lang="en-US" sz="2000" i="1" kern="0" dirty="0" smtClean="0"/>
              <a:t> file was created </a:t>
            </a:r>
            <a:endParaRPr lang="en-US" sz="2000" i="1" kern="0" dirty="0"/>
          </a:p>
        </p:txBody>
      </p:sp>
      <p:sp>
        <p:nvSpPr>
          <p:cNvPr id="14" name="Rectangle 13"/>
          <p:cNvSpPr/>
          <p:nvPr/>
        </p:nvSpPr>
        <p:spPr>
          <a:xfrm>
            <a:off x="4314529" y="3746879"/>
            <a:ext cx="3143890" cy="375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2010" y="2853369"/>
            <a:ext cx="780468" cy="76162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3779" y="1190092"/>
            <a:ext cx="780468" cy="484095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159" y="1422266"/>
            <a:ext cx="780468" cy="847209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1" y="997994"/>
            <a:ext cx="8846544" cy="303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21" y="274638"/>
            <a:ext cx="8846544" cy="542943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Gantt Chart View: </a:t>
            </a:r>
            <a:r>
              <a:rPr lang="en-US" sz="3000" dirty="0" smtClean="0">
                <a:solidFill>
                  <a:srgbClr val="000000"/>
                </a:solidFill>
              </a:rPr>
              <a:t>Minimal </a:t>
            </a:r>
            <a:r>
              <a:rPr lang="en-US" sz="3000" dirty="0">
                <a:solidFill>
                  <a:srgbClr val="000000"/>
                </a:solidFill>
              </a:rPr>
              <a:t>Task, 2-Day Duration</a:t>
            </a:r>
            <a:endParaRPr lang="en-US" sz="3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91108" y="4441633"/>
            <a:ext cx="8599504" cy="8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/>
              <a:t>Adding</a:t>
            </a:r>
            <a:r>
              <a:rPr lang="en-US" sz="2000" b="1" i="1" kern="0" dirty="0"/>
              <a:t> </a:t>
            </a:r>
            <a:r>
              <a:rPr lang="en-US" sz="2000" i="1" kern="0" dirty="0"/>
              <a:t>value to </a:t>
            </a:r>
            <a:r>
              <a:rPr lang="en-US" sz="2000" b="1" i="1" kern="0" dirty="0"/>
              <a:t>duration </a:t>
            </a:r>
            <a:r>
              <a:rPr lang="en-US" sz="2000" i="1" kern="0" dirty="0"/>
              <a:t>field </a:t>
            </a:r>
            <a:r>
              <a:rPr lang="en-US" sz="2000" i="1" kern="0" dirty="0" smtClean="0"/>
              <a:t>also updates timeline's </a:t>
            </a:r>
            <a:r>
              <a:rPr lang="en-US" sz="2000" b="1" i="1" kern="0" dirty="0">
                <a:solidFill>
                  <a:srgbClr val="0033CC"/>
                </a:solidFill>
              </a:rPr>
              <a:t>start</a:t>
            </a:r>
            <a:r>
              <a:rPr lang="en-US" sz="2000" i="1" kern="0" dirty="0"/>
              <a:t>,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finish </a:t>
            </a:r>
            <a:r>
              <a:rPr lang="en-US" sz="2000" i="1" kern="0" dirty="0" smtClean="0"/>
              <a:t>times.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88926" y="2120746"/>
            <a:ext cx="1101686" cy="56185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394" y="2131762"/>
            <a:ext cx="863979" cy="554439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5" y="1010121"/>
            <a:ext cx="8794324" cy="32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</a:t>
            </a:r>
            <a:r>
              <a:rPr lang="en-US" sz="3200" dirty="0" smtClean="0">
                <a:solidFill>
                  <a:srgbClr val="000000"/>
                </a:solidFill>
              </a:rPr>
              <a:t>Minimal Task, 7/14 Start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0537" y="4472847"/>
            <a:ext cx="8461941" cy="83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Setting </a:t>
            </a:r>
            <a:r>
              <a:rPr lang="en-US" sz="2000" b="1" i="1" kern="0" dirty="0" smtClean="0"/>
              <a:t>start date of 7/14</a:t>
            </a:r>
            <a:r>
              <a:rPr lang="en-US" sz="2000" i="1" kern="0" dirty="0" smtClean="0"/>
              <a:t> with no supporting content inserts </a:t>
            </a:r>
            <a:r>
              <a:rPr lang="en-US" sz="2000" i="1" kern="0" dirty="0"/>
              <a:t>start </a:t>
            </a:r>
            <a:r>
              <a:rPr lang="en-US" sz="2000" i="1" kern="0" dirty="0" smtClean="0"/>
              <a:t>interval icon (</a:t>
            </a:r>
            <a:r>
              <a:rPr lang="en-US" sz="2000" b="1" kern="0" dirty="0" smtClean="0"/>
              <a:t>[</a:t>
            </a:r>
            <a:r>
              <a:rPr lang="en-US" sz="2000" i="1" kern="0" dirty="0" smtClean="0"/>
              <a:t>) – and no more – into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Gantt Chart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7342" y="3130897"/>
            <a:ext cx="1131270" cy="375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2010" y="3130897"/>
            <a:ext cx="780468" cy="37585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" y="900094"/>
            <a:ext cx="8794324" cy="33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</a:t>
            </a:r>
            <a:r>
              <a:rPr lang="en-US" sz="3200" dirty="0" smtClean="0">
                <a:solidFill>
                  <a:srgbClr val="000000"/>
                </a:solidFill>
              </a:rPr>
              <a:t>Minimal Task, 7/15 Finish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0537" y="4472847"/>
            <a:ext cx="8461941" cy="83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Setting </a:t>
            </a:r>
            <a:r>
              <a:rPr lang="en-US" sz="2000" b="1" i="1" kern="0" dirty="0" smtClean="0"/>
              <a:t>finish date of 7/15 </a:t>
            </a:r>
            <a:r>
              <a:rPr lang="en-US" sz="2000" i="1" kern="0" dirty="0" smtClean="0"/>
              <a:t>with no supporting content inserts end interval icon (</a:t>
            </a:r>
            <a:r>
              <a:rPr lang="en-US" sz="2000" b="1" kern="0" dirty="0" smtClean="0"/>
              <a:t>]</a:t>
            </a:r>
            <a:r>
              <a:rPr lang="en-US" sz="2000" i="1" kern="0" dirty="0" smtClean="0"/>
              <a:t>) – and no more – into </a:t>
            </a:r>
            <a:r>
              <a:rPr lang="en-US" sz="2000" b="1" i="1" kern="0" dirty="0">
                <a:solidFill>
                  <a:srgbClr val="0033CC"/>
                </a:solidFill>
              </a:rPr>
              <a:t>Gantt Chart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5983" y="2978127"/>
            <a:ext cx="1131270" cy="375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63002" y="2699134"/>
            <a:ext cx="780468" cy="65484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" y="900094"/>
            <a:ext cx="8653332" cy="33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 Start, </a:t>
            </a:r>
            <a:r>
              <a:rPr lang="en-US" sz="3200" dirty="0" smtClean="0">
                <a:solidFill>
                  <a:srgbClr val="000000"/>
                </a:solidFill>
              </a:rPr>
              <a:t>Duration, Finish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42371" y="4472847"/>
            <a:ext cx="8648241" cy="20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If any two of </a:t>
            </a:r>
            <a:r>
              <a:rPr lang="en-US" sz="2000" b="1" i="1" kern="0" dirty="0" smtClean="0"/>
              <a:t>{</a:t>
            </a:r>
            <a:r>
              <a:rPr lang="en-US" sz="2000" b="1" i="1" kern="0" dirty="0"/>
              <a:t>start date, duration, finish </a:t>
            </a:r>
            <a:r>
              <a:rPr lang="en-US" sz="2000" b="1" i="1" kern="0" dirty="0" smtClean="0"/>
              <a:t>date}</a:t>
            </a:r>
            <a:r>
              <a:rPr lang="en-US" sz="2000" i="1" kern="0" dirty="0" smtClean="0"/>
              <a:t> is set, Project infers the third value and generates the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Gantt chart task bar</a:t>
            </a:r>
            <a:r>
              <a:rPr lang="en-US" sz="2000" i="1" kern="0" dirty="0" smtClean="0"/>
              <a:t>: i.e.,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start interval icon (</a:t>
            </a:r>
            <a:r>
              <a:rPr lang="en-US" sz="2000" b="1" kern="0" dirty="0" smtClean="0"/>
              <a:t>[</a:t>
            </a:r>
            <a:r>
              <a:rPr lang="en-US" sz="2000" i="1" kern="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blue duration bar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end interval icon (</a:t>
            </a:r>
            <a:r>
              <a:rPr lang="en-US" sz="2000" b="1" kern="0" dirty="0"/>
              <a:t>]</a:t>
            </a:r>
            <a:r>
              <a:rPr lang="en-US" sz="2000" i="1" kern="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Here, I specified start and finish dates and allowed Project to infer duration. </a:t>
            </a:r>
            <a:endParaRPr lang="en-US" sz="2000" b="1" i="1" kern="0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7684" y="2978127"/>
            <a:ext cx="2497362" cy="375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6560" y="2721168"/>
            <a:ext cx="780468" cy="65484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9214"/>
            <a:ext cx="8527227" cy="3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Modifying Timescales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088367"/>
            <a:ext cx="8071706" cy="10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Right-clicking on Gantt chart timescale bar produces pop-up window</a:t>
            </a:r>
          </a:p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Selecting "timescale…" then raises a </a:t>
            </a:r>
            <a:r>
              <a:rPr lang="en-US" sz="2000" b="1" i="1" kern="0" dirty="0" smtClean="0"/>
              <a:t>timescale menu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12444" y="3212625"/>
            <a:ext cx="5219584" cy="177706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247"/>
          </a:xfrm>
        </p:spPr>
        <p:txBody>
          <a:bodyPr/>
          <a:lstStyle/>
          <a:p>
            <a:r>
              <a:rPr lang="en-US" sz="3600" dirty="0" smtClean="0"/>
              <a:t>Characteristics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976"/>
            <a:ext cx="8229600" cy="510418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Project 2010's world model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 project is a set of partially ordered tasks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Completed with the help of resources   (work, materials, costs)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Over time</a:t>
            </a:r>
            <a:endParaRPr lang="en-US" sz="1800" dirty="0"/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Fundamental feature:  </a:t>
            </a:r>
            <a:r>
              <a:rPr lang="en-US" sz="2400" b="1" dirty="0" smtClean="0">
                <a:solidFill>
                  <a:srgbClr val="0033CC"/>
                </a:solidFill>
              </a:rPr>
              <a:t>Task S</a:t>
            </a:r>
            <a:r>
              <a:rPr lang="en-US" sz="2400" b="1" dirty="0">
                <a:solidFill>
                  <a:srgbClr val="0033CC"/>
                </a:solidFill>
              </a:rPr>
              <a:t>heet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Hierarchical depiction of a project's tasks, with</a:t>
            </a:r>
          </a:p>
          <a:p>
            <a: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Supporting properties:  e.g.,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Task name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Start/ end dates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Resources that task requires  (people, equipment, …)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Predecessor tasks</a:t>
            </a:r>
          </a:p>
          <a:p>
            <a: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Supporting operations:  e.g.,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Linking of projects to subprojects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Automated scheduling of tasks, a.k.a. leveling</a:t>
            </a:r>
          </a:p>
          <a:p>
            <a: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Automated computation of resource usage and costs</a:t>
            </a:r>
          </a:p>
        </p:txBody>
      </p:sp>
    </p:spTree>
    <p:extLst>
      <p:ext uri="{BB962C8B-B14F-4D97-AF65-F5344CB8AC3E}">
        <p14:creationId xmlns:p14="http://schemas.microsoft.com/office/powerpoint/2010/main" val="220696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9214"/>
            <a:ext cx="8527227" cy="3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Modifying Timescales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399" y="5088367"/>
            <a:ext cx="8298627" cy="137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b="1" i="1" kern="0" dirty="0"/>
              <a:t>Timescale menu </a:t>
            </a:r>
            <a:r>
              <a:rPr lang="en-US" sz="2000" i="1" kern="0" dirty="0"/>
              <a:t>options support changes  to task attributes, including</a:t>
            </a:r>
          </a:p>
          <a:p>
            <a:pPr>
              <a:spcBef>
                <a:spcPts val="0"/>
              </a:spcBef>
            </a:pPr>
            <a:r>
              <a:rPr lang="en-US" sz="2000" b="1" i="1" kern="0" dirty="0">
                <a:solidFill>
                  <a:srgbClr val="008000"/>
                </a:solidFill>
              </a:rPr>
              <a:t>Tier to vary </a:t>
            </a:r>
            <a:r>
              <a:rPr lang="en-US" sz="2000" i="1" kern="0" dirty="0"/>
              <a:t> (via tabs: default is Middle Tier)</a:t>
            </a:r>
          </a:p>
          <a:p>
            <a:pPr>
              <a:spcBef>
                <a:spcPts val="0"/>
              </a:spcBef>
            </a:pPr>
            <a:r>
              <a:rPr lang="en-US" sz="2000" b="1" i="1" kern="0" dirty="0">
                <a:solidFill>
                  <a:srgbClr val="C00000"/>
                </a:solidFill>
              </a:rPr>
              <a:t>Time in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units for this tier</a:t>
            </a:r>
            <a:r>
              <a:rPr lang="en-US" sz="2000" i="1" kern="0" dirty="0" smtClean="0"/>
              <a:t>  </a:t>
            </a:r>
            <a:r>
              <a:rPr lang="en-US" sz="2000" i="1" kern="0" dirty="0"/>
              <a:t>(via units and count fields)</a:t>
            </a:r>
          </a:p>
          <a:p>
            <a:pPr>
              <a:spcBef>
                <a:spcPts val="0"/>
              </a:spcBef>
            </a:pPr>
            <a:r>
              <a:rPr lang="en-US" sz="2000" b="1" i="1" kern="0" dirty="0">
                <a:solidFill>
                  <a:srgbClr val="0033CC"/>
                </a:solidFill>
              </a:rPr>
              <a:t>Number of tiers</a:t>
            </a:r>
            <a:r>
              <a:rPr lang="en-US" sz="2000" i="1" kern="0" dirty="0"/>
              <a:t> (default is 2; can be 1 or 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12444" y="3212625"/>
            <a:ext cx="5219584" cy="177706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7938" y="4543033"/>
            <a:ext cx="2344298" cy="32522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7093" y="3474690"/>
            <a:ext cx="701488" cy="242047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7938" y="3877936"/>
            <a:ext cx="1454226" cy="27895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9213"/>
            <a:ext cx="8562296" cy="20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Modifying Timescales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800" y="3270717"/>
            <a:ext cx="8298627" cy="27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i="1" kern="0" dirty="0"/>
              <a:t>Timescale menu </a:t>
            </a:r>
            <a:r>
              <a:rPr lang="en-US" sz="2000" i="1" kern="0" dirty="0" smtClean="0"/>
              <a:t>can also be accessed as last item on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dropdown menu</a:t>
            </a:r>
            <a:r>
              <a:rPr lang="en-US" sz="2000" i="1" kern="0" dirty="0" smtClean="0"/>
              <a:t> accessible from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View Tab's Timescale option</a:t>
            </a:r>
            <a:endParaRPr lang="en-US" sz="2000" b="1" i="1" kern="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2748" y="1246248"/>
            <a:ext cx="825190" cy="27895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70650" y="1538126"/>
            <a:ext cx="825190" cy="27895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51957" y="1799526"/>
            <a:ext cx="240580" cy="27895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1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0" y="975619"/>
            <a:ext cx="8772095" cy="38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Modifying Timescales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088367"/>
            <a:ext cx="7667324" cy="11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Showing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effect of adjusting Gantt chart timescales </a:t>
            </a:r>
            <a:r>
              <a:rPr lang="en-US" sz="2000" i="1" kern="0" dirty="0" smtClean="0"/>
              <a:t>with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middle tier = 1 day</a:t>
            </a:r>
          </a:p>
          <a:p>
            <a:pPr>
              <a:spcBef>
                <a:spcPts val="0"/>
              </a:spcBef>
            </a:pPr>
            <a:r>
              <a:rPr lang="en-US" sz="2000" i="1" kern="0" dirty="0" smtClean="0"/>
              <a:t>bottom tier = 8 hours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0796" y="2699134"/>
            <a:ext cx="1751681" cy="671066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24090"/>
            <a:ext cx="8605025" cy="39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2 Independent Tasks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5300236"/>
            <a:ext cx="8493513" cy="11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Adding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second task</a:t>
            </a:r>
            <a:r>
              <a:rPr lang="en-US" sz="2000" i="1" kern="0" dirty="0" smtClean="0"/>
              <a:t> to schedule with no specified start date schedules task for earliest available start time.  Lack of other constraints </a:t>
            </a:r>
            <a:r>
              <a:rPr lang="en-US" sz="2000" i="1" kern="0" dirty="0" smtClean="0">
                <a:sym typeface="Wingdings" panose="05000000000000000000" pitchFamily="2" charset="2"/>
              </a:rPr>
              <a:t>allows for overlap.</a:t>
            </a:r>
            <a:endParaRPr lang="en-US" sz="2000" i="1" kern="0" dirty="0" smtClean="0"/>
          </a:p>
          <a:p>
            <a:pPr>
              <a:spcBef>
                <a:spcPts val="0"/>
              </a:spcBef>
            </a:pPr>
            <a:endParaRPr lang="en-US" sz="1600" i="1" kern="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06918" y="2986562"/>
            <a:ext cx="7991394" cy="62643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1" y="1004725"/>
            <a:ext cx="8601710" cy="36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2 </a:t>
            </a:r>
            <a:r>
              <a:rPr lang="en-US" sz="3200" dirty="0" smtClean="0">
                <a:solidFill>
                  <a:srgbClr val="000000"/>
                </a:solidFill>
              </a:rPr>
              <a:t>Tasks, FS Dependency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728117"/>
            <a:ext cx="8482362" cy="180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i="1" kern="0" dirty="0" smtClean="0"/>
              <a:t>Making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sample task 1 a predecessor of sample task 2</a:t>
            </a:r>
            <a:r>
              <a:rPr lang="en-US" sz="2000" i="1" kern="0" dirty="0" smtClean="0"/>
              <a:t> yields a three-day schedule.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i="1" kern="0" dirty="0"/>
              <a:t>The </a:t>
            </a:r>
            <a:r>
              <a:rPr lang="en-US" sz="2000" b="1" i="1" kern="0" dirty="0">
                <a:solidFill>
                  <a:srgbClr val="0033CC"/>
                </a:solidFill>
              </a:rPr>
              <a:t>Gantt chart </a:t>
            </a:r>
            <a:r>
              <a:rPr lang="en-US" sz="2000" i="1" kern="0" dirty="0"/>
              <a:t>uses a small arrow to show inter-task dependency, with arrow pointing towards the dependent task.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i="1" kern="0" dirty="0" smtClean="0"/>
              <a:t>Here, task 2 is said to have a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finish-to-start (FS) </a:t>
            </a:r>
            <a:r>
              <a:rPr lang="en-US" sz="2000" i="1" kern="0" dirty="0" smtClean="0"/>
              <a:t>dependency on task 1.</a:t>
            </a:r>
          </a:p>
          <a:p>
            <a:pPr>
              <a:spcBef>
                <a:spcPts val="0"/>
              </a:spcBef>
            </a:pPr>
            <a:endParaRPr lang="en-US" sz="1600" i="1" kern="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49899" y="3192362"/>
            <a:ext cx="708096" cy="252101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1936" y="2931111"/>
            <a:ext cx="1855225" cy="648430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8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4" t="27707" r="-4" b="9388"/>
          <a:stretch/>
        </p:blipFill>
        <p:spPr bwMode="auto">
          <a:xfrm>
            <a:off x="3886200" y="1431489"/>
            <a:ext cx="4983480" cy="429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2 </a:t>
            </a:r>
            <a:r>
              <a:rPr lang="en-US" sz="3200" dirty="0" smtClean="0">
                <a:solidFill>
                  <a:srgbClr val="000000"/>
                </a:solidFill>
              </a:rPr>
              <a:t>Tasks, FS Dependency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7" y="2265583"/>
            <a:ext cx="3185535" cy="264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i="1" kern="0" dirty="0" err="1" smtClean="0"/>
              <a:t>Closeup</a:t>
            </a:r>
            <a:r>
              <a:rPr lang="en-US" sz="2400" i="1" kern="0" dirty="0" smtClean="0"/>
              <a:t> of Gantt Chart depiction of finish-to-start (FS) dependency from previous slide's schedule.</a:t>
            </a:r>
          </a:p>
          <a:p>
            <a:pPr>
              <a:spcBef>
                <a:spcPts val="0"/>
              </a:spcBef>
            </a:pPr>
            <a:endParaRPr lang="en-US" sz="18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12617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03148"/>
            <a:ext cx="8415455" cy="361218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Gantt Chart View: 2 Tasks, FS Dependency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817327"/>
            <a:ext cx="8117305" cy="173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i="1" kern="0" dirty="0" smtClean="0"/>
              <a:t>Right-clicking on task 2 raises task 2's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Task Information Menu. </a:t>
            </a:r>
            <a:r>
              <a:rPr lang="en-US" sz="2000" i="1" kern="0" dirty="0" smtClean="0"/>
              <a:t> 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i="1" kern="0" dirty="0" smtClean="0"/>
              <a:t>This menu's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Predecessors</a:t>
            </a:r>
            <a:r>
              <a:rPr lang="en-US" sz="2000" i="1" kern="0" dirty="0" smtClean="0"/>
              <a:t> tab shows the dependency from task 1 to task 2 and confirms it as an 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FS dependency.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kern="0" dirty="0"/>
              <a:t>The FS designation means that task 2 must wait on task 1 to start, subject to a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lag/ lead </a:t>
            </a:r>
            <a:r>
              <a:rPr lang="en-US" sz="2000" b="1" i="1" kern="0" dirty="0">
                <a:solidFill>
                  <a:srgbClr val="C00000"/>
                </a:solidFill>
              </a:rPr>
              <a:t>time</a:t>
            </a:r>
            <a:r>
              <a:rPr lang="en-US" sz="2000" i="1" kern="0" dirty="0"/>
              <a:t>.</a:t>
            </a:r>
          </a:p>
          <a:p>
            <a:pPr>
              <a:spcBef>
                <a:spcPts val="0"/>
              </a:spcBef>
            </a:pPr>
            <a:endParaRPr lang="en-US" sz="1600" i="1" kern="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81243" y="3378822"/>
            <a:ext cx="758025" cy="32528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45767" y="4070195"/>
            <a:ext cx="959004" cy="445137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580" y="3149815"/>
            <a:ext cx="5109313" cy="1533700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08324" y="4070196"/>
            <a:ext cx="621277" cy="4075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95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829525"/>
            <a:ext cx="8774667" cy="36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 </a:t>
            </a:r>
            <a:r>
              <a:rPr lang="en-US" sz="3200" dirty="0">
                <a:solidFill>
                  <a:srgbClr val="000000"/>
                </a:solidFill>
              </a:rPr>
              <a:t>Tasks, FS </a:t>
            </a:r>
            <a:r>
              <a:rPr lang="en-US" sz="3200" dirty="0" smtClean="0">
                <a:solidFill>
                  <a:srgbClr val="000000"/>
                </a:solidFill>
              </a:rPr>
              <a:t>Dependency, 0.5 Day Lag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572000"/>
            <a:ext cx="8652746" cy="19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b="1" i="1" kern="0" dirty="0" smtClean="0"/>
              <a:t>Lag time</a:t>
            </a:r>
            <a:r>
              <a:rPr lang="en-US" sz="1800" i="1" kern="0" dirty="0" smtClean="0"/>
              <a:t> is a delay between a first event and a second event that the first triggers. 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800" i="1" kern="0" dirty="0" smtClean="0"/>
              <a:t>In Project, lag time is specified using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i="1" kern="0" dirty="0" smtClean="0"/>
              <a:t>the task information window OR </a:t>
            </a:r>
          </a:p>
          <a:p>
            <a:pPr marL="228600" indent="-228600">
              <a:spcBef>
                <a:spcPts val="0"/>
              </a:spcBef>
              <a:spcAft>
                <a:spcPts val="300"/>
              </a:spcAft>
            </a:pPr>
            <a:r>
              <a:rPr lang="en-US" sz="1800" i="1" kern="0" dirty="0" smtClean="0"/>
              <a:t>by </a:t>
            </a:r>
            <a:r>
              <a:rPr lang="en-US" sz="1800" b="1" i="1" kern="0" dirty="0" smtClean="0">
                <a:solidFill>
                  <a:srgbClr val="0070C0"/>
                </a:solidFill>
              </a:rPr>
              <a:t>following a predecessor constraint with a "+" and a duration</a:t>
            </a:r>
            <a:r>
              <a:rPr lang="en-US" sz="1800" i="1" kern="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800" i="1" kern="0" dirty="0" smtClean="0"/>
              <a:t>The dependency type suffix, FS, can ordinarily be omitted for FS dependencies. </a:t>
            </a:r>
            <a:br>
              <a:rPr lang="en-US" sz="1800" i="1" kern="0" dirty="0" smtClean="0"/>
            </a:br>
            <a:r>
              <a:rPr lang="en-US" sz="1800" i="1" kern="0" dirty="0" smtClean="0"/>
              <a:t>It must, however, be shown when specifying a lag.</a:t>
            </a:r>
            <a:endParaRPr lang="en-US" sz="1800" i="1" kern="0" dirty="0"/>
          </a:p>
          <a:p>
            <a:pPr>
              <a:spcBef>
                <a:spcPts val="0"/>
              </a:spcBef>
            </a:pPr>
            <a:endParaRPr lang="en-US" sz="1400" i="1" kern="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384523" y="2930024"/>
            <a:ext cx="964717" cy="32528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3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974488"/>
            <a:ext cx="8774667" cy="36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 </a:t>
            </a:r>
            <a:r>
              <a:rPr lang="en-US" sz="3200" dirty="0">
                <a:solidFill>
                  <a:srgbClr val="000000"/>
                </a:solidFill>
              </a:rPr>
              <a:t>Tasks, FS </a:t>
            </a:r>
            <a:r>
              <a:rPr lang="en-US" sz="3200" dirty="0" smtClean="0">
                <a:solidFill>
                  <a:srgbClr val="000000"/>
                </a:solidFill>
              </a:rPr>
              <a:t>Dependency, 0.5 Day Lag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962293"/>
            <a:ext cx="8652746" cy="15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i="1" kern="0" dirty="0" smtClean="0"/>
              <a:t>Adding the </a:t>
            </a:r>
            <a:r>
              <a:rPr lang="en-US" sz="2000" b="1" i="1" kern="0" dirty="0" smtClean="0">
                <a:solidFill>
                  <a:srgbClr val="0070C0"/>
                </a:solidFill>
              </a:rPr>
              <a:t>0.5 day lag time</a:t>
            </a:r>
            <a:r>
              <a:rPr lang="en-US" sz="2000" i="1" kern="0" dirty="0" smtClean="0"/>
              <a:t> to the task 1-task 2 dependency has the effect of pushing task 2's end time from 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2000" i="1" kern="0" dirty="0" smtClean="0"/>
              <a:t>the end of the 7/16 work day to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2000" i="1" kern="0" dirty="0" smtClean="0"/>
              <a:t>four hours into the work day on 7/17—i.e., 12 noon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i="1" kern="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33453" y="2900058"/>
            <a:ext cx="540834" cy="50020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9360" y="2803529"/>
            <a:ext cx="2648186" cy="724714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5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050067"/>
            <a:ext cx="8743734" cy="30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 </a:t>
            </a:r>
            <a:r>
              <a:rPr lang="en-US" sz="3200" dirty="0">
                <a:solidFill>
                  <a:srgbClr val="000000"/>
                </a:solidFill>
              </a:rPr>
              <a:t>Tasks, FS </a:t>
            </a:r>
            <a:r>
              <a:rPr lang="en-US" sz="3200" dirty="0" smtClean="0">
                <a:solidFill>
                  <a:srgbClr val="000000"/>
                </a:solidFill>
              </a:rPr>
              <a:t>Dependency, 0.5 Day Lead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360133"/>
            <a:ext cx="8652746" cy="142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i="1" kern="0" dirty="0" smtClean="0"/>
              <a:t>Lead (</a:t>
            </a:r>
            <a:r>
              <a:rPr lang="en-US" sz="2000" i="1" kern="0" dirty="0" smtClean="0"/>
              <a:t>pronounced "</a:t>
            </a:r>
            <a:r>
              <a:rPr lang="en-US" sz="2000" i="1" kern="0" dirty="0" err="1" smtClean="0"/>
              <a:t>leed</a:t>
            </a:r>
            <a:r>
              <a:rPr lang="en-US" sz="2000" i="1" kern="0" dirty="0" smtClean="0"/>
              <a:t>'</a:t>
            </a:r>
            <a:r>
              <a:rPr lang="en-US" sz="2000" b="1" i="1" kern="0" dirty="0" smtClean="0"/>
              <a:t>) time</a:t>
            </a:r>
            <a:r>
              <a:rPr lang="en-US" sz="2000" i="1" kern="0" dirty="0" smtClean="0"/>
              <a:t> is a "head start" given to a second event that a first event triggers.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i="1" kern="0" dirty="0" smtClean="0"/>
              <a:t>In Project, lead time is specified as negative lag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i="1" kern="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741362" y="3326835"/>
            <a:ext cx="964717" cy="32528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974"/>
          </a:xfrm>
        </p:spPr>
        <p:txBody>
          <a:bodyPr/>
          <a:lstStyle/>
          <a:p>
            <a:r>
              <a:rPr lang="en-US" sz="3600" dirty="0" smtClean="0"/>
              <a:t>Selected Supporting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766"/>
            <a:ext cx="8229600" cy="5050398"/>
          </a:xfrm>
        </p:spPr>
        <p:txBody>
          <a:bodyPr/>
          <a:lstStyle/>
          <a:p>
            <a:r>
              <a:rPr lang="en-US" sz="2200" dirty="0" smtClean="0"/>
              <a:t>Gantt Chart – task sheet, with graph depicting </a:t>
            </a:r>
          </a:p>
          <a:p>
            <a:pPr lvl="1"/>
            <a:r>
              <a:rPr lang="en-US" sz="1800" dirty="0" smtClean="0"/>
              <a:t>tasks in time, with support for expressing and managing</a:t>
            </a:r>
          </a:p>
          <a:p>
            <a:pPr lvl="1"/>
            <a:r>
              <a:rPr lang="en-US" sz="1800" dirty="0" smtClean="0"/>
              <a:t>inter-task dependencies and resource allocations</a:t>
            </a:r>
          </a:p>
          <a:p>
            <a:r>
              <a:rPr lang="en-US" sz="2200" dirty="0" smtClean="0"/>
              <a:t>Resource Sheet – table of resources and characteristics; e.g.,</a:t>
            </a:r>
          </a:p>
          <a:p>
            <a:pPr lvl="1"/>
            <a:r>
              <a:rPr lang="en-US" sz="1800" dirty="0" smtClean="0"/>
              <a:t>cost per hour – standard time and overtime</a:t>
            </a:r>
          </a:p>
          <a:p>
            <a:pPr lvl="1"/>
            <a:r>
              <a:rPr lang="en-US" sz="1800" dirty="0" smtClean="0"/>
              <a:t>working calendar</a:t>
            </a:r>
          </a:p>
          <a:p>
            <a:r>
              <a:rPr lang="en-US" sz="2200" dirty="0"/>
              <a:t>Resource Usage – breakdown of usage by resource; e.g.,</a:t>
            </a:r>
          </a:p>
          <a:p>
            <a:pPr lvl="1"/>
            <a:r>
              <a:rPr lang="en-US" sz="1800" dirty="0"/>
              <a:t>summary of usage for project as a whole, in (e.g.) minutes</a:t>
            </a:r>
          </a:p>
          <a:p>
            <a:pPr lvl="1"/>
            <a:r>
              <a:rPr lang="en-US" sz="1800" dirty="0"/>
              <a:t>breakdown of usage, relative to a time-slot-based view of project time</a:t>
            </a:r>
          </a:p>
          <a:p>
            <a:r>
              <a:rPr lang="en-US" sz="2200" dirty="0"/>
              <a:t>Team Planner – table-based breakdown of resource usage</a:t>
            </a:r>
          </a:p>
          <a:p>
            <a:r>
              <a:rPr lang="en-US" sz="2200" dirty="0" smtClean="0"/>
              <a:t>Network Diagram – graphical representation of task flow</a:t>
            </a:r>
            <a:endParaRPr lang="en-US" sz="1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630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027765"/>
            <a:ext cx="8743734" cy="30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 </a:t>
            </a:r>
            <a:r>
              <a:rPr lang="en-US" sz="3200" dirty="0">
                <a:solidFill>
                  <a:srgbClr val="000000"/>
                </a:solidFill>
              </a:rPr>
              <a:t>Tasks, FS </a:t>
            </a:r>
            <a:r>
              <a:rPr lang="en-US" sz="3200" dirty="0" smtClean="0">
                <a:solidFill>
                  <a:srgbClr val="000000"/>
                </a:solidFill>
              </a:rPr>
              <a:t>Dependency, 0.5 Day Lead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9" y="4337831"/>
            <a:ext cx="8652746" cy="153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eaLnBrk="1" hangingPunct="1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i="1" kern="0" dirty="0" smtClean="0">
                <a:solidFill>
                  <a:srgbClr val="000000"/>
                </a:solidFill>
                <a:latin typeface="Arial" charset="0"/>
              </a:rPr>
              <a:t>Adding the </a:t>
            </a:r>
            <a:r>
              <a:rPr lang="en-US" sz="2000" b="1" i="1" kern="0" dirty="0">
                <a:solidFill>
                  <a:srgbClr val="0070C0"/>
                </a:solidFill>
                <a:latin typeface="Arial" charset="0"/>
              </a:rPr>
              <a:t>0.5 </a:t>
            </a:r>
            <a:r>
              <a:rPr lang="en-US" sz="2000" b="1" i="1" kern="0" dirty="0" smtClean="0">
                <a:solidFill>
                  <a:srgbClr val="0070C0"/>
                </a:solidFill>
                <a:latin typeface="Arial" charset="0"/>
              </a:rPr>
              <a:t>day lead </a:t>
            </a:r>
            <a:r>
              <a:rPr lang="en-US" sz="2000" b="1" i="1" kern="0" dirty="0">
                <a:solidFill>
                  <a:srgbClr val="0070C0"/>
                </a:solidFill>
                <a:latin typeface="Arial" charset="0"/>
              </a:rPr>
              <a:t>time</a:t>
            </a: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 to the task 1-task 2 dependency has the effect of </a:t>
            </a:r>
            <a:r>
              <a:rPr lang="en-US" sz="2000" i="1" kern="0" dirty="0" smtClean="0">
                <a:solidFill>
                  <a:srgbClr val="000000"/>
                </a:solidFill>
                <a:latin typeface="Arial" charset="0"/>
              </a:rPr>
              <a:t>changing task </a:t>
            </a: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2's end time from </a:t>
            </a:r>
          </a:p>
          <a:p>
            <a:pPr eaLnBrk="1" hangingPunct="1">
              <a:spcBef>
                <a:spcPts val="0"/>
              </a:spcBef>
              <a:spcAft>
                <a:spcPts val="100"/>
              </a:spcAft>
            </a:pP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the end of the 7/16 work day to</a:t>
            </a:r>
          </a:p>
          <a:p>
            <a:pPr eaLnBrk="1" hangingPunct="1">
              <a:spcBef>
                <a:spcPts val="0"/>
              </a:spcBef>
              <a:spcAft>
                <a:spcPts val="100"/>
              </a:spcAft>
            </a:pP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four hours </a:t>
            </a:r>
            <a:r>
              <a:rPr lang="en-US" sz="2000" i="1" kern="0" dirty="0" smtClean="0">
                <a:solidFill>
                  <a:srgbClr val="000000"/>
                </a:solidFill>
                <a:latin typeface="Arial" charset="0"/>
              </a:rPr>
              <a:t>before the end of the </a:t>
            </a: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work day on </a:t>
            </a:r>
            <a:r>
              <a:rPr lang="en-US" sz="2000" i="1" kern="0" dirty="0" smtClean="0">
                <a:solidFill>
                  <a:srgbClr val="000000"/>
                </a:solidFill>
                <a:latin typeface="Arial" charset="0"/>
              </a:rPr>
              <a:t>7/16—i.e</a:t>
            </a:r>
            <a:r>
              <a:rPr lang="en-US" sz="2000" i="1" kern="0" dirty="0">
                <a:solidFill>
                  <a:srgbClr val="000000"/>
                </a:solidFill>
                <a:latin typeface="Arial" charset="0"/>
              </a:rPr>
              <a:t>., 12 noon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i="1" kern="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862052" y="3129605"/>
            <a:ext cx="679782" cy="50020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6560" y="2854710"/>
            <a:ext cx="2190985" cy="1204329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5383"/>
          </a:xfrm>
        </p:spPr>
        <p:txBody>
          <a:bodyPr/>
          <a:lstStyle/>
          <a:p>
            <a:r>
              <a:rPr lang="en-US" sz="3200" dirty="0" smtClean="0"/>
              <a:t>The Four Types of Inter-Task Dependencies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278"/>
            <a:ext cx="8229600" cy="51058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/>
              <a:t>Finish-to-Start (FS)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End of one task initiates start of another.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Example:  when summer ends, students start classes.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By far, the most common type of inter-task dependency.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/>
              <a:t>Start-to-Start (SS)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Start of one task or event initiates start of another.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Example:  when semester starts, students start classes.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/>
              <a:t>Start-to-Finish </a:t>
            </a:r>
            <a:r>
              <a:rPr lang="en-US" sz="2400" b="1" dirty="0"/>
              <a:t>(</a:t>
            </a:r>
            <a:r>
              <a:rPr lang="en-US" sz="2400" b="1" dirty="0" smtClean="0"/>
              <a:t>SF)</a:t>
            </a:r>
            <a:endParaRPr lang="en-US" sz="2400" b="1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Start of one task </a:t>
            </a:r>
            <a:r>
              <a:rPr lang="en-US" sz="2000" dirty="0" smtClean="0"/>
              <a:t>or event forces end of </a:t>
            </a:r>
            <a:r>
              <a:rPr lang="en-US" sz="2000" dirty="0"/>
              <a:t>another.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Example:  </a:t>
            </a:r>
            <a:r>
              <a:rPr lang="en-US" sz="2000" dirty="0" smtClean="0"/>
              <a:t>start of semester puts an end to "normal" life.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By far, the least common type of inter-task dependency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/>
              <a:t>Finish-to-Finish (FF)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End of one task forces end of another.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Example</a:t>
            </a:r>
            <a:r>
              <a:rPr lang="en-US" sz="2000" dirty="0"/>
              <a:t>:  </a:t>
            </a:r>
            <a:r>
              <a:rPr lang="en-US" sz="2000" dirty="0" smtClean="0"/>
              <a:t>end of period puts an end to today's lecture.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31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9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SS</a:t>
            </a:r>
            <a:r>
              <a:rPr lang="en-US" sz="3200" dirty="0" smtClean="0">
                <a:solidFill>
                  <a:srgbClr val="000000"/>
                </a:solidFill>
              </a:rPr>
              <a:t>, </a:t>
            </a:r>
            <a:r>
              <a:rPr lang="en-US" sz="3200" b="1" dirty="0" smtClean="0">
                <a:solidFill>
                  <a:srgbClr val="959200"/>
                </a:solidFill>
              </a:rPr>
              <a:t>SF</a:t>
            </a:r>
            <a:r>
              <a:rPr lang="en-US" sz="3200" dirty="0" smtClean="0">
                <a:solidFill>
                  <a:srgbClr val="000000"/>
                </a:solidFill>
              </a:rPr>
              <a:t>, and </a:t>
            </a:r>
            <a:r>
              <a:rPr lang="en-US" sz="3200" b="1" dirty="0" smtClean="0">
                <a:solidFill>
                  <a:srgbClr val="008000"/>
                </a:solidFill>
              </a:rPr>
              <a:t>FF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Dependencies</a:t>
            </a:r>
            <a:endParaRPr lang="en-US" sz="4800" dirty="0"/>
          </a:p>
        </p:txBody>
      </p:sp>
      <p:pic>
        <p:nvPicPr>
          <p:cNvPr id="21507" name="Picture 3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3" b="18350"/>
          <a:stretch/>
        </p:blipFill>
        <p:spPr bwMode="auto">
          <a:xfrm>
            <a:off x="194072" y="791160"/>
            <a:ext cx="876665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907491" y="2080932"/>
            <a:ext cx="843314" cy="30131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7012" y="1911237"/>
            <a:ext cx="438120" cy="515613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8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r="4760" b="3777"/>
          <a:stretch/>
        </p:blipFill>
        <p:spPr bwMode="auto">
          <a:xfrm>
            <a:off x="263644" y="2769039"/>
            <a:ext cx="869151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240630" y="3943611"/>
            <a:ext cx="900655" cy="301314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33045" y="3765053"/>
            <a:ext cx="730743" cy="465892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2" name="Picture 8" descr="C:\Users\phi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4" y="4637595"/>
            <a:ext cx="8780965" cy="18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036846" y="6073898"/>
            <a:ext cx="900655" cy="30131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33971" y="5915218"/>
            <a:ext cx="418534" cy="4658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823"/>
          </a:xfrm>
        </p:spPr>
        <p:txBody>
          <a:bodyPr/>
          <a:lstStyle/>
          <a:p>
            <a:r>
              <a:rPr lang="en-US" sz="3600" dirty="0" smtClean="0"/>
              <a:t>Resources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7"/>
            <a:ext cx="8229600" cy="260405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An entity that's required to complete a project's task(s)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Project recognizes three types: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work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selected by default when a resource is declared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cost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2872747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823"/>
          </a:xfrm>
        </p:spPr>
        <p:txBody>
          <a:bodyPr/>
          <a:lstStyle/>
          <a:p>
            <a:r>
              <a:rPr lang="en-US" sz="3200" dirty="0" smtClean="0"/>
              <a:t>Viewing a Project's Resources</a:t>
            </a:r>
            <a:endParaRPr lang="en-US" sz="3200" dirty="0"/>
          </a:p>
        </p:txBody>
      </p:sp>
      <p:pic>
        <p:nvPicPr>
          <p:cNvPr id="22530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671"/>
          <a:stretch/>
        </p:blipFill>
        <p:spPr bwMode="auto">
          <a:xfrm>
            <a:off x="391353" y="1105066"/>
            <a:ext cx="8262558" cy="33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3911" y="4641574"/>
            <a:ext cx="8229600" cy="19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kern="0" dirty="0" smtClean="0"/>
              <a:t>Resource Sheet View</a:t>
            </a:r>
            <a:r>
              <a:rPr lang="en-US" sz="2000" kern="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shows a project's resources and their properties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accessed by</a:t>
            </a:r>
          </a:p>
          <a:p>
            <a:pPr lvl="1">
              <a:spcBef>
                <a:spcPts val="0"/>
              </a:spcBef>
            </a:pPr>
            <a:r>
              <a:rPr lang="en-US" sz="2000" kern="0" dirty="0" smtClean="0"/>
              <a:t>selecting </a:t>
            </a:r>
            <a:r>
              <a:rPr lang="en-US" sz="2000" b="1" kern="0" dirty="0" smtClean="0">
                <a:solidFill>
                  <a:srgbClr val="C00000"/>
                </a:solidFill>
              </a:rPr>
              <a:t>Task tab's </a:t>
            </a:r>
            <a:r>
              <a:rPr lang="en-US" sz="2000" b="1" kern="0" dirty="0" smtClean="0">
                <a:solidFill>
                  <a:srgbClr val="959200"/>
                </a:solidFill>
              </a:rPr>
              <a:t>Gantt Chart</a:t>
            </a:r>
            <a:r>
              <a:rPr lang="en-US" sz="2000" b="1" kern="0" dirty="0" smtClean="0">
                <a:solidFill>
                  <a:srgbClr val="C00000"/>
                </a:solidFill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</a:rPr>
              <a:t>dropdown</a:t>
            </a:r>
            <a:r>
              <a:rPr lang="en-US" sz="2000" kern="0" dirty="0" smtClean="0"/>
              <a:t>, then</a:t>
            </a:r>
          </a:p>
          <a:p>
            <a:pPr lvl="1">
              <a:spcBef>
                <a:spcPts val="0"/>
              </a:spcBef>
            </a:pPr>
            <a:r>
              <a:rPr lang="en-US" sz="2000" kern="0" dirty="0" smtClean="0"/>
              <a:t>selecting Resource Sheet from the resulting menu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initial, blank project has no assigned resources</a:t>
            </a:r>
            <a:endParaRPr lang="en-US" sz="2000" kern="0" dirty="0"/>
          </a:p>
        </p:txBody>
      </p:sp>
      <p:sp>
        <p:nvSpPr>
          <p:cNvPr id="6" name="Rectangle 5"/>
          <p:cNvSpPr/>
          <p:nvPr/>
        </p:nvSpPr>
        <p:spPr>
          <a:xfrm>
            <a:off x="1172816" y="1364336"/>
            <a:ext cx="536714" cy="30131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351" y="1514993"/>
            <a:ext cx="781465" cy="810764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298" y="2071117"/>
            <a:ext cx="370041" cy="30131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" y="1133060"/>
            <a:ext cx="8759742" cy="28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823"/>
          </a:xfrm>
        </p:spPr>
        <p:txBody>
          <a:bodyPr/>
          <a:lstStyle/>
          <a:p>
            <a:r>
              <a:rPr lang="en-US" sz="3200" dirty="0" smtClean="0"/>
              <a:t>Viewing Resource Usage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3911" y="4094922"/>
            <a:ext cx="8229600" cy="253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kern="0" dirty="0" smtClean="0"/>
              <a:t>Summarized in </a:t>
            </a:r>
            <a:r>
              <a:rPr lang="en-US" sz="2000" b="1" kern="0" dirty="0" smtClean="0"/>
              <a:t>Resource Usage View</a:t>
            </a:r>
            <a:r>
              <a:rPr lang="en-US" sz="2000" kern="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shows a project's resources and uses over a project's lifetime, </a:t>
            </a:r>
            <a:br>
              <a:rPr lang="en-US" sz="2000" kern="0" dirty="0" smtClean="0"/>
            </a:br>
            <a:r>
              <a:rPr lang="en-US" sz="2000" kern="0" dirty="0" smtClean="0"/>
              <a:t>on a per-resource, per-task basis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first section devoted to resource-less tasks, if any in schedule</a:t>
            </a:r>
          </a:p>
          <a:p>
            <a:pPr>
              <a:spcBef>
                <a:spcPts val="0"/>
              </a:spcBef>
            </a:pPr>
            <a:r>
              <a:rPr lang="en-US" sz="2000" kern="0" dirty="0" smtClean="0"/>
              <a:t>accessed by</a:t>
            </a:r>
          </a:p>
          <a:p>
            <a:pPr lvl="1">
              <a:spcBef>
                <a:spcPts val="0"/>
              </a:spcBef>
            </a:pPr>
            <a:r>
              <a:rPr lang="en-US" sz="2000" kern="0" dirty="0" smtClean="0"/>
              <a:t>selecting </a:t>
            </a:r>
            <a:r>
              <a:rPr lang="en-US" sz="2000" b="1" kern="0" dirty="0" smtClean="0">
                <a:solidFill>
                  <a:srgbClr val="C00000"/>
                </a:solidFill>
              </a:rPr>
              <a:t>Task tab's </a:t>
            </a:r>
            <a:r>
              <a:rPr lang="en-US" sz="2000" b="1" kern="0" dirty="0" smtClean="0">
                <a:solidFill>
                  <a:srgbClr val="959200"/>
                </a:solidFill>
              </a:rPr>
              <a:t>Gantt Chart</a:t>
            </a:r>
            <a:r>
              <a:rPr lang="en-US" sz="2000" b="1" kern="0" dirty="0" smtClean="0">
                <a:solidFill>
                  <a:srgbClr val="C00000"/>
                </a:solidFill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</a:rPr>
              <a:t>dropdown</a:t>
            </a:r>
            <a:r>
              <a:rPr lang="en-US" sz="2000" kern="0" dirty="0" smtClean="0"/>
              <a:t>, then</a:t>
            </a:r>
          </a:p>
          <a:p>
            <a:pPr lvl="1">
              <a:spcBef>
                <a:spcPts val="0"/>
              </a:spcBef>
            </a:pPr>
            <a:r>
              <a:rPr lang="en-US" sz="2000" kern="0" dirty="0" smtClean="0"/>
              <a:t>selecting Resource Sheet from the resulting menu</a:t>
            </a:r>
            <a:endParaRPr lang="en-US" sz="2000" kern="0" dirty="0"/>
          </a:p>
        </p:txBody>
      </p:sp>
      <p:sp>
        <p:nvSpPr>
          <p:cNvPr id="6" name="Rectangle 5"/>
          <p:cNvSpPr/>
          <p:nvPr/>
        </p:nvSpPr>
        <p:spPr>
          <a:xfrm>
            <a:off x="727420" y="1362764"/>
            <a:ext cx="417443" cy="30131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539" y="1591469"/>
            <a:ext cx="572744" cy="611996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56" y="1962889"/>
            <a:ext cx="370041" cy="30131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884"/>
          </a:xfrm>
        </p:spPr>
        <p:txBody>
          <a:bodyPr/>
          <a:lstStyle/>
          <a:p>
            <a:r>
              <a:rPr lang="en-US" sz="3200" dirty="0" smtClean="0"/>
              <a:t>Declaring Resources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48" y="3796748"/>
            <a:ext cx="8372441" cy="2743199"/>
          </a:xfrm>
        </p:spPr>
        <p:txBody>
          <a:bodyPr/>
          <a:lstStyle/>
          <a:p>
            <a:pPr marL="288925" indent="-288925">
              <a:spcBef>
                <a:spcPts val="0"/>
              </a:spcBef>
            </a:pPr>
            <a:r>
              <a:rPr lang="en-US" sz="2000" i="1" dirty="0" smtClean="0"/>
              <a:t>Resources can be added to a project by </a:t>
            </a:r>
          </a:p>
          <a:p>
            <a:pPr marL="573088" lvl="1">
              <a:spcBef>
                <a:spcPts val="0"/>
              </a:spcBef>
            </a:pPr>
            <a:r>
              <a:rPr lang="en-US" sz="2000" i="1" dirty="0" smtClean="0"/>
              <a:t>entering them into the resource sheet  OR</a:t>
            </a:r>
          </a:p>
          <a:p>
            <a:pPr marL="573088" lvl="1">
              <a:spcBef>
                <a:spcPts val="0"/>
              </a:spcBef>
            </a:pPr>
            <a:r>
              <a:rPr lang="en-US" sz="2000" i="1" dirty="0" smtClean="0"/>
              <a:t>naming them into the task sheet's "resource" column (shown here)</a:t>
            </a:r>
          </a:p>
          <a:p>
            <a:pPr marL="173038">
              <a:spcBef>
                <a:spcPts val="0"/>
              </a:spcBef>
            </a:pPr>
            <a:r>
              <a:rPr lang="en-US" sz="2000" i="1" dirty="0" smtClean="0"/>
              <a:t>Effects of </a:t>
            </a:r>
            <a:r>
              <a:rPr lang="en-US" sz="2000" b="1" i="1" dirty="0" smtClean="0">
                <a:solidFill>
                  <a:srgbClr val="0033CC"/>
                </a:solidFill>
              </a:rPr>
              <a:t>associating task with resource:</a:t>
            </a:r>
          </a:p>
          <a:p>
            <a:pPr marL="573088" lvl="1">
              <a:spcBef>
                <a:spcPts val="0"/>
              </a:spcBef>
            </a:pPr>
            <a:r>
              <a:rPr lang="en-US" sz="2000" b="1" i="1" dirty="0" smtClean="0">
                <a:solidFill>
                  <a:srgbClr val="959200"/>
                </a:solidFill>
              </a:rPr>
              <a:t>update task's work obligation</a:t>
            </a:r>
            <a:r>
              <a:rPr lang="en-US" sz="2000" i="1" dirty="0" smtClean="0"/>
              <a:t>, if duration, start, and finish known</a:t>
            </a:r>
          </a:p>
          <a:p>
            <a:pPr marL="973138" lvl="2">
              <a:spcBef>
                <a:spcPts val="0"/>
              </a:spcBef>
            </a:pPr>
            <a:r>
              <a:rPr lang="en-US" sz="2000" i="1" dirty="0" smtClean="0"/>
              <a:t>by default, Project associates 100% of resource's time to task</a:t>
            </a:r>
          </a:p>
          <a:p>
            <a:pPr marL="973138" lvl="2">
              <a:spcBef>
                <a:spcPts val="0"/>
              </a:spcBef>
            </a:pPr>
            <a:r>
              <a:rPr lang="en-US" sz="2000" i="1" dirty="0" smtClean="0"/>
              <a:t>here, 2 day duration * 8 </a:t>
            </a:r>
            <a:r>
              <a:rPr lang="en-US" sz="2000" i="1" dirty="0" err="1" smtClean="0"/>
              <a:t>hr</a:t>
            </a:r>
            <a:r>
              <a:rPr lang="en-US" sz="2000" i="1" dirty="0" smtClean="0"/>
              <a:t> default workday = 16 </a:t>
            </a:r>
            <a:r>
              <a:rPr lang="en-US" sz="2000" i="1" dirty="0" err="1" smtClean="0"/>
              <a:t>hrs</a:t>
            </a:r>
            <a:r>
              <a:rPr lang="en-US" sz="2000" i="1" dirty="0" smtClean="0"/>
              <a:t> work</a:t>
            </a:r>
          </a:p>
          <a:p>
            <a:pPr marL="573088" lvl="1">
              <a:spcBef>
                <a:spcPts val="0"/>
              </a:spcBef>
            </a:pPr>
            <a:r>
              <a:rPr lang="en-US" sz="2000" b="1" i="1" dirty="0" smtClean="0">
                <a:solidFill>
                  <a:srgbClr val="008000"/>
                </a:solidFill>
              </a:rPr>
              <a:t>place resource name on Gantt chart</a:t>
            </a:r>
            <a:r>
              <a:rPr lang="en-US" sz="2000" i="1" dirty="0" smtClean="0"/>
              <a:t>, next to task's task bar</a:t>
            </a:r>
            <a:endParaRPr lang="en-US" i="1" dirty="0" smtClean="0"/>
          </a:p>
          <a:p>
            <a:pPr marL="573088" lvl="1">
              <a:spcBef>
                <a:spcPts val="0"/>
              </a:spcBef>
            </a:pPr>
            <a:endParaRPr lang="en-US" sz="2000" i="1" dirty="0" smtClean="0"/>
          </a:p>
        </p:txBody>
      </p:sp>
      <p:pic>
        <p:nvPicPr>
          <p:cNvPr id="24579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8" y="966029"/>
            <a:ext cx="8515283" cy="270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1463" y="2316784"/>
            <a:ext cx="721833" cy="277329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8707" y="2301184"/>
            <a:ext cx="721833" cy="27732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2870" y="2301183"/>
            <a:ext cx="652259" cy="277329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8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727"/>
          </a:xfrm>
        </p:spPr>
        <p:txBody>
          <a:bodyPr/>
          <a:lstStyle/>
          <a:p>
            <a:r>
              <a:rPr lang="en-US" sz="3200" dirty="0" smtClean="0"/>
              <a:t>Resource Sheet, Resource Usage Views After Adding Person 1</a:t>
            </a:r>
            <a:endParaRPr lang="en-US" sz="3200" dirty="0"/>
          </a:p>
        </p:txBody>
      </p:sp>
      <p:pic>
        <p:nvPicPr>
          <p:cNvPr id="1026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5" y="1217760"/>
            <a:ext cx="8746919" cy="21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7" y="3495040"/>
            <a:ext cx="8685914" cy="22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840" y="5882640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Top line for each resource shows total usage for resource.  </a:t>
            </a:r>
          </a:p>
          <a:p>
            <a:r>
              <a:rPr lang="en-US" i="1" dirty="0" smtClean="0"/>
              <a:t>Sample task 2 remains unassigned.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7847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2" y="947836"/>
            <a:ext cx="8593443" cy="390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/>
              <a:t>Team Planner </a:t>
            </a:r>
            <a:r>
              <a:rPr lang="en-US" sz="3200" dirty="0" smtClean="0">
                <a:solidFill>
                  <a:srgbClr val="000000"/>
                </a:solidFill>
              </a:rPr>
              <a:t>View After Adding Person 1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04798" y="5049077"/>
            <a:ext cx="8473441" cy="130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Team Planner view shows tasks by resource over time.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Hovering the mouse over a task rectangle yields a pop-up window that summarizes that task's key characteristics.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View is accessed via the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Task tab's View option</a:t>
            </a:r>
            <a:r>
              <a:rPr lang="en-US" sz="2000" i="1" kern="0" dirty="0" smtClean="0"/>
              <a:t>, via a dropdown menu.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374" y="1526011"/>
            <a:ext cx="714795" cy="78980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5086" y="1160371"/>
            <a:ext cx="525297" cy="38083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52195" y="2395331"/>
            <a:ext cx="1671385" cy="223630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812"/>
          </a:xfrm>
        </p:spPr>
        <p:txBody>
          <a:bodyPr/>
          <a:lstStyle/>
          <a:p>
            <a:r>
              <a:rPr lang="en-US" sz="3200" dirty="0" smtClean="0"/>
              <a:t>Other Operations on Tasks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518318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Cutting, copying, pasting, and deleting tasks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Operations available through pop-up dropdown menu accessed by right-clicking on task</a:t>
            </a:r>
          </a:p>
          <a:p>
            <a:pPr marL="914400" lvl="2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Options also available via keyboard shortcut keys  (^X, ^C, ^V, delete)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Possible to cut, copy, paste, and delete groups of tasks</a:t>
            </a:r>
          </a:p>
          <a:p>
            <a:pPr marL="914400" lvl="2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Pasting groups of cut or copied tasks preserves dependencies within the group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Reordering a project's tasks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Select a task or (or group of tasks) to move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Drag the selection to the new spot in the task list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/>
              <a:t>Note: </a:t>
            </a:r>
            <a:r>
              <a:rPr lang="en-US" sz="1800" b="1" i="1" dirty="0" smtClean="0">
                <a:solidFill>
                  <a:srgbClr val="0033CC"/>
                </a:solidFill>
              </a:rPr>
              <a:t>If the reordering would create a circular dependency (more later), Project will disallow it. </a:t>
            </a:r>
            <a:r>
              <a:rPr lang="en-US" sz="1800" dirty="0" smtClean="0"/>
              <a:t> If you wish to do a move in this scenario, you will need to break the potential circularity before doing the move.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txBody>
          <a:bodyPr/>
          <a:lstStyle/>
          <a:p>
            <a:r>
              <a:rPr lang="en-US" sz="3600" dirty="0" smtClean="0"/>
              <a:t>This Presentation's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057276"/>
            <a:ext cx="4381500" cy="5286374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Part 1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Common features &amp; their uses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Gantt Chart View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Tasks</a:t>
            </a:r>
          </a:p>
          <a:p>
            <a:pPr marL="685800" lvl="2"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</a:rPr>
              <a:t>Scheduling Modes: 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Manual Mode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Inter-Task Dependencies 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Resources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Other Operations on Tasks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dirty="0" smtClean="0"/>
              <a:t>Part 2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Common </a:t>
            </a:r>
            <a:r>
              <a:rPr lang="en-US" sz="2000" dirty="0" smtClean="0">
                <a:solidFill>
                  <a:srgbClr val="000000"/>
                </a:solidFill>
              </a:rPr>
              <a:t>features, uses (cont.)</a:t>
            </a:r>
            <a:endParaRPr lang="en-US" sz="2000" dirty="0" smtClean="0"/>
          </a:p>
          <a:p>
            <a:pPr marL="685800" lvl="2">
              <a:spcBef>
                <a:spcPts val="0"/>
              </a:spcBef>
            </a:pPr>
            <a:r>
              <a:rPr lang="en-US" dirty="0" err="1" smtClean="0"/>
              <a:t>Overallocation</a:t>
            </a:r>
            <a:endParaRPr lang="en-US" dirty="0" smtClean="0"/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Duration, Units, Work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Scheduling Modes:</a:t>
            </a:r>
            <a:br>
              <a:rPr lang="en-US" dirty="0" smtClean="0"/>
            </a:br>
            <a:r>
              <a:rPr lang="en-US" dirty="0" smtClean="0"/>
              <a:t>Auto Scheduling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Scheduling Modes: 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076325"/>
            <a:ext cx="4305300" cy="5049839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000" dirty="0"/>
              <a:t>Part </a:t>
            </a:r>
            <a:r>
              <a:rPr lang="en-US" sz="2000" dirty="0" smtClean="0"/>
              <a:t>3</a:t>
            </a:r>
            <a:endParaRPr lang="en-US" sz="2000" dirty="0"/>
          </a:p>
          <a:p>
            <a:pPr marL="514350" lvl="1">
              <a:spcBef>
                <a:spcPts val="0"/>
              </a:spcBef>
            </a:pPr>
            <a:r>
              <a:rPr lang="en-US" sz="2000" dirty="0"/>
              <a:t>Common </a:t>
            </a:r>
            <a:r>
              <a:rPr lang="en-US" sz="2000" dirty="0" smtClean="0"/>
              <a:t>features, uses (cont.)</a:t>
            </a:r>
            <a:endParaRPr lang="en-US" sz="2000" dirty="0"/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Summary tasks and subtasks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Summary Tasks:</a:t>
            </a:r>
            <a:br>
              <a:rPr lang="en-US" dirty="0" smtClean="0"/>
            </a:br>
            <a:r>
              <a:rPr lang="en-US" dirty="0" smtClean="0"/>
              <a:t>Auto Scheduling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Summary Tasks:</a:t>
            </a:r>
            <a:br>
              <a:rPr lang="en-US" dirty="0" smtClean="0"/>
            </a:br>
            <a:r>
              <a:rPr lang="en-US" dirty="0" smtClean="0"/>
              <a:t>Inter-Task Dependencies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Calendars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Calendar Management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dirty="0"/>
              <a:t>Part </a:t>
            </a:r>
            <a:r>
              <a:rPr lang="en-US" sz="2000" dirty="0" smtClean="0"/>
              <a:t>4</a:t>
            </a:r>
            <a:endParaRPr lang="en-US" sz="2000" dirty="0"/>
          </a:p>
          <a:p>
            <a:pPr marL="514350" lvl="1">
              <a:spcBef>
                <a:spcPts val="0"/>
              </a:spcBef>
            </a:pPr>
            <a:r>
              <a:rPr lang="en-US" sz="2000" dirty="0"/>
              <a:t>Common features, uses (cont.)</a:t>
            </a:r>
          </a:p>
          <a:p>
            <a:pPr marL="685800" lvl="2">
              <a:spcBef>
                <a:spcPts val="0"/>
              </a:spcBef>
            </a:pPr>
            <a:r>
              <a:rPr lang="en-US"/>
              <a:t>Calendar </a:t>
            </a:r>
            <a:r>
              <a:rPr lang="en-US" smtClean="0"/>
              <a:t>Management (cont.)</a:t>
            </a:r>
            <a:endParaRPr lang="en-US"/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Modifying </a:t>
            </a:r>
            <a:r>
              <a:rPr lang="en-US" dirty="0" smtClean="0"/>
              <a:t>Calendars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Skewed Calendars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Calendar Architectures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Project Tracking</a:t>
            </a:r>
          </a:p>
          <a:p>
            <a:pPr marL="514350" lvl="1">
              <a:spcBef>
                <a:spcPts val="0"/>
              </a:spcBef>
            </a:pPr>
            <a:r>
              <a:rPr lang="en-US" sz="2000" dirty="0" smtClean="0"/>
              <a:t>Key </a:t>
            </a:r>
            <a:r>
              <a:rPr lang="en-US" sz="2000" dirty="0"/>
              <a:t>limitations and gotchas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846"/>
          </a:xfrm>
        </p:spPr>
        <p:txBody>
          <a:bodyPr/>
          <a:lstStyle/>
          <a:p>
            <a:r>
              <a:rPr lang="en-US" sz="3600" dirty="0" smtClean="0"/>
              <a:t>Common Features and their Uses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0" y="1143000"/>
            <a:ext cx="3752620" cy="500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8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30505" y="5168133"/>
            <a:ext cx="8571124" cy="10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b="1" i="1" kern="0" dirty="0" smtClean="0">
                <a:solidFill>
                  <a:srgbClr val="0033CC"/>
                </a:solidFill>
              </a:rPr>
              <a:t>Task </a:t>
            </a:r>
            <a:r>
              <a:rPr lang="en-US" sz="2000" b="1" i="1" kern="0" dirty="0">
                <a:solidFill>
                  <a:srgbClr val="0033CC"/>
                </a:solidFill>
              </a:rPr>
              <a:t>S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heet (left) </a:t>
            </a:r>
            <a:r>
              <a:rPr lang="en-US" sz="2000" i="1" kern="0" dirty="0" smtClean="0"/>
              <a:t>divided by </a:t>
            </a:r>
            <a:r>
              <a:rPr lang="en-US" sz="2000" b="1" i="1" kern="0" dirty="0" smtClean="0">
                <a:solidFill>
                  <a:srgbClr val="C00000"/>
                </a:solidFill>
              </a:rPr>
              <a:t>sliding bar (center)</a:t>
            </a:r>
            <a:r>
              <a:rPr lang="en-US" sz="2000" i="1" kern="0" dirty="0" smtClean="0"/>
              <a:t> from</a:t>
            </a:r>
            <a:r>
              <a:rPr lang="en-US" sz="2000" b="1" i="1" kern="0" dirty="0" smtClean="0">
                <a:solidFill>
                  <a:srgbClr val="008000"/>
                </a:solidFill>
              </a:rPr>
              <a:t> Gantt Chart (right)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i="1" kern="0" dirty="0" smtClean="0"/>
              <a:t>Task sheet, Gantt chart initially empty</a:t>
            </a:r>
          </a:p>
        </p:txBody>
      </p:sp>
      <p:pic>
        <p:nvPicPr>
          <p:cNvPr id="15" name="Picture 4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5" y="1593338"/>
            <a:ext cx="8274601" cy="34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Project's Primary "Face" - Gantt Chart 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705"/>
            <a:ext cx="8229600" cy="473335"/>
          </a:xfrm>
        </p:spPr>
        <p:txBody>
          <a:bodyPr/>
          <a:lstStyle/>
          <a:p>
            <a:r>
              <a:rPr lang="en-US" sz="2400" dirty="0" smtClean="0"/>
              <a:t>Image of initial blank project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30505" y="2995110"/>
            <a:ext cx="6199388" cy="20024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94437" y="2990626"/>
            <a:ext cx="123714" cy="2033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1865" y="2990626"/>
            <a:ext cx="1635162" cy="2033175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5" y="1472151"/>
            <a:ext cx="8274601" cy="34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</a:t>
            </a:r>
            <a:r>
              <a:rPr lang="en-US" sz="3200" dirty="0" smtClean="0"/>
              <a:t>Initial, Blank Project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168133"/>
            <a:ext cx="8071706" cy="10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indent="-347663">
              <a:spcBef>
                <a:spcPts val="0"/>
              </a:spcBef>
              <a:buNone/>
            </a:pPr>
            <a:r>
              <a:rPr lang="en-US" sz="2000" i="1" kern="0" dirty="0" smtClean="0"/>
              <a:t>Gantt chart view also includes a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 timeline view </a:t>
            </a:r>
            <a:r>
              <a:rPr lang="en-US" sz="2000" i="1" kern="0" dirty="0"/>
              <a:t>of project schedule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i="1" kern="0" dirty="0" smtClean="0"/>
              <a:t>Timeline view, like task sheet and Gantt chart, initially empty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911" y="2403439"/>
            <a:ext cx="8530814" cy="67026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943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Gantt Chart View: </a:t>
            </a:r>
            <a:r>
              <a:rPr lang="en-US" sz="3200" dirty="0" smtClean="0"/>
              <a:t>Initial, Blank Project</a:t>
            </a:r>
            <a:endParaRPr lang="en-US" sz="4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3400" y="5168133"/>
            <a:ext cx="8071706" cy="10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i="1" kern="0" dirty="0" smtClean="0"/>
              <a:t>Timeline view can be disabled and </a:t>
            </a:r>
            <a:r>
              <a:rPr lang="en-US" sz="2000" i="1" kern="0" dirty="0" err="1" smtClean="0"/>
              <a:t>reenabled</a:t>
            </a:r>
            <a:r>
              <a:rPr lang="en-US" sz="2000" i="1" kern="0" dirty="0" smtClean="0"/>
              <a:t> using </a:t>
            </a:r>
            <a:r>
              <a:rPr lang="en-US" sz="2000" b="1" i="1" kern="0" dirty="0" smtClean="0">
                <a:solidFill>
                  <a:srgbClr val="FF0000"/>
                </a:solidFill>
              </a:rPr>
              <a:t>View Tab's Timeline Control</a:t>
            </a:r>
          </a:p>
        </p:txBody>
      </p:sp>
      <p:pic>
        <p:nvPicPr>
          <p:cNvPr id="6146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4" y="1158533"/>
            <a:ext cx="8235042" cy="37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19964" y="1326099"/>
            <a:ext cx="787641" cy="3351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98255" y="1522490"/>
            <a:ext cx="1714894" cy="3351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9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2210</Words>
  <Application>Microsoft Office PowerPoint</Application>
  <PresentationFormat>On-screen Show (4:3)</PresentationFormat>
  <Paragraphs>267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Microsoft Project 2010 –  Introduction, Part 1</vt:lpstr>
      <vt:lpstr>Project 2010</vt:lpstr>
      <vt:lpstr>Characteristics</vt:lpstr>
      <vt:lpstr>Selected Supporting Features</vt:lpstr>
      <vt:lpstr>This Presentation's Structure</vt:lpstr>
      <vt:lpstr>Common Features and their Uses</vt:lpstr>
      <vt:lpstr>Project's Primary "Face" - Gantt Chart View</vt:lpstr>
      <vt:lpstr>Gantt Chart View: Initial, Blank Project</vt:lpstr>
      <vt:lpstr>Gantt Chart View: Initial, Blank Project</vt:lpstr>
      <vt:lpstr>Gantt Chart View: Initial, Blank Project</vt:lpstr>
      <vt:lpstr>Gantt Chart View: Initial, Blank Project</vt:lpstr>
      <vt:lpstr>Gantt Chart View: Initial, Blank Project w. Work</vt:lpstr>
      <vt:lpstr>Gantt Chart View: Initial, Blank Project</vt:lpstr>
      <vt:lpstr>Gantt Chart View: A First, Minimal Task</vt:lpstr>
      <vt:lpstr>Gantt Chart View:  A First, Minimal Task</vt:lpstr>
      <vt:lpstr>Gantt Chart View:  A First, Minimal Task</vt:lpstr>
      <vt:lpstr>Gantt Chart View:  A First, Minimal Task</vt:lpstr>
      <vt:lpstr>Gantt Chart View:  A First, Minimal Task</vt:lpstr>
      <vt:lpstr>Project Scheduling Modes: Manual Mode</vt:lpstr>
      <vt:lpstr>Gantt Chart View:  A First, Minimal Task</vt:lpstr>
      <vt:lpstr>Gantt Chart View:  A First, Minimal Task</vt:lpstr>
      <vt:lpstr>Gantt Chart View:  A First, Minimal Task</vt:lpstr>
      <vt:lpstr>Gantt Chart View:  Minimal Task, 2-Day Duration</vt:lpstr>
      <vt:lpstr>Gantt Chart View: Minimal Task, 2-Day Duration</vt:lpstr>
      <vt:lpstr>Gantt Chart View: Minimal Task, 2-Day Duration</vt:lpstr>
      <vt:lpstr>Gantt Chart View:  Minimal Task, 7/14 Start</vt:lpstr>
      <vt:lpstr>Gantt Chart View:  Minimal Task, 7/15 Finish</vt:lpstr>
      <vt:lpstr>Gantt Chart View:  Start, Duration, Finish</vt:lpstr>
      <vt:lpstr>Gantt Chart View: Modifying Timescales</vt:lpstr>
      <vt:lpstr>Gantt Chart View: Modifying Timescales</vt:lpstr>
      <vt:lpstr>Gantt Chart View: Modifying Timescales</vt:lpstr>
      <vt:lpstr>Gantt Chart View: Modifying Timescales</vt:lpstr>
      <vt:lpstr>Gantt Chart View: 2 Independent Tasks</vt:lpstr>
      <vt:lpstr>Gantt Chart View: 2 Tasks, FS Dependency</vt:lpstr>
      <vt:lpstr>Gantt Chart View: 2 Tasks, FS Dependency</vt:lpstr>
      <vt:lpstr>Gantt Chart View: 2 Tasks, FS Dependency</vt:lpstr>
      <vt:lpstr>2 Tasks, FS Dependency, 0.5 Day Lag</vt:lpstr>
      <vt:lpstr>2 Tasks, FS Dependency, 0.5 Day Lag</vt:lpstr>
      <vt:lpstr>2 Tasks, FS Dependency, 0.5 Day Lead</vt:lpstr>
      <vt:lpstr>2 Tasks, FS Dependency, 0.5 Day Lead</vt:lpstr>
      <vt:lpstr>The Four Types of Inter-Task Dependencies</vt:lpstr>
      <vt:lpstr> SS, SF, and FF Dependencies</vt:lpstr>
      <vt:lpstr>Resources</vt:lpstr>
      <vt:lpstr>Viewing a Project's Resources</vt:lpstr>
      <vt:lpstr>Viewing Resource Usage</vt:lpstr>
      <vt:lpstr>Declaring Resources</vt:lpstr>
      <vt:lpstr>Resource Sheet, Resource Usage Views After Adding Person 1</vt:lpstr>
      <vt:lpstr>Team Planner View After Adding Person 1</vt:lpstr>
      <vt:lpstr>Other Operations on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Phil</dc:creator>
  <cp:lastModifiedBy>phil</cp:lastModifiedBy>
  <cp:revision>445</cp:revision>
  <dcterms:created xsi:type="dcterms:W3CDTF">2011-08-26T07:45:47Z</dcterms:created>
  <dcterms:modified xsi:type="dcterms:W3CDTF">2014-08-24T14:54:51Z</dcterms:modified>
</cp:coreProperties>
</file>