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482" r:id="rId10"/>
    <p:sldId id="461" r:id="rId11"/>
    <p:sldId id="483" r:id="rId12"/>
    <p:sldId id="484" r:id="rId13"/>
    <p:sldId id="485" r:id="rId14"/>
    <p:sldId id="486" r:id="rId15"/>
    <p:sldId id="491" r:id="rId16"/>
    <p:sldId id="489" r:id="rId17"/>
    <p:sldId id="488" r:id="rId18"/>
    <p:sldId id="492" r:id="rId19"/>
    <p:sldId id="493" r:id="rId20"/>
    <p:sldId id="375" r:id="rId21"/>
    <p:sldId id="495" r:id="rId22"/>
    <p:sldId id="496" r:id="rId23"/>
    <p:sldId id="494" r:id="rId24"/>
    <p:sldId id="498" r:id="rId25"/>
    <p:sldId id="499" r:id="rId26"/>
    <p:sldId id="500" r:id="rId27"/>
    <p:sldId id="501" r:id="rId28"/>
    <p:sldId id="260" r:id="rId29"/>
    <p:sldId id="258" r:id="rId30"/>
    <p:sldId id="497" r:id="rId31"/>
    <p:sldId id="259" r:id="rId32"/>
    <p:sldId id="510" r:id="rId33"/>
    <p:sldId id="511" r:id="rId34"/>
    <p:sldId id="350" r:id="rId35"/>
    <p:sldId id="363" r:id="rId36"/>
    <p:sldId id="257" r:id="rId37"/>
    <p:sldId id="384" r:id="rId38"/>
    <p:sldId id="50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CC"/>
    <a:srgbClr val="959200"/>
    <a:srgbClr val="FF66CC"/>
    <a:srgbClr val="CDEAFF"/>
    <a:srgbClr val="AB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7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27A7-1507-40F7-A550-C2741A763022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B65E9-13D9-4DF8-A524-CDFAD6DC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F7542-837E-48EB-ABAE-1F5D3D8F7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2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4DE3C-DF5F-4150-921B-41C7C9375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D5BAB-1BC8-46A9-AA51-D52EB9355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517C5-10E6-474D-8F22-334863612F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9E3B9-DC54-459A-8FDE-B18FB3012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5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212DD-74D7-4288-B381-09ED7D536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EE192-2409-456A-9A69-BA535C087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7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F18C4-75D2-4127-A23D-7057164148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8B590-CD38-4AAB-9E59-515FCC6D9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2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E51FF-B97A-453D-B4EE-65100F513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F23D1-3C90-45D1-91F5-B3A6AA689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4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DC8E5-200A-412A-9CC1-72348615D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3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3027E-BDAE-4051-A189-B1294D3AB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816F5A5-ED8E-4F42-A416-2FDEC8EAF5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Microsoft Project 2010 – </a:t>
            </a:r>
            <a:br>
              <a:rPr lang="en-US" altLang="en-US" dirty="0" smtClean="0"/>
            </a:br>
            <a:r>
              <a:rPr lang="en-US" altLang="en-US" dirty="0" smtClean="0"/>
              <a:t>Introduction, Part 4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Phil Pfeiffer</a:t>
            </a:r>
          </a:p>
          <a:p>
            <a:pPr eaLnBrk="1" hangingPunct="1"/>
            <a:r>
              <a:rPr lang="en-US" altLang="en-US" dirty="0" smtClean="0"/>
              <a:t>Fall,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347198"/>
            <a:ext cx="8637014" cy="123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phil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9" y="3758687"/>
            <a:ext cx="8556693" cy="12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hil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923115"/>
            <a:ext cx="8526034" cy="121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7"/>
          </a:xfrm>
        </p:spPr>
        <p:txBody>
          <a:bodyPr/>
          <a:lstStyle/>
          <a:p>
            <a:r>
              <a:rPr lang="en-US" sz="3200" dirty="0" smtClean="0"/>
              <a:t>Scheduling with Multiple Resources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23" y="5095874"/>
            <a:ext cx="8229600" cy="1362076"/>
          </a:xfrm>
          <a:ln>
            <a:solidFill>
              <a:srgbClr val="959200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i="1" dirty="0" smtClean="0"/>
              <a:t>Review</a:t>
            </a:r>
          </a:p>
          <a:p>
            <a:pPr marL="285750" indent="-285750">
              <a:spcBef>
                <a:spcPts val="0"/>
              </a:spcBef>
            </a:pPr>
            <a:r>
              <a:rPr lang="en-US" sz="1600" b="1" i="1" dirty="0" smtClean="0">
                <a:solidFill>
                  <a:srgbClr val="0033CC"/>
                </a:solidFill>
              </a:rPr>
              <a:t>Adding a second work resource</a:t>
            </a:r>
            <a:r>
              <a:rPr lang="en-US" sz="1600" i="1" dirty="0" smtClean="0"/>
              <a:t> for a fixed units, non-effort-driven task </a:t>
            </a:r>
            <a:r>
              <a:rPr lang="en-US" sz="1600" b="1" i="1" dirty="0" smtClean="0"/>
              <a:t>doubles the work without changing the duration</a:t>
            </a:r>
          </a:p>
          <a:p>
            <a:pPr marL="285750" indent="-285750">
              <a:spcBef>
                <a:spcPts val="0"/>
              </a:spcBef>
            </a:pPr>
            <a:r>
              <a:rPr lang="en-US" sz="1600" i="1" dirty="0" smtClean="0"/>
              <a:t>Selecting the </a:t>
            </a:r>
            <a:r>
              <a:rPr lang="en-US" sz="1600" b="1" i="1" dirty="0" smtClean="0">
                <a:solidFill>
                  <a:srgbClr val="C00000"/>
                </a:solidFill>
              </a:rPr>
              <a:t>information pop-up</a:t>
            </a:r>
            <a:r>
              <a:rPr lang="en-US" sz="1600" i="1" dirty="0" smtClean="0"/>
              <a:t> option for reduced duration then has the effect of </a:t>
            </a:r>
            <a:r>
              <a:rPr lang="en-US" sz="1600" b="1" i="1" dirty="0" smtClean="0">
                <a:solidFill>
                  <a:srgbClr val="959200"/>
                </a:solidFill>
              </a:rPr>
              <a:t>halving the schedule</a:t>
            </a:r>
            <a:r>
              <a:rPr lang="en-US" sz="1600" i="1" dirty="0" smtClean="0"/>
              <a:t>, while keeping work constant</a:t>
            </a:r>
            <a:endParaRPr lang="en-US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5748337" y="1649683"/>
            <a:ext cx="3209857" cy="51875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57700" y="1657351"/>
            <a:ext cx="942975" cy="511082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05301" y="3068908"/>
            <a:ext cx="1323974" cy="517255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15012" y="3068908"/>
            <a:ext cx="3209857" cy="51725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71974" y="3137217"/>
            <a:ext cx="221649" cy="38703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48337" y="4535758"/>
            <a:ext cx="2062163" cy="517255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6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7"/>
          </a:xfrm>
        </p:spPr>
        <p:txBody>
          <a:bodyPr/>
          <a:lstStyle/>
          <a:p>
            <a:r>
              <a:rPr lang="en-US" sz="3200" dirty="0" smtClean="0"/>
              <a:t>Resource Calendars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4438651"/>
            <a:ext cx="8496300" cy="19716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smtClean="0"/>
              <a:t>Every resource, when first created, gets its own calendar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This calendar can be accessed with the </a:t>
            </a:r>
            <a:r>
              <a:rPr lang="en-US" sz="1800" b="1" i="1" dirty="0" smtClean="0">
                <a:solidFill>
                  <a:srgbClr val="959200"/>
                </a:solidFill>
              </a:rPr>
              <a:t>For calendar: dropdown</a:t>
            </a:r>
            <a:r>
              <a:rPr lang="en-US" sz="1800" dirty="0" smtClean="0"/>
              <a:t>, located in the menu obtained by clicking the </a:t>
            </a:r>
            <a:r>
              <a:rPr lang="en-US" sz="1800" b="1" i="1" dirty="0" smtClean="0">
                <a:solidFill>
                  <a:srgbClr val="008000"/>
                </a:solidFill>
              </a:rPr>
              <a:t>Project tab's Change Working Time icon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This calendar</a:t>
            </a:r>
          </a:p>
          <a:p>
            <a:pPr lvl="1">
              <a:spcBef>
                <a:spcPts val="0"/>
              </a:spcBef>
            </a:pPr>
            <a:r>
              <a:rPr lang="en-US" sz="1800" b="1" i="1" dirty="0" smtClean="0">
                <a:solidFill>
                  <a:srgbClr val="0033CC"/>
                </a:solidFill>
              </a:rPr>
              <a:t>Has the same name as its resource</a:t>
            </a:r>
          </a:p>
          <a:p>
            <a:pPr lvl="1">
              <a:spcBef>
                <a:spcPts val="0"/>
              </a:spcBef>
            </a:pPr>
            <a:r>
              <a:rPr lang="en-US" sz="1800" b="1" i="1" dirty="0" smtClean="0"/>
              <a:t>Inherits its properties from the project calendar in force at the time</a:t>
            </a:r>
            <a:endParaRPr lang="en-US" sz="1800" b="1" i="1" dirty="0"/>
          </a:p>
        </p:txBody>
      </p:sp>
      <p:pic>
        <p:nvPicPr>
          <p:cNvPr id="2050" name="Picture 2" descr="C:\Users\phil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66"/>
          <a:stretch/>
        </p:blipFill>
        <p:spPr bwMode="auto">
          <a:xfrm>
            <a:off x="381001" y="857250"/>
            <a:ext cx="8549304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hil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933700"/>
            <a:ext cx="5745162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00500" y="3214506"/>
            <a:ext cx="2628900" cy="255541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500" y="3518761"/>
            <a:ext cx="2714625" cy="25862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31635" y="2461486"/>
            <a:ext cx="1850266" cy="25862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31634" y="2205945"/>
            <a:ext cx="1774066" cy="255541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8275" y="857250"/>
            <a:ext cx="600075" cy="400050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0750" y="1123949"/>
            <a:ext cx="600075" cy="561975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1559" y="2205945"/>
            <a:ext cx="600075" cy="280987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1350" y="3189060"/>
            <a:ext cx="819150" cy="280987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71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0212"/>
          </a:xfrm>
        </p:spPr>
        <p:txBody>
          <a:bodyPr/>
          <a:lstStyle/>
          <a:p>
            <a:r>
              <a:rPr lang="en-US" sz="3200" dirty="0" smtClean="0"/>
              <a:t>Skewed Resource Calendars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79" y="5057774"/>
            <a:ext cx="8503529" cy="13620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i="1" dirty="0" smtClean="0"/>
              <a:t>Resource-specific calendars allow working times to be tailored to individual resources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i="1" dirty="0" smtClean="0"/>
              <a:t>Here, for example, </a:t>
            </a:r>
            <a:r>
              <a:rPr lang="en-US" sz="1700" b="1" i="1" dirty="0" smtClean="0"/>
              <a:t>person 2's</a:t>
            </a:r>
            <a:r>
              <a:rPr lang="en-US" sz="1700" b="1" i="1" dirty="0" smtClean="0">
                <a:solidFill>
                  <a:srgbClr val="0033CC"/>
                </a:solidFill>
              </a:rPr>
              <a:t> default work week is set to </a:t>
            </a:r>
            <a:r>
              <a:rPr lang="en-US" sz="1700" b="1" i="1" dirty="0" smtClean="0">
                <a:solidFill>
                  <a:srgbClr val="008000"/>
                </a:solidFill>
              </a:rPr>
              <a:t>afternoons only</a:t>
            </a:r>
            <a:r>
              <a:rPr lang="en-US" sz="1700" b="1" i="1" dirty="0" smtClean="0">
                <a:solidFill>
                  <a:srgbClr val="0033CC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i="1" dirty="0" smtClean="0"/>
              <a:t>The change produces a schedule with a </a:t>
            </a:r>
            <a:r>
              <a:rPr lang="en-US" sz="1700" b="1" i="1" dirty="0" smtClean="0"/>
              <a:t>12-hour duration</a:t>
            </a:r>
            <a:endParaRPr lang="en-US" sz="1700" b="1" i="1" dirty="0"/>
          </a:p>
        </p:txBody>
      </p:sp>
      <p:pic>
        <p:nvPicPr>
          <p:cNvPr id="3074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4" y="781049"/>
            <a:ext cx="862254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76825" y="2676525"/>
            <a:ext cx="2971800" cy="609599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3275" y="2705100"/>
            <a:ext cx="1175061" cy="609599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2100" y="923925"/>
            <a:ext cx="1943100" cy="304799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075" name="Picture 3" descr="C:\Users\phil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0" y="3562349"/>
            <a:ext cx="8384512" cy="13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610225" y="4448175"/>
            <a:ext cx="2295525" cy="49053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7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308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Skewed Resource Calendars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5" y="4657724"/>
            <a:ext cx="8745365" cy="191452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i="1" dirty="0" smtClean="0"/>
              <a:t>The resource usage and task usage views clarify Project's calculated schedule. 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i="1" dirty="0" smtClean="0"/>
              <a:t>Project assigns the extra work to person 2 rather than person 1, </a:t>
            </a:r>
            <a:r>
              <a:rPr lang="en-US" sz="1600" b="1" i="1" dirty="0" smtClean="0">
                <a:solidFill>
                  <a:srgbClr val="0033CC"/>
                </a:solidFill>
              </a:rPr>
              <a:t>which extends the schedule by 5 hours in real time</a:t>
            </a:r>
            <a:r>
              <a:rPr lang="en-US" sz="1600" i="1" dirty="0" smtClean="0"/>
              <a:t>:  i.e., </a:t>
            </a:r>
          </a:p>
          <a:p>
            <a:pPr>
              <a:spcBef>
                <a:spcPts val="0"/>
              </a:spcBef>
            </a:pPr>
            <a:r>
              <a:rPr lang="en-US" sz="1600" i="1" dirty="0" smtClean="0"/>
              <a:t>if person 1 had been assigned the leftover work after 7/14, the task would have been finished by noon rather than 5 pm.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 smtClean="0"/>
              <a:t>Project appears to calculate duration from the times when either person 1 or person 2 works on the task.  Note that Tuesday am doesn't enter into the duration.</a:t>
            </a:r>
            <a:endParaRPr lang="en-US" sz="1600" i="1" dirty="0"/>
          </a:p>
        </p:txBody>
      </p:sp>
      <p:pic>
        <p:nvPicPr>
          <p:cNvPr id="4098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" y="971549"/>
            <a:ext cx="8745365" cy="186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hil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952750"/>
            <a:ext cx="8745364" cy="159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286625" y="1902050"/>
            <a:ext cx="1562100" cy="930501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72325" y="3743324"/>
            <a:ext cx="1771649" cy="904875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55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03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Skewed Resource Calendars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4562476"/>
            <a:ext cx="8635825" cy="1905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i="1" dirty="0" smtClean="0"/>
              <a:t>Requesting Fixed Effort scheduling for the Fixed-Units-Scheduled task 1 fails to shift work to person 1.  Ditto for requesting Fixed Work scheduling for this task.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i="1" dirty="0">
                <a:solidFill>
                  <a:srgbClr val="008000"/>
                </a:solidFill>
              </a:rPr>
              <a:t>A tighter schedule can </a:t>
            </a:r>
            <a:r>
              <a:rPr lang="en-US" sz="1600" b="1" i="1" dirty="0" smtClean="0">
                <a:solidFill>
                  <a:srgbClr val="008000"/>
                </a:solidFill>
              </a:rPr>
              <a:t>be obtained</a:t>
            </a:r>
            <a:r>
              <a:rPr lang="en-US" sz="1600" i="1" dirty="0" smtClean="0"/>
              <a:t> by hand-editing Project's schedule.  Here, the 15 July allocation of 4h person 2 was </a:t>
            </a:r>
            <a:r>
              <a:rPr lang="en-US" sz="1600" b="1" i="1" dirty="0" smtClean="0">
                <a:solidFill>
                  <a:srgbClr val="0033CC"/>
                </a:solidFill>
              </a:rPr>
              <a:t>deleted and replaced</a:t>
            </a:r>
            <a:r>
              <a:rPr lang="en-US" sz="1600" i="1" dirty="0" smtClean="0"/>
              <a:t> by a 4h, 8am allocation to person 1. 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600" b="1" i="1" dirty="0" smtClean="0">
                <a:solidFill>
                  <a:srgbClr val="C00000"/>
                </a:solidFill>
              </a:rPr>
              <a:t>Project flags both resources' schedules as hand edited </a:t>
            </a:r>
            <a:r>
              <a:rPr lang="en-US" sz="1600" i="1" dirty="0" smtClean="0"/>
              <a:t>in the Resource Usage view's information column</a:t>
            </a:r>
            <a:r>
              <a:rPr lang="en-US" sz="1600" b="1" i="1" dirty="0" smtClean="0">
                <a:solidFill>
                  <a:srgbClr val="C00000"/>
                </a:solidFill>
              </a:rPr>
              <a:t>.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pic>
        <p:nvPicPr>
          <p:cNvPr id="5122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8" y="966458"/>
            <a:ext cx="8678772" cy="182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hil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8" y="2876074"/>
            <a:ext cx="8678773" cy="141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77075" y="1902050"/>
            <a:ext cx="1343025" cy="888774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1026" y="2003400"/>
            <a:ext cx="495300" cy="69217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399" y="3914774"/>
            <a:ext cx="1933575" cy="257175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0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512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Skewed Resource Calendars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176"/>
            <a:ext cx="8229600" cy="510698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As a rule, I strongly recommend using Project's automated leveling feature instead of doing leveling by hand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Auto leveling is far less error prone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Auto leveling is </a:t>
            </a:r>
            <a:r>
              <a:rPr lang="en-US" sz="1800" dirty="0" smtClean="0"/>
              <a:t>also far less tedious – particularly for larger, more complex schedules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In this case, however, I can't figure out how to get auto leveling to tighten this schedule</a:t>
            </a:r>
            <a:endParaRPr lang="en-US" sz="1600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And, for what it's worth, I've seen relatively little detailed documentation on Microsoft's scheduling and leveling algorithms, which I'm guessing are proprietary.</a:t>
            </a:r>
          </a:p>
        </p:txBody>
      </p:sp>
    </p:spTree>
    <p:extLst>
      <p:ext uri="{BB962C8B-B14F-4D97-AF65-F5344CB8AC3E}">
        <p14:creationId xmlns:p14="http://schemas.microsoft.com/office/powerpoint/2010/main" val="363531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8312"/>
          </a:xfrm>
        </p:spPr>
        <p:txBody>
          <a:bodyPr/>
          <a:lstStyle/>
          <a:p>
            <a:r>
              <a:rPr lang="en-US" sz="3100" dirty="0">
                <a:solidFill>
                  <a:srgbClr val="000000"/>
                </a:solidFill>
              </a:rPr>
              <a:t>Skewed Resource </a:t>
            </a:r>
            <a:r>
              <a:rPr lang="en-US" sz="3100" dirty="0" smtClean="0">
                <a:solidFill>
                  <a:srgbClr val="000000"/>
                </a:solidFill>
              </a:rPr>
              <a:t>Calendars, Different Bases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49" y="5410201"/>
            <a:ext cx="8791576" cy="1133474"/>
          </a:xfrm>
        </p:spPr>
        <p:txBody>
          <a:bodyPr/>
          <a:lstStyle/>
          <a:p>
            <a:pPr marL="228600" indent="-228600">
              <a:spcBef>
                <a:spcPts val="0"/>
              </a:spcBef>
            </a:pPr>
            <a:r>
              <a:rPr lang="en-US" sz="1800" i="1" dirty="0" smtClean="0"/>
              <a:t>This series of examples starts with a two-person, 2-day-long task.</a:t>
            </a:r>
          </a:p>
          <a:p>
            <a:pPr marL="228600" indent="-228600">
              <a:spcBef>
                <a:spcPts val="0"/>
              </a:spcBef>
            </a:pPr>
            <a:r>
              <a:rPr lang="en-US" sz="1800" i="1" dirty="0" smtClean="0"/>
              <a:t>Initially, persons 1 and 2 are scheduled according to Project's Standard schedule.</a:t>
            </a:r>
          </a:p>
          <a:p>
            <a:pPr marL="228600" indent="-228600">
              <a:spcBef>
                <a:spcPts val="0"/>
              </a:spcBef>
            </a:pPr>
            <a:r>
              <a:rPr lang="en-US" sz="1800" i="1" dirty="0" smtClean="0"/>
              <a:t>If </a:t>
            </a:r>
            <a:r>
              <a:rPr lang="en-US" sz="1800" b="1" i="1" dirty="0" smtClean="0">
                <a:solidFill>
                  <a:srgbClr val="008000"/>
                </a:solidFill>
              </a:rPr>
              <a:t>person 2</a:t>
            </a:r>
            <a:r>
              <a:rPr lang="en-US" sz="1800" i="1" dirty="0" smtClean="0"/>
              <a:t>'s base schedule is changed to</a:t>
            </a:r>
            <a:r>
              <a:rPr lang="en-US" sz="1800" b="1" i="1" dirty="0" smtClean="0">
                <a:solidFill>
                  <a:srgbClr val="0033CC"/>
                </a:solidFill>
              </a:rPr>
              <a:t> Night Shift </a:t>
            </a:r>
            <a:r>
              <a:rPr lang="en-US" sz="1800" i="1" dirty="0" smtClean="0"/>
              <a:t>to expedite the project …</a:t>
            </a:r>
          </a:p>
          <a:p>
            <a:pPr marL="228600" indent="-228600">
              <a:spcBef>
                <a:spcPts val="0"/>
              </a:spcBef>
            </a:pPr>
            <a:r>
              <a:rPr lang="en-US" sz="1800" b="1" i="1" dirty="0" smtClean="0"/>
              <a:t>….Nothing changes.</a:t>
            </a:r>
            <a:endParaRPr lang="en-US" sz="1800" b="1" i="1" dirty="0"/>
          </a:p>
        </p:txBody>
      </p:sp>
      <p:pic>
        <p:nvPicPr>
          <p:cNvPr id="6146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" y="802257"/>
            <a:ext cx="8882063" cy="137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hil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" y="2305050"/>
            <a:ext cx="8858142" cy="14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phil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838575"/>
            <a:ext cx="8858142" cy="14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00799" y="4905374"/>
            <a:ext cx="2652713" cy="25717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00825" y="3159350"/>
            <a:ext cx="904875" cy="569688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7725" y="3471863"/>
            <a:ext cx="847726" cy="257175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3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955627"/>
            <a:ext cx="8501063" cy="386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213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Skewed Resource </a:t>
            </a:r>
            <a:r>
              <a:rPr lang="en-US" sz="3200" dirty="0" smtClean="0">
                <a:solidFill>
                  <a:srgbClr val="000000"/>
                </a:solidFill>
              </a:rPr>
              <a:t>Calendars, Same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624"/>
            <a:ext cx="8229600" cy="16668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i="1" dirty="0" smtClean="0"/>
              <a:t>Another strategy for accelerating the schedule sets person 2's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 smtClean="0">
                <a:solidFill>
                  <a:srgbClr val="008000"/>
                </a:solidFill>
              </a:rPr>
              <a:t>Base calendar to Standard </a:t>
            </a:r>
            <a:r>
              <a:rPr lang="en-US" sz="1800" i="1" dirty="0" smtClean="0"/>
              <a:t>and</a:t>
            </a:r>
          </a:p>
          <a:p>
            <a:pPr marL="285750" indent="-285750"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 smtClean="0">
                <a:solidFill>
                  <a:srgbClr val="0033CC"/>
                </a:solidFill>
              </a:rPr>
              <a:t>Working hours for 14-18 to 8 am to 12 am</a:t>
            </a:r>
            <a:r>
              <a:rPr lang="en-US" sz="1800" i="1" dirty="0" smtClean="0"/>
              <a:t> (i.e., </a:t>
            </a:r>
            <a:r>
              <a:rPr lang="en-US" sz="1800" b="1" i="1" dirty="0" smtClean="0"/>
              <a:t>midnight</a:t>
            </a:r>
            <a:r>
              <a:rPr lang="en-US" sz="1800" i="1" dirty="0" smtClean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1125" y="2778349"/>
            <a:ext cx="1343025" cy="679226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76900" y="3457575"/>
            <a:ext cx="1343025" cy="371475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7275" y="4462463"/>
            <a:ext cx="3190875" cy="371475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3925" y="2416399"/>
            <a:ext cx="2466975" cy="555401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6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878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Skewed Resource Calendars, Same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0"/>
            <a:ext cx="8229600" cy="3552825"/>
          </a:xfrm>
        </p:spPr>
        <p:txBody>
          <a:bodyPr/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2000" i="1" dirty="0" smtClean="0"/>
              <a:t>This attempt at schedule adjustment works well, at first glance</a:t>
            </a:r>
          </a:p>
          <a:p>
            <a:pPr marL="685800" lvl="1">
              <a:lnSpc>
                <a:spcPct val="110000"/>
              </a:lnSpc>
              <a:spcBef>
                <a:spcPts val="0"/>
              </a:spcBef>
            </a:pPr>
            <a:r>
              <a:rPr lang="en-US" sz="1800" b="1" i="1" dirty="0" smtClean="0">
                <a:solidFill>
                  <a:srgbClr val="0033CC"/>
                </a:solidFill>
              </a:rPr>
              <a:t>person 2 is now scheduled to work from 5 pm until 12 midnigh</a:t>
            </a:r>
            <a:r>
              <a:rPr lang="en-US" sz="1800" i="1" dirty="0" smtClean="0"/>
              <a:t>t</a:t>
            </a:r>
          </a:p>
          <a:p>
            <a:pPr marL="68580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smtClean="0">
                <a:solidFill>
                  <a:srgbClr val="008000"/>
                </a:solidFill>
              </a:rPr>
              <a:t>person 1 now picks up the 8 leftover hours on 15 July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 smtClean="0"/>
              <a:t>Splitting the work on 15 July would accelerate termination by 4 hours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 smtClean="0"/>
              <a:t>However, I can't get Project to level in increments of less than 1 day</a:t>
            </a:r>
          </a:p>
          <a:p>
            <a:pPr marL="68580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 smtClean="0"/>
              <a:t>… even though the leveling options for </a:t>
            </a:r>
          </a:p>
          <a:p>
            <a:pPr marL="1085850"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/>
              <a:t>adjusting individual assignments in tasks and</a:t>
            </a:r>
          </a:p>
          <a:p>
            <a:pPr marL="1085850"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/>
              <a:t>creating splits in remaining work </a:t>
            </a:r>
          </a:p>
          <a:p>
            <a:pPr marL="68580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smtClean="0"/>
              <a:t>are enabled by default  (see Resource / Leveling Options control)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2000" i="1" dirty="0" smtClean="0"/>
              <a:t>Worse, this strategy breaks down in the presence of summary tasks</a:t>
            </a:r>
            <a:endParaRPr lang="en-US" sz="2000" i="1" dirty="0"/>
          </a:p>
        </p:txBody>
      </p:sp>
      <p:pic>
        <p:nvPicPr>
          <p:cNvPr id="7170" name="Picture 2" descr="C:\Users\phil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2"/>
          <a:stretch/>
        </p:blipFill>
        <p:spPr bwMode="auto">
          <a:xfrm>
            <a:off x="295268" y="869631"/>
            <a:ext cx="8591187" cy="178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48550" y="1860998"/>
            <a:ext cx="1437905" cy="555401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2175" y="2295525"/>
            <a:ext cx="876300" cy="398574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26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886482"/>
            <a:ext cx="8791575" cy="164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878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Skewed Resource Calendars, Same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5114925"/>
            <a:ext cx="8715374" cy="1219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i="1" dirty="0">
                <a:solidFill>
                  <a:srgbClr val="0033CC"/>
                </a:solidFill>
              </a:rPr>
              <a:t>Making task 1 a subtask of a summary task</a:t>
            </a:r>
            <a:r>
              <a:rPr lang="en-US" sz="1700" i="1" dirty="0" smtClean="0"/>
              <a:t> subjects task 1 to the summary task's schedule, </a:t>
            </a:r>
            <a:r>
              <a:rPr lang="en-US" sz="1700" b="1" i="1" dirty="0" smtClean="0">
                <a:solidFill>
                  <a:srgbClr val="C00000"/>
                </a:solidFill>
              </a:rPr>
              <a:t>causing Project to ignore person 2's 5 pm – midnight work schedule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i="1" dirty="0" smtClean="0"/>
              <a:t>This is because summary 1, when created, inherited the </a:t>
            </a:r>
            <a:r>
              <a:rPr lang="en-US" sz="1800" i="1" dirty="0"/>
              <a:t>project's main </a:t>
            </a:r>
            <a:r>
              <a:rPr lang="en-US" sz="1800" i="1" dirty="0" smtClean="0"/>
              <a:t>schedule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i="1" dirty="0" smtClean="0"/>
              <a:t>… and the project's main schedule, Standard, excludes evening hours</a:t>
            </a:r>
            <a:endParaRPr lang="en-US" sz="1800" i="1" dirty="0"/>
          </a:p>
        </p:txBody>
      </p:sp>
      <p:pic>
        <p:nvPicPr>
          <p:cNvPr id="1030" name="Picture 6" descr="C:\Users\phil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87016"/>
            <a:ext cx="8791575" cy="218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829175" y="4432748"/>
            <a:ext cx="4248150" cy="444051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7300" y="2073497"/>
            <a:ext cx="3019425" cy="393477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59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112"/>
          </a:xfrm>
        </p:spPr>
        <p:txBody>
          <a:bodyPr/>
          <a:lstStyle/>
          <a:p>
            <a:r>
              <a:rPr lang="en-US" sz="3600" dirty="0" smtClean="0"/>
              <a:t>This Presentation's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125" y="1057276"/>
            <a:ext cx="4381500" cy="5286374"/>
          </a:xfrm>
        </p:spPr>
        <p:txBody>
          <a:bodyPr/>
          <a:lstStyle/>
          <a:p>
            <a:pPr marL="228600" indent="-228600">
              <a:spcBef>
                <a:spcPts val="0"/>
              </a:spcBef>
            </a:pPr>
            <a:r>
              <a:rPr lang="en-US" sz="2000" dirty="0" smtClean="0"/>
              <a:t>Part 1</a:t>
            </a:r>
          </a:p>
          <a:p>
            <a:pPr marL="457200" lvl="1" indent="-228600">
              <a:spcBef>
                <a:spcPts val="0"/>
              </a:spcBef>
            </a:pPr>
            <a:r>
              <a:rPr lang="en-US" sz="2000" dirty="0" smtClean="0"/>
              <a:t>Common features &amp; their uses</a:t>
            </a:r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Gantt Chart View</a:t>
            </a:r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Tasks</a:t>
            </a:r>
          </a:p>
          <a:p>
            <a:pPr marL="685800" lvl="2">
              <a:spcBef>
                <a:spcPts val="0"/>
              </a:spcBef>
            </a:pPr>
            <a:r>
              <a:rPr lang="en-US" dirty="0"/>
              <a:t>Scheduling Modes: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Manual Mode</a:t>
            </a:r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Inter-Task Dependencies </a:t>
            </a:r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Resources</a:t>
            </a:r>
          </a:p>
          <a:p>
            <a:pPr marL="685800" lvl="2">
              <a:spcBef>
                <a:spcPts val="0"/>
              </a:spcBef>
            </a:pPr>
            <a:r>
              <a:rPr lang="en-US" dirty="0"/>
              <a:t>Other operations on tasks</a:t>
            </a:r>
          </a:p>
          <a:p>
            <a:pPr marL="228600" indent="-228600">
              <a:spcBef>
                <a:spcPts val="0"/>
              </a:spcBef>
            </a:pPr>
            <a:r>
              <a:rPr lang="en-US" sz="2000" dirty="0" smtClean="0"/>
              <a:t>Part 2</a:t>
            </a:r>
          </a:p>
          <a:p>
            <a:pPr marL="457200" lvl="1" indent="-228600"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Common </a:t>
            </a:r>
            <a:r>
              <a:rPr lang="en-US" sz="2000" dirty="0" smtClean="0">
                <a:solidFill>
                  <a:srgbClr val="000000"/>
                </a:solidFill>
              </a:rPr>
              <a:t>features, uses (cont.)</a:t>
            </a:r>
            <a:endParaRPr lang="en-US" sz="2000" dirty="0" smtClean="0"/>
          </a:p>
          <a:p>
            <a:pPr marL="685800" lvl="2">
              <a:spcBef>
                <a:spcPts val="0"/>
              </a:spcBef>
            </a:pPr>
            <a:r>
              <a:rPr lang="en-US" dirty="0" err="1" smtClean="0"/>
              <a:t>Overallocation</a:t>
            </a:r>
            <a:endParaRPr lang="en-US" dirty="0" smtClean="0"/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Duration, Units, Work</a:t>
            </a:r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Scheduling Modes:</a:t>
            </a:r>
            <a:br>
              <a:rPr lang="en-US" dirty="0" smtClean="0"/>
            </a:br>
            <a:r>
              <a:rPr lang="en-US" dirty="0" smtClean="0"/>
              <a:t>Auto Scheduling</a:t>
            </a:r>
          </a:p>
          <a:p>
            <a:pPr marL="685800" lvl="2">
              <a:spcBef>
                <a:spcPts val="0"/>
              </a:spcBef>
            </a:pPr>
            <a:r>
              <a:rPr lang="en-US" dirty="0" smtClean="0"/>
              <a:t>Scheduling Modes: Recommendations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8650" y="1076325"/>
            <a:ext cx="4505325" cy="5049839"/>
          </a:xfrm>
        </p:spPr>
        <p:txBody>
          <a:bodyPr/>
          <a:lstStyle/>
          <a:p>
            <a:pPr marL="228600" indent="-228600">
              <a:spcBef>
                <a:spcPts val="0"/>
              </a:spcBef>
            </a:pPr>
            <a:r>
              <a:rPr lang="en-US" sz="2000" dirty="0"/>
              <a:t>Part 3</a:t>
            </a:r>
          </a:p>
          <a:p>
            <a:pPr marL="514350" lvl="1">
              <a:spcBef>
                <a:spcPts val="0"/>
              </a:spcBef>
            </a:pPr>
            <a:r>
              <a:rPr lang="en-US" sz="2000" dirty="0"/>
              <a:t>Common features, uses (cont.)</a:t>
            </a:r>
          </a:p>
          <a:p>
            <a:pPr marL="685800" lvl="2">
              <a:spcBef>
                <a:spcPts val="0"/>
              </a:spcBef>
            </a:pPr>
            <a:r>
              <a:rPr lang="en-US" dirty="0"/>
              <a:t>Summary tasks and subtasks</a:t>
            </a:r>
          </a:p>
          <a:p>
            <a:pPr marL="685800" lvl="2">
              <a:spcBef>
                <a:spcPts val="0"/>
              </a:spcBef>
            </a:pPr>
            <a:r>
              <a:rPr lang="en-US" dirty="0"/>
              <a:t>Summary Tasks:</a:t>
            </a:r>
            <a:br>
              <a:rPr lang="en-US" dirty="0"/>
            </a:br>
            <a:r>
              <a:rPr lang="en-US" dirty="0"/>
              <a:t>Auto Scheduling</a:t>
            </a:r>
          </a:p>
          <a:p>
            <a:pPr marL="685800" lvl="2">
              <a:spcBef>
                <a:spcPts val="0"/>
              </a:spcBef>
            </a:pPr>
            <a:r>
              <a:rPr lang="en-US" dirty="0"/>
              <a:t>Summary Tasks:</a:t>
            </a:r>
            <a:br>
              <a:rPr lang="en-US" dirty="0"/>
            </a:br>
            <a:r>
              <a:rPr lang="en-US" dirty="0"/>
              <a:t>Inter-Task Dependencies</a:t>
            </a:r>
          </a:p>
          <a:p>
            <a:pPr marL="685800" lvl="2">
              <a:spcBef>
                <a:spcPts val="0"/>
              </a:spcBef>
            </a:pPr>
            <a:r>
              <a:rPr lang="en-US" dirty="0"/>
              <a:t>Calendars</a:t>
            </a:r>
          </a:p>
          <a:p>
            <a:pPr marL="685800" lvl="2">
              <a:spcBef>
                <a:spcPts val="0"/>
              </a:spcBef>
            </a:pPr>
            <a:r>
              <a:rPr lang="en-US" dirty="0"/>
              <a:t>Calendar Management</a:t>
            </a:r>
          </a:p>
          <a:p>
            <a:pPr marL="228600" indent="-228600">
              <a:spcBef>
                <a:spcPts val="0"/>
              </a:spcBef>
            </a:pPr>
            <a:r>
              <a:rPr lang="en-US" sz="2000" b="1" dirty="0">
                <a:solidFill>
                  <a:srgbClr val="002060"/>
                </a:solidFill>
              </a:rPr>
              <a:t>Part </a:t>
            </a:r>
            <a:r>
              <a:rPr lang="en-US" sz="2000" b="1" dirty="0" smtClean="0">
                <a:solidFill>
                  <a:srgbClr val="002060"/>
                </a:solidFill>
              </a:rPr>
              <a:t>4</a:t>
            </a:r>
            <a:endParaRPr lang="en-US" sz="2000" b="1" dirty="0">
              <a:solidFill>
                <a:srgbClr val="002060"/>
              </a:solidFill>
            </a:endParaRPr>
          </a:p>
          <a:p>
            <a:pPr marL="514350" lvl="1">
              <a:spcBef>
                <a:spcPts val="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Common </a:t>
            </a:r>
            <a:r>
              <a:rPr lang="en-US" sz="2000" b="1" dirty="0">
                <a:solidFill>
                  <a:srgbClr val="002060"/>
                </a:solidFill>
              </a:rPr>
              <a:t>features, uses (cont.)</a:t>
            </a:r>
          </a:p>
          <a:p>
            <a:pPr marL="685800" lvl="2">
              <a:spcBef>
                <a:spcPts val="0"/>
              </a:spcBef>
            </a:pPr>
            <a:r>
              <a:rPr lang="en-US" b="1">
                <a:solidFill>
                  <a:srgbClr val="002060"/>
                </a:solidFill>
              </a:rPr>
              <a:t>Calendar </a:t>
            </a:r>
            <a:r>
              <a:rPr lang="en-US" b="1" smtClean="0">
                <a:solidFill>
                  <a:srgbClr val="002060"/>
                </a:solidFill>
              </a:rPr>
              <a:t>Management (cont.)</a:t>
            </a:r>
            <a:endParaRPr lang="en-US" b="1" dirty="0">
              <a:solidFill>
                <a:srgbClr val="002060"/>
              </a:solidFill>
            </a:endParaRPr>
          </a:p>
          <a:p>
            <a:pPr marL="685800" lvl="2"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Modifying Calendars</a:t>
            </a:r>
          </a:p>
          <a:p>
            <a:pPr marL="685800" lvl="2"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Skewed Calendars</a:t>
            </a:r>
          </a:p>
          <a:p>
            <a:pPr marL="685800" lvl="2"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Calendar Architectures</a:t>
            </a:r>
          </a:p>
          <a:p>
            <a:pPr marL="685800" lvl="2"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Project Tracking</a:t>
            </a:r>
          </a:p>
          <a:p>
            <a:pPr marL="514350" lvl="1">
              <a:spcBef>
                <a:spcPts val="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Key </a:t>
            </a:r>
            <a:r>
              <a:rPr lang="en-US" sz="2000" b="1" dirty="0">
                <a:solidFill>
                  <a:srgbClr val="002060"/>
                </a:solidFill>
              </a:rPr>
              <a:t>limitations and gotchas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dirty="0" smtClean="0"/>
              <a:t>Working with Multiple Calendars: Advice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981074"/>
            <a:ext cx="8524875" cy="5145089"/>
          </a:xfrm>
        </p:spPr>
        <p:txBody>
          <a:bodyPr/>
          <a:lstStyle/>
          <a:p>
            <a:pPr marL="228600" indent="-228600">
              <a:lnSpc>
                <a:spcPct val="105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0033CC"/>
                </a:solidFill>
              </a:rPr>
              <a:t>Adapt your use of calendars to Project's limitations:  </a:t>
            </a:r>
            <a:br>
              <a:rPr lang="en-US" sz="2000" b="1" dirty="0" smtClean="0">
                <a:solidFill>
                  <a:srgbClr val="0033CC"/>
                </a:solidFill>
              </a:rPr>
            </a:br>
            <a:r>
              <a:rPr lang="en-US" sz="2000" b="1" dirty="0" smtClean="0">
                <a:solidFill>
                  <a:srgbClr val="0033CC"/>
                </a:solidFill>
              </a:rPr>
              <a:t>i.e., for </a:t>
            </a:r>
            <a:r>
              <a:rPr lang="en-US" sz="2000" b="1" u="sng" dirty="0" smtClean="0">
                <a:solidFill>
                  <a:srgbClr val="0033CC"/>
                </a:solidFill>
              </a:rPr>
              <a:t>every</a:t>
            </a:r>
            <a:r>
              <a:rPr lang="en-US" sz="2000" b="1" dirty="0" smtClean="0">
                <a:solidFill>
                  <a:srgbClr val="0033CC"/>
                </a:solidFill>
              </a:rPr>
              <a:t> project,</a:t>
            </a:r>
          </a:p>
          <a:p>
            <a:pPr marL="514350" lvl="1">
              <a:lnSpc>
                <a:spcPct val="105000"/>
              </a:lnSpc>
              <a:spcBef>
                <a:spcPts val="0"/>
              </a:spcBef>
            </a:pPr>
            <a:r>
              <a:rPr lang="en-US" sz="1800" dirty="0" smtClean="0"/>
              <a:t>Define </a:t>
            </a:r>
            <a:r>
              <a:rPr lang="en-US" sz="1800" b="1" u="sng" dirty="0" smtClean="0"/>
              <a:t>one</a:t>
            </a:r>
            <a:r>
              <a:rPr lang="en-US" sz="1800" b="1" dirty="0" smtClean="0"/>
              <a:t> main calendar</a:t>
            </a:r>
          </a:p>
          <a:p>
            <a:pPr marL="514350" lvl="1">
              <a:lnSpc>
                <a:spcPct val="105000"/>
              </a:lnSpc>
              <a:spcBef>
                <a:spcPts val="0"/>
              </a:spcBef>
            </a:pPr>
            <a:r>
              <a:rPr lang="en-US" sz="1800" dirty="0"/>
              <a:t>A</a:t>
            </a:r>
            <a:r>
              <a:rPr lang="en-US" sz="1800" dirty="0" smtClean="0"/>
              <a:t>ssure that the main calendar's hours encompass </a:t>
            </a:r>
            <a:r>
              <a:rPr lang="en-US" sz="1800" b="1" u="sng" dirty="0" smtClean="0"/>
              <a:t>all</a:t>
            </a:r>
            <a:r>
              <a:rPr lang="en-US" sz="1800" dirty="0" smtClean="0"/>
              <a:t> possible working times </a:t>
            </a:r>
          </a:p>
          <a:p>
            <a:pPr marL="914400" lvl="3">
              <a:lnSpc>
                <a:spcPct val="105000"/>
              </a:lnSpc>
              <a:spcBef>
                <a:spcPts val="0"/>
              </a:spcBef>
            </a:pPr>
            <a:r>
              <a:rPr lang="en-US" sz="1800" dirty="0" smtClean="0"/>
              <a:t>If any project work can be scheduled for a given day at a given time, </a:t>
            </a:r>
            <a:br>
              <a:rPr lang="en-US" sz="1800" dirty="0" smtClean="0"/>
            </a:br>
            <a:r>
              <a:rPr lang="en-US" sz="1800" dirty="0" smtClean="0"/>
              <a:t>that day and time should be treated as work time in the main calendar</a:t>
            </a:r>
          </a:p>
          <a:p>
            <a:pPr marL="514350" lvl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Assure that </a:t>
            </a:r>
            <a:r>
              <a:rPr lang="en-US" sz="1800" b="1" u="sng" dirty="0" smtClean="0"/>
              <a:t>every</a:t>
            </a:r>
            <a:r>
              <a:rPr lang="en-US" sz="1800" dirty="0" smtClean="0"/>
              <a:t> work resource uses this main calendar as its base calendar</a:t>
            </a:r>
          </a:p>
          <a:p>
            <a:pPr marL="228600" indent="-228600">
              <a:lnSpc>
                <a:spcPct val="105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33CC"/>
                </a:solidFill>
              </a:rPr>
              <a:t>Benefits:  this strategy</a:t>
            </a:r>
          </a:p>
          <a:p>
            <a:pPr marL="514350" lvl="1">
              <a:lnSpc>
                <a:spcPct val="105000"/>
              </a:lnSpc>
              <a:spcBef>
                <a:spcPts val="0"/>
              </a:spcBef>
            </a:pPr>
            <a:r>
              <a:rPr lang="en-US" sz="1800" dirty="0"/>
              <a:t>allows Project's leveling algorithm to work effectively, but</a:t>
            </a:r>
          </a:p>
          <a:p>
            <a:pPr marL="514350" lvl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limits a project plan to a two-level architecture for calendar representation</a:t>
            </a:r>
          </a:p>
          <a:p>
            <a:pPr marL="228600" indent="-228600">
              <a:lnSpc>
                <a:spcPct val="105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0033CC"/>
                </a:solidFill>
              </a:rPr>
              <a:t>Problems:  this strategy</a:t>
            </a:r>
          </a:p>
          <a:p>
            <a:pPr marL="514350" lvl="1">
              <a:lnSpc>
                <a:spcPct val="105000"/>
              </a:lnSpc>
              <a:spcBef>
                <a:spcPts val="0"/>
              </a:spcBef>
            </a:pPr>
            <a:r>
              <a:rPr lang="en-US" sz="1800" dirty="0" smtClean="0"/>
              <a:t>makes it impossible to frame "mid-level" scheduling policies for projects with different groups of workers who work different sets of hours</a:t>
            </a:r>
          </a:p>
        </p:txBody>
      </p:sp>
    </p:spTree>
    <p:extLst>
      <p:ext uri="{BB962C8B-B14F-4D97-AF65-F5344CB8AC3E}">
        <p14:creationId xmlns:p14="http://schemas.microsoft.com/office/powerpoint/2010/main" val="269174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6887"/>
          </a:xfrm>
        </p:spPr>
        <p:txBody>
          <a:bodyPr/>
          <a:lstStyle/>
          <a:p>
            <a:r>
              <a:rPr lang="en-US" sz="2800" dirty="0" smtClean="0"/>
              <a:t>Why Three-Level Calendars Are Ineffective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66776"/>
            <a:ext cx="8524875" cy="5429250"/>
          </a:xfrm>
        </p:spPr>
        <p:txBody>
          <a:bodyPr/>
          <a:lstStyle/>
          <a:p>
            <a:pPr marL="228600" indent="-228600">
              <a:lnSpc>
                <a:spcPct val="105000"/>
              </a:lnSpc>
              <a:spcBef>
                <a:spcPts val="0"/>
              </a:spcBef>
            </a:pPr>
            <a:r>
              <a:rPr lang="en-US" sz="1800" dirty="0" smtClean="0"/>
              <a:t>Ideally, MS Project </a:t>
            </a:r>
            <a:r>
              <a:rPr lang="en-US" sz="1800" b="1" i="1" dirty="0" smtClean="0"/>
              <a:t>should</a:t>
            </a:r>
            <a:r>
              <a:rPr lang="en-US" sz="1800" dirty="0" smtClean="0"/>
              <a:t> allow group-specific scheduling constraints to be factored into </a:t>
            </a:r>
            <a:r>
              <a:rPr lang="en-US" sz="1800" b="1" i="1" dirty="0">
                <a:solidFill>
                  <a:srgbClr val="0033CC"/>
                </a:solidFill>
              </a:rPr>
              <a:t>mid-level </a:t>
            </a:r>
            <a:r>
              <a:rPr lang="en-US" sz="1800" b="1" i="1" dirty="0" smtClean="0">
                <a:solidFill>
                  <a:srgbClr val="0033CC"/>
                </a:solidFill>
              </a:rPr>
              <a:t>group-specific calendars</a:t>
            </a:r>
            <a:r>
              <a:rPr lang="en-US" sz="1800" dirty="0" smtClean="0"/>
              <a:t>:  e.g., </a:t>
            </a:r>
            <a:endParaRPr lang="en-US" sz="1800" dirty="0"/>
          </a:p>
          <a:p>
            <a:pPr marL="685800"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8000"/>
                </a:solidFill>
              </a:rPr>
              <a:t>Main: </a:t>
            </a:r>
            <a:r>
              <a:rPr lang="en-US" sz="1600" dirty="0" smtClean="0"/>
              <a:t> working days run from 8 am until midnight</a:t>
            </a:r>
          </a:p>
          <a:p>
            <a:pPr marL="914400"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smtClean="0"/>
              <a:t>Group 1:  working days run from 8 am until 5 pm, with a noontime break</a:t>
            </a:r>
          </a:p>
          <a:p>
            <a:pPr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/>
              <a:t>P</a:t>
            </a:r>
            <a:r>
              <a:rPr lang="en-US" sz="1600" dirty="0" smtClean="0"/>
              <a:t>erson 1 has a group 1 schedule, with a vacation during July</a:t>
            </a:r>
          </a:p>
          <a:p>
            <a:pPr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/>
              <a:t>P</a:t>
            </a:r>
            <a:r>
              <a:rPr lang="en-US" sz="1600" dirty="0" smtClean="0"/>
              <a:t>erson 2 has a group 1 schedule, with a vacation during August</a:t>
            </a:r>
          </a:p>
          <a:p>
            <a:pPr marL="914400"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smtClean="0"/>
              <a:t>Group 2:  working days run from 3 pm until midnight, with a 7 pm break</a:t>
            </a:r>
          </a:p>
          <a:p>
            <a:pPr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/>
              <a:t>P</a:t>
            </a:r>
            <a:r>
              <a:rPr lang="en-US" sz="1600" dirty="0" smtClean="0"/>
              <a:t>erson 3 </a:t>
            </a:r>
            <a:r>
              <a:rPr lang="en-US" sz="1600" dirty="0"/>
              <a:t>has a group </a:t>
            </a:r>
            <a:r>
              <a:rPr lang="en-US" sz="1600" dirty="0" smtClean="0"/>
              <a:t>2 </a:t>
            </a:r>
            <a:r>
              <a:rPr lang="en-US" sz="1600" dirty="0"/>
              <a:t>schedule, with a vacation during </a:t>
            </a:r>
            <a:r>
              <a:rPr lang="en-US" sz="1600" dirty="0" smtClean="0"/>
              <a:t>September</a:t>
            </a:r>
          </a:p>
          <a:p>
            <a:pPr lvl="2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P</a:t>
            </a:r>
            <a:r>
              <a:rPr lang="en-US" sz="1600" dirty="0" smtClean="0"/>
              <a:t>erson 4 </a:t>
            </a:r>
            <a:r>
              <a:rPr lang="en-US" sz="1600" dirty="0"/>
              <a:t>has a group </a:t>
            </a:r>
            <a:r>
              <a:rPr lang="en-US" sz="1600" dirty="0" smtClean="0"/>
              <a:t>2 </a:t>
            </a:r>
            <a:r>
              <a:rPr lang="en-US" sz="1600" dirty="0"/>
              <a:t>schedule, with a vacation during </a:t>
            </a:r>
            <a:r>
              <a:rPr lang="en-US" sz="1600" dirty="0" smtClean="0"/>
              <a:t>October</a:t>
            </a:r>
            <a:endParaRPr lang="en-US" sz="1600" dirty="0"/>
          </a:p>
          <a:p>
            <a:pPr marL="228600" indent="-228600">
              <a:lnSpc>
                <a:spcPct val="105000"/>
              </a:lnSpc>
              <a:spcBef>
                <a:spcPts val="0"/>
              </a:spcBef>
            </a:pPr>
            <a:r>
              <a:rPr lang="en-US" sz="1800" dirty="0" smtClean="0"/>
              <a:t>This architecture would allow each group's calendar – e.g., holidays, working hours – to be adjusted</a:t>
            </a:r>
          </a:p>
          <a:p>
            <a:pPr marL="628650" lvl="1" indent="-228600">
              <a:lnSpc>
                <a:spcPct val="105000"/>
              </a:lnSpc>
              <a:spcBef>
                <a:spcPts val="0"/>
              </a:spcBef>
            </a:pPr>
            <a:r>
              <a:rPr lang="en-US" sz="1800" dirty="0" smtClean="0"/>
              <a:t>in one menu</a:t>
            </a:r>
          </a:p>
          <a:p>
            <a:pPr marL="628650" lvl="1" indent="-2286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independently of all other groups' calendars</a:t>
            </a:r>
          </a:p>
          <a:p>
            <a:pPr marL="228600" indent="-228600">
              <a:lnSpc>
                <a:spcPct val="105000"/>
              </a:lnSpc>
              <a:spcBef>
                <a:spcPts val="0"/>
              </a:spcBef>
            </a:pPr>
            <a:r>
              <a:rPr lang="en-US" sz="1800" dirty="0" smtClean="0"/>
              <a:t>Unfortunately, Project only schedules task relative to </a:t>
            </a:r>
            <a:r>
              <a:rPr lang="en-US" sz="1800" b="1" dirty="0" smtClean="0"/>
              <a:t>one</a:t>
            </a:r>
            <a:r>
              <a:rPr lang="en-US" sz="1800" dirty="0" smtClean="0"/>
              <a:t> base calendar.  This</a:t>
            </a:r>
            <a:br>
              <a:rPr lang="en-US" sz="1800" dirty="0" smtClean="0"/>
            </a:br>
            <a:r>
              <a:rPr lang="en-US" sz="1800" dirty="0" smtClean="0"/>
              <a:t>effectively prevents the mixing of workers from multiple groups:  e.g.,</a:t>
            </a:r>
          </a:p>
          <a:p>
            <a:pPr marL="628650" lvl="1">
              <a:lnSpc>
                <a:spcPct val="105000"/>
              </a:lnSpc>
              <a:spcBef>
                <a:spcPts val="0"/>
              </a:spcBef>
            </a:pPr>
            <a:r>
              <a:rPr lang="en-US" sz="1600" dirty="0" smtClean="0"/>
              <a:t>if task 1's base calendar is the group 1 calendar, then group 2 will be scheduled according to the group 1 calendar  (and similarly for group 2)</a:t>
            </a:r>
          </a:p>
          <a:p>
            <a:pPr marL="628650" lvl="1">
              <a:lnSpc>
                <a:spcPct val="105000"/>
              </a:lnSpc>
              <a:spcBef>
                <a:spcPts val="0"/>
              </a:spcBef>
            </a:pPr>
            <a:r>
              <a:rPr lang="en-US" sz="1600" dirty="0" smtClean="0"/>
              <a:t>if task 1's base calendar is main, then group 1 and group 2 will be scheduled against main rather than their respective base calendars</a:t>
            </a:r>
          </a:p>
          <a:p>
            <a:pPr marL="628650" lvl="1" indent="-228600">
              <a:lnSpc>
                <a:spcPct val="105000"/>
              </a:lnSpc>
              <a:spcBef>
                <a:spcPts val="0"/>
              </a:spcBef>
            </a:pPr>
            <a:endParaRPr lang="en-US" sz="1400" dirty="0" smtClean="0"/>
          </a:p>
          <a:p>
            <a:pPr marL="514350" lvl="1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914400"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1312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800" dirty="0" smtClean="0"/>
              <a:t>Calendar Architecture and Mid-Level Workgroups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981074"/>
            <a:ext cx="8524875" cy="5314951"/>
          </a:xfrm>
        </p:spPr>
        <p:txBody>
          <a:bodyPr/>
          <a:lstStyle/>
          <a:p>
            <a:pPr marL="228600" indent="-228600">
              <a:lnSpc>
                <a:spcPct val="105000"/>
              </a:lnSpc>
              <a:spcBef>
                <a:spcPts val="0"/>
              </a:spcBef>
            </a:pPr>
            <a:r>
              <a:rPr lang="en-US" sz="1800" dirty="0" smtClean="0"/>
              <a:t>What does work:</a:t>
            </a:r>
          </a:p>
          <a:p>
            <a:pPr marL="685800"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8000"/>
                </a:solidFill>
              </a:rPr>
              <a:t>Main: </a:t>
            </a:r>
            <a:r>
              <a:rPr lang="en-US" sz="1600" dirty="0"/>
              <a:t> working days run from 8 am until </a:t>
            </a:r>
            <a:r>
              <a:rPr lang="en-US" sz="1600" dirty="0" smtClean="0"/>
              <a:t>midnight</a:t>
            </a:r>
          </a:p>
          <a:p>
            <a:pPr marL="914400"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smtClean="0"/>
              <a:t>Person </a:t>
            </a:r>
            <a:r>
              <a:rPr lang="en-US" sz="1600" dirty="0"/>
              <a:t>1 works from 8-5 with noon lunch and a vacation during July</a:t>
            </a:r>
          </a:p>
          <a:p>
            <a:pPr marL="914400"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smtClean="0"/>
              <a:t>Person 2 works from 8-5 with noon lunch and </a:t>
            </a:r>
            <a:r>
              <a:rPr lang="en-US" sz="1600" dirty="0"/>
              <a:t>a vacation during </a:t>
            </a:r>
            <a:r>
              <a:rPr lang="en-US" sz="1600" dirty="0" smtClean="0"/>
              <a:t>August</a:t>
            </a:r>
          </a:p>
          <a:p>
            <a:pPr marL="914400"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 smtClean="0"/>
              <a:t>Person 3 </a:t>
            </a:r>
            <a:r>
              <a:rPr lang="en-US" sz="1600" dirty="0"/>
              <a:t>works from </a:t>
            </a:r>
            <a:r>
              <a:rPr lang="en-US" sz="1600" dirty="0" smtClean="0"/>
              <a:t>3-midnight </a:t>
            </a:r>
            <a:r>
              <a:rPr lang="en-US" sz="1600" dirty="0"/>
              <a:t>with 7pm break</a:t>
            </a:r>
            <a:r>
              <a:rPr lang="en-US" sz="1600" dirty="0" smtClean="0"/>
              <a:t> </a:t>
            </a:r>
            <a:r>
              <a:rPr lang="en-US" sz="1600" dirty="0"/>
              <a:t>and a vacation during July</a:t>
            </a:r>
          </a:p>
          <a:p>
            <a:pPr marL="914400" lvl="2"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Person </a:t>
            </a:r>
            <a:r>
              <a:rPr lang="en-US" sz="1600" dirty="0" smtClean="0"/>
              <a:t>4 </a:t>
            </a:r>
            <a:r>
              <a:rPr lang="en-US" sz="1600" dirty="0"/>
              <a:t>works from </a:t>
            </a:r>
            <a:r>
              <a:rPr lang="en-US" sz="1600" dirty="0" smtClean="0"/>
              <a:t>3-midnight </a:t>
            </a:r>
            <a:r>
              <a:rPr lang="en-US" sz="1600" dirty="0"/>
              <a:t>with </a:t>
            </a:r>
            <a:r>
              <a:rPr lang="en-US" sz="1600" dirty="0" smtClean="0"/>
              <a:t>7pm break </a:t>
            </a:r>
            <a:r>
              <a:rPr lang="en-US" sz="1600" dirty="0"/>
              <a:t>and a vacation during </a:t>
            </a:r>
            <a:r>
              <a:rPr lang="en-US" sz="1600" dirty="0" smtClean="0"/>
              <a:t>August</a:t>
            </a:r>
          </a:p>
          <a:p>
            <a:pPr marL="228600" indent="-2286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 smtClean="0">
                <a:solidFill>
                  <a:srgbClr val="FF0000"/>
                </a:solidFill>
              </a:rPr>
              <a:t>Problem:</a:t>
            </a:r>
            <a:r>
              <a:rPr lang="en-US" sz="1800" dirty="0" smtClean="0">
                <a:solidFill>
                  <a:srgbClr val="000000"/>
                </a:solidFill>
              </a:rPr>
              <a:t>  maintenance overhead created by violating the DRY  ("don't repeat yourself") principle of logic design:  e.g.,</a:t>
            </a:r>
          </a:p>
          <a:p>
            <a:pPr marL="514350" lvl="1" indent="-228600">
              <a:lnSpc>
                <a:spcPct val="105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To change group 1's workdays from 8-5 to 7-4, person 1 and person 2's work week specifications must </a:t>
            </a:r>
            <a:r>
              <a:rPr lang="en-US" sz="1800" b="1" dirty="0">
                <a:solidFill>
                  <a:srgbClr val="000000"/>
                </a:solidFill>
              </a:rPr>
              <a:t>both</a:t>
            </a:r>
            <a:r>
              <a:rPr lang="en-US" sz="1800" dirty="0">
                <a:solidFill>
                  <a:srgbClr val="000000"/>
                </a:solidFill>
              </a:rPr>
              <a:t> be changed</a:t>
            </a:r>
          </a:p>
          <a:p>
            <a:pPr marL="514350" lvl="1" indent="-228600">
              <a:lnSpc>
                <a:spcPct val="105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To add Bastille Day as a holiday for group 2, person 3 and person 4's work week specifications must </a:t>
            </a:r>
            <a:r>
              <a:rPr lang="en-US" sz="1800" b="1" dirty="0" smtClean="0">
                <a:solidFill>
                  <a:srgbClr val="000000"/>
                </a:solidFill>
              </a:rPr>
              <a:t>both</a:t>
            </a:r>
            <a:r>
              <a:rPr lang="en-US" sz="1800" dirty="0" smtClean="0">
                <a:solidFill>
                  <a:srgbClr val="000000"/>
                </a:solidFill>
              </a:rPr>
              <a:t> be changed</a:t>
            </a:r>
          </a:p>
          <a:p>
            <a:pPr marL="514350" lvl="1" indent="-22860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000000"/>
                </a:solidFill>
              </a:rPr>
              <a:t>What happens when projects are tracking groups of, say, 10-20 employees who are all working different schedules?</a:t>
            </a:r>
            <a:endParaRPr lang="en-US" sz="1800" dirty="0">
              <a:solidFill>
                <a:srgbClr val="000000"/>
              </a:solidFill>
            </a:endParaRPr>
          </a:p>
          <a:p>
            <a:pPr marL="228600" indent="-228600">
              <a:lnSpc>
                <a:spcPct val="105000"/>
              </a:lnSpc>
              <a:spcBef>
                <a:spcPts val="0"/>
              </a:spcBef>
            </a:pPr>
            <a:r>
              <a:rPr lang="en-US" sz="1800" dirty="0" smtClean="0"/>
              <a:t>I see </a:t>
            </a:r>
          </a:p>
          <a:p>
            <a:pPr marL="457200" lvl="1" indent="-228600">
              <a:lnSpc>
                <a:spcPct val="105000"/>
              </a:lnSpc>
              <a:spcBef>
                <a:spcPts val="0"/>
              </a:spcBef>
            </a:pPr>
            <a:r>
              <a:rPr lang="en-US" sz="1800" dirty="0" smtClean="0"/>
              <a:t>no simple workaround for the need to maintain these calendars in parallel</a:t>
            </a:r>
          </a:p>
          <a:p>
            <a:pPr marL="457200" lvl="1" indent="-228600">
              <a:lnSpc>
                <a:spcPct val="105000"/>
              </a:lnSpc>
              <a:spcBef>
                <a:spcPts val="0"/>
              </a:spcBef>
            </a:pPr>
            <a:r>
              <a:rPr lang="en-US" sz="1800" dirty="0" smtClean="0"/>
              <a:t>no workaround at all, short of writing code to automate the updates</a:t>
            </a:r>
          </a:p>
          <a:p>
            <a:pPr marL="914400"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64269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6887"/>
          </a:xfrm>
        </p:spPr>
        <p:txBody>
          <a:bodyPr/>
          <a:lstStyle/>
          <a:p>
            <a:r>
              <a:rPr lang="en-US" sz="3200" dirty="0" smtClean="0"/>
              <a:t>Project Tracking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67125"/>
            <a:ext cx="8229600" cy="2905125"/>
          </a:xfrm>
        </p:spPr>
        <p:txBody>
          <a:bodyPr/>
          <a:lstStyle/>
          <a:p>
            <a:pPr marL="285750" indent="-285750">
              <a:lnSpc>
                <a:spcPct val="114000"/>
              </a:lnSpc>
              <a:spcBef>
                <a:spcPts val="0"/>
              </a:spcBef>
            </a:pPr>
            <a:r>
              <a:rPr lang="en-US" sz="1800" i="1" dirty="0" smtClean="0"/>
              <a:t>Project's </a:t>
            </a:r>
            <a:r>
              <a:rPr lang="en-US" sz="1800" b="1" i="1" dirty="0" smtClean="0">
                <a:solidFill>
                  <a:srgbClr val="008000"/>
                </a:solidFill>
              </a:rPr>
              <a:t>Task Information menu</a:t>
            </a:r>
            <a:r>
              <a:rPr lang="en-US" sz="1800" i="1" dirty="0" smtClean="0"/>
              <a:t> is activated by right-clicking on a task, then selecting "Task Information" from the resultant dropdown menu</a:t>
            </a:r>
          </a:p>
          <a:p>
            <a:pPr marL="285750" indent="-285750">
              <a:lnSpc>
                <a:spcPct val="114000"/>
              </a:lnSpc>
              <a:spcBef>
                <a:spcPts val="0"/>
              </a:spcBef>
            </a:pPr>
            <a:r>
              <a:rPr lang="en-US" sz="1800" i="1" dirty="0" smtClean="0"/>
              <a:t>The menu has a field, </a:t>
            </a:r>
            <a:r>
              <a:rPr lang="en-US" sz="1800" b="1" i="1" dirty="0" smtClean="0">
                <a:solidFill>
                  <a:srgbClr val="0033CC"/>
                </a:solidFill>
              </a:rPr>
              <a:t>Percent complete</a:t>
            </a:r>
            <a:r>
              <a:rPr lang="en-US" sz="1800" i="1" dirty="0" smtClean="0"/>
              <a:t>, which can be set to the percentage of work completed for a given task</a:t>
            </a:r>
          </a:p>
          <a:p>
            <a:pPr marL="685800" lvl="1">
              <a:lnSpc>
                <a:spcPct val="114000"/>
              </a:lnSpc>
              <a:spcBef>
                <a:spcPts val="0"/>
              </a:spcBef>
            </a:pPr>
            <a:r>
              <a:rPr lang="en-US" sz="1600" i="1" dirty="0" smtClean="0"/>
              <a:t>Also, the</a:t>
            </a:r>
            <a:r>
              <a:rPr lang="en-US" sz="1600" b="1" i="1" dirty="0" smtClean="0">
                <a:solidFill>
                  <a:srgbClr val="C00000"/>
                </a:solidFill>
              </a:rPr>
              <a:t> </a:t>
            </a:r>
            <a:r>
              <a:rPr lang="en-US" sz="1600" b="1" i="1" dirty="0">
                <a:solidFill>
                  <a:srgbClr val="C00000"/>
                </a:solidFill>
              </a:rPr>
              <a:t>Task tab's Schedule section </a:t>
            </a:r>
            <a:r>
              <a:rPr lang="en-US" sz="1600" b="1" i="1" dirty="0" smtClean="0">
                <a:solidFill>
                  <a:srgbClr val="C00000"/>
                </a:solidFill>
              </a:rPr>
              <a:t>has shortcut icons</a:t>
            </a:r>
            <a:r>
              <a:rPr lang="en-US" sz="1600" i="1" dirty="0" smtClean="0"/>
              <a:t> </a:t>
            </a:r>
            <a:r>
              <a:rPr lang="en-US" sz="1600" i="1" dirty="0"/>
              <a:t>for setting a task's completion percentage to 0%, 25%, 50%, 75%, or 100%</a:t>
            </a:r>
          </a:p>
          <a:p>
            <a:pPr marL="285750" indent="-285750">
              <a:lnSpc>
                <a:spcPct val="114000"/>
              </a:lnSpc>
              <a:spcBef>
                <a:spcPts val="0"/>
              </a:spcBef>
            </a:pPr>
            <a:r>
              <a:rPr lang="en-US" sz="1800" i="1" dirty="0" smtClean="0"/>
              <a:t>Here, task 1a's and task 1b's percent complete fields have been set to 100% and 50%, respectively.</a:t>
            </a:r>
          </a:p>
          <a:p>
            <a:pPr marL="285750" indent="-285750">
              <a:lnSpc>
                <a:spcPct val="114000"/>
              </a:lnSpc>
              <a:spcBef>
                <a:spcPts val="0"/>
              </a:spcBef>
            </a:pPr>
            <a:r>
              <a:rPr lang="en-US" sz="1800" i="1" dirty="0" smtClean="0"/>
              <a:t>Note that Project puts a check mark in the </a:t>
            </a:r>
            <a:r>
              <a:rPr lang="en-US" sz="1800" b="1" dirty="0" smtClean="0">
                <a:solidFill>
                  <a:srgbClr val="959200"/>
                </a:solidFill>
                <a:latin typeface="Arial Unicode MS"/>
                <a:ea typeface="Arial Unicode MS"/>
                <a:cs typeface="Arial Unicode MS"/>
              </a:rPr>
              <a:t>ⓘ </a:t>
            </a:r>
            <a:r>
              <a:rPr lang="en-US" sz="1800" b="1" i="1" dirty="0" smtClean="0">
                <a:solidFill>
                  <a:srgbClr val="959200"/>
                </a:solidFill>
              </a:rPr>
              <a:t>field for completed tasks</a:t>
            </a:r>
            <a:r>
              <a:rPr lang="en-US" sz="1800" i="1" dirty="0" smtClean="0"/>
              <a:t>.</a:t>
            </a:r>
          </a:p>
        </p:txBody>
      </p:sp>
      <p:pic>
        <p:nvPicPr>
          <p:cNvPr id="1027" name="Picture 3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9" y="914400"/>
            <a:ext cx="888365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44216" y="2454500"/>
            <a:ext cx="2466975" cy="277700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4217" y="2968850"/>
            <a:ext cx="1342084" cy="277700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880" y="742951"/>
            <a:ext cx="521346" cy="36195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280" y="1968725"/>
            <a:ext cx="521346" cy="277700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6130" y="981075"/>
            <a:ext cx="911870" cy="26670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52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4" y="931181"/>
            <a:ext cx="8007351" cy="27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6887"/>
          </a:xfrm>
        </p:spPr>
        <p:txBody>
          <a:bodyPr/>
          <a:lstStyle/>
          <a:p>
            <a:r>
              <a:rPr lang="en-US" sz="3200" dirty="0" smtClean="0"/>
              <a:t>Project Tracking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7625"/>
            <a:ext cx="8229600" cy="2714625"/>
          </a:xfrm>
        </p:spPr>
        <p:txBody>
          <a:bodyPr/>
          <a:lstStyle/>
          <a:p>
            <a:pPr marL="285750" indent="-285750">
              <a:lnSpc>
                <a:spcPct val="114000"/>
              </a:lnSpc>
              <a:spcBef>
                <a:spcPts val="0"/>
              </a:spcBef>
            </a:pPr>
            <a:r>
              <a:rPr lang="en-US" sz="1800" i="1" dirty="0" smtClean="0"/>
              <a:t>A project's Gantt Chart view indicates completion percentages for individual tasks with red bars.  These red bars are embedded in the blue bars that show tasks' scheduled timelines.</a:t>
            </a:r>
          </a:p>
          <a:p>
            <a:pPr marL="285750" indent="-285750">
              <a:lnSpc>
                <a:spcPct val="114000"/>
              </a:lnSpc>
              <a:spcBef>
                <a:spcPts val="0"/>
              </a:spcBef>
            </a:pPr>
            <a:r>
              <a:rPr lang="en-US" sz="1800" i="1" dirty="0" smtClean="0"/>
              <a:t>Here, </a:t>
            </a:r>
            <a:r>
              <a:rPr lang="en-US" sz="1800" b="1" i="1" dirty="0" smtClean="0">
                <a:solidFill>
                  <a:srgbClr val="008000"/>
                </a:solidFill>
              </a:rPr>
              <a:t>task 1a's</a:t>
            </a:r>
            <a:r>
              <a:rPr lang="en-US" sz="1800" i="1" dirty="0" smtClean="0"/>
              <a:t> and </a:t>
            </a:r>
            <a:r>
              <a:rPr lang="en-US" sz="1800" b="1" i="1" dirty="0" smtClean="0">
                <a:solidFill>
                  <a:srgbClr val="959200"/>
                </a:solidFill>
              </a:rPr>
              <a:t>task 1b's</a:t>
            </a:r>
            <a:r>
              <a:rPr lang="en-US" sz="1800" i="1" dirty="0" smtClean="0"/>
              <a:t> percent complete fields have been set to </a:t>
            </a:r>
            <a:r>
              <a:rPr lang="en-US" sz="1800" b="1" i="1" dirty="0" smtClean="0">
                <a:solidFill>
                  <a:srgbClr val="008000"/>
                </a:solidFill>
              </a:rPr>
              <a:t>100%</a:t>
            </a:r>
            <a:r>
              <a:rPr lang="en-US" sz="1800" i="1" dirty="0" smtClean="0"/>
              <a:t> and </a:t>
            </a:r>
            <a:r>
              <a:rPr lang="en-US" sz="1800" b="1" i="1" dirty="0" smtClean="0">
                <a:solidFill>
                  <a:srgbClr val="959200"/>
                </a:solidFill>
              </a:rPr>
              <a:t>50%</a:t>
            </a:r>
            <a:r>
              <a:rPr lang="en-US" sz="1800" i="1" dirty="0" smtClean="0"/>
              <a:t>, respectively.</a:t>
            </a:r>
          </a:p>
          <a:p>
            <a:pPr marL="285750" indent="-285750">
              <a:lnSpc>
                <a:spcPct val="114000"/>
              </a:lnSpc>
              <a:spcBef>
                <a:spcPts val="0"/>
              </a:spcBef>
            </a:pPr>
            <a:r>
              <a:rPr lang="en-US" sz="1800" i="1" dirty="0" smtClean="0"/>
              <a:t>Note that task 1a's and task 1b's embedded bars span all and part of those tasks' blue bars, respectively.</a:t>
            </a:r>
          </a:p>
          <a:p>
            <a:pPr marL="285750" indent="-285750">
              <a:lnSpc>
                <a:spcPct val="114000"/>
              </a:lnSpc>
              <a:spcBef>
                <a:spcPts val="0"/>
              </a:spcBef>
            </a:pPr>
            <a:r>
              <a:rPr lang="en-US" sz="1800" i="1" dirty="0" smtClean="0"/>
              <a:t>Note that task 2, which hasn't been started, has a </a:t>
            </a:r>
            <a:r>
              <a:rPr lang="en-US" sz="1800" b="1" i="1" dirty="0" smtClean="0">
                <a:solidFill>
                  <a:srgbClr val="0033CC"/>
                </a:solidFill>
              </a:rPr>
              <a:t>totally blue bar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3466" y="2295647"/>
            <a:ext cx="2999433" cy="371353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7301" y="2966100"/>
            <a:ext cx="2505074" cy="367650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9299" y="2586575"/>
            <a:ext cx="1235720" cy="331900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40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5219700"/>
            <a:ext cx="8372475" cy="145891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700" i="1" dirty="0" smtClean="0"/>
              <a:t>Other views that indicate project progress include</a:t>
            </a:r>
          </a:p>
          <a:p>
            <a:pPr marL="228600" indent="-228600">
              <a:spcBef>
                <a:spcPts val="0"/>
              </a:spcBef>
            </a:pPr>
            <a:r>
              <a:rPr lang="en-US" sz="1700" i="1" dirty="0" smtClean="0"/>
              <a:t>The </a:t>
            </a:r>
            <a:r>
              <a:rPr lang="en-US" sz="1700" b="1" i="1" dirty="0">
                <a:solidFill>
                  <a:srgbClr val="959200"/>
                </a:solidFill>
              </a:rPr>
              <a:t>Task Usage view</a:t>
            </a:r>
            <a:r>
              <a:rPr lang="en-US" sz="1700" i="1" dirty="0"/>
              <a:t>, which shows check marks next to completed tasks</a:t>
            </a:r>
          </a:p>
          <a:p>
            <a:pPr marL="228600" indent="-228600">
              <a:spcBef>
                <a:spcPts val="0"/>
              </a:spcBef>
            </a:pPr>
            <a:r>
              <a:rPr lang="en-US" sz="1700" i="1" dirty="0" smtClean="0"/>
              <a:t>The </a:t>
            </a:r>
            <a:r>
              <a:rPr lang="en-US" sz="1700" b="1" i="1" dirty="0">
                <a:solidFill>
                  <a:srgbClr val="0033CC"/>
                </a:solidFill>
              </a:rPr>
              <a:t>Task Form view</a:t>
            </a:r>
            <a:r>
              <a:rPr lang="en-US" sz="1700" i="1" dirty="0"/>
              <a:t>, which shows work relative to individual project tasks</a:t>
            </a:r>
          </a:p>
          <a:p>
            <a:pPr marL="228600" indent="-228600">
              <a:spcBef>
                <a:spcPts val="0"/>
              </a:spcBef>
            </a:pPr>
            <a:r>
              <a:rPr lang="en-US" sz="1700" i="1" dirty="0"/>
              <a:t>The </a:t>
            </a:r>
            <a:r>
              <a:rPr lang="en-US" sz="1700" b="1" i="1" dirty="0">
                <a:solidFill>
                  <a:srgbClr val="008000"/>
                </a:solidFill>
              </a:rPr>
              <a:t>Team Planner view</a:t>
            </a:r>
            <a:r>
              <a:rPr lang="en-US" sz="1700" i="1" dirty="0"/>
              <a:t>, which shows completed work relative to work resources</a:t>
            </a:r>
          </a:p>
          <a:p>
            <a:pPr marL="228600" indent="-228600">
              <a:spcBef>
                <a:spcPts val="0"/>
              </a:spcBef>
            </a:pPr>
            <a:r>
              <a:rPr lang="en-US" sz="1700" i="1" dirty="0" smtClean="0"/>
              <a:t>The </a:t>
            </a:r>
            <a:r>
              <a:rPr lang="en-US" sz="1700" b="1" i="1" dirty="0" smtClean="0">
                <a:solidFill>
                  <a:srgbClr val="C00000"/>
                </a:solidFill>
              </a:rPr>
              <a:t>Tracking Gantt view</a:t>
            </a:r>
            <a:r>
              <a:rPr lang="en-US" sz="1700" i="1" dirty="0" smtClean="0"/>
              <a:t>, which shows task bars with percent completion</a:t>
            </a:r>
            <a:endParaRPr lang="en-US" sz="1700" i="1" dirty="0"/>
          </a:p>
        </p:txBody>
      </p:sp>
      <p:pic>
        <p:nvPicPr>
          <p:cNvPr id="3074" name="Picture 2" descr="C:\Users\phil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r="2872" b="13748"/>
          <a:stretch/>
        </p:blipFill>
        <p:spPr bwMode="auto">
          <a:xfrm>
            <a:off x="414483" y="2658899"/>
            <a:ext cx="3800183" cy="243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hil\Desktop\Cap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15"/>
          <a:stretch/>
        </p:blipFill>
        <p:spPr bwMode="auto">
          <a:xfrm>
            <a:off x="458483" y="199026"/>
            <a:ext cx="3712184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hil\Desktop\Captur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" t="7954" r="9609" b="17898"/>
          <a:stretch/>
        </p:blipFill>
        <p:spPr bwMode="auto">
          <a:xfrm>
            <a:off x="4428567" y="213360"/>
            <a:ext cx="4277284" cy="2377440"/>
          </a:xfrm>
          <a:prstGeom prst="rect">
            <a:avLst/>
          </a:prstGeom>
          <a:noFill/>
          <a:ln>
            <a:solidFill>
              <a:srgbClr val="0033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phil\Desktop\Captur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" t="4230" r="2377" b="-1149"/>
          <a:stretch/>
        </p:blipFill>
        <p:spPr bwMode="auto">
          <a:xfrm>
            <a:off x="4362222" y="2743199"/>
            <a:ext cx="4507458" cy="235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60669" y="2658900"/>
            <a:ext cx="3853998" cy="2436016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8567" y="150548"/>
            <a:ext cx="4277283" cy="2440252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62223" y="2761730"/>
            <a:ext cx="4508502" cy="233318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0668" y="170451"/>
            <a:ext cx="3810000" cy="2264294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28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924" y="274637"/>
            <a:ext cx="2809875" cy="97313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Project Tracking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6925" y="1466850"/>
            <a:ext cx="2933700" cy="4810125"/>
          </a:xfrm>
        </p:spPr>
        <p:txBody>
          <a:bodyPr/>
          <a:lstStyle/>
          <a:p>
            <a:pPr marL="171450" indent="-171450">
              <a:spcBef>
                <a:spcPts val="0"/>
              </a:spcBef>
            </a:pPr>
            <a:r>
              <a:rPr lang="en-US" sz="1800" i="1" dirty="0" smtClean="0"/>
              <a:t>Selecting the </a:t>
            </a:r>
            <a:r>
              <a:rPr lang="en-US" sz="1800" b="1" i="1" dirty="0" smtClean="0">
                <a:solidFill>
                  <a:srgbClr val="0033CC"/>
                </a:solidFill>
              </a:rPr>
              <a:t>Project Tab's Project Information icon </a:t>
            </a:r>
            <a:r>
              <a:rPr lang="en-US" sz="1800" i="1" dirty="0" smtClean="0"/>
              <a:t>accesses a project's </a:t>
            </a:r>
            <a:r>
              <a:rPr lang="en-US" sz="1800" b="1" i="1" dirty="0" smtClean="0">
                <a:solidFill>
                  <a:srgbClr val="008000"/>
                </a:solidFill>
              </a:rPr>
              <a:t>Project Information menu</a:t>
            </a:r>
            <a:r>
              <a:rPr lang="en-US" sz="1800" i="1" dirty="0" smtClean="0"/>
              <a:t>.</a:t>
            </a:r>
          </a:p>
          <a:p>
            <a:pPr marL="171450" indent="-171450">
              <a:spcBef>
                <a:spcPts val="0"/>
              </a:spcBef>
            </a:pPr>
            <a:r>
              <a:rPr lang="en-US" sz="1800" i="1" dirty="0"/>
              <a:t>Selecting </a:t>
            </a:r>
            <a:r>
              <a:rPr lang="en-US" sz="1800" b="1" i="1" dirty="0">
                <a:solidFill>
                  <a:srgbClr val="008000"/>
                </a:solidFill>
              </a:rPr>
              <a:t>this </a:t>
            </a:r>
            <a:r>
              <a:rPr lang="en-US" sz="1800" b="1" i="1" dirty="0" smtClean="0">
                <a:solidFill>
                  <a:srgbClr val="008000"/>
                </a:solidFill>
              </a:rPr>
              <a:t>menu</a:t>
            </a:r>
            <a:r>
              <a:rPr lang="en-US" sz="1800" b="1" i="1" dirty="0">
                <a:solidFill>
                  <a:srgbClr val="0033CC"/>
                </a:solidFill>
              </a:rPr>
              <a:t>'</a:t>
            </a:r>
            <a:r>
              <a:rPr lang="en-US" sz="1800" i="1" dirty="0" smtClean="0"/>
              <a:t>s </a:t>
            </a:r>
            <a:r>
              <a:rPr lang="en-US" sz="1800" b="1" i="1" dirty="0" smtClean="0">
                <a:solidFill>
                  <a:srgbClr val="0033CC"/>
                </a:solidFill>
              </a:rPr>
              <a:t>Statistics… </a:t>
            </a:r>
            <a:r>
              <a:rPr lang="en-US" sz="1800" i="1" dirty="0" smtClean="0"/>
              <a:t>control produces a </a:t>
            </a:r>
            <a:r>
              <a:rPr lang="en-US" sz="1800" b="1" i="1" dirty="0" smtClean="0">
                <a:solidFill>
                  <a:srgbClr val="959200"/>
                </a:solidFill>
              </a:rPr>
              <a:t>summary statistics table </a:t>
            </a:r>
            <a:r>
              <a:rPr lang="en-US" sz="1800" i="1" dirty="0" smtClean="0"/>
              <a:t>– the same table obtained via the File tab's Project Information dropdown</a:t>
            </a:r>
            <a:endParaRPr lang="en-US" sz="1800" i="1" dirty="0"/>
          </a:p>
          <a:p>
            <a:endParaRPr lang="en-US" dirty="0"/>
          </a:p>
        </p:txBody>
      </p:sp>
      <p:pic>
        <p:nvPicPr>
          <p:cNvPr id="4098" name="Picture 2" descr="C:\Users\phil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9" y="265111"/>
            <a:ext cx="5210256" cy="313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hil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0" y="3543299"/>
            <a:ext cx="5282470" cy="30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818717" y="3705224"/>
            <a:ext cx="476807" cy="319087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2892" y="3874291"/>
            <a:ext cx="600633" cy="611984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5292" y="197640"/>
            <a:ext cx="4486833" cy="3136109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18717" y="2981325"/>
            <a:ext cx="724458" cy="24764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3063" y="4572000"/>
            <a:ext cx="4106112" cy="2016124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40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Project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000126"/>
            <a:ext cx="8467725" cy="5126038"/>
          </a:xfrm>
        </p:spPr>
        <p:txBody>
          <a:bodyPr/>
          <a:lstStyle/>
          <a:p>
            <a:r>
              <a:rPr lang="en-US" sz="2000" dirty="0" smtClean="0"/>
              <a:t>Quite a few of the Task View's columns are concerned with tracking project progress, including </a:t>
            </a:r>
          </a:p>
          <a:p>
            <a:pPr marL="628650" lvl="1"/>
            <a:r>
              <a:rPr lang="en-US" sz="1800" dirty="0" smtClean="0"/>
              <a:t>costs:  actual to date, projected, and relative to a baseline cost</a:t>
            </a:r>
          </a:p>
          <a:p>
            <a:pPr marL="628650" lvl="1"/>
            <a:r>
              <a:rPr lang="en-US" sz="1800" dirty="0" smtClean="0"/>
              <a:t>duration:   actual to date, </a:t>
            </a:r>
            <a:r>
              <a:rPr lang="en-US" sz="1800" dirty="0"/>
              <a:t>projected, and relative to a baseline </a:t>
            </a:r>
            <a:r>
              <a:rPr lang="en-US" sz="1800" dirty="0" smtClean="0"/>
              <a:t>duration</a:t>
            </a:r>
          </a:p>
          <a:p>
            <a:pPr marL="628650" lvl="1"/>
            <a:r>
              <a:rPr lang="en-US" sz="1800" dirty="0"/>
              <a:t>start </a:t>
            </a:r>
            <a:r>
              <a:rPr lang="en-US" sz="1800" dirty="0" smtClean="0"/>
              <a:t>date:  </a:t>
            </a:r>
            <a:r>
              <a:rPr lang="en-US" sz="1800" dirty="0"/>
              <a:t>actual to </a:t>
            </a:r>
            <a:r>
              <a:rPr lang="en-US" sz="1800" dirty="0" smtClean="0"/>
              <a:t>date and relative to a baseline start date</a:t>
            </a:r>
            <a:endParaRPr lang="en-US" sz="1800" dirty="0"/>
          </a:p>
          <a:p>
            <a:pPr marL="628650" lvl="1"/>
            <a:r>
              <a:rPr lang="en-US" sz="1800" dirty="0" smtClean="0"/>
              <a:t>finish date:  </a:t>
            </a:r>
            <a:r>
              <a:rPr lang="en-US" sz="1800" dirty="0"/>
              <a:t>actual to date, </a:t>
            </a:r>
            <a:r>
              <a:rPr lang="en-US" sz="1800" dirty="0" smtClean="0"/>
              <a:t>projected, and relative to a </a:t>
            </a:r>
            <a:r>
              <a:rPr lang="en-US" sz="1800" dirty="0" err="1" smtClean="0"/>
              <a:t>baselined</a:t>
            </a:r>
            <a:r>
              <a:rPr lang="en-US" sz="1800" dirty="0" smtClean="0"/>
              <a:t> finish date</a:t>
            </a:r>
          </a:p>
          <a:p>
            <a:pPr marL="628650" lvl="1"/>
            <a:r>
              <a:rPr lang="en-US" sz="1800" dirty="0" smtClean="0"/>
              <a:t>various metrics for gauging the relationship between </a:t>
            </a:r>
            <a:r>
              <a:rPr lang="en-US" sz="1800" dirty="0" err="1" smtClean="0"/>
              <a:t>baselined</a:t>
            </a:r>
            <a:r>
              <a:rPr lang="en-US" sz="1800" dirty="0" smtClean="0"/>
              <a:t> and actual progress</a:t>
            </a:r>
          </a:p>
          <a:p>
            <a:pPr marL="228600"/>
            <a:r>
              <a:rPr lang="en-US" sz="2000" dirty="0" smtClean="0"/>
              <a:t>These considerations are beyond the scope of this </a:t>
            </a:r>
            <a:r>
              <a:rPr lang="en-US" sz="2000" smtClean="0"/>
              <a:t>slide deck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129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350" y="960609"/>
            <a:ext cx="5423968" cy="542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dirty="0" smtClean="0"/>
              <a:t>Limitations and Gotchas</a:t>
            </a:r>
            <a:endParaRPr lang="en-US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99" y="1202980"/>
            <a:ext cx="1312156" cy="174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793214" y="1255922"/>
            <a:ext cx="1784733" cy="1784733"/>
          </a:xfrm>
          <a:prstGeom prst="ellipse">
            <a:avLst/>
          </a:prstGeom>
          <a:noFill/>
          <a:ln w="1143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024569" y="1564395"/>
            <a:ext cx="1208186" cy="1090670"/>
          </a:xfrm>
          <a:prstGeom prst="line">
            <a:avLst/>
          </a:prstGeom>
          <a:noFill/>
          <a:ln w="1143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22756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dirty="0" smtClean="0"/>
              <a:t>No "True" Support for DRY Task Definition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800" dirty="0" smtClean="0"/>
              <a:t>"DRY" – don't repeat yourself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800" dirty="0" smtClean="0"/>
              <a:t>Problem – lack of </a:t>
            </a:r>
            <a:r>
              <a:rPr lang="en-US" sz="2800" dirty="0" err="1" smtClean="0"/>
              <a:t>subprocedures</a:t>
            </a:r>
            <a:endParaRPr lang="en-US" sz="2800" dirty="0" smtClean="0"/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2400" dirty="0" smtClean="0"/>
              <a:t>A task that must be done </a:t>
            </a:r>
            <a:r>
              <a:rPr lang="en-US" sz="2400" b="1" dirty="0" smtClean="0"/>
              <a:t>k</a:t>
            </a:r>
            <a:r>
              <a:rPr lang="en-US" sz="2400" dirty="0" smtClean="0"/>
              <a:t> times </a:t>
            </a:r>
            <a:br>
              <a:rPr lang="en-US" sz="2400" dirty="0" smtClean="0"/>
            </a:br>
            <a:r>
              <a:rPr lang="en-US" sz="2400" b="1" dirty="0" smtClean="0"/>
              <a:t>must</a:t>
            </a:r>
            <a:r>
              <a:rPr lang="en-US" sz="2400" dirty="0" smtClean="0"/>
              <a:t> be copied into schedule </a:t>
            </a:r>
            <a:r>
              <a:rPr lang="en-US" sz="2400" b="1" dirty="0" smtClean="0"/>
              <a:t>k</a:t>
            </a:r>
            <a:r>
              <a:rPr lang="en-US" sz="2400" dirty="0" smtClean="0"/>
              <a:t> times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2400" dirty="0" smtClean="0"/>
              <a:t>This is seriously bad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2000" dirty="0" smtClean="0"/>
              <a:t>Changes to one instance of a task requires changes to all for consistency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2000" dirty="0" smtClean="0"/>
              <a:t>Can't use subprojects as workaround, since subprojects may only be included once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800" dirty="0" smtClean="0"/>
              <a:t>Could in theory be finessed with macros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2400" dirty="0" smtClean="0"/>
              <a:t>This, however, would be clumsy to implement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887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phil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5" b="10"/>
          <a:stretch/>
        </p:blipFill>
        <p:spPr bwMode="auto">
          <a:xfrm>
            <a:off x="122825" y="800100"/>
            <a:ext cx="8867462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6" y="141288"/>
            <a:ext cx="8458199" cy="601662"/>
          </a:xfrm>
        </p:spPr>
        <p:txBody>
          <a:bodyPr/>
          <a:lstStyle/>
          <a:p>
            <a:r>
              <a:rPr lang="en-US" sz="3000" dirty="0">
                <a:solidFill>
                  <a:srgbClr val="000000"/>
                </a:solidFill>
              </a:rPr>
              <a:t>Calendar </a:t>
            </a:r>
            <a:r>
              <a:rPr lang="en-US" sz="3000" dirty="0" smtClean="0">
                <a:solidFill>
                  <a:srgbClr val="000000"/>
                </a:solidFill>
              </a:rPr>
              <a:t>Management (Project)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31" y="4581525"/>
            <a:ext cx="8786656" cy="1933575"/>
          </a:xfrm>
        </p:spPr>
        <p:txBody>
          <a:bodyPr/>
          <a:lstStyle/>
          <a:p>
            <a:pPr marL="228600" indent="-228600">
              <a:lnSpc>
                <a:spcPct val="105000"/>
              </a:lnSpc>
              <a:spcBef>
                <a:spcPts val="0"/>
              </a:spcBef>
            </a:pPr>
            <a:r>
              <a:rPr lang="en-US" sz="1600" i="1" dirty="0" smtClean="0"/>
              <a:t>The project shown here pairs </a:t>
            </a:r>
          </a:p>
          <a:p>
            <a:pPr marL="457200" lvl="1" indent="-228600">
              <a:lnSpc>
                <a:spcPct val="105000"/>
              </a:lnSpc>
              <a:spcBef>
                <a:spcPts val="0"/>
              </a:spcBef>
            </a:pPr>
            <a:r>
              <a:rPr lang="en-US" sz="1600" b="1" i="1" dirty="0" smtClean="0">
                <a:solidFill>
                  <a:srgbClr val="0033CC"/>
                </a:solidFill>
              </a:rPr>
              <a:t>task 1</a:t>
            </a:r>
            <a:r>
              <a:rPr lang="en-US" sz="1600" i="1" dirty="0" smtClean="0"/>
              <a:t> with no calendar and </a:t>
            </a:r>
          </a:p>
          <a:p>
            <a:pPr marL="457200" lvl="1" indent="-228600">
              <a:lnSpc>
                <a:spcPct val="105000"/>
              </a:lnSpc>
              <a:spcBef>
                <a:spcPts val="0"/>
              </a:spcBef>
            </a:pPr>
            <a:r>
              <a:rPr lang="en-US" sz="1600" b="1" i="1" dirty="0" smtClean="0">
                <a:solidFill>
                  <a:srgbClr val="FF66CC"/>
                </a:solidFill>
              </a:rPr>
              <a:t>person 1</a:t>
            </a:r>
            <a:r>
              <a:rPr lang="en-US" sz="1600" i="1" dirty="0" smtClean="0"/>
              <a:t> and the project as a whole with Standard</a:t>
            </a:r>
          </a:p>
          <a:p>
            <a:pPr marL="228600" indent="-228600">
              <a:lnSpc>
                <a:spcPct val="105000"/>
              </a:lnSpc>
              <a:spcBef>
                <a:spcPts val="0"/>
              </a:spcBef>
            </a:pPr>
            <a:r>
              <a:rPr lang="en-US" sz="1600" b="1" i="1" dirty="0" smtClean="0"/>
              <a:t>Standard has been modified</a:t>
            </a:r>
            <a:r>
              <a:rPr lang="en-US" sz="1600" i="1" dirty="0" smtClean="0"/>
              <a:t>, using the </a:t>
            </a:r>
            <a:r>
              <a:rPr lang="en-US" sz="1600" b="1" i="1" dirty="0" smtClean="0">
                <a:solidFill>
                  <a:srgbClr val="959200"/>
                </a:solidFill>
              </a:rPr>
              <a:t>Change Working Time / Exceptions</a:t>
            </a:r>
            <a:r>
              <a:rPr lang="en-US" sz="1600" i="1" dirty="0" smtClean="0"/>
              <a:t> tab, to treat Bastille Day  (14 July 2014)  as a full holiday.  </a:t>
            </a:r>
          </a:p>
          <a:p>
            <a:pPr marL="514350" lvl="1" indent="-228600">
              <a:lnSpc>
                <a:spcPct val="105000"/>
              </a:lnSpc>
              <a:spcBef>
                <a:spcPts val="0"/>
              </a:spcBef>
            </a:pPr>
            <a:r>
              <a:rPr lang="en-US" sz="1600" i="1" dirty="0" smtClean="0"/>
              <a:t>Note that treating 14 July 2014 as a holiday causes Project to shift the </a:t>
            </a:r>
            <a:r>
              <a:rPr lang="en-US" sz="1600" b="1" i="1" dirty="0" smtClean="0">
                <a:solidFill>
                  <a:srgbClr val="008000"/>
                </a:solidFill>
              </a:rPr>
              <a:t>schedule</a:t>
            </a:r>
            <a:r>
              <a:rPr lang="en-US" sz="1600" i="1" dirty="0" smtClean="0">
                <a:solidFill>
                  <a:srgbClr val="008000"/>
                </a:solidFill>
              </a:rPr>
              <a:t> </a:t>
            </a:r>
            <a:r>
              <a:rPr lang="en-US" sz="1600" i="1" dirty="0" smtClean="0"/>
              <a:t>from 14-15 July to 15-16 July.</a:t>
            </a:r>
            <a:endParaRPr lang="en-US" sz="1600" i="1" dirty="0"/>
          </a:p>
        </p:txBody>
      </p:sp>
      <p:sp>
        <p:nvSpPr>
          <p:cNvPr id="7" name="Rectangle 6"/>
          <p:cNvSpPr/>
          <p:nvPr/>
        </p:nvSpPr>
        <p:spPr>
          <a:xfrm>
            <a:off x="5734050" y="1409408"/>
            <a:ext cx="2924175" cy="495592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1950" y="2048969"/>
            <a:ext cx="1423987" cy="48468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050" y="3944567"/>
            <a:ext cx="3619500" cy="40631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" y="1410502"/>
            <a:ext cx="1590676" cy="495592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6" y="1773471"/>
            <a:ext cx="923924" cy="275498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950" y="3696771"/>
            <a:ext cx="485775" cy="247796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4351" y="1621071"/>
            <a:ext cx="923924" cy="275498"/>
          </a:xfrm>
          <a:prstGeom prst="rect">
            <a:avLst/>
          </a:prstGeom>
          <a:noFill/>
          <a:ln w="63500"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18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000" dirty="0" smtClean="0"/>
              <a:t>No "True" Support for DRY Calendar Definition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6"/>
            <a:ext cx="8229600" cy="50688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 smtClean="0"/>
              <a:t>Described earlier in slides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2000" dirty="0" smtClean="0"/>
              <a:t>This is also seriously bad – for complex projects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 smtClean="0"/>
              <a:t>Problem – lack of "calendar inheritance"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2000" dirty="0" smtClean="0"/>
              <a:t>In earlier examples, it should be possible to schedule</a:t>
            </a:r>
          </a:p>
          <a:p>
            <a:pPr marL="1028700" lvl="2">
              <a:spcBef>
                <a:spcPts val="0"/>
              </a:spcBef>
              <a:spcAft>
                <a:spcPts val="200"/>
              </a:spcAft>
            </a:pPr>
            <a:r>
              <a:rPr lang="en-US" sz="2000" dirty="0" smtClean="0"/>
              <a:t>person 1, qualified by the main, group 1, and person 1 calendars applied in succession</a:t>
            </a:r>
          </a:p>
          <a:p>
            <a:pPr lvl="1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000" dirty="0" smtClean="0"/>
              <a:t>when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2000" dirty="0" smtClean="0"/>
              <a:t>the main calendar is specified as the </a:t>
            </a:r>
            <a:r>
              <a:rPr lang="en-US" sz="2000" dirty="0"/>
              <a:t>base calendar for </a:t>
            </a:r>
            <a:r>
              <a:rPr lang="en-US" sz="2000" dirty="0" smtClean="0"/>
              <a:t>the group 1 and group 2 calendars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2000" dirty="0" smtClean="0"/>
              <a:t>the group </a:t>
            </a:r>
            <a:r>
              <a:rPr lang="en-US" sz="2000" dirty="0"/>
              <a:t>1 </a:t>
            </a:r>
            <a:r>
              <a:rPr lang="en-US" sz="2000" dirty="0" smtClean="0"/>
              <a:t>calendar is </a:t>
            </a:r>
            <a:r>
              <a:rPr lang="en-US" sz="2000" dirty="0"/>
              <a:t>specified as the base calendar for the person 1 and 2 calendars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2000" dirty="0" smtClean="0"/>
              <a:t>the group 2 calendar is </a:t>
            </a:r>
            <a:r>
              <a:rPr lang="en-US" sz="2000" dirty="0"/>
              <a:t>specified </a:t>
            </a:r>
            <a:r>
              <a:rPr lang="en-US" sz="2000" dirty="0" smtClean="0"/>
              <a:t>as </a:t>
            </a:r>
            <a:r>
              <a:rPr lang="en-US" sz="2000" dirty="0"/>
              <a:t>the base calendar for </a:t>
            </a:r>
            <a:r>
              <a:rPr lang="en-US" sz="2000" dirty="0" smtClean="0"/>
              <a:t>the </a:t>
            </a:r>
            <a:r>
              <a:rPr lang="en-US" sz="2000" dirty="0"/>
              <a:t>person </a:t>
            </a:r>
            <a:r>
              <a:rPr lang="en-US" sz="2000" dirty="0" smtClean="0"/>
              <a:t>3 and 4 </a:t>
            </a:r>
            <a:r>
              <a:rPr lang="en-US" sz="2000" dirty="0"/>
              <a:t>calendars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dirty="0" smtClean="0"/>
              <a:t>Again, could in theory be finessed with macros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2000" dirty="0" smtClean="0"/>
              <a:t>This, however, would be clumsy to implement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5109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 smtClean="0"/>
              <a:t>Limited Support for Summary Statistics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Can't compose queries that retrieve (e.g.)</a:t>
            </a:r>
          </a:p>
          <a:p>
            <a:pPr lvl="1"/>
            <a:r>
              <a:rPr lang="en-US" sz="2400" dirty="0" smtClean="0"/>
              <a:t>average task time</a:t>
            </a:r>
          </a:p>
          <a:p>
            <a:pPr lvl="1"/>
            <a:r>
              <a:rPr lang="en-US" sz="2400" dirty="0" smtClean="0"/>
              <a:t>longest task</a:t>
            </a:r>
          </a:p>
          <a:p>
            <a:pPr lvl="1"/>
            <a:r>
              <a:rPr lang="en-US" sz="2400" dirty="0" smtClean="0"/>
              <a:t>most deeply nested tasks</a:t>
            </a:r>
          </a:p>
          <a:p>
            <a:pPr lvl="1"/>
            <a:r>
              <a:rPr lang="en-US" sz="2400" dirty="0" smtClean="0"/>
              <a:t>all tasks with a custom field with a given value</a:t>
            </a:r>
          </a:p>
          <a:p>
            <a:r>
              <a:rPr lang="en-US" sz="2800" dirty="0" smtClean="0"/>
              <a:t>Can work around this by (e.g.)</a:t>
            </a:r>
          </a:p>
          <a:p>
            <a:pPr lvl="1"/>
            <a:r>
              <a:rPr lang="en-US" sz="2400" dirty="0" smtClean="0"/>
              <a:t>exporting to XML</a:t>
            </a:r>
          </a:p>
          <a:p>
            <a:pPr lvl="1"/>
            <a:r>
              <a:rPr lang="en-US" sz="2400" dirty="0" smtClean="0"/>
              <a:t>using XML query language, XQuery, to generate summary statistics</a:t>
            </a:r>
          </a:p>
          <a:p>
            <a:r>
              <a:rPr lang="en-US" sz="2800" dirty="0" smtClean="0"/>
              <a:t>Hope to show some such queries this fall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1744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662"/>
          </a:xfrm>
        </p:spPr>
        <p:txBody>
          <a:bodyPr/>
          <a:lstStyle/>
          <a:p>
            <a:r>
              <a:rPr lang="en-US" sz="3200" dirty="0" smtClean="0"/>
              <a:t>Weak Support for Contingency Planning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8226"/>
            <a:ext cx="8229600" cy="5087938"/>
          </a:xfrm>
        </p:spPr>
        <p:txBody>
          <a:bodyPr/>
          <a:lstStyle/>
          <a:p>
            <a:pPr marL="285750" indent="-285750">
              <a:lnSpc>
                <a:spcPct val="114000"/>
              </a:lnSpc>
              <a:spcBef>
                <a:spcPts val="0"/>
              </a:spcBef>
            </a:pPr>
            <a:r>
              <a:rPr lang="en-US" sz="2400" dirty="0" smtClean="0"/>
              <a:t>From what I can tell, MS Project can't be </a:t>
            </a:r>
            <a:r>
              <a:rPr lang="en-US" sz="2400" smtClean="0"/>
              <a:t>used to</a:t>
            </a:r>
            <a:endParaRPr lang="en-US" sz="2400" dirty="0" smtClean="0"/>
          </a:p>
          <a:p>
            <a:pPr marL="685800" lvl="1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/>
              <a:t>specify three-point estimates</a:t>
            </a:r>
          </a:p>
          <a:p>
            <a:pPr marL="914400" lvl="2">
              <a:lnSpc>
                <a:spcPct val="114000"/>
              </a:lnSpc>
              <a:spcBef>
                <a:spcPts val="0"/>
              </a:spcBef>
            </a:pPr>
            <a:r>
              <a:rPr lang="en-US" sz="2000" dirty="0" err="1" smtClean="0"/>
              <a:t>Biafore</a:t>
            </a:r>
            <a:r>
              <a:rPr lang="en-US" sz="2000" dirty="0" smtClean="0"/>
              <a:t>, "MS Project 2010: Missing Manual", p. 107 </a:t>
            </a:r>
            <a:br>
              <a:rPr lang="en-US" sz="2000" dirty="0" smtClean="0"/>
            </a:br>
            <a:r>
              <a:rPr lang="en-US" sz="2000" dirty="0" smtClean="0"/>
              <a:t>shows a schedule with "Best, Probable, and Worst" columns</a:t>
            </a:r>
          </a:p>
          <a:p>
            <a:pPr marL="914400" lvl="2">
              <a:lnSpc>
                <a:spcPct val="114000"/>
              </a:lnSpc>
              <a:spcBef>
                <a:spcPts val="0"/>
              </a:spcBef>
            </a:pPr>
            <a:r>
              <a:rPr lang="en-US" sz="2000" dirty="0" smtClean="0"/>
              <a:t>These columns, however, are apparently user-managed comment (i.e., text) columns that are ignored for scheduling</a:t>
            </a:r>
          </a:p>
          <a:p>
            <a:pPr marL="685800" lvl="1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/>
              <a:t>specify that one task should only be triggered if another fails or succeeds </a:t>
            </a:r>
          </a:p>
          <a:p>
            <a:pPr marL="285750">
              <a:lnSpc>
                <a:spcPct val="114000"/>
              </a:lnSpc>
              <a:spcBef>
                <a:spcPts val="0"/>
              </a:spcBef>
            </a:pPr>
            <a:r>
              <a:rPr lang="en-US" sz="2400" dirty="0" smtClean="0"/>
              <a:t>You can, however, </a:t>
            </a:r>
          </a:p>
          <a:p>
            <a:pPr marL="685800" lvl="1">
              <a:lnSpc>
                <a:spcPct val="114000"/>
              </a:lnSpc>
              <a:spcBef>
                <a:spcPts val="0"/>
              </a:spcBef>
            </a:pPr>
            <a:r>
              <a:rPr lang="en-US" sz="2000" dirty="0" smtClean="0"/>
              <a:t>copy a plan and tinker with the copy  (recommended by </a:t>
            </a:r>
            <a:r>
              <a:rPr lang="en-US" sz="2000" dirty="0" err="1" smtClean="0"/>
              <a:t>Biafore</a:t>
            </a:r>
            <a:r>
              <a:rPr lang="en-US" sz="2000" dirty="0" smtClean="0"/>
              <a:t>)</a:t>
            </a:r>
          </a:p>
          <a:p>
            <a:pPr marL="685800" lvl="1">
              <a:lnSpc>
                <a:spcPct val="114000"/>
              </a:lnSpc>
              <a:spcBef>
                <a:spcPts val="0"/>
              </a:spcBef>
            </a:pPr>
            <a:r>
              <a:rPr lang="en-US" sz="2000" dirty="0" smtClean="0"/>
              <a:t>inactivate and reactivate tasks</a:t>
            </a:r>
          </a:p>
          <a:p>
            <a:pPr marL="1085850" lvl="2">
              <a:lnSpc>
                <a:spcPct val="114000"/>
              </a:lnSpc>
              <a:spcBef>
                <a:spcPts val="0"/>
              </a:spcBef>
            </a:pPr>
            <a:r>
              <a:rPr lang="en-US" sz="2000" dirty="0" smtClean="0"/>
              <a:t>this would allow for the creation of a worst-case WBS, then the subsequent marking of unneeded tasks as inactive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0205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0262"/>
          </a:xfrm>
        </p:spPr>
        <p:txBody>
          <a:bodyPr/>
          <a:lstStyle/>
          <a:p>
            <a:r>
              <a:rPr lang="en-US" sz="3600" dirty="0" smtClean="0"/>
              <a:t>Weak Support for Relative Constraints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4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dirty="0" smtClean="0"/>
              <a:t>Can't constrain one task to start or finish within a given time relative to start or finish time for second</a:t>
            </a:r>
          </a:p>
          <a:p>
            <a:pPr lvl="1">
              <a:lnSpc>
                <a:spcPct val="105000"/>
              </a:lnSpc>
              <a:spcBef>
                <a:spcPts val="0"/>
              </a:spcBef>
            </a:pPr>
            <a:r>
              <a:rPr lang="en-US" sz="2400" dirty="0" smtClean="0"/>
              <a:t>Example: cooler must be loaded into car within an hour of packing it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dirty="0" smtClean="0"/>
              <a:t>Best that I've figured out</a:t>
            </a:r>
          </a:p>
          <a:p>
            <a:pPr lvl="1">
              <a:lnSpc>
                <a:spcPct val="105000"/>
              </a:lnSpc>
              <a:spcBef>
                <a:spcPts val="0"/>
              </a:spcBef>
            </a:pPr>
            <a:r>
              <a:rPr lang="en-US" sz="2400" dirty="0" smtClean="0"/>
              <a:t>Use start-start or finish-finish dependencies</a:t>
            </a:r>
          </a:p>
          <a:p>
            <a:pPr lvl="1">
              <a:lnSpc>
                <a:spcPct val="105000"/>
              </a:lnSpc>
              <a:spcBef>
                <a:spcPts val="0"/>
              </a:spcBef>
            </a:pPr>
            <a:r>
              <a:rPr lang="en-US" sz="2400" dirty="0" smtClean="0"/>
              <a:t>Use </a:t>
            </a:r>
            <a:r>
              <a:rPr lang="en-US" sz="2400" dirty="0" err="1" smtClean="0"/>
              <a:t>guestimated</a:t>
            </a:r>
            <a:r>
              <a:rPr lang="en-US" sz="2400" dirty="0" smtClean="0"/>
              <a:t> lead-lag times to adjust start time or end time of dependent task</a:t>
            </a:r>
          </a:p>
          <a:p>
            <a:pPr lvl="1">
              <a:lnSpc>
                <a:spcPct val="105000"/>
              </a:lnSpc>
              <a:spcBef>
                <a:spcPts val="0"/>
              </a:spcBef>
            </a:pPr>
            <a:r>
              <a:rPr lang="en-US" sz="2400" dirty="0" smtClean="0"/>
              <a:t>Example:  start-start dependency between packing cooler, loading car with 15 minute lag on loading (assuming, say, 15 minutes to load cooler)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384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7139"/>
          </a:xfrm>
        </p:spPr>
        <p:txBody>
          <a:bodyPr/>
          <a:lstStyle/>
          <a:p>
            <a:r>
              <a:rPr lang="en-US" sz="3200" dirty="0" smtClean="0"/>
              <a:t>Scheduling Intelligence Sometimes an Issue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032"/>
            <a:ext cx="8229600" cy="4971131"/>
          </a:xfrm>
        </p:spPr>
        <p:txBody>
          <a:bodyPr/>
          <a:lstStyle/>
          <a:p>
            <a:r>
              <a:rPr lang="en-US" sz="2200" dirty="0" smtClean="0"/>
              <a:t>Slides show schedules where leveling doesn't level task assignments to (e.g.) the nearest hour</a:t>
            </a:r>
          </a:p>
          <a:p>
            <a:r>
              <a:rPr lang="en-US" sz="2200" dirty="0" smtClean="0"/>
              <a:t>I've seen examples where the reverse is true</a:t>
            </a:r>
          </a:p>
          <a:p>
            <a:pPr lvl="1"/>
            <a:r>
              <a:rPr lang="en-US" sz="2200" dirty="0" smtClean="0"/>
              <a:t>"Level all" complains that it can't level some tasks, while</a:t>
            </a:r>
          </a:p>
          <a:p>
            <a:pPr lvl="1"/>
            <a:r>
              <a:rPr lang="en-US" sz="2200" dirty="0" smtClean="0"/>
              <a:t>Incrementally rescheduling these tasks resolves </a:t>
            </a:r>
            <a:r>
              <a:rPr lang="en-US" sz="2200" dirty="0" err="1" smtClean="0"/>
              <a:t>overallocation</a:t>
            </a:r>
            <a:endParaRPr lang="en-US" sz="2200" dirty="0" smtClean="0"/>
          </a:p>
          <a:p>
            <a:r>
              <a:rPr lang="en-US" sz="2200" dirty="0" smtClean="0"/>
              <a:t>One point in Project's favor:  scheduling is HARD</a:t>
            </a:r>
          </a:p>
          <a:p>
            <a:pPr lvl="1"/>
            <a:r>
              <a:rPr lang="en-US" sz="2200" dirty="0" smtClean="0"/>
              <a:t>Example of what theoreticians refer to as NP-Complete problem</a:t>
            </a:r>
          </a:p>
          <a:p>
            <a:pPr marL="911225" lvl="2"/>
            <a:r>
              <a:rPr lang="en-US" sz="2200" dirty="0" smtClean="0"/>
              <a:t>"Straightforward" to determine if given schedule is optimal;</a:t>
            </a:r>
          </a:p>
          <a:p>
            <a:pPr marL="911225" lvl="2"/>
            <a:r>
              <a:rPr lang="en-US" sz="2200" dirty="0" smtClean="0"/>
              <a:t>Believed, unfortunately, to be exponentially hard to find it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86176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638"/>
          </a:xfrm>
        </p:spPr>
        <p:txBody>
          <a:bodyPr/>
          <a:lstStyle/>
          <a:p>
            <a:r>
              <a:rPr lang="en-US" sz="3200" dirty="0" smtClean="0"/>
              <a:t>Leveling Can Be</a:t>
            </a:r>
            <a:r>
              <a:rPr lang="en-US" sz="3600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  <a:latin typeface="Kredit" panose="02000506000000020004" pitchFamily="2" charset="0"/>
              </a:rPr>
              <a:t>Slow</a:t>
            </a:r>
            <a:endParaRPr lang="en-US" sz="2000" b="1" dirty="0">
              <a:solidFill>
                <a:schemeClr val="tx1"/>
              </a:solidFill>
              <a:latin typeface="Kredit" panose="02000506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6156"/>
            <a:ext cx="8229600" cy="50000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I've run leveling jobs that have taken more than an hour to complete</a:t>
            </a:r>
          </a:p>
          <a:p>
            <a:pPr lvl="1"/>
            <a:r>
              <a:rPr lang="en-US" sz="2000" dirty="0" smtClean="0"/>
              <a:t>Leveling large numbers of tasks (&gt; 300) with, say, 12 resources on different work schedules can really tax Project </a:t>
            </a:r>
          </a:p>
          <a:p>
            <a:r>
              <a:rPr lang="en-US" sz="2000" dirty="0" smtClean="0"/>
              <a:t>Recommendations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  <a:latin typeface="Kredit" panose="02000506000000020004" pitchFamily="2" charset="0"/>
              </a:rPr>
              <a:t>Avoid</a:t>
            </a:r>
            <a:r>
              <a:rPr lang="en-US" sz="2000" dirty="0" smtClean="0">
                <a:latin typeface="Kredit" panose="02000506000000020004" pitchFamily="2" charset="0"/>
              </a:rPr>
              <a:t> </a:t>
            </a:r>
            <a:r>
              <a:rPr lang="en-US" sz="2000" dirty="0" smtClean="0"/>
              <a:t>Project's option for automatically leveling tasks after every change to schedule  (</a:t>
            </a:r>
            <a:r>
              <a:rPr lang="en-US" sz="2000" b="1" i="1" dirty="0" smtClean="0"/>
              <a:t>off by default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If possible, manage small changes to large schedules by limiting leveling to affected resources, tasks</a:t>
            </a:r>
          </a:p>
          <a:p>
            <a:pPr lvl="2"/>
            <a:r>
              <a:rPr lang="en-US" sz="2000" dirty="0" smtClean="0"/>
              <a:t>More effective for later in process; less so for early tasks</a:t>
            </a:r>
          </a:p>
          <a:p>
            <a:pPr lvl="1"/>
            <a:r>
              <a:rPr lang="en-US" sz="2000" dirty="0" smtClean="0"/>
              <a:t>Find something else to do when running big leveling jobs</a:t>
            </a:r>
          </a:p>
          <a:p>
            <a:pPr marL="911225" lvl="2"/>
            <a:r>
              <a:rPr lang="en-US" sz="1800" dirty="0" smtClean="0"/>
              <a:t>Accept that scheduling is just difficult</a:t>
            </a:r>
          </a:p>
          <a:p>
            <a:pPr marL="911225" lvl="2"/>
            <a:r>
              <a:rPr lang="en-US" sz="1800" dirty="0" smtClean="0"/>
              <a:t>Be happy that Project is doing it for you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1904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648"/>
          </a:xfrm>
        </p:spPr>
        <p:txBody>
          <a:bodyPr/>
          <a:lstStyle/>
          <a:p>
            <a:r>
              <a:rPr lang="en-US" sz="3000" dirty="0" smtClean="0"/>
              <a:t>Project's User Interface Is Sometimes Unstable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800" dirty="0" smtClean="0"/>
              <a:t>I've seen content disappear from views, including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/>
              <a:t>Gantt timelines from Gantt views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/>
              <a:t>Task rectangle icons from Team Planner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800" dirty="0" smtClean="0"/>
              <a:t>Fixes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/>
              <a:t>All views with vertical dividers:  check position of divider bar between Task Sheet and Gantt Chart – it moves unexpectedly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/>
              <a:t>Team Planner View issues:  right-click on timeline headers for time frames for which rectangles have disappeared</a:t>
            </a:r>
          </a:p>
        </p:txBody>
      </p:sp>
    </p:spTree>
    <p:extLst>
      <p:ext uri="{BB962C8B-B14F-4D97-AF65-F5344CB8AC3E}">
        <p14:creationId xmlns:p14="http://schemas.microsoft.com/office/powerpoint/2010/main" val="2671991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648"/>
          </a:xfrm>
        </p:spPr>
        <p:txBody>
          <a:bodyPr/>
          <a:lstStyle/>
          <a:p>
            <a:r>
              <a:rPr lang="en-US" sz="3200" dirty="0" smtClean="0"/>
              <a:t>Somewhat Unstable Operation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6"/>
            <a:ext cx="8229600" cy="512603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/>
              <a:t>I've seen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000" dirty="0"/>
              <a:t>t</a:t>
            </a:r>
            <a:r>
              <a:rPr lang="en-US" sz="2000" dirty="0" smtClean="0"/>
              <a:t>ask times set to 48+ million minutes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000" dirty="0" smtClean="0"/>
              <a:t>task times drop to 0 minutes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000" dirty="0" smtClean="0"/>
              <a:t>Excel cut-and-paste quit working while using Project to level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000" dirty="0" smtClean="0"/>
              <a:t>crashes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/>
              <a:t>Big leveling jobs seem to be particularly troublesome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/>
              <a:t>Possible fixes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000" dirty="0" smtClean="0"/>
              <a:t>revert project to best previous state</a:t>
            </a:r>
          </a:p>
          <a:p>
            <a:pPr lvl="2">
              <a:spcBef>
                <a:spcPts val="0"/>
              </a:spcBef>
              <a:spcAft>
                <a:spcPts val="300"/>
              </a:spcAft>
            </a:pPr>
            <a:r>
              <a:rPr lang="en-US" sz="2000" dirty="0" smtClean="0"/>
              <a:t>for complex projects, making backup copy before editing </a:t>
            </a:r>
            <a:br>
              <a:rPr lang="en-US" sz="2000" dirty="0" smtClean="0"/>
            </a:br>
            <a:r>
              <a:rPr lang="en-US" sz="2000" dirty="0" smtClean="0"/>
              <a:t>can save considerable time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000" dirty="0" smtClean="0"/>
              <a:t>close, restart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000" dirty="0" smtClean="0"/>
              <a:t>worst case: reboot Windows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5243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512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Assorted 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6"/>
            <a:ext cx="8229600" cy="512603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Task Sheet's Find/Replace controls differ from "normal' MS find/replace features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must specify a column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no support for "find/replace" within a selection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no support for regular-expression-based find/replace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no support for "find/replace" over rolled up tasks</a:t>
            </a:r>
          </a:p>
          <a:p>
            <a:pPr marL="971550"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entire task hierarchy must be visible in order to do a complete find/replace on a given search string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Project 2010's Undo/Redo controls are global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undo and redo rewind across multiple sheets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035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phil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37326" r="36902" b="-536"/>
          <a:stretch/>
        </p:blipFill>
        <p:spPr bwMode="auto">
          <a:xfrm>
            <a:off x="132349" y="819149"/>
            <a:ext cx="8822453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6" y="141288"/>
            <a:ext cx="8458199" cy="601662"/>
          </a:xfrm>
        </p:spPr>
        <p:txBody>
          <a:bodyPr/>
          <a:lstStyle/>
          <a:p>
            <a:r>
              <a:rPr lang="en-US" sz="3000" dirty="0">
                <a:solidFill>
                  <a:srgbClr val="000000"/>
                </a:solidFill>
              </a:rPr>
              <a:t>Calendar </a:t>
            </a:r>
            <a:r>
              <a:rPr lang="en-US" sz="3000" dirty="0" smtClean="0">
                <a:solidFill>
                  <a:srgbClr val="000000"/>
                </a:solidFill>
              </a:rPr>
              <a:t>Management (Project)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31" y="5181600"/>
            <a:ext cx="8786656" cy="1333500"/>
          </a:xfrm>
        </p:spPr>
        <p:txBody>
          <a:bodyPr/>
          <a:lstStyle/>
          <a:p>
            <a:pPr marL="228600" indent="-228600">
              <a:spcBef>
                <a:spcPts val="0"/>
              </a:spcBef>
            </a:pPr>
            <a:r>
              <a:rPr lang="en-US" sz="2000" i="1" dirty="0" err="1" smtClean="0"/>
              <a:t>Closeups</a:t>
            </a:r>
            <a:r>
              <a:rPr lang="en-US" sz="2000" i="1" dirty="0" smtClean="0"/>
              <a:t> of the </a:t>
            </a:r>
            <a:r>
              <a:rPr lang="en-US" sz="2000" b="1" i="1" dirty="0" smtClean="0">
                <a:solidFill>
                  <a:srgbClr val="959200"/>
                </a:solidFill>
              </a:rPr>
              <a:t>Change Working Time / Exceptions</a:t>
            </a:r>
            <a:r>
              <a:rPr lang="en-US" sz="2000" i="1" dirty="0" smtClean="0"/>
              <a:t> and </a:t>
            </a:r>
            <a:r>
              <a:rPr lang="en-US" sz="2000" b="1" i="1" dirty="0" smtClean="0"/>
              <a:t>Details</a:t>
            </a:r>
            <a:r>
              <a:rPr lang="en-US" sz="2000" i="1" dirty="0" smtClean="0"/>
              <a:t> menus.  The </a:t>
            </a:r>
            <a:r>
              <a:rPr lang="en-US" sz="2000" b="1" i="1" dirty="0" smtClean="0"/>
              <a:t>Details</a:t>
            </a:r>
            <a:r>
              <a:rPr lang="en-US" sz="2000" i="1" dirty="0" smtClean="0"/>
              <a:t> menu was opened by clicking on the </a:t>
            </a:r>
            <a:r>
              <a:rPr lang="en-US" sz="2000" b="1" i="1" dirty="0">
                <a:solidFill>
                  <a:srgbClr val="959200"/>
                </a:solidFill>
              </a:rPr>
              <a:t>Change Working Time</a:t>
            </a:r>
            <a:r>
              <a:rPr lang="en-US" sz="2000" i="1" dirty="0" smtClean="0"/>
              <a:t> menu's </a:t>
            </a:r>
            <a:r>
              <a:rPr lang="en-US" sz="2000" b="1" i="1" dirty="0" smtClean="0">
                <a:solidFill>
                  <a:srgbClr val="0033CC"/>
                </a:solidFill>
              </a:rPr>
              <a:t>Details… control</a:t>
            </a:r>
            <a:r>
              <a:rPr lang="en-US" sz="2000" i="1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505575" y="1257301"/>
            <a:ext cx="2105025" cy="19431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9574" y="4368033"/>
            <a:ext cx="4876801" cy="50468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75" y="990100"/>
            <a:ext cx="1371600" cy="342195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3454" y="3984316"/>
            <a:ext cx="868621" cy="307787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729" y="4362867"/>
            <a:ext cx="868621" cy="307787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4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hil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6" b="1402"/>
          <a:stretch/>
        </p:blipFill>
        <p:spPr bwMode="auto">
          <a:xfrm>
            <a:off x="122825" y="731520"/>
            <a:ext cx="8886825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6" y="141288"/>
            <a:ext cx="8458199" cy="601662"/>
          </a:xfrm>
        </p:spPr>
        <p:txBody>
          <a:bodyPr/>
          <a:lstStyle/>
          <a:p>
            <a:r>
              <a:rPr lang="en-US" sz="3000" dirty="0">
                <a:solidFill>
                  <a:srgbClr val="000000"/>
                </a:solidFill>
              </a:rPr>
              <a:t>Calendar </a:t>
            </a:r>
            <a:r>
              <a:rPr lang="en-US" sz="3000" dirty="0" smtClean="0">
                <a:solidFill>
                  <a:srgbClr val="000000"/>
                </a:solidFill>
              </a:rPr>
              <a:t>Management (Project)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706" y="4524375"/>
            <a:ext cx="8786656" cy="1914525"/>
          </a:xfrm>
        </p:spPr>
        <p:txBody>
          <a:bodyPr/>
          <a:lstStyle/>
          <a:p>
            <a:pPr marL="228600" indent="-228600">
              <a:spcBef>
                <a:spcPts val="0"/>
              </a:spcBef>
            </a:pPr>
            <a:r>
              <a:rPr lang="en-US" sz="1600" i="1" dirty="0" smtClean="0"/>
              <a:t>The project shown here pairs </a:t>
            </a:r>
          </a:p>
          <a:p>
            <a:pPr marL="457200" lvl="1" indent="-228600">
              <a:spcBef>
                <a:spcPts val="0"/>
              </a:spcBef>
            </a:pPr>
            <a:r>
              <a:rPr lang="en-US" sz="1600" b="1" i="1" dirty="0" smtClean="0">
                <a:solidFill>
                  <a:srgbClr val="0033CC"/>
                </a:solidFill>
              </a:rPr>
              <a:t>task 1</a:t>
            </a:r>
            <a:r>
              <a:rPr lang="en-US" sz="1600" i="1" dirty="0" smtClean="0"/>
              <a:t> with no calendar and </a:t>
            </a:r>
          </a:p>
          <a:p>
            <a:pPr marL="457200" lvl="1" indent="-228600">
              <a:spcBef>
                <a:spcPts val="0"/>
              </a:spcBef>
            </a:pPr>
            <a:r>
              <a:rPr lang="en-US" sz="1600" b="1" i="1" dirty="0" smtClean="0">
                <a:solidFill>
                  <a:srgbClr val="FF66CC"/>
                </a:solidFill>
              </a:rPr>
              <a:t>person 1</a:t>
            </a:r>
            <a:r>
              <a:rPr lang="en-US" sz="1600" i="1" dirty="0" smtClean="0"/>
              <a:t> and the project as a whole with Standard</a:t>
            </a:r>
          </a:p>
          <a:p>
            <a:pPr marL="228600" indent="-228600">
              <a:spcBef>
                <a:spcPts val="0"/>
              </a:spcBef>
            </a:pPr>
            <a:r>
              <a:rPr lang="en-US" sz="1600" b="1" i="1" dirty="0" smtClean="0"/>
              <a:t>Standard has been modified</a:t>
            </a:r>
            <a:r>
              <a:rPr lang="en-US" sz="1600" i="1" dirty="0" smtClean="0"/>
              <a:t>, using the </a:t>
            </a:r>
            <a:r>
              <a:rPr lang="en-US" sz="1600" b="1" i="1" dirty="0" smtClean="0">
                <a:solidFill>
                  <a:srgbClr val="959200"/>
                </a:solidFill>
              </a:rPr>
              <a:t>Change Working Time / Exceptions</a:t>
            </a:r>
            <a:r>
              <a:rPr lang="en-US" sz="1600" i="1" dirty="0" smtClean="0"/>
              <a:t> tab, to treat Bastille Day  (14 July 2014)  as a half-day holiday; employees have the afternoon off </a:t>
            </a:r>
          </a:p>
          <a:p>
            <a:pPr marL="514350" lvl="1" indent="-228600">
              <a:spcBef>
                <a:spcPts val="0"/>
              </a:spcBef>
            </a:pPr>
            <a:r>
              <a:rPr lang="en-US" sz="1600" i="1" dirty="0" smtClean="0"/>
              <a:t>Note that treating 14 July 2014 as a half-day holiday causes Project to shift the </a:t>
            </a:r>
            <a:r>
              <a:rPr lang="en-US" sz="1600" b="1" i="1" dirty="0" smtClean="0">
                <a:solidFill>
                  <a:srgbClr val="008000"/>
                </a:solidFill>
              </a:rPr>
              <a:t>schedule</a:t>
            </a:r>
            <a:r>
              <a:rPr lang="en-US" sz="1600" i="1" dirty="0" smtClean="0">
                <a:solidFill>
                  <a:srgbClr val="008000"/>
                </a:solidFill>
              </a:rPr>
              <a:t> </a:t>
            </a:r>
            <a:r>
              <a:rPr lang="en-US" sz="1600" i="1" dirty="0" smtClean="0"/>
              <a:t>from 14-15 July to 14 July 8 am – 16 July noon.</a:t>
            </a:r>
            <a:endParaRPr lang="en-US" sz="1600" i="1" dirty="0"/>
          </a:p>
        </p:txBody>
      </p:sp>
      <p:sp>
        <p:nvSpPr>
          <p:cNvPr id="7" name="Rectangle 6"/>
          <p:cNvSpPr/>
          <p:nvPr/>
        </p:nvSpPr>
        <p:spPr>
          <a:xfrm>
            <a:off x="5734050" y="1409408"/>
            <a:ext cx="2924175" cy="495592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1950" y="2048969"/>
            <a:ext cx="1423987" cy="78948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050" y="3944567"/>
            <a:ext cx="3619500" cy="40631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" y="1410502"/>
            <a:ext cx="1590676" cy="495592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6" y="1773471"/>
            <a:ext cx="923924" cy="275498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950" y="3696771"/>
            <a:ext cx="485775" cy="247796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4351" y="1621071"/>
            <a:ext cx="923924" cy="275498"/>
          </a:xfrm>
          <a:prstGeom prst="rect">
            <a:avLst/>
          </a:prstGeom>
          <a:noFill/>
          <a:ln w="63500"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5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hil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72" r="40867" b="1512"/>
          <a:stretch/>
        </p:blipFill>
        <p:spPr bwMode="auto">
          <a:xfrm>
            <a:off x="122825" y="987343"/>
            <a:ext cx="8535400" cy="42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6" y="141288"/>
            <a:ext cx="8458199" cy="601662"/>
          </a:xfrm>
        </p:spPr>
        <p:txBody>
          <a:bodyPr/>
          <a:lstStyle/>
          <a:p>
            <a:r>
              <a:rPr lang="en-US" sz="3000" dirty="0">
                <a:solidFill>
                  <a:srgbClr val="000000"/>
                </a:solidFill>
              </a:rPr>
              <a:t>Calendar </a:t>
            </a:r>
            <a:r>
              <a:rPr lang="en-US" sz="3000" dirty="0" smtClean="0">
                <a:solidFill>
                  <a:srgbClr val="000000"/>
                </a:solidFill>
              </a:rPr>
              <a:t>Management (Project)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03631" y="5391150"/>
            <a:ext cx="8786656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28600" indent="-228600">
              <a:spcBef>
                <a:spcPts val="0"/>
              </a:spcBef>
            </a:pPr>
            <a:r>
              <a:rPr lang="en-US" sz="2000" i="1" kern="0" dirty="0" err="1" smtClean="0">
                <a:solidFill>
                  <a:srgbClr val="000000"/>
                </a:solidFill>
              </a:rPr>
              <a:t>Closeups</a:t>
            </a:r>
            <a:r>
              <a:rPr lang="en-US" sz="2000" i="1" kern="0" dirty="0" smtClean="0">
                <a:solidFill>
                  <a:srgbClr val="000000"/>
                </a:solidFill>
              </a:rPr>
              <a:t> of the </a:t>
            </a:r>
            <a:r>
              <a:rPr lang="en-US" sz="2000" b="1" i="1" kern="0" dirty="0" smtClean="0">
                <a:solidFill>
                  <a:srgbClr val="959200"/>
                </a:solidFill>
              </a:rPr>
              <a:t>Change Working Time / Exceptions</a:t>
            </a:r>
            <a:r>
              <a:rPr lang="en-US" sz="2000" i="1" kern="0" dirty="0" smtClean="0">
                <a:solidFill>
                  <a:srgbClr val="000000"/>
                </a:solidFill>
              </a:rPr>
              <a:t> and </a:t>
            </a:r>
            <a:r>
              <a:rPr lang="en-US" sz="2000" b="1" i="1" kern="0" dirty="0" smtClean="0">
                <a:solidFill>
                  <a:srgbClr val="000000"/>
                </a:solidFill>
              </a:rPr>
              <a:t>Details</a:t>
            </a:r>
            <a:r>
              <a:rPr lang="en-US" sz="2000" i="1" kern="0" dirty="0" smtClean="0">
                <a:solidFill>
                  <a:srgbClr val="000000"/>
                </a:solidFill>
              </a:rPr>
              <a:t> menus.  The </a:t>
            </a:r>
            <a:r>
              <a:rPr lang="en-US" sz="2000" b="1" i="1" kern="0" dirty="0" smtClean="0">
                <a:solidFill>
                  <a:srgbClr val="000000"/>
                </a:solidFill>
              </a:rPr>
              <a:t>Details</a:t>
            </a:r>
            <a:r>
              <a:rPr lang="en-US" sz="2000" i="1" kern="0" dirty="0" smtClean="0">
                <a:solidFill>
                  <a:srgbClr val="000000"/>
                </a:solidFill>
              </a:rPr>
              <a:t> menu was opened by clicking on the </a:t>
            </a:r>
            <a:r>
              <a:rPr lang="en-US" sz="2000" b="1" i="1" kern="0" dirty="0" smtClean="0">
                <a:solidFill>
                  <a:srgbClr val="959200"/>
                </a:solidFill>
              </a:rPr>
              <a:t>Change Working Time</a:t>
            </a:r>
            <a:r>
              <a:rPr lang="en-US" sz="2000" i="1" kern="0" dirty="0" smtClean="0">
                <a:solidFill>
                  <a:srgbClr val="000000"/>
                </a:solidFill>
              </a:rPr>
              <a:t> menu's </a:t>
            </a:r>
            <a:r>
              <a:rPr lang="en-US" sz="2000" b="1" i="1" kern="0" dirty="0" smtClean="0">
                <a:solidFill>
                  <a:srgbClr val="0033CC"/>
                </a:solidFill>
              </a:rPr>
              <a:t>Details… control</a:t>
            </a:r>
            <a:r>
              <a:rPr lang="en-US" sz="2000" i="1" kern="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15100" y="1514476"/>
            <a:ext cx="2105025" cy="19431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9099" y="4720458"/>
            <a:ext cx="4876801" cy="50468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" y="1247275"/>
            <a:ext cx="1371600" cy="342195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2979" y="4336741"/>
            <a:ext cx="868621" cy="307787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17879" y="4677192"/>
            <a:ext cx="868621" cy="307787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67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hil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0" b="307"/>
          <a:stretch/>
        </p:blipFill>
        <p:spPr bwMode="auto">
          <a:xfrm>
            <a:off x="118977" y="807720"/>
            <a:ext cx="8539248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6" y="141288"/>
            <a:ext cx="8458199" cy="601662"/>
          </a:xfrm>
        </p:spPr>
        <p:txBody>
          <a:bodyPr/>
          <a:lstStyle/>
          <a:p>
            <a:r>
              <a:rPr lang="en-US" sz="3000" dirty="0">
                <a:solidFill>
                  <a:srgbClr val="000000"/>
                </a:solidFill>
              </a:rPr>
              <a:t>Calendar </a:t>
            </a:r>
            <a:r>
              <a:rPr lang="en-US" sz="3000" dirty="0" smtClean="0">
                <a:solidFill>
                  <a:srgbClr val="000000"/>
                </a:solidFill>
              </a:rPr>
              <a:t>Management (Project)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706" y="4524375"/>
            <a:ext cx="8786656" cy="1914525"/>
          </a:xfrm>
        </p:spPr>
        <p:txBody>
          <a:bodyPr/>
          <a:lstStyle/>
          <a:p>
            <a:pPr marL="228600" indent="-228600">
              <a:spcBef>
                <a:spcPts val="0"/>
              </a:spcBef>
            </a:pPr>
            <a:r>
              <a:rPr lang="en-US" sz="1600" i="1" dirty="0" smtClean="0"/>
              <a:t>The project shown here pairs </a:t>
            </a:r>
          </a:p>
          <a:p>
            <a:pPr marL="457200" lvl="1" indent="-228600">
              <a:spcBef>
                <a:spcPts val="0"/>
              </a:spcBef>
            </a:pPr>
            <a:r>
              <a:rPr lang="en-US" sz="1600" b="1" i="1" dirty="0" smtClean="0">
                <a:solidFill>
                  <a:srgbClr val="0033CC"/>
                </a:solidFill>
              </a:rPr>
              <a:t>task 1</a:t>
            </a:r>
            <a:r>
              <a:rPr lang="en-US" sz="1600" i="1" dirty="0" smtClean="0"/>
              <a:t> with no calendar and </a:t>
            </a:r>
          </a:p>
          <a:p>
            <a:pPr marL="457200" lvl="1" indent="-228600">
              <a:spcBef>
                <a:spcPts val="0"/>
              </a:spcBef>
            </a:pPr>
            <a:r>
              <a:rPr lang="en-US" sz="1600" b="1" i="1" dirty="0" smtClean="0">
                <a:solidFill>
                  <a:srgbClr val="FF66CC"/>
                </a:solidFill>
              </a:rPr>
              <a:t>person 1</a:t>
            </a:r>
            <a:r>
              <a:rPr lang="en-US" sz="1600" i="1" dirty="0" smtClean="0"/>
              <a:t> and the project as a whole with Standard</a:t>
            </a:r>
          </a:p>
          <a:p>
            <a:pPr marL="228600" indent="-228600">
              <a:spcBef>
                <a:spcPts val="0"/>
              </a:spcBef>
            </a:pPr>
            <a:r>
              <a:rPr lang="en-US" sz="1600" b="1" i="1" dirty="0" smtClean="0"/>
              <a:t>Standard has been modified</a:t>
            </a:r>
            <a:r>
              <a:rPr lang="en-US" sz="1600" i="1" dirty="0" smtClean="0"/>
              <a:t>, using the </a:t>
            </a:r>
            <a:r>
              <a:rPr lang="en-US" sz="1600" b="1" i="1" dirty="0" smtClean="0">
                <a:solidFill>
                  <a:srgbClr val="959200"/>
                </a:solidFill>
              </a:rPr>
              <a:t>Change Working Time / Work Weeks </a:t>
            </a:r>
            <a:r>
              <a:rPr lang="en-US" sz="1600" i="1" dirty="0" smtClean="0"/>
              <a:t>tab, to treat the default work week as a half-day week; employees have every </a:t>
            </a:r>
            <a:r>
              <a:rPr lang="en-US" sz="1600" i="1" dirty="0" err="1" smtClean="0"/>
              <a:t>afternon</a:t>
            </a:r>
            <a:r>
              <a:rPr lang="en-US" sz="1600" i="1" dirty="0" smtClean="0"/>
              <a:t> off</a:t>
            </a:r>
          </a:p>
          <a:p>
            <a:pPr marL="514350" lvl="1" indent="-228600">
              <a:spcBef>
                <a:spcPts val="0"/>
              </a:spcBef>
            </a:pPr>
            <a:r>
              <a:rPr lang="en-US" sz="1600" i="1" dirty="0" smtClean="0"/>
              <a:t>Note that treating work days as half-day holidays causes Project to shift the </a:t>
            </a:r>
            <a:r>
              <a:rPr lang="en-US" sz="1600" b="1" i="1" dirty="0" smtClean="0">
                <a:solidFill>
                  <a:srgbClr val="008000"/>
                </a:solidFill>
              </a:rPr>
              <a:t>schedule</a:t>
            </a:r>
            <a:r>
              <a:rPr lang="en-US" sz="1600" i="1" dirty="0" smtClean="0">
                <a:solidFill>
                  <a:srgbClr val="008000"/>
                </a:solidFill>
              </a:rPr>
              <a:t> </a:t>
            </a:r>
            <a:r>
              <a:rPr lang="en-US" sz="1600" i="1" dirty="0" smtClean="0"/>
              <a:t>from 14-15 July to 14-17 July:  i.e., 4 hours per day * 4 days = 16 hours</a:t>
            </a:r>
            <a:endParaRPr lang="en-US" sz="1600" i="1" dirty="0"/>
          </a:p>
        </p:txBody>
      </p:sp>
      <p:sp>
        <p:nvSpPr>
          <p:cNvPr id="7" name="Rectangle 6"/>
          <p:cNvSpPr/>
          <p:nvPr/>
        </p:nvSpPr>
        <p:spPr>
          <a:xfrm>
            <a:off x="5591175" y="1580858"/>
            <a:ext cx="2924175" cy="495592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2495550"/>
            <a:ext cx="1423987" cy="62865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6725" y="4030292"/>
            <a:ext cx="3619500" cy="40631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85850" y="1580858"/>
            <a:ext cx="1590676" cy="391911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1" y="1944921"/>
            <a:ext cx="923924" cy="275498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9163" y="3754919"/>
            <a:ext cx="485775" cy="247796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38626" y="1697271"/>
            <a:ext cx="923924" cy="275498"/>
          </a:xfrm>
          <a:prstGeom prst="rect">
            <a:avLst/>
          </a:prstGeom>
          <a:noFill/>
          <a:ln w="63500"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0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phil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" t="35380" r="27435" b="-76"/>
          <a:stretch/>
        </p:blipFill>
        <p:spPr bwMode="auto">
          <a:xfrm>
            <a:off x="165169" y="1104900"/>
            <a:ext cx="8825117" cy="382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6" y="141288"/>
            <a:ext cx="8458199" cy="601662"/>
          </a:xfrm>
        </p:spPr>
        <p:txBody>
          <a:bodyPr/>
          <a:lstStyle/>
          <a:p>
            <a:r>
              <a:rPr lang="en-US" sz="3000" dirty="0">
                <a:solidFill>
                  <a:srgbClr val="000000"/>
                </a:solidFill>
              </a:rPr>
              <a:t>Calendar </a:t>
            </a:r>
            <a:r>
              <a:rPr lang="en-US" sz="3000" dirty="0" smtClean="0">
                <a:solidFill>
                  <a:srgbClr val="000000"/>
                </a:solidFill>
              </a:rPr>
              <a:t>Management (Project)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03631" y="5391150"/>
            <a:ext cx="8786656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28600" indent="-228600">
              <a:spcBef>
                <a:spcPts val="0"/>
              </a:spcBef>
            </a:pPr>
            <a:r>
              <a:rPr lang="en-US" sz="2000" i="1" kern="0" dirty="0" err="1" smtClean="0">
                <a:solidFill>
                  <a:srgbClr val="000000"/>
                </a:solidFill>
              </a:rPr>
              <a:t>Closeups</a:t>
            </a:r>
            <a:r>
              <a:rPr lang="en-US" sz="2000" i="1" kern="0" dirty="0" smtClean="0">
                <a:solidFill>
                  <a:srgbClr val="000000"/>
                </a:solidFill>
              </a:rPr>
              <a:t> of the </a:t>
            </a:r>
            <a:r>
              <a:rPr lang="en-US" sz="2000" b="1" i="1" kern="0" dirty="0" smtClean="0">
                <a:solidFill>
                  <a:srgbClr val="959200"/>
                </a:solidFill>
              </a:rPr>
              <a:t>Change Working Time / Work Weeks </a:t>
            </a:r>
            <a:r>
              <a:rPr lang="en-US" sz="2000" i="1" kern="0" dirty="0" smtClean="0">
                <a:solidFill>
                  <a:srgbClr val="000000"/>
                </a:solidFill>
              </a:rPr>
              <a:t>and </a:t>
            </a:r>
            <a:r>
              <a:rPr lang="en-US" sz="2000" b="1" i="1" kern="0" dirty="0" smtClean="0">
                <a:solidFill>
                  <a:srgbClr val="000000"/>
                </a:solidFill>
              </a:rPr>
              <a:t>Details</a:t>
            </a:r>
            <a:r>
              <a:rPr lang="en-US" sz="2000" i="1" kern="0" dirty="0" smtClean="0">
                <a:solidFill>
                  <a:srgbClr val="000000"/>
                </a:solidFill>
              </a:rPr>
              <a:t> menus.  The </a:t>
            </a:r>
            <a:r>
              <a:rPr lang="en-US" sz="2000" b="1" i="1" kern="0" dirty="0" smtClean="0">
                <a:solidFill>
                  <a:srgbClr val="000000"/>
                </a:solidFill>
              </a:rPr>
              <a:t>Work Weeks </a:t>
            </a:r>
            <a:r>
              <a:rPr lang="en-US" sz="2000" i="1" kern="0" dirty="0" smtClean="0">
                <a:solidFill>
                  <a:srgbClr val="000000"/>
                </a:solidFill>
              </a:rPr>
              <a:t>menu was opened by clicking on the </a:t>
            </a:r>
            <a:r>
              <a:rPr lang="en-US" sz="2000" b="1" i="1" kern="0" dirty="0" smtClean="0">
                <a:solidFill>
                  <a:srgbClr val="959200"/>
                </a:solidFill>
              </a:rPr>
              <a:t>Change Working Time</a:t>
            </a:r>
            <a:r>
              <a:rPr lang="en-US" sz="2000" i="1" kern="0" dirty="0" smtClean="0">
                <a:solidFill>
                  <a:srgbClr val="000000"/>
                </a:solidFill>
              </a:rPr>
              <a:t> menu's </a:t>
            </a:r>
            <a:r>
              <a:rPr lang="en-US" sz="2000" b="1" i="1" kern="0" dirty="0" smtClean="0">
                <a:solidFill>
                  <a:srgbClr val="0033CC"/>
                </a:solidFill>
              </a:rPr>
              <a:t>Details… control</a:t>
            </a:r>
            <a:r>
              <a:rPr lang="en-US" sz="2000" i="1" kern="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15000" y="1286079"/>
            <a:ext cx="3275286" cy="276491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9099" y="4426923"/>
            <a:ext cx="4343401" cy="50468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5169" y="1286080"/>
            <a:ext cx="1371600" cy="342195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0969" y="4050991"/>
            <a:ext cx="868621" cy="307787"/>
          </a:xfrm>
          <a:prstGeom prst="rect">
            <a:avLst/>
          </a:prstGeom>
          <a:noFill/>
          <a:ln w="63500">
            <a:solidFill>
              <a:srgbClr val="95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62500" y="4371479"/>
            <a:ext cx="868621" cy="307787"/>
          </a:xfrm>
          <a:prstGeom prst="rect">
            <a:avLst/>
          </a:prstGeom>
          <a:noFill/>
          <a:ln w="635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2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7"/>
          </a:xfrm>
        </p:spPr>
        <p:txBody>
          <a:bodyPr/>
          <a:lstStyle/>
          <a:p>
            <a:r>
              <a:rPr lang="en-US" sz="3200" dirty="0" smtClean="0"/>
              <a:t>Modifying Calendars: Guidelines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450"/>
            <a:ext cx="8229600" cy="53054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0033CC"/>
                </a:solidFill>
              </a:rPr>
              <a:t>Managing the default work wee</a:t>
            </a:r>
            <a:r>
              <a:rPr lang="en-US" sz="1800" dirty="0" smtClean="0">
                <a:solidFill>
                  <a:srgbClr val="0033CC"/>
                </a:solidFill>
              </a:rPr>
              <a:t>k</a:t>
            </a:r>
          </a:p>
          <a:p>
            <a:pPr marL="571500" lvl="1"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dirty="0"/>
              <a:t>default work </a:t>
            </a:r>
            <a:r>
              <a:rPr lang="en-US" sz="1800" dirty="0" smtClean="0"/>
              <a:t>week's </a:t>
            </a:r>
            <a:r>
              <a:rPr lang="en-US" sz="1800" dirty="0"/>
              <a:t>start </a:t>
            </a:r>
            <a:r>
              <a:rPr lang="en-US" sz="1800" dirty="0" smtClean="0"/>
              <a:t>and end fields (N/A) can't be changed.  </a:t>
            </a:r>
          </a:p>
          <a:p>
            <a:pPr marL="571500" lvl="1">
              <a:spcBef>
                <a:spcPts val="0"/>
              </a:spcBef>
            </a:pPr>
            <a:r>
              <a:rPr lang="en-US" sz="1800" dirty="0" smtClean="0"/>
              <a:t>The </a:t>
            </a:r>
            <a:r>
              <a:rPr lang="en-US" sz="1800" dirty="0"/>
              <a:t>default work week hours </a:t>
            </a:r>
            <a:r>
              <a:rPr lang="en-US" sz="1800" dirty="0" smtClean="0"/>
              <a:t>can be changed.  </a:t>
            </a:r>
          </a:p>
          <a:p>
            <a:pPr marL="857250" lvl="2">
              <a:spcBef>
                <a:spcPts val="0"/>
              </a:spcBef>
            </a:pPr>
            <a:r>
              <a:rPr lang="en-US" sz="1800" dirty="0" smtClean="0"/>
              <a:t>This typically means reducing them: </a:t>
            </a:r>
            <a:r>
              <a:rPr lang="en-US" sz="1800" i="1" dirty="0" smtClean="0"/>
              <a:t>e.g</a:t>
            </a:r>
            <a:r>
              <a:rPr lang="en-US" sz="1800" dirty="0" smtClean="0"/>
              <a:t>., to 8-11 am and 1-4 pm to account for non-productive overhead in a typical work week</a:t>
            </a:r>
          </a:p>
          <a:p>
            <a:pPr marL="857250" lvl="2">
              <a:spcBef>
                <a:spcPts val="0"/>
              </a:spcBef>
            </a:pPr>
            <a:r>
              <a:rPr lang="en-US" sz="1800" dirty="0" smtClean="0"/>
              <a:t>If you need to expand them, Project help guides recommend switching to the 24 hour schedule instead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33CC"/>
                </a:solidFill>
              </a:rPr>
              <a:t>Managing non-default work weeks</a:t>
            </a:r>
          </a:p>
          <a:p>
            <a:pPr marL="571500" lvl="1">
              <a:spcBef>
                <a:spcPts val="0"/>
              </a:spcBef>
            </a:pPr>
            <a:r>
              <a:rPr lang="en-US" sz="1800" b="1" dirty="0" smtClean="0"/>
              <a:t>Work </a:t>
            </a:r>
            <a:r>
              <a:rPr lang="en-US" sz="1800" b="1" dirty="0"/>
              <a:t>week</a:t>
            </a:r>
            <a:r>
              <a:rPr lang="en-US" sz="1800" dirty="0"/>
              <a:t> table </a:t>
            </a:r>
            <a:r>
              <a:rPr lang="en-US" sz="1800" dirty="0" smtClean="0"/>
              <a:t>entries are spans of days - 1000 max for any one entry</a:t>
            </a:r>
            <a:endParaRPr lang="en-US" sz="1800" dirty="0"/>
          </a:p>
          <a:p>
            <a:pPr marL="571500" lvl="1">
              <a:spcBef>
                <a:spcPts val="0"/>
              </a:spcBef>
            </a:pPr>
            <a:r>
              <a:rPr lang="en-US" sz="1800" dirty="0" smtClean="0"/>
              <a:t>A span of days can </a:t>
            </a:r>
            <a:r>
              <a:rPr lang="en-US" sz="1800" i="1" dirty="0" smtClean="0"/>
              <a:t>most easily</a:t>
            </a:r>
            <a:r>
              <a:rPr lang="en-US" sz="1800" dirty="0" smtClean="0"/>
              <a:t> be specified by</a:t>
            </a:r>
          </a:p>
          <a:p>
            <a:pPr marL="914400" lvl="2" indent="-342900">
              <a:spcBef>
                <a:spcPts val="0"/>
              </a:spcBef>
            </a:pPr>
            <a:r>
              <a:rPr lang="en-US" sz="1800" dirty="0" smtClean="0"/>
              <a:t>Selecting the span from the calendar above the table</a:t>
            </a:r>
            <a:endParaRPr lang="en-US" sz="1800" b="1" i="1" dirty="0" smtClean="0"/>
          </a:p>
          <a:p>
            <a:pPr marL="914400" lvl="2" indent="-342900">
              <a:spcBef>
                <a:spcPts val="0"/>
              </a:spcBef>
            </a:pPr>
            <a:r>
              <a:rPr lang="en-US" sz="1800" b="1" i="1" dirty="0" smtClean="0"/>
              <a:t>Then </a:t>
            </a:r>
            <a:r>
              <a:rPr lang="en-US" sz="1800" i="1" dirty="0" smtClean="0"/>
              <a:t>e</a:t>
            </a:r>
            <a:r>
              <a:rPr lang="en-US" sz="1800" dirty="0" smtClean="0"/>
              <a:t>ntering a name for the block in the </a:t>
            </a:r>
            <a:r>
              <a:rPr lang="en-US" sz="1800" b="1" dirty="0" smtClean="0"/>
              <a:t>Name</a:t>
            </a:r>
            <a:r>
              <a:rPr lang="en-US" sz="1800" dirty="0" smtClean="0"/>
              <a:t> column</a:t>
            </a:r>
            <a:endParaRPr lang="en-US" sz="1800" dirty="0"/>
          </a:p>
          <a:p>
            <a:pPr marL="571500" lvl="1">
              <a:spcBef>
                <a:spcPts val="0"/>
              </a:spcBef>
            </a:pPr>
            <a:r>
              <a:rPr lang="en-US" sz="1800" dirty="0" smtClean="0"/>
              <a:t>Non-default time frames in the tables </a:t>
            </a:r>
            <a:r>
              <a:rPr lang="en-US" sz="1800" b="1" i="1" u="sng" dirty="0" smtClean="0">
                <a:solidFill>
                  <a:srgbClr val="C00000"/>
                </a:solidFill>
              </a:rPr>
              <a:t>can't</a:t>
            </a:r>
            <a:r>
              <a:rPr lang="en-US" sz="1800" b="1" i="1" dirty="0" smtClean="0">
                <a:solidFill>
                  <a:srgbClr val="0033CC"/>
                </a:solidFill>
              </a:rPr>
              <a:t> </a:t>
            </a:r>
            <a:r>
              <a:rPr lang="en-US" sz="1800" dirty="0" smtClean="0"/>
              <a:t>overlap.</a:t>
            </a:r>
          </a:p>
          <a:p>
            <a:pPr marL="857250" lvl="2">
              <a:spcBef>
                <a:spcPts val="0"/>
              </a:spcBef>
            </a:pPr>
            <a:r>
              <a:rPr lang="en-US" sz="1800" dirty="0" smtClean="0"/>
              <a:t>Project 2010 gets quite fussy about this; it won't deselect a work week that overlaps with another work week until you change spans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33CC"/>
                </a:solidFill>
              </a:rPr>
              <a:t>Managing exceptions</a:t>
            </a:r>
          </a:p>
          <a:p>
            <a:pPr marL="571500" lvl="1" indent="-342900">
              <a:spcBef>
                <a:spcPts val="0"/>
              </a:spcBef>
            </a:pPr>
            <a:r>
              <a:rPr lang="en-US" sz="1800" dirty="0" smtClean="0"/>
              <a:t>Entries in the </a:t>
            </a:r>
            <a:r>
              <a:rPr lang="en-US" sz="1800" b="1" dirty="0" smtClean="0"/>
              <a:t>exceptions</a:t>
            </a:r>
            <a:r>
              <a:rPr lang="en-US" sz="1800" dirty="0" smtClean="0"/>
              <a:t> table supersede those in the work week table</a:t>
            </a:r>
          </a:p>
          <a:p>
            <a:pPr marL="571500" lvl="1" indent="-342900">
              <a:spcBef>
                <a:spcPts val="0"/>
              </a:spcBef>
            </a:pPr>
            <a:r>
              <a:rPr lang="en-US" sz="1800" dirty="0" smtClean="0"/>
              <a:t>Use exceptions for special "events" like holidays and training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57150">
              <a:spcBef>
                <a:spcPts val="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764603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9012</TotalTime>
  <Words>2742</Words>
  <Application>Microsoft Office PowerPoint</Application>
  <PresentationFormat>On-screen Show (4:3)</PresentationFormat>
  <Paragraphs>293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Microsoft Project 2010 –  Introduction, Part 4</vt:lpstr>
      <vt:lpstr>This Presentation's Structure</vt:lpstr>
      <vt:lpstr>Calendar Management (Project)</vt:lpstr>
      <vt:lpstr>Calendar Management (Project)</vt:lpstr>
      <vt:lpstr>Calendar Management (Project)</vt:lpstr>
      <vt:lpstr>Calendar Management (Project)</vt:lpstr>
      <vt:lpstr>Calendar Management (Project)</vt:lpstr>
      <vt:lpstr>Calendar Management (Project)</vt:lpstr>
      <vt:lpstr>Modifying Calendars: Guidelines</vt:lpstr>
      <vt:lpstr>Scheduling with Multiple Resources</vt:lpstr>
      <vt:lpstr>Resource Calendars</vt:lpstr>
      <vt:lpstr>Skewed Resource Calendars</vt:lpstr>
      <vt:lpstr>Skewed Resource Calendars</vt:lpstr>
      <vt:lpstr>Skewed Resource Calendars</vt:lpstr>
      <vt:lpstr>Skewed Resource Calendars</vt:lpstr>
      <vt:lpstr>Skewed Resource Calendars, Different Bases</vt:lpstr>
      <vt:lpstr>Skewed Resource Calendars, Same Bases</vt:lpstr>
      <vt:lpstr>Skewed Resource Calendars, Same Bases</vt:lpstr>
      <vt:lpstr>Skewed Resource Calendars, Same Bases</vt:lpstr>
      <vt:lpstr>Working with Multiple Calendars: Advice</vt:lpstr>
      <vt:lpstr>Why Three-Level Calendars Are Ineffective</vt:lpstr>
      <vt:lpstr>Calendar Architecture and Mid-Level Workgroups</vt:lpstr>
      <vt:lpstr>Project Tracking</vt:lpstr>
      <vt:lpstr>Project Tracking</vt:lpstr>
      <vt:lpstr>PowerPoint Presentation</vt:lpstr>
      <vt:lpstr>Project Tracking</vt:lpstr>
      <vt:lpstr>Project Tracking</vt:lpstr>
      <vt:lpstr>Limitations and Gotchas</vt:lpstr>
      <vt:lpstr>No "True" Support for DRY Task Definition</vt:lpstr>
      <vt:lpstr>No "True" Support for DRY Calendar Definition</vt:lpstr>
      <vt:lpstr>Limited Support for Summary Statistics</vt:lpstr>
      <vt:lpstr>Weak Support for Contingency Planning</vt:lpstr>
      <vt:lpstr>Weak Support for Relative Constraints</vt:lpstr>
      <vt:lpstr>Scheduling Intelligence Sometimes an Issue</vt:lpstr>
      <vt:lpstr>Leveling Can Be Slow</vt:lpstr>
      <vt:lpstr>Project's User Interface Is Sometimes Unstable</vt:lpstr>
      <vt:lpstr>Somewhat Unstable Operation</vt:lpstr>
      <vt:lpstr>Assorted Cautions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Project Management</dc:title>
  <dc:creator>Phil</dc:creator>
  <cp:lastModifiedBy>phil</cp:lastModifiedBy>
  <cp:revision>461</cp:revision>
  <dcterms:created xsi:type="dcterms:W3CDTF">2011-08-26T07:45:47Z</dcterms:created>
  <dcterms:modified xsi:type="dcterms:W3CDTF">2014-09-02T06:07:14Z</dcterms:modified>
</cp:coreProperties>
</file>