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mv" ContentType="video/x-ms-wm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7" r:id="rId2"/>
    <p:sldId id="268" r:id="rId3"/>
    <p:sldId id="269" r:id="rId4"/>
    <p:sldId id="281" r:id="rId5"/>
    <p:sldId id="282" r:id="rId6"/>
    <p:sldId id="283" r:id="rId7"/>
    <p:sldId id="278" r:id="rId8"/>
    <p:sldId id="284" r:id="rId9"/>
    <p:sldId id="285" r:id="rId10"/>
    <p:sldId id="280" r:id="rId11"/>
    <p:sldId id="286" r:id="rId12"/>
    <p:sldId id="287" r:id="rId13"/>
    <p:sldId id="263" r:id="rId14"/>
    <p:sldId id="288" r:id="rId15"/>
    <p:sldId id="271" r:id="rId16"/>
    <p:sldId id="273" r:id="rId17"/>
    <p:sldId id="272" r:id="rId18"/>
    <p:sldId id="290" r:id="rId19"/>
    <p:sldId id="293" r:id="rId20"/>
    <p:sldId id="300" r:id="rId21"/>
    <p:sldId id="289" r:id="rId22"/>
    <p:sldId id="294" r:id="rId23"/>
    <p:sldId id="291" r:id="rId24"/>
    <p:sldId id="296" r:id="rId25"/>
    <p:sldId id="292" r:id="rId26"/>
    <p:sldId id="297" r:id="rId27"/>
    <p:sldId id="298" r:id="rId28"/>
    <p:sldId id="295" r:id="rId29"/>
    <p:sldId id="299" r:id="rId30"/>
    <p:sldId id="266" r:id="rId31"/>
    <p:sldId id="265" r:id="rId3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6699"/>
    <a:srgbClr val="000099"/>
    <a:srgbClr val="FF3300"/>
    <a:srgbClr val="006600"/>
    <a:srgbClr val="009900"/>
    <a:srgbClr val="FF0000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7723" autoAdjust="0"/>
    <p:restoredTop sz="94677" autoAdjust="0"/>
  </p:normalViewPr>
  <p:slideViewPr>
    <p:cSldViewPr snapToGrid="0">
      <p:cViewPr>
        <p:scale>
          <a:sx n="63" d="100"/>
          <a:sy n="63" d="100"/>
        </p:scale>
        <p:origin x="-1362" y="-2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0C9D7E74-AAC7-47E9-9BE0-A8B8AEF038E7}" type="datetimeFigureOut">
              <a:rPr lang="en-US"/>
              <a:pPr>
                <a:defRPr/>
              </a:pPr>
              <a:t>4/17/2013</a:t>
            </a:fld>
            <a:endParaRPr lang="en-US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12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67AF8B87-E394-41FD-AAFC-9D84C7E277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6463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48186D-86A0-4866-A76C-EC821BC9E7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982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6816EA-62C0-46A2-A309-01960267D6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55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A28A5A-7F9B-443A-9346-FB0235A308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3530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7BCD1C-4F42-474A-BB42-ACB5F1B3D1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6762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F822D6-1B1F-47D9-83B7-D711CB24D9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2220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A5D77F-8A67-4E1A-9E81-0DEDC6738D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9640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2ABBD2-F942-4903-9834-E33E5C4CA1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697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C4AE61-01D5-4F49-90C5-FF24621CDA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87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9E90EB-B84B-4B79-9862-006060592D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946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E4ECE8-DD6B-404C-A624-9397D78CDC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578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15EE28-3D98-401A-B0C5-39BAEE4D79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836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4B64BC-423C-4E21-88D4-10007E8931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0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E404C2-E411-4301-827C-B8F95874DA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943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505BD1-4917-4818-8B1D-7B41879EE0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101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2911DF-4FB6-4791-AAB7-A258E289A5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513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9AAF63C9-A104-40ED-888C-459E6B87B0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Opaque_data_type" TargetMode="External"/><Relationship Id="rId2" Type="http://schemas.openxmlformats.org/officeDocument/2006/relationships/hyperlink" Target="http://en.wikipedia.org/wiki/Opaque_pointer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wmv"/><Relationship Id="rId1" Type="http://schemas.microsoft.com/office/2007/relationships/media" Target="../media/media1.wmv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1600200"/>
            <a:ext cx="8077200" cy="1066800"/>
          </a:xfrm>
        </p:spPr>
        <p:txBody>
          <a:bodyPr/>
          <a:lstStyle/>
          <a:p>
            <a:pPr eaLnBrk="1" hangingPunct="1"/>
            <a:r>
              <a:rPr lang="en-US" sz="3600" smtClean="0"/>
              <a:t>Testing and Design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429000"/>
            <a:ext cx="6934200" cy="2209800"/>
          </a:xfrm>
        </p:spPr>
        <p:txBody>
          <a:bodyPr/>
          <a:lstStyle/>
          <a:p>
            <a:pPr eaLnBrk="1" hangingPunct="1"/>
            <a:r>
              <a:rPr lang="en-US" dirty="0" smtClean="0"/>
              <a:t>Phil Pfeiffer</a:t>
            </a:r>
          </a:p>
          <a:p>
            <a:pPr eaLnBrk="1" hangingPunct="1"/>
            <a:r>
              <a:rPr lang="en-US" dirty="0" smtClean="0"/>
              <a:t>April 2013</a:t>
            </a:r>
          </a:p>
          <a:p>
            <a:pPr eaLnBrk="1" hangingPunct="1"/>
            <a:endParaRPr lang="en-US" dirty="0" smtClean="0"/>
          </a:p>
          <a:p>
            <a:pPr eaLnBrk="1" hangingPunct="1"/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46442"/>
          </a:xfrm>
        </p:spPr>
        <p:txBody>
          <a:bodyPr/>
          <a:lstStyle/>
          <a:p>
            <a:r>
              <a:rPr lang="en-US" sz="4000" dirty="0" smtClean="0"/>
              <a:t>Initial Testing: Traceability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4920"/>
            <a:ext cx="8229600" cy="4861243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800" dirty="0" smtClean="0"/>
              <a:t>Bidirectional matching of requirements, design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400" dirty="0" smtClean="0"/>
              <a:t>Do architecture, design account for all requirements?  (completeness)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400" dirty="0" smtClean="0"/>
              <a:t>Do architecture, design address just requirements?</a:t>
            </a:r>
            <a:br>
              <a:rPr lang="en-US" sz="2400" dirty="0" smtClean="0"/>
            </a:br>
            <a:r>
              <a:rPr lang="en-US" sz="2400" dirty="0" smtClean="0"/>
              <a:t>(</a:t>
            </a:r>
            <a:r>
              <a:rPr lang="en-US" sz="2400" dirty="0" err="1" smtClean="0"/>
              <a:t>minimality</a:t>
            </a:r>
            <a:r>
              <a:rPr lang="en-US" sz="2400" dirty="0" smtClean="0"/>
              <a:t>)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800" dirty="0" smtClean="0"/>
              <a:t>Assessing departures from requirements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400" dirty="0" smtClean="0"/>
              <a:t>May be acceptable</a:t>
            </a:r>
          </a:p>
          <a:p>
            <a:pPr lvl="2">
              <a:spcBef>
                <a:spcPts val="0"/>
              </a:spcBef>
              <a:spcAft>
                <a:spcPts val="1200"/>
              </a:spcAft>
            </a:pPr>
            <a:r>
              <a:rPr lang="en-US" dirty="0" smtClean="0"/>
              <a:t>Permissible  (resource limitations)</a:t>
            </a:r>
          </a:p>
          <a:p>
            <a:pPr lvl="2">
              <a:spcBef>
                <a:spcPts val="0"/>
              </a:spcBef>
              <a:spcAft>
                <a:spcPts val="1200"/>
              </a:spcAft>
            </a:pPr>
            <a:r>
              <a:rPr lang="en-US" dirty="0" smtClean="0"/>
              <a:t>Desirable  (flexibility)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400" dirty="0" smtClean="0"/>
              <a:t>Should be accounted for!</a:t>
            </a:r>
          </a:p>
        </p:txBody>
      </p:sp>
    </p:spTree>
    <p:extLst>
      <p:ext uri="{BB962C8B-B14F-4D97-AF65-F5344CB8AC3E}">
        <p14:creationId xmlns:p14="http://schemas.microsoft.com/office/powerpoint/2010/main" val="1671991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46442"/>
          </a:xfrm>
        </p:spPr>
        <p:txBody>
          <a:bodyPr/>
          <a:lstStyle/>
          <a:p>
            <a:r>
              <a:rPr lang="en-US" sz="4000" dirty="0" smtClean="0"/>
              <a:t>Later Testing: Execute and Verify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4920"/>
            <a:ext cx="8229600" cy="4861243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800" dirty="0" smtClean="0"/>
              <a:t>Test case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sz="2400" dirty="0" smtClean="0"/>
              <a:t>sequence of test values and expected results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800" dirty="0" smtClean="0"/>
              <a:t>Test script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sz="2400" dirty="0" smtClean="0"/>
              <a:t>creates environment for test, creates necessary objects, runs tests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800" dirty="0" smtClean="0"/>
              <a:t>Test suite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sz="2400" dirty="0" smtClean="0"/>
              <a:t>group of test scripts that achieve some level of coverage, e.g. functional suite to test all class specs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800" dirty="0" smtClean="0"/>
              <a:t>Best practice:  where possible, automate</a:t>
            </a:r>
          </a:p>
        </p:txBody>
      </p:sp>
    </p:spTree>
    <p:extLst>
      <p:ext uri="{BB962C8B-B14F-4D97-AF65-F5344CB8AC3E}">
        <p14:creationId xmlns:p14="http://schemas.microsoft.com/office/powerpoint/2010/main" val="3424157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sz="3800" dirty="0" smtClean="0"/>
              <a:t>Alternative: Formal Methods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0160"/>
            <a:ext cx="8229600" cy="4846003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800" dirty="0" smtClean="0"/>
              <a:t>Idea: automate testing with theorem proving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sz="2400" dirty="0" smtClean="0"/>
              <a:t>Desired operation modeled using formal semantics</a:t>
            </a:r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en-US" dirty="0" smtClean="0"/>
              <a:t>Axioms</a:t>
            </a:r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en-US" dirty="0" smtClean="0"/>
              <a:t>State spaces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I</a:t>
            </a:r>
            <a:r>
              <a:rPr lang="en-US" sz="2400" dirty="0" smtClean="0"/>
              <a:t>nitial program state, potential operation modeled from source code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sz="2400" dirty="0" err="1" smtClean="0"/>
              <a:t>Prover</a:t>
            </a:r>
            <a:r>
              <a:rPr lang="en-US" sz="2400" dirty="0" smtClean="0"/>
              <a:t> uses "synthetic execution" to analyze possible behaviors relative to desired operation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800" dirty="0" smtClean="0"/>
              <a:t>In limited use today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sz="2400" dirty="0" smtClean="0"/>
              <a:t>Some dramatic successes</a:t>
            </a:r>
          </a:p>
        </p:txBody>
      </p:sp>
    </p:spTree>
    <p:extLst>
      <p:ext uri="{BB962C8B-B14F-4D97-AF65-F5344CB8AC3E}">
        <p14:creationId xmlns:p14="http://schemas.microsoft.com/office/powerpoint/2010/main" val="950034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660842"/>
          </a:xfrm>
        </p:spPr>
        <p:txBody>
          <a:bodyPr/>
          <a:lstStyle/>
          <a:p>
            <a:r>
              <a:rPr lang="en-US" dirty="0" smtClean="0"/>
              <a:t>Designing for Testability:</a:t>
            </a:r>
            <a:br>
              <a:rPr lang="en-US" dirty="0" smtClean="0"/>
            </a:br>
            <a:r>
              <a:rPr lang="en-US" dirty="0" smtClean="0"/>
              <a:t>What to Avoid</a:t>
            </a:r>
            <a:endParaRPr lang="en-US" dirty="0"/>
          </a:p>
        </p:txBody>
      </p:sp>
      <p:pic>
        <p:nvPicPr>
          <p:cNvPr id="9218" name="Picture 5" descr="untitled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300" y="2240280"/>
            <a:ext cx="8875020" cy="3886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0282"/>
          </a:xfrm>
        </p:spPr>
        <p:txBody>
          <a:bodyPr/>
          <a:lstStyle/>
          <a:p>
            <a:r>
              <a:rPr lang="en-US" dirty="0" smtClean="0"/>
              <a:t>Designing for Testability: How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98320"/>
            <a:ext cx="8229600" cy="4327843"/>
          </a:xfrm>
        </p:spPr>
        <p:txBody>
          <a:bodyPr lIns="0" rIns="0"/>
          <a:lstStyle/>
          <a:p>
            <a:r>
              <a:rPr lang="en-US" dirty="0" smtClean="0"/>
              <a:t>Goal: Design code for S.M.A.R.T. testing</a:t>
            </a:r>
          </a:p>
          <a:p>
            <a:pPr lvl="1"/>
            <a:r>
              <a:rPr lang="en-US" dirty="0" smtClean="0"/>
              <a:t>specific  (one aspect of behavior)</a:t>
            </a:r>
          </a:p>
          <a:p>
            <a:pPr lvl="1"/>
            <a:r>
              <a:rPr lang="en-US" dirty="0" smtClean="0"/>
              <a:t>measurable  (pass-fail)</a:t>
            </a:r>
          </a:p>
          <a:p>
            <a:pPr lvl="1"/>
            <a:r>
              <a:rPr lang="en-US" dirty="0" smtClean="0"/>
              <a:t>attainable  (can be coded somehow)</a:t>
            </a:r>
          </a:p>
          <a:p>
            <a:pPr lvl="1"/>
            <a:r>
              <a:rPr lang="en-US" dirty="0" smtClean="0"/>
              <a:t>realistic  (can be coded in practice)</a:t>
            </a:r>
          </a:p>
          <a:p>
            <a:pPr lvl="1"/>
            <a:r>
              <a:rPr lang="en-US" dirty="0" smtClean="0"/>
              <a:t>timely  (can be run as needed - i.e., automated)</a:t>
            </a:r>
          </a:p>
          <a:p>
            <a:r>
              <a:rPr lang="en-US" dirty="0" smtClean="0"/>
              <a:t>Strategy: clear requirements, design, code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220209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09600"/>
          </a:xfrm>
        </p:spPr>
        <p:txBody>
          <a:bodyPr/>
          <a:lstStyle/>
          <a:p>
            <a:r>
              <a:rPr lang="en-US" sz="4000" dirty="0" smtClean="0"/>
              <a:t>Best Practices (Discussed so Far)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82675"/>
            <a:ext cx="8229600" cy="5334000"/>
          </a:xfrm>
        </p:spPr>
        <p:txBody>
          <a:bodyPr lIns="0" rIns="0"/>
          <a:lstStyle/>
          <a:p>
            <a:pPr marL="0" indent="0">
              <a:spcBef>
                <a:spcPct val="0"/>
              </a:spcBef>
              <a:spcAft>
                <a:spcPts val="600"/>
              </a:spcAft>
              <a:buNone/>
              <a:tabLst>
                <a:tab pos="685800" algn="l"/>
                <a:tab pos="1036638" algn="l"/>
              </a:tabLst>
            </a:pPr>
            <a:r>
              <a:rPr lang="en-US" dirty="0" smtClean="0"/>
              <a:t>For methods</a:t>
            </a:r>
          </a:p>
          <a:p>
            <a:pPr>
              <a:spcBef>
                <a:spcPct val="0"/>
              </a:spcBef>
              <a:spcAft>
                <a:spcPct val="10000"/>
              </a:spcAft>
              <a:tabLst>
                <a:tab pos="685800" algn="l"/>
                <a:tab pos="1036638" algn="l"/>
              </a:tabLst>
            </a:pPr>
            <a:r>
              <a:rPr lang="en-US" sz="2800" dirty="0" smtClean="0"/>
              <a:t>Highly cohesive in purpose</a:t>
            </a:r>
          </a:p>
          <a:p>
            <a:pPr lvl="1">
              <a:spcBef>
                <a:spcPct val="0"/>
              </a:spcBef>
              <a:spcAft>
                <a:spcPct val="10000"/>
              </a:spcAft>
              <a:tabLst>
                <a:tab pos="685800" algn="l"/>
                <a:tab pos="1036638" algn="l"/>
              </a:tabLst>
            </a:pPr>
            <a:r>
              <a:rPr lang="en-US" sz="2400" dirty="0" smtClean="0"/>
              <a:t>Functional cohesion</a:t>
            </a:r>
          </a:p>
          <a:p>
            <a:pPr lvl="2">
              <a:spcBef>
                <a:spcPct val="0"/>
              </a:spcBef>
              <a:spcAft>
                <a:spcPct val="10000"/>
              </a:spcAft>
              <a:tabLst>
                <a:tab pos="685800" algn="l"/>
                <a:tab pos="1036638" algn="l"/>
              </a:tabLst>
            </a:pPr>
            <a:r>
              <a:rPr lang="en-US" dirty="0" smtClean="0"/>
              <a:t>name:  concrete verb + concrete noun</a:t>
            </a:r>
          </a:p>
          <a:p>
            <a:pPr lvl="2">
              <a:spcBef>
                <a:spcPct val="0"/>
              </a:spcBef>
              <a:spcAft>
                <a:spcPct val="10000"/>
              </a:spcAft>
              <a:tabLst>
                <a:tab pos="685800" algn="l"/>
                <a:tab pos="1036638" algn="l"/>
              </a:tabLst>
            </a:pPr>
            <a:r>
              <a:rPr lang="en-US" dirty="0" smtClean="0"/>
              <a:t>preconditions, invariants, </a:t>
            </a:r>
            <a:r>
              <a:rPr lang="en-US" dirty="0" err="1" smtClean="0"/>
              <a:t>postconditions</a:t>
            </a:r>
            <a:endParaRPr lang="en-US" dirty="0" smtClean="0"/>
          </a:p>
          <a:p>
            <a:pPr lvl="1">
              <a:spcBef>
                <a:spcPct val="0"/>
              </a:spcBef>
              <a:spcAft>
                <a:spcPct val="10000"/>
              </a:spcAft>
              <a:tabLst>
                <a:tab pos="685800" algn="l"/>
                <a:tab pos="1036638" algn="l"/>
              </a:tabLst>
            </a:pPr>
            <a:r>
              <a:rPr lang="en-US" sz="2400" dirty="0" smtClean="0"/>
              <a:t>Low fan-out</a:t>
            </a:r>
          </a:p>
          <a:p>
            <a:pPr>
              <a:spcBef>
                <a:spcPct val="0"/>
              </a:spcBef>
              <a:spcAft>
                <a:spcPct val="10000"/>
              </a:spcAft>
              <a:tabLst>
                <a:tab pos="685800" algn="l"/>
                <a:tab pos="1036638" algn="l"/>
              </a:tabLst>
            </a:pPr>
            <a:r>
              <a:rPr lang="en-US" sz="2800" dirty="0" smtClean="0"/>
              <a:t>Concise</a:t>
            </a:r>
          </a:p>
          <a:p>
            <a:pPr lvl="1">
              <a:spcBef>
                <a:spcPct val="0"/>
              </a:spcBef>
              <a:spcAft>
                <a:spcPct val="10000"/>
              </a:spcAft>
              <a:tabLst>
                <a:tab pos="685800" algn="l"/>
                <a:tab pos="1036638" algn="l"/>
              </a:tabLst>
            </a:pPr>
            <a:r>
              <a:rPr lang="en-US" sz="2400" dirty="0" smtClean="0"/>
              <a:t>Page or less</a:t>
            </a:r>
          </a:p>
          <a:p>
            <a:pPr lvl="1">
              <a:spcBef>
                <a:spcPct val="0"/>
              </a:spcBef>
              <a:spcAft>
                <a:spcPct val="10000"/>
              </a:spcAft>
              <a:tabLst>
                <a:tab pos="685800" algn="l"/>
                <a:tab pos="1036638" algn="l"/>
              </a:tabLst>
            </a:pPr>
            <a:r>
              <a:rPr lang="en-US" sz="2400" dirty="0" smtClean="0"/>
              <a:t>Low </a:t>
            </a:r>
            <a:r>
              <a:rPr lang="en-US" sz="2400" dirty="0" err="1" smtClean="0"/>
              <a:t>cyclomatic</a:t>
            </a:r>
            <a:r>
              <a:rPr lang="en-US" sz="2400" dirty="0" smtClean="0"/>
              <a:t> complexity</a:t>
            </a:r>
          </a:p>
          <a:p>
            <a:pPr>
              <a:spcBef>
                <a:spcPct val="0"/>
              </a:spcBef>
              <a:spcAft>
                <a:spcPct val="10000"/>
              </a:spcAft>
              <a:tabLst>
                <a:tab pos="685800" algn="l"/>
                <a:tab pos="1036638" algn="l"/>
              </a:tabLst>
            </a:pPr>
            <a:r>
              <a:rPr lang="en-US" sz="2800" dirty="0" smtClean="0"/>
              <a:t>Loosely coupled</a:t>
            </a:r>
          </a:p>
          <a:p>
            <a:pPr lvl="1">
              <a:spcBef>
                <a:spcPct val="0"/>
              </a:spcBef>
              <a:spcAft>
                <a:spcPct val="10000"/>
              </a:spcAft>
              <a:tabLst>
                <a:tab pos="685800" algn="l"/>
                <a:tab pos="1036638" algn="l"/>
              </a:tabLst>
            </a:pPr>
            <a:r>
              <a:rPr lang="en-US" sz="2400" dirty="0" smtClean="0"/>
              <a:t>Null or data</a:t>
            </a:r>
            <a:r>
              <a:rPr lang="en-US" sz="2400" dirty="0"/>
              <a:t> </a:t>
            </a:r>
            <a:r>
              <a:rPr lang="en-US" sz="2400" dirty="0" smtClean="0"/>
              <a:t> (best)</a:t>
            </a:r>
          </a:p>
          <a:p>
            <a:pPr lvl="1">
              <a:spcBef>
                <a:spcPct val="0"/>
              </a:spcBef>
              <a:spcAft>
                <a:spcPct val="10000"/>
              </a:spcAft>
              <a:tabLst>
                <a:tab pos="685800" algn="l"/>
                <a:tab pos="1036638" algn="l"/>
              </a:tabLst>
            </a:pPr>
            <a:r>
              <a:rPr lang="en-US" sz="2400" dirty="0" smtClean="0"/>
              <a:t>Stamp  (for massive datasets)</a:t>
            </a:r>
          </a:p>
        </p:txBody>
      </p:sp>
    </p:spTree>
    <p:extLst>
      <p:ext uri="{BB962C8B-B14F-4D97-AF65-F5344CB8AC3E}">
        <p14:creationId xmlns:p14="http://schemas.microsoft.com/office/powerpoint/2010/main" val="944125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09600"/>
          </a:xfrm>
        </p:spPr>
        <p:txBody>
          <a:bodyPr/>
          <a:lstStyle/>
          <a:p>
            <a:r>
              <a:rPr lang="en-US" sz="4000" dirty="0" smtClean="0"/>
              <a:t>Best Practices (Discussed so Far)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82675"/>
            <a:ext cx="8229600" cy="5334000"/>
          </a:xfrm>
        </p:spPr>
        <p:txBody>
          <a:bodyPr lIns="0" rIns="0"/>
          <a:lstStyle/>
          <a:p>
            <a:pPr marL="0" indent="0">
              <a:spcBef>
                <a:spcPct val="0"/>
              </a:spcBef>
              <a:spcAft>
                <a:spcPts val="600"/>
              </a:spcAft>
              <a:buNone/>
              <a:tabLst>
                <a:tab pos="685800" algn="l"/>
                <a:tab pos="1036638" algn="l"/>
              </a:tabLst>
            </a:pPr>
            <a:r>
              <a:rPr lang="en-US" dirty="0" smtClean="0"/>
              <a:t>For classes</a:t>
            </a:r>
          </a:p>
          <a:p>
            <a:pPr>
              <a:spcBef>
                <a:spcPct val="0"/>
              </a:spcBef>
              <a:spcAft>
                <a:spcPct val="10000"/>
              </a:spcAft>
              <a:tabLst>
                <a:tab pos="685800" algn="l"/>
                <a:tab pos="1036638" algn="l"/>
              </a:tabLst>
            </a:pPr>
            <a:r>
              <a:rPr lang="en-US" sz="2800" dirty="0" smtClean="0"/>
              <a:t>Highly cohesive in name</a:t>
            </a:r>
          </a:p>
          <a:p>
            <a:pPr lvl="1">
              <a:spcBef>
                <a:spcPct val="0"/>
              </a:spcBef>
              <a:spcAft>
                <a:spcPct val="10000"/>
              </a:spcAft>
              <a:tabLst>
                <a:tab pos="685800" algn="l"/>
                <a:tab pos="1036638" algn="l"/>
              </a:tabLst>
            </a:pPr>
            <a:r>
              <a:rPr lang="en-US" dirty="0" smtClean="0"/>
              <a:t>As a rule, concrete noun</a:t>
            </a:r>
          </a:p>
          <a:p>
            <a:pPr lvl="1">
              <a:spcBef>
                <a:spcPct val="0"/>
              </a:spcBef>
              <a:spcAft>
                <a:spcPct val="10000"/>
              </a:spcAft>
              <a:tabLst>
                <a:tab pos="685800" algn="l"/>
                <a:tab pos="1036638" algn="l"/>
              </a:tabLst>
            </a:pPr>
            <a:r>
              <a:rPr lang="en-US" dirty="0" smtClean="0"/>
              <a:t>For </a:t>
            </a:r>
            <a:r>
              <a:rPr lang="en-US" dirty="0" err="1" smtClean="0"/>
              <a:t>mixins</a:t>
            </a:r>
            <a:r>
              <a:rPr lang="en-US" dirty="0" smtClean="0"/>
              <a:t>, concrete quality</a:t>
            </a:r>
          </a:p>
          <a:p>
            <a:pPr>
              <a:spcBef>
                <a:spcPct val="0"/>
              </a:spcBef>
              <a:spcAft>
                <a:spcPct val="10000"/>
              </a:spcAft>
              <a:tabLst>
                <a:tab pos="685800" algn="l"/>
                <a:tab pos="1036638" algn="l"/>
              </a:tabLst>
            </a:pPr>
            <a:r>
              <a:rPr lang="en-US" sz="2800" dirty="0" smtClean="0"/>
              <a:t>Concise focus</a:t>
            </a:r>
          </a:p>
          <a:p>
            <a:pPr lvl="1">
              <a:spcBef>
                <a:spcPct val="0"/>
              </a:spcBef>
              <a:spcAft>
                <a:spcPct val="10000"/>
              </a:spcAft>
              <a:tabLst>
                <a:tab pos="685800" algn="l"/>
                <a:tab pos="1036638" algn="l"/>
              </a:tabLst>
            </a:pPr>
            <a:r>
              <a:rPr lang="en-US" dirty="0" smtClean="0"/>
              <a:t>Common domain</a:t>
            </a:r>
          </a:p>
          <a:p>
            <a:pPr lvl="1">
              <a:spcBef>
                <a:spcPct val="0"/>
              </a:spcBef>
              <a:spcAft>
                <a:spcPct val="10000"/>
              </a:spcAft>
              <a:tabLst>
                <a:tab pos="685800" algn="l"/>
                <a:tab pos="1036638" algn="l"/>
              </a:tabLst>
            </a:pPr>
            <a:r>
              <a:rPr lang="en-US" dirty="0" smtClean="0"/>
              <a:t>Single role</a:t>
            </a:r>
          </a:p>
          <a:p>
            <a:pPr lvl="1">
              <a:spcBef>
                <a:spcPct val="0"/>
              </a:spcBef>
              <a:spcAft>
                <a:spcPct val="10000"/>
              </a:spcAft>
              <a:tabLst>
                <a:tab pos="685800" algn="l"/>
                <a:tab pos="1036638" algn="l"/>
              </a:tabLst>
            </a:pPr>
            <a:r>
              <a:rPr lang="en-US" dirty="0" smtClean="0"/>
              <a:t>Single instance</a:t>
            </a:r>
          </a:p>
          <a:p>
            <a:pPr>
              <a:spcBef>
                <a:spcPct val="0"/>
              </a:spcBef>
              <a:spcAft>
                <a:spcPct val="10000"/>
              </a:spcAft>
              <a:tabLst>
                <a:tab pos="685800" algn="l"/>
                <a:tab pos="1036638" algn="l"/>
              </a:tabLst>
            </a:pPr>
            <a:r>
              <a:rPr lang="en-US" sz="2800" dirty="0" smtClean="0"/>
              <a:t>Loosely coupled</a:t>
            </a:r>
          </a:p>
          <a:p>
            <a:pPr lvl="1">
              <a:spcBef>
                <a:spcPct val="0"/>
              </a:spcBef>
              <a:spcAft>
                <a:spcPct val="10000"/>
              </a:spcAft>
              <a:tabLst>
                <a:tab pos="685800" algn="l"/>
                <a:tab pos="1036638" algn="l"/>
              </a:tabLst>
            </a:pPr>
            <a:r>
              <a:rPr lang="en-US" dirty="0" smtClean="0"/>
              <a:t>Interface defines functionality</a:t>
            </a:r>
          </a:p>
          <a:p>
            <a:pPr lvl="1">
              <a:spcBef>
                <a:spcPct val="0"/>
              </a:spcBef>
              <a:spcAft>
                <a:spcPct val="10000"/>
              </a:spcAft>
              <a:tabLst>
                <a:tab pos="685800" algn="l"/>
                <a:tab pos="1036638" algn="l"/>
              </a:tabLst>
            </a:pPr>
            <a:r>
              <a:rPr lang="en-US" dirty="0" smtClean="0"/>
              <a:t>API hides implementation</a:t>
            </a:r>
          </a:p>
          <a:p>
            <a:pPr lvl="1">
              <a:spcBef>
                <a:spcPct val="0"/>
              </a:spcBef>
              <a:spcAft>
                <a:spcPct val="10000"/>
              </a:spcAft>
              <a:tabLst>
                <a:tab pos="685800" algn="l"/>
                <a:tab pos="1036638" algn="l"/>
              </a:tabLst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31097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09600"/>
          </a:xfrm>
        </p:spPr>
        <p:txBody>
          <a:bodyPr/>
          <a:lstStyle/>
          <a:p>
            <a:r>
              <a:rPr lang="en-US" sz="4000" dirty="0" smtClean="0"/>
              <a:t>Best Practices (Discussed so Far)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82675"/>
            <a:ext cx="8229600" cy="5334000"/>
          </a:xfrm>
        </p:spPr>
        <p:txBody>
          <a:bodyPr lIns="0" rIns="0"/>
          <a:lstStyle/>
          <a:p>
            <a:pPr marL="0" indent="0">
              <a:spcBef>
                <a:spcPct val="0"/>
              </a:spcBef>
              <a:spcAft>
                <a:spcPts val="600"/>
              </a:spcAft>
              <a:buNone/>
              <a:tabLst>
                <a:tab pos="685800" algn="l"/>
                <a:tab pos="1036638" algn="l"/>
              </a:tabLst>
            </a:pPr>
            <a:r>
              <a:rPr lang="en-US" sz="2800" dirty="0" smtClean="0"/>
              <a:t>For neighborhoods / components</a:t>
            </a:r>
          </a:p>
          <a:p>
            <a:pPr>
              <a:spcBef>
                <a:spcPct val="0"/>
              </a:spcBef>
              <a:spcAft>
                <a:spcPct val="10000"/>
              </a:spcAft>
              <a:tabLst>
                <a:tab pos="685800" algn="l"/>
                <a:tab pos="1036638" algn="l"/>
              </a:tabLst>
            </a:pPr>
            <a:r>
              <a:rPr lang="en-US" sz="2800" dirty="0" smtClean="0"/>
              <a:t>Highly cohesive in name  (concrete noun)</a:t>
            </a:r>
          </a:p>
          <a:p>
            <a:pPr>
              <a:spcBef>
                <a:spcPct val="0"/>
              </a:spcBef>
              <a:spcAft>
                <a:spcPct val="10000"/>
              </a:spcAft>
              <a:tabLst>
                <a:tab pos="685800" algn="l"/>
                <a:tab pos="1036638" algn="l"/>
              </a:tabLst>
            </a:pPr>
            <a:r>
              <a:rPr lang="en-US" sz="2800" dirty="0" smtClean="0"/>
              <a:t>Concise focus</a:t>
            </a:r>
          </a:p>
          <a:p>
            <a:pPr lvl="1">
              <a:spcBef>
                <a:spcPct val="0"/>
              </a:spcBef>
              <a:spcAft>
                <a:spcPct val="10000"/>
              </a:spcAft>
              <a:tabLst>
                <a:tab pos="685800" algn="l"/>
                <a:tab pos="1036638" algn="l"/>
              </a:tabLst>
            </a:pPr>
            <a:r>
              <a:rPr lang="en-US" dirty="0" smtClean="0"/>
              <a:t>Common use  (use one =&gt; use all)</a:t>
            </a:r>
          </a:p>
          <a:p>
            <a:pPr lvl="1">
              <a:spcBef>
                <a:spcPct val="0"/>
              </a:spcBef>
              <a:spcAft>
                <a:spcPct val="10000"/>
              </a:spcAft>
              <a:tabLst>
                <a:tab pos="685800" algn="l"/>
                <a:tab pos="1036638" algn="l"/>
              </a:tabLst>
            </a:pPr>
            <a:r>
              <a:rPr lang="en-US" dirty="0" smtClean="0"/>
              <a:t>Common closure  (change one =&gt; change all)</a:t>
            </a:r>
          </a:p>
          <a:p>
            <a:pPr>
              <a:spcBef>
                <a:spcPct val="0"/>
              </a:spcBef>
              <a:spcAft>
                <a:spcPct val="10000"/>
              </a:spcAft>
              <a:tabLst>
                <a:tab pos="685800" algn="l"/>
                <a:tab pos="1036638" algn="l"/>
              </a:tabLst>
            </a:pPr>
            <a:r>
              <a:rPr lang="en-US" sz="2800" dirty="0" smtClean="0"/>
              <a:t>Loosely coupled</a:t>
            </a:r>
          </a:p>
          <a:p>
            <a:pPr lvl="1">
              <a:spcBef>
                <a:spcPct val="0"/>
              </a:spcBef>
              <a:spcAft>
                <a:spcPct val="10000"/>
              </a:spcAft>
              <a:tabLst>
                <a:tab pos="685800" algn="l"/>
                <a:tab pos="1036638" algn="l"/>
              </a:tabLst>
            </a:pPr>
            <a:r>
              <a:rPr lang="en-US" dirty="0" smtClean="0"/>
              <a:t>Interface defines functionality</a:t>
            </a:r>
          </a:p>
          <a:p>
            <a:pPr lvl="1">
              <a:spcBef>
                <a:spcPct val="0"/>
              </a:spcBef>
              <a:spcAft>
                <a:spcPct val="10000"/>
              </a:spcAft>
              <a:tabLst>
                <a:tab pos="685800" algn="l"/>
                <a:tab pos="1036638" algn="l"/>
              </a:tabLst>
            </a:pPr>
            <a:r>
              <a:rPr lang="en-US" dirty="0" smtClean="0"/>
              <a:t>API hides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863543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61682"/>
          </a:xfrm>
        </p:spPr>
        <p:txBody>
          <a:bodyPr/>
          <a:lstStyle/>
          <a:p>
            <a:r>
              <a:rPr lang="en-US" sz="4000" dirty="0">
                <a:solidFill>
                  <a:srgbClr val="000000"/>
                </a:solidFill>
              </a:rPr>
              <a:t>Best Practices (Discussed so Far)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88720"/>
            <a:ext cx="8229600" cy="4937443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smtClean="0"/>
              <a:t>For dependencies, address circularities</a:t>
            </a:r>
          </a:p>
          <a:p>
            <a:r>
              <a:rPr lang="en-US" sz="2400" dirty="0" smtClean="0"/>
              <a:t>Best: break them</a:t>
            </a:r>
          </a:p>
          <a:p>
            <a:pPr lvl="1"/>
            <a:r>
              <a:rPr lang="en-US" sz="2000" dirty="0" smtClean="0"/>
              <a:t>Factor common logic in cycle into additional module</a:t>
            </a:r>
          </a:p>
          <a:p>
            <a:pPr lvl="1"/>
            <a:r>
              <a:rPr lang="en-US" sz="2000" dirty="0" smtClean="0"/>
              <a:t>Promote/ demote additional module, depending on whether logic</a:t>
            </a:r>
          </a:p>
          <a:p>
            <a:pPr lvl="2"/>
            <a:r>
              <a:rPr lang="en-US" sz="2000" dirty="0" smtClean="0"/>
              <a:t>Was called by original routines, or</a:t>
            </a:r>
          </a:p>
          <a:p>
            <a:pPr lvl="2"/>
            <a:r>
              <a:rPr lang="en-US" sz="2000" dirty="0" smtClean="0"/>
              <a:t>Drove original routines' operation</a:t>
            </a:r>
          </a:p>
          <a:p>
            <a:r>
              <a:rPr lang="en-US" sz="2400" dirty="0" smtClean="0"/>
              <a:t>Alternative: tame, using opaque pointers/ data types</a:t>
            </a:r>
            <a:endParaRPr lang="en-US" sz="2000" dirty="0"/>
          </a:p>
          <a:p>
            <a:pPr lvl="1"/>
            <a:r>
              <a:rPr lang="en-US" sz="2000" dirty="0" smtClean="0"/>
              <a:t>Allows for </a:t>
            </a:r>
          </a:p>
          <a:p>
            <a:pPr lvl="2"/>
            <a:r>
              <a:rPr lang="en-US" sz="2000" dirty="0" smtClean="0"/>
              <a:t>initial testing of 1</a:t>
            </a:r>
            <a:r>
              <a:rPr lang="en-US" sz="2000" baseline="30000" dirty="0" smtClean="0"/>
              <a:t>st</a:t>
            </a:r>
            <a:r>
              <a:rPr lang="en-US" sz="2000" dirty="0" smtClean="0"/>
              <a:t> module in circularity with null 2</a:t>
            </a:r>
            <a:r>
              <a:rPr lang="en-US" sz="2000" baseline="30000" dirty="0" smtClean="0"/>
              <a:t>nd</a:t>
            </a:r>
            <a:r>
              <a:rPr lang="en-US" sz="2000" dirty="0" smtClean="0"/>
              <a:t> object</a:t>
            </a:r>
          </a:p>
          <a:p>
            <a:pPr lvl="2"/>
            <a:r>
              <a:rPr lang="en-US" sz="2000" dirty="0" smtClean="0"/>
              <a:t>then testing of 2</a:t>
            </a:r>
            <a:r>
              <a:rPr lang="en-US" sz="2000" baseline="30000" dirty="0" smtClean="0"/>
              <a:t>nd</a:t>
            </a:r>
            <a:r>
              <a:rPr lang="en-US" sz="2000" dirty="0" smtClean="0"/>
              <a:t> module with non-null 1</a:t>
            </a:r>
            <a:r>
              <a:rPr lang="en-US" sz="2000" baseline="30000" dirty="0" smtClean="0"/>
              <a:t>st</a:t>
            </a:r>
            <a:r>
              <a:rPr lang="en-US" sz="2000" dirty="0" smtClean="0"/>
              <a:t> object</a:t>
            </a:r>
          </a:p>
          <a:p>
            <a:pPr lvl="2"/>
            <a:r>
              <a:rPr lang="en-US" sz="2000" dirty="0"/>
              <a:t>t</a:t>
            </a:r>
            <a:r>
              <a:rPr lang="en-US" sz="2000" dirty="0" smtClean="0"/>
              <a:t>hen retesting of 1</a:t>
            </a:r>
            <a:r>
              <a:rPr lang="en-US" sz="2000" baseline="30000" dirty="0" smtClean="0"/>
              <a:t>st</a:t>
            </a:r>
            <a:r>
              <a:rPr lang="en-US" sz="2000" dirty="0" smtClean="0"/>
              <a:t> module with non-null 2</a:t>
            </a:r>
            <a:r>
              <a:rPr lang="en-US" sz="2000" baseline="30000" dirty="0" smtClean="0"/>
              <a:t>nd</a:t>
            </a:r>
            <a:r>
              <a:rPr lang="en-US" sz="2000" dirty="0" smtClean="0"/>
              <a:t> object</a:t>
            </a:r>
          </a:p>
          <a:p>
            <a:pPr lvl="1"/>
            <a:r>
              <a:rPr lang="en-US" sz="2000" dirty="0" smtClean="0"/>
              <a:t>See </a:t>
            </a:r>
            <a:r>
              <a:rPr lang="en-US" sz="2000" dirty="0" smtClean="0">
                <a:hlinkClick r:id="rId2"/>
              </a:rPr>
              <a:t>http://en.wikipedia.org/wiki/Opaque_pointer</a:t>
            </a:r>
            <a:r>
              <a:rPr lang="en-US" sz="2000" dirty="0" smtClean="0"/>
              <a:t>, </a:t>
            </a:r>
            <a:r>
              <a:rPr lang="en-US" sz="2000" dirty="0" smtClean="0">
                <a:hlinkClick r:id="rId3"/>
              </a:rPr>
              <a:t>http://en.wikipedia.org/wiki/Opaque_data_type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55894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sz="4000" dirty="0" smtClean="0"/>
              <a:t>Test Design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502920" y="1036321"/>
            <a:ext cx="8138160" cy="1005840"/>
          </a:xfrm>
        </p:spPr>
        <p:txBody>
          <a:bodyPr/>
          <a:lstStyle/>
          <a:p>
            <a:r>
              <a:rPr lang="en-US" sz="2800" dirty="0" smtClean="0"/>
              <a:t>Test logic is also logic</a:t>
            </a:r>
          </a:p>
          <a:p>
            <a:r>
              <a:rPr lang="en-US" sz="2800" dirty="0" smtClean="0"/>
              <a:t>Design considerations in play, as well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40987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Planning for Testing: Rationale</a:t>
            </a:r>
          </a:p>
        </p:txBody>
      </p:sp>
      <p:pic>
        <p:nvPicPr>
          <p:cNvPr id="3" name="1981 Fram Oil Filter Commercial - YouTube.wmv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555750" y="1600200"/>
            <a:ext cx="6034088" cy="4525963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 lIns="0" rIns="0"/>
          <a:lstStyle/>
          <a:p>
            <a:r>
              <a:rPr lang="en-US" sz="4000" dirty="0" smtClean="0"/>
              <a:t>Feathers on Unit Test Design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88720"/>
            <a:ext cx="8229600" cy="4937443"/>
          </a:xfrm>
        </p:spPr>
        <p:txBody>
          <a:bodyPr/>
          <a:lstStyle/>
          <a:p>
            <a:pPr marL="0" indent="0">
              <a:buNone/>
            </a:pPr>
            <a:r>
              <a:rPr lang="en-US" sz="2000" b="1" i="1" dirty="0">
                <a:solidFill>
                  <a:srgbClr val="0000FF"/>
                </a:solidFill>
              </a:rPr>
              <a:t>A test is not a unit test </a:t>
            </a:r>
            <a:r>
              <a:rPr lang="en-US" sz="2000" b="1" i="1" dirty="0" smtClean="0">
                <a:solidFill>
                  <a:srgbClr val="0000FF"/>
                </a:solidFill>
              </a:rPr>
              <a:t>if</a:t>
            </a:r>
            <a:endParaRPr lang="en-US" sz="2000" b="1" i="1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FF"/>
                </a:solidFill>
              </a:rPr>
              <a:t>1. It talks to the database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FF"/>
                </a:solidFill>
              </a:rPr>
              <a:t>2. It communicates across the network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FF"/>
                </a:solidFill>
              </a:rPr>
              <a:t>3. It touches the file system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FF"/>
                </a:solidFill>
              </a:rPr>
              <a:t>4. It can't run correctly at the same time as any of your other unit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FF"/>
                </a:solidFill>
              </a:rPr>
              <a:t>tests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FF"/>
                </a:solidFill>
              </a:rPr>
              <a:t>5. You have to do special things to your environment (such as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FF"/>
                </a:solidFill>
              </a:rPr>
              <a:t>editing </a:t>
            </a:r>
            <a:r>
              <a:rPr lang="en-US" sz="2000" b="1" dirty="0" err="1">
                <a:solidFill>
                  <a:srgbClr val="0000FF"/>
                </a:solidFill>
              </a:rPr>
              <a:t>config</a:t>
            </a:r>
            <a:r>
              <a:rPr lang="en-US" sz="2000" b="1" dirty="0">
                <a:solidFill>
                  <a:srgbClr val="0000FF"/>
                </a:solidFill>
              </a:rPr>
              <a:t> files) to run it</a:t>
            </a:r>
            <a:r>
              <a:rPr lang="en-US" sz="2000" b="1" dirty="0" smtClean="0">
                <a:solidFill>
                  <a:srgbClr val="0000FF"/>
                </a:solidFill>
              </a:rPr>
              <a:t>.</a:t>
            </a:r>
          </a:p>
          <a:p>
            <a:pPr marL="0" indent="0">
              <a:buNone/>
            </a:pPr>
            <a:endParaRPr lang="en-US" sz="2000" b="1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sz="2000" b="1" i="1" dirty="0">
                <a:solidFill>
                  <a:srgbClr val="0000FF"/>
                </a:solidFill>
              </a:rPr>
              <a:t>Tests that do these things aren't </a:t>
            </a:r>
            <a:r>
              <a:rPr lang="en-US" sz="2000" b="1" i="1" dirty="0" smtClean="0">
                <a:solidFill>
                  <a:srgbClr val="0000FF"/>
                </a:solidFill>
              </a:rPr>
              <a:t>bad …. </a:t>
            </a:r>
            <a:r>
              <a:rPr lang="en-US" sz="2000" b="1" i="1" dirty="0">
                <a:solidFill>
                  <a:srgbClr val="0000FF"/>
                </a:solidFill>
              </a:rPr>
              <a:t>However, it is important to be able to </a:t>
            </a:r>
            <a:r>
              <a:rPr lang="en-US" sz="2000" b="1" i="1" dirty="0" smtClean="0">
                <a:solidFill>
                  <a:srgbClr val="0000FF"/>
                </a:solidFill>
              </a:rPr>
              <a:t>separate them </a:t>
            </a:r>
            <a:r>
              <a:rPr lang="en-US" sz="2000" b="1" i="1" dirty="0">
                <a:solidFill>
                  <a:srgbClr val="0000FF"/>
                </a:solidFill>
              </a:rPr>
              <a:t>from true unit </a:t>
            </a:r>
            <a:r>
              <a:rPr lang="en-US" sz="2000" b="1" i="1" dirty="0" smtClean="0">
                <a:solidFill>
                  <a:srgbClr val="0000FF"/>
                </a:solidFill>
              </a:rPr>
              <a:t>tests </a:t>
            </a:r>
            <a:r>
              <a:rPr lang="en-US" sz="2000" b="1" i="1" dirty="0">
                <a:solidFill>
                  <a:srgbClr val="0000FF"/>
                </a:solidFill>
              </a:rPr>
              <a:t>so that we can keep a set of tests that we can run </a:t>
            </a:r>
            <a:r>
              <a:rPr lang="en-US" sz="2000" b="1" i="1" dirty="0" smtClean="0">
                <a:solidFill>
                  <a:srgbClr val="0000FF"/>
                </a:solidFill>
              </a:rPr>
              <a:t>fast ….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Feathers, Michael,  "API Design as if Unit Testing Mattered", SD West 2007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3088318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sz="4000" dirty="0" smtClean="0"/>
              <a:t>Design and Unit Testing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0640"/>
            <a:ext cx="8229600" cy="4815523"/>
          </a:xfrm>
        </p:spPr>
        <p:txBody>
          <a:bodyPr lIns="0" rIns="0"/>
          <a:lstStyle/>
          <a:p>
            <a:pPr marL="0" indent="0"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800" dirty="0" smtClean="0"/>
              <a:t>Tailor black-box tests to pre-, post-conditions</a:t>
            </a:r>
          </a:p>
          <a:p>
            <a:pPr marL="222250">
              <a:spcBef>
                <a:spcPts val="0"/>
              </a:spcBef>
              <a:spcAft>
                <a:spcPts val="800"/>
              </a:spcAft>
            </a:pPr>
            <a:r>
              <a:rPr lang="en-US" sz="2800" dirty="0" smtClean="0"/>
              <a:t>What to test for</a:t>
            </a:r>
          </a:p>
          <a:p>
            <a:pPr marL="514350" lvl="1">
              <a:spcBef>
                <a:spcPts val="0"/>
              </a:spcBef>
              <a:spcAft>
                <a:spcPts val="800"/>
              </a:spcAft>
            </a:pPr>
            <a:r>
              <a:rPr lang="en-US" dirty="0" smtClean="0"/>
              <a:t>Explicit rejection of invalid preconditions, </a:t>
            </a:r>
            <a:br>
              <a:rPr lang="en-US" dirty="0" smtClean="0"/>
            </a:br>
            <a:r>
              <a:rPr lang="en-US" dirty="0" smtClean="0"/>
              <a:t>as required by specifications</a:t>
            </a:r>
          </a:p>
          <a:p>
            <a:pPr marL="514350" lvl="1">
              <a:spcBef>
                <a:spcPts val="0"/>
              </a:spcBef>
              <a:spcAft>
                <a:spcPts val="800"/>
              </a:spcAft>
            </a:pPr>
            <a:r>
              <a:rPr lang="en-US" dirty="0"/>
              <a:t>P</a:t>
            </a:r>
            <a:r>
              <a:rPr lang="en-US" dirty="0" smtClean="0"/>
              <a:t>roper discharge of </a:t>
            </a:r>
            <a:r>
              <a:rPr lang="en-US" dirty="0" err="1" smtClean="0"/>
              <a:t>postconditions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for valid inputs</a:t>
            </a:r>
          </a:p>
          <a:p>
            <a:pPr marL="222250">
              <a:spcBef>
                <a:spcPts val="0"/>
              </a:spcBef>
              <a:spcAft>
                <a:spcPts val="800"/>
              </a:spcAft>
            </a:pPr>
            <a:r>
              <a:rPr lang="en-US" sz="2800" dirty="0" smtClean="0"/>
              <a:t>How to test</a:t>
            </a:r>
          </a:p>
          <a:p>
            <a:pPr marL="622300" lvl="1">
              <a:spcBef>
                <a:spcPts val="0"/>
              </a:spcBef>
              <a:spcAft>
                <a:spcPts val="800"/>
              </a:spcAft>
            </a:pPr>
            <a:r>
              <a:rPr lang="en-US" dirty="0" smtClean="0"/>
              <a:t>Equivalence classes, where possible</a:t>
            </a:r>
            <a:endParaRPr lang="en-US" dirty="0"/>
          </a:p>
          <a:p>
            <a:pPr marL="622300" lvl="1">
              <a:spcBef>
                <a:spcPts val="0"/>
              </a:spcBef>
              <a:spcAft>
                <a:spcPts val="800"/>
              </a:spcAft>
            </a:pPr>
            <a:r>
              <a:rPr lang="en-US" dirty="0" smtClean="0"/>
              <a:t>Boundary case coverage particularly critical</a:t>
            </a:r>
          </a:p>
        </p:txBody>
      </p:sp>
    </p:spTree>
    <p:extLst>
      <p:ext uri="{BB962C8B-B14F-4D97-AF65-F5344CB8AC3E}">
        <p14:creationId xmlns:p14="http://schemas.microsoft.com/office/powerpoint/2010/main" val="3706905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sz="4000" dirty="0" smtClean="0"/>
              <a:t>Design and Unit Testing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0640"/>
            <a:ext cx="8229600" cy="4815523"/>
          </a:xfrm>
        </p:spPr>
        <p:txBody>
          <a:bodyPr lIns="0" rIns="0"/>
          <a:lstStyle/>
          <a:p>
            <a:pPr marL="0" indent="0"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800" dirty="0" smtClean="0"/>
              <a:t>Tailor gray-box tests to</a:t>
            </a:r>
            <a:br>
              <a:rPr lang="en-US" sz="2800" dirty="0" smtClean="0"/>
            </a:br>
            <a:r>
              <a:rPr lang="en-US" sz="2800" dirty="0" smtClean="0"/>
              <a:t>preconditions, </a:t>
            </a:r>
            <a:r>
              <a:rPr lang="en-US" sz="2800" dirty="0" err="1" smtClean="0"/>
              <a:t>postconditions</a:t>
            </a:r>
            <a:r>
              <a:rPr lang="en-US" sz="2800" dirty="0" smtClean="0"/>
              <a:t>, special knowledge</a:t>
            </a:r>
          </a:p>
          <a:p>
            <a:pPr marL="176213">
              <a:spcBef>
                <a:spcPts val="0"/>
              </a:spcBef>
              <a:spcAft>
                <a:spcPts val="800"/>
              </a:spcAft>
            </a:pPr>
            <a:r>
              <a:rPr lang="en-US" sz="2800" dirty="0" smtClean="0"/>
              <a:t>Black-box testing, plus</a:t>
            </a:r>
          </a:p>
          <a:p>
            <a:pPr marL="176213">
              <a:spcBef>
                <a:spcPts val="0"/>
              </a:spcBef>
              <a:spcAft>
                <a:spcPts val="800"/>
              </a:spcAft>
            </a:pPr>
            <a:r>
              <a:rPr lang="en-US" sz="2800" dirty="0" smtClean="0"/>
              <a:t>Special cases implied by special knowledge</a:t>
            </a:r>
          </a:p>
          <a:p>
            <a:pPr marL="576263" lvl="1">
              <a:spcBef>
                <a:spcPts val="0"/>
              </a:spcBef>
              <a:spcAft>
                <a:spcPts val="800"/>
              </a:spcAft>
            </a:pPr>
            <a:r>
              <a:rPr lang="en-US" dirty="0" smtClean="0"/>
              <a:t>Invariants should suggest special cases</a:t>
            </a:r>
          </a:p>
        </p:txBody>
      </p:sp>
    </p:spTree>
    <p:extLst>
      <p:ext uri="{BB962C8B-B14F-4D97-AF65-F5344CB8AC3E}">
        <p14:creationId xmlns:p14="http://schemas.microsoft.com/office/powerpoint/2010/main" val="869491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sz="4000" dirty="0" smtClean="0"/>
              <a:t>Design and Unit Testing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0640"/>
            <a:ext cx="8229600" cy="4815523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smtClean="0"/>
              <a:t>Tailor white-box test cases to control flow</a:t>
            </a:r>
          </a:p>
          <a:p>
            <a:r>
              <a:rPr lang="en-US" sz="2800" dirty="0" smtClean="0"/>
              <a:t>Use inputs that assure all-paths coverage, including</a:t>
            </a:r>
          </a:p>
          <a:p>
            <a:pPr lvl="1"/>
            <a:r>
              <a:rPr lang="en-US" dirty="0" smtClean="0"/>
              <a:t>paths through if-then-</a:t>
            </a:r>
            <a:r>
              <a:rPr lang="en-US" dirty="0" err="1" smtClean="0"/>
              <a:t>elsif</a:t>
            </a:r>
            <a:r>
              <a:rPr lang="en-US" dirty="0" smtClean="0"/>
              <a:t> statements</a:t>
            </a:r>
          </a:p>
          <a:p>
            <a:pPr lvl="1"/>
            <a:r>
              <a:rPr lang="en-US" dirty="0" smtClean="0"/>
              <a:t>paths through select statements</a:t>
            </a:r>
          </a:p>
          <a:p>
            <a:pPr lvl="1"/>
            <a:r>
              <a:rPr lang="en-US" dirty="0" smtClean="0"/>
              <a:t>exception clauses</a:t>
            </a:r>
          </a:p>
          <a:p>
            <a:r>
              <a:rPr lang="en-US" sz="2800" dirty="0" smtClean="0"/>
              <a:t>Can be quite difficult to achieve</a:t>
            </a:r>
          </a:p>
          <a:p>
            <a:pPr lvl="1"/>
            <a:r>
              <a:rPr lang="en-US" dirty="0" smtClean="0"/>
              <a:t>Flow graphs can help with test design</a:t>
            </a:r>
          </a:p>
        </p:txBody>
      </p:sp>
    </p:spTree>
    <p:extLst>
      <p:ext uri="{BB962C8B-B14F-4D97-AF65-F5344CB8AC3E}">
        <p14:creationId xmlns:p14="http://schemas.microsoft.com/office/powerpoint/2010/main" val="3574343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22642"/>
          </a:xfrm>
        </p:spPr>
        <p:txBody>
          <a:bodyPr/>
          <a:lstStyle/>
          <a:p>
            <a:r>
              <a:rPr lang="en-US" sz="4000" dirty="0" smtClean="0"/>
              <a:t>Design and </a:t>
            </a:r>
            <a:r>
              <a:rPr lang="en-US" sz="4000" dirty="0" smtClean="0"/>
              <a:t>Testing</a:t>
            </a:r>
            <a:r>
              <a:rPr lang="en-US" sz="4000" dirty="0" smtClean="0"/>
              <a:t>: </a:t>
            </a:r>
            <a:r>
              <a:rPr lang="en-US" sz="4000" dirty="0" err="1" smtClean="0"/>
              <a:t>Hevery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88720"/>
            <a:ext cx="8229600" cy="4937443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400" dirty="0" smtClean="0"/>
              <a:t>Treat tests as executable specifications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sz="2400" dirty="0" smtClean="0"/>
              <a:t>Could you reconstruct your code if you erased it and were left with only your tests?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sz="2400" dirty="0" smtClean="0"/>
              <a:t>(Reminds me of test-driven design)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400" dirty="0" smtClean="0"/>
              <a:t>Bad practices with respect to testability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sz="2400" dirty="0" smtClean="0"/>
              <a:t>Explicit object allocation – i.e., new() is dangerous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sz="2400" dirty="0" smtClean="0"/>
              <a:t>Doing work in object constructor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sz="2400" dirty="0" smtClean="0"/>
              <a:t>Reliance on global state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sz="2400" dirty="0" smtClean="0"/>
              <a:t>Access to unneeded state  (i.e., breaking Demeter)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400" dirty="0" smtClean="0"/>
              <a:t>Mixing core logic, communications, rendering</a:t>
            </a:r>
          </a:p>
          <a:p>
            <a:pPr marL="0" indent="0">
              <a:buNone/>
            </a:pPr>
            <a:r>
              <a:rPr lang="en-US" sz="1600" dirty="0" err="1" smtClean="0"/>
              <a:t>Misko</a:t>
            </a:r>
            <a:r>
              <a:rPr lang="en-US" sz="1600" dirty="0" smtClean="0"/>
              <a:t> </a:t>
            </a:r>
            <a:r>
              <a:rPr lang="en-US" sz="1600" dirty="0" err="1" smtClean="0"/>
              <a:t>Hevery</a:t>
            </a:r>
            <a:r>
              <a:rPr lang="en-US" sz="1600" dirty="0" smtClean="0"/>
              <a:t>, "How to Write Clean, Testable Code", Google Tech talks, Dec. 2010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552610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6922"/>
          </a:xfrm>
        </p:spPr>
        <p:txBody>
          <a:bodyPr/>
          <a:lstStyle/>
          <a:p>
            <a:r>
              <a:rPr lang="en-US" sz="4000" dirty="0" smtClean="0"/>
              <a:t>Myers' Checklist for Testing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73480"/>
            <a:ext cx="8229600" cy="4952683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3000" dirty="0" smtClean="0"/>
              <a:t>#input parameters = #arguments?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3000" dirty="0" smtClean="0"/>
              <a:t>Parameter - argument attributes match? (type, units)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3000" dirty="0" smtClean="0"/>
              <a:t>Value parameters altered?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3000" dirty="0" smtClean="0"/>
              <a:t>File attributes correct?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3000" dirty="0" smtClean="0"/>
              <a:t>Files opened? Closed?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3000" dirty="0" smtClean="0"/>
              <a:t>Buffer size matches record size?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3000" dirty="0" smtClean="0"/>
              <a:t>End of file conditions handled?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3000" dirty="0" smtClean="0"/>
              <a:t>Other I/O errors handled?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3000" dirty="0" smtClean="0"/>
              <a:t>Initialization/default values correct?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3000" dirty="0" smtClean="0"/>
              <a:t>Underflow/overflow handled?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037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07402"/>
          </a:xfrm>
        </p:spPr>
        <p:txBody>
          <a:bodyPr/>
          <a:lstStyle/>
          <a:p>
            <a:r>
              <a:rPr lang="en-US" sz="4000" dirty="0" smtClean="0"/>
              <a:t>Testability and Doug Adams</a:t>
            </a:r>
            <a:endParaRPr lang="en-US" sz="4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1"/>
          </p:nvPr>
        </p:nvSpPr>
        <p:spPr>
          <a:xfrm>
            <a:off x="457200" y="1173480"/>
            <a:ext cx="8229600" cy="5318760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600" dirty="0">
                <a:solidFill>
                  <a:srgbClr val="0000FF"/>
                </a:solidFill>
              </a:rPr>
              <a:t>Someone or something </a:t>
            </a:r>
            <a:r>
              <a:rPr lang="en-US" sz="2600" dirty="0" smtClean="0">
                <a:solidFill>
                  <a:srgbClr val="0000FF"/>
                </a:solidFill>
              </a:rPr>
              <a:t>seemed</a:t>
            </a:r>
            <a:br>
              <a:rPr lang="en-US" sz="2600" dirty="0" smtClean="0">
                <a:solidFill>
                  <a:srgbClr val="0000FF"/>
                </a:solidFill>
              </a:rPr>
            </a:br>
            <a:r>
              <a:rPr lang="en-US" sz="2600" dirty="0" smtClean="0">
                <a:solidFill>
                  <a:srgbClr val="0000FF"/>
                </a:solidFill>
              </a:rPr>
              <a:t>to </a:t>
            </a:r>
            <a:r>
              <a:rPr lang="en-US" sz="2600" dirty="0">
                <a:solidFill>
                  <a:srgbClr val="0000FF"/>
                </a:solidFill>
              </a:rPr>
              <a:t>be expecting </a:t>
            </a:r>
            <a:r>
              <a:rPr lang="en-US" sz="2600" dirty="0" smtClean="0">
                <a:solidFill>
                  <a:srgbClr val="0000FF"/>
                </a:solidFill>
              </a:rPr>
              <a:t>him</a:t>
            </a:r>
            <a:r>
              <a:rPr lang="en-US" sz="2600" dirty="0">
                <a:solidFill>
                  <a:srgbClr val="0000FF"/>
                </a:solidFill>
              </a:rPr>
              <a:t>, for at </a:t>
            </a:r>
            <a:r>
              <a:rPr lang="en-US" sz="2600" dirty="0" smtClean="0">
                <a:solidFill>
                  <a:srgbClr val="0000FF"/>
                </a:solidFill>
              </a:rPr>
              <a:t>that </a:t>
            </a:r>
            <a:br>
              <a:rPr lang="en-US" sz="2600" dirty="0" smtClean="0">
                <a:solidFill>
                  <a:srgbClr val="0000FF"/>
                </a:solidFill>
              </a:rPr>
            </a:br>
            <a:r>
              <a:rPr lang="en-US" sz="2600" dirty="0" smtClean="0">
                <a:solidFill>
                  <a:srgbClr val="0000FF"/>
                </a:solidFill>
              </a:rPr>
              <a:t>moment there </a:t>
            </a:r>
            <a:r>
              <a:rPr lang="en-US" sz="2600" dirty="0">
                <a:solidFill>
                  <a:srgbClr val="0000FF"/>
                </a:solidFill>
              </a:rPr>
              <a:t>lit up suddenly </a:t>
            </a:r>
            <a:r>
              <a:rPr lang="en-US" sz="2600" dirty="0" smtClean="0">
                <a:solidFill>
                  <a:srgbClr val="0000FF"/>
                </a:solidFill>
              </a:rPr>
              <a:t>in</a:t>
            </a:r>
            <a:br>
              <a:rPr lang="en-US" sz="2600" dirty="0" smtClean="0">
                <a:solidFill>
                  <a:srgbClr val="0000FF"/>
                </a:solidFill>
              </a:rPr>
            </a:br>
            <a:r>
              <a:rPr lang="en-US" sz="2600" dirty="0" smtClean="0">
                <a:solidFill>
                  <a:srgbClr val="0000FF"/>
                </a:solidFill>
              </a:rPr>
              <a:t>the </a:t>
            </a:r>
            <a:r>
              <a:rPr lang="en-US" sz="2600" dirty="0">
                <a:solidFill>
                  <a:srgbClr val="0000FF"/>
                </a:solidFill>
              </a:rPr>
              <a:t>dark distance an </a:t>
            </a:r>
            <a:r>
              <a:rPr lang="en-US" sz="2600" dirty="0" smtClean="0">
                <a:solidFill>
                  <a:srgbClr val="0000FF"/>
                </a:solidFill>
              </a:rPr>
              <a:t>eerie green</a:t>
            </a:r>
            <a:br>
              <a:rPr lang="en-US" sz="2600" dirty="0" smtClean="0">
                <a:solidFill>
                  <a:srgbClr val="0000FF"/>
                </a:solidFill>
              </a:rPr>
            </a:br>
            <a:r>
              <a:rPr lang="en-US" sz="2600" dirty="0" smtClean="0">
                <a:solidFill>
                  <a:srgbClr val="0000FF"/>
                </a:solidFill>
              </a:rPr>
              <a:t>neon </a:t>
            </a:r>
            <a:r>
              <a:rPr lang="en-US" sz="2600" dirty="0">
                <a:solidFill>
                  <a:srgbClr val="0000FF"/>
                </a:solidFill>
              </a:rPr>
              <a:t>sign. It said, </a:t>
            </a:r>
            <a:r>
              <a:rPr lang="en-US" sz="2600" dirty="0" smtClean="0">
                <a:solidFill>
                  <a:srgbClr val="0000FF"/>
                </a:solidFill>
              </a:rPr>
              <a:t>silently</a:t>
            </a:r>
            <a:r>
              <a:rPr lang="en-US" sz="2800" dirty="0" smtClean="0">
                <a:solidFill>
                  <a:srgbClr val="0000FF"/>
                </a:solidFill>
              </a:rPr>
              <a:t>:</a:t>
            </a:r>
            <a:br>
              <a:rPr lang="en-US" sz="2800" dirty="0" smtClean="0">
                <a:solidFill>
                  <a:srgbClr val="0000FF"/>
                </a:solidFill>
              </a:rPr>
            </a:br>
            <a:r>
              <a:rPr lang="en-US" sz="2800" dirty="0" smtClean="0">
                <a:solidFill>
                  <a:srgbClr val="0000FF"/>
                </a:solidFill>
              </a:rPr>
              <a:t/>
            </a:r>
            <a:br>
              <a:rPr lang="en-US" sz="2800" dirty="0" smtClean="0">
                <a:solidFill>
                  <a:srgbClr val="0000FF"/>
                </a:solidFill>
              </a:rPr>
            </a:br>
            <a:r>
              <a:rPr lang="en-US" sz="2800" dirty="0" smtClean="0">
                <a:solidFill>
                  <a:srgbClr val="0000FF"/>
                </a:solidFill>
              </a:rPr>
              <a:t>YOU </a:t>
            </a:r>
            <a:r>
              <a:rPr lang="en-US" sz="2800" dirty="0">
                <a:solidFill>
                  <a:srgbClr val="0000FF"/>
                </a:solidFill>
              </a:rPr>
              <a:t>HAVE BEEN DIVERTED..., ARTHUR DENT. WELCOME, I DON'T THINK. </a:t>
            </a:r>
            <a:r>
              <a:rPr lang="en-US" sz="2800" dirty="0" smtClean="0">
                <a:solidFill>
                  <a:srgbClr val="0000FF"/>
                </a:solidFill>
              </a:rPr>
              <a:t/>
            </a:r>
            <a:br>
              <a:rPr lang="en-US" sz="2800" dirty="0" smtClean="0">
                <a:solidFill>
                  <a:srgbClr val="0000FF"/>
                </a:solidFill>
              </a:rPr>
            </a:br>
            <a:r>
              <a:rPr lang="en-US" sz="2800" dirty="0" smtClean="0">
                <a:solidFill>
                  <a:srgbClr val="0000FF"/>
                </a:solidFill>
              </a:rPr>
              <a:t>DO </a:t>
            </a:r>
            <a:r>
              <a:rPr lang="en-US" sz="2800" dirty="0">
                <a:solidFill>
                  <a:srgbClr val="0000FF"/>
                </a:solidFill>
              </a:rPr>
              <a:t>NOT BE ALARMED. </a:t>
            </a:r>
            <a:r>
              <a:rPr lang="en-US" sz="2800" dirty="0" smtClean="0">
                <a:solidFill>
                  <a:srgbClr val="0000FF"/>
                </a:solidFill>
              </a:rPr>
              <a:t/>
            </a:r>
            <a:br>
              <a:rPr lang="en-US" sz="2800" dirty="0" smtClean="0">
                <a:solidFill>
                  <a:srgbClr val="0000FF"/>
                </a:solidFill>
              </a:rPr>
            </a:br>
            <a:r>
              <a:rPr lang="en-US" sz="2800" dirty="0" smtClean="0">
                <a:solidFill>
                  <a:srgbClr val="0000FF"/>
                </a:solidFill>
              </a:rPr>
              <a:t>BE </a:t>
            </a:r>
            <a:r>
              <a:rPr lang="en-US" sz="2800" dirty="0">
                <a:solidFill>
                  <a:srgbClr val="0000FF"/>
                </a:solidFill>
              </a:rPr>
              <a:t>VERY, VERY FRIGHTENED, ARTHUR </a:t>
            </a:r>
            <a:r>
              <a:rPr lang="en-US" sz="2800" dirty="0" smtClean="0">
                <a:solidFill>
                  <a:srgbClr val="0000FF"/>
                </a:solidFill>
              </a:rPr>
              <a:t>DENT.</a:t>
            </a:r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r>
              <a:rPr lang="en-US" sz="1400" dirty="0" smtClean="0"/>
              <a:t>Doug Adams,</a:t>
            </a:r>
            <a:r>
              <a:rPr lang="en-US" sz="1400" u="sng" dirty="0" smtClean="0"/>
              <a:t> Life, The Universe, and Everything, </a:t>
            </a:r>
            <a:r>
              <a:rPr lang="en-US" sz="1400" dirty="0" smtClean="0"/>
              <a:t>chapter 18</a:t>
            </a:r>
            <a:endParaRPr lang="en-US" sz="1400" dirty="0"/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3580" y="1323974"/>
            <a:ext cx="2725420" cy="2044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25079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61682"/>
          </a:xfrm>
        </p:spPr>
        <p:txBody>
          <a:bodyPr/>
          <a:lstStyle/>
          <a:p>
            <a:r>
              <a:rPr lang="en-US" sz="4000" dirty="0" smtClean="0"/>
              <a:t>Advice from Years of Development</a:t>
            </a:r>
            <a:endParaRPr lang="en-US" sz="40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203960"/>
            <a:ext cx="8229600" cy="4922203"/>
          </a:xfrm>
        </p:spPr>
        <p:txBody>
          <a:bodyPr lIns="0" rIns="0"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800" dirty="0" smtClean="0"/>
              <a:t>When you invoke logic beyond program's control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sz="2400" dirty="0" smtClean="0"/>
              <a:t>Don't be alarmed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sz="2400" dirty="0" smtClean="0"/>
              <a:t>Be very </a:t>
            </a:r>
            <a:r>
              <a:rPr lang="en-US" sz="2400" dirty="0" err="1" smtClean="0"/>
              <a:t>very</a:t>
            </a:r>
            <a:r>
              <a:rPr lang="en-US" sz="2400" dirty="0" smtClean="0"/>
              <a:t> paranoid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sz="2400" dirty="0" smtClean="0"/>
              <a:t>Includes environmental resources, data sources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800" dirty="0" smtClean="0"/>
              <a:t>Anticipate the API's failure, even if you know that failure is "impossible"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sz="2400" dirty="0" smtClean="0"/>
              <a:t>Add an explicit error check,</a:t>
            </a:r>
            <a:r>
              <a:rPr lang="en-US" sz="2400" u="dbl" dirty="0" smtClean="0"/>
              <a:t> always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sz="2400" dirty="0" smtClean="0"/>
              <a:t>Include a self-explanatory error message, always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800" dirty="0" smtClean="0"/>
              <a:t>These errors can and do happen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800" dirty="0" smtClean="0"/>
              <a:t>These errors are killers, in terms of time to debug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420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On Message Design</a:t>
            </a:r>
            <a:endParaRPr lang="en-US" sz="4000" dirty="0"/>
          </a:p>
        </p:txBody>
      </p:sp>
      <p:pic>
        <p:nvPicPr>
          <p:cNvPr id="4" name="Picture 13" descr="untitled"/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15328" y="1412875"/>
            <a:ext cx="7148512" cy="49133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75800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61682"/>
          </a:xfrm>
        </p:spPr>
        <p:txBody>
          <a:bodyPr/>
          <a:lstStyle/>
          <a:p>
            <a:r>
              <a:rPr lang="en-US" sz="4000" dirty="0" smtClean="0"/>
              <a:t>Message Design: My Advice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7280"/>
            <a:ext cx="8229600" cy="5166360"/>
          </a:xfrm>
        </p:spPr>
        <p:txBody>
          <a:bodyPr lIns="0" rIns="0"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 smtClean="0"/>
              <a:t>Engineer different anomaly messages for users, admins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sz="2400" dirty="0" smtClean="0"/>
              <a:t>Users need to know what to do</a:t>
            </a:r>
          </a:p>
          <a:p>
            <a:pPr lvl="2"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/>
              <a:t>How to proceed, who to contact</a:t>
            </a:r>
          </a:p>
          <a:p>
            <a:pPr lvl="2"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/>
              <a:t>Expressing details may confuse, compromise design security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sz="2400" dirty="0" smtClean="0"/>
              <a:t>Admins need to know circumstances of anomaly</a:t>
            </a:r>
          </a:p>
          <a:p>
            <a:pPr lvl="2"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/>
              <a:t>Context of problem:  date/time, affected module(s)</a:t>
            </a:r>
          </a:p>
          <a:p>
            <a:pPr lvl="2"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/>
              <a:t>What assertion(s) were violated</a:t>
            </a:r>
          </a:p>
          <a:p>
            <a:pPr lvl="2"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/>
              <a:t>Expected state vs. error state</a:t>
            </a:r>
          </a:p>
          <a:p>
            <a:pPr lvl="2"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/>
              <a:t>What might have gone wrong</a:t>
            </a:r>
            <a:endParaRPr lang="en-US" sz="20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Make message design part of architecture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sz="2400" dirty="0" smtClean="0"/>
              <a:t>Standardize header</a:t>
            </a:r>
          </a:p>
          <a:p>
            <a:pPr lvl="2"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/>
              <a:t>Indicate severity:  advisory/ warning/ error/ fatal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sz="2400" dirty="0" smtClean="0"/>
              <a:t>Separate the two kinds of messages   </a:t>
            </a:r>
            <a:endParaRPr lang="en-US" sz="2400" dirty="0"/>
          </a:p>
          <a:p>
            <a:pPr lvl="2"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/>
              <a:t>Return different messages to different users</a:t>
            </a:r>
          </a:p>
          <a:p>
            <a:pPr lvl="2"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/>
              <a:t>Alternative:  use log to capture messages for admins</a:t>
            </a:r>
            <a:endParaRPr lang="en-US" sz="2000" dirty="0"/>
          </a:p>
          <a:p>
            <a:pPr marL="514350" lvl="1" indent="0">
              <a:spcBef>
                <a:spcPts val="0"/>
              </a:spcBef>
              <a:spcAft>
                <a:spcPts val="400"/>
              </a:spcAft>
              <a:buNone/>
            </a:pPr>
            <a:endParaRPr lang="en-US" dirty="0" smtClean="0"/>
          </a:p>
          <a:p>
            <a:pPr marL="514350" lvl="1" indent="0">
              <a:spcBef>
                <a:spcPts val="0"/>
              </a:spcBef>
              <a:spcAft>
                <a:spcPts val="400"/>
              </a:spcAft>
              <a:buNone/>
            </a:pPr>
            <a:endParaRPr lang="en-US" dirty="0" smtClean="0"/>
          </a:p>
          <a:p>
            <a:pPr lvl="2">
              <a:spcBef>
                <a:spcPts val="0"/>
              </a:spcBef>
              <a:spcAft>
                <a:spcPts val="4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868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Planning for Testing: Rationale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1"/>
          </p:nvPr>
        </p:nvSpPr>
        <p:spPr>
          <a:xfrm>
            <a:off x="457200" y="1600201"/>
            <a:ext cx="8153400" cy="155448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"Pay me now" is usually far cheaper than "Pay me later".</a:t>
            </a:r>
          </a:p>
          <a:p>
            <a:endParaRPr lang="en-US" dirty="0"/>
          </a:p>
        </p:txBody>
      </p:sp>
      <p:pic>
        <p:nvPicPr>
          <p:cNvPr id="5" name="Content Placeholder 4" descr="untitled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442" y="3855720"/>
            <a:ext cx="8111872" cy="2301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42652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for Usable Designs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1"/>
          </p:nvPr>
        </p:nvSpPr>
        <p:spPr>
          <a:xfrm>
            <a:off x="457200" y="1600201"/>
            <a:ext cx="8168640" cy="115824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</a:t>
            </a:r>
            <a:r>
              <a:rPr lang="en-US" dirty="0" smtClean="0"/>
              <a:t>mportant , but </a:t>
            </a:r>
            <a:r>
              <a:rPr lang="en-US" dirty="0"/>
              <a:t>b</a:t>
            </a:r>
            <a:r>
              <a:rPr lang="en-US" dirty="0" smtClean="0"/>
              <a:t>eyond scope of these notes</a:t>
            </a:r>
            <a:endParaRPr lang="en-US" dirty="0"/>
          </a:p>
        </p:txBody>
      </p:sp>
      <p:pic>
        <p:nvPicPr>
          <p:cNvPr id="8194" name="Picture 5" descr="untitled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617045"/>
            <a:ext cx="7010400" cy="380930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pic>
        <p:nvPicPr>
          <p:cNvPr id="10242" name="Picture 5" descr="untitled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201" y="2849880"/>
            <a:ext cx="8501614" cy="2194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61682"/>
          </a:xfrm>
        </p:spPr>
        <p:txBody>
          <a:bodyPr/>
          <a:lstStyle/>
          <a:p>
            <a:r>
              <a:rPr lang="en-US" sz="4000" dirty="0" smtClean="0"/>
              <a:t>Starter Concepts: Strategies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3960"/>
            <a:ext cx="8229600" cy="4922203"/>
          </a:xfrm>
        </p:spPr>
        <p:txBody>
          <a:bodyPr/>
          <a:lstStyle/>
          <a:p>
            <a:r>
              <a:rPr lang="en-US" sz="2800" dirty="0" smtClean="0"/>
              <a:t>black box testing</a:t>
            </a:r>
          </a:p>
          <a:p>
            <a:pPr lvl="1"/>
            <a:r>
              <a:rPr lang="en-US" dirty="0" smtClean="0"/>
              <a:t>tests to specifications</a:t>
            </a:r>
          </a:p>
          <a:p>
            <a:pPr lvl="1"/>
            <a:r>
              <a:rPr lang="en-US" dirty="0" smtClean="0"/>
              <a:t>assumes ignorance of module internals</a:t>
            </a:r>
          </a:p>
          <a:p>
            <a:r>
              <a:rPr lang="en-US" sz="2800" dirty="0" smtClean="0"/>
              <a:t>white (clear) box testing</a:t>
            </a:r>
          </a:p>
          <a:p>
            <a:pPr lvl="1"/>
            <a:r>
              <a:rPr lang="en-US" dirty="0" smtClean="0"/>
              <a:t>tests along all code paths</a:t>
            </a:r>
          </a:p>
          <a:p>
            <a:pPr lvl="1"/>
            <a:r>
              <a:rPr lang="en-US" dirty="0" smtClean="0"/>
              <a:t>assumes full knowledge of module internals</a:t>
            </a:r>
          </a:p>
          <a:p>
            <a:r>
              <a:rPr lang="en-US" sz="2800" dirty="0" smtClean="0"/>
              <a:t>gray box testing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ests to specifications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ssumes some knowledge of key internals, </a:t>
            </a:r>
            <a:br>
              <a:rPr lang="en-US" dirty="0" smtClean="0"/>
            </a:br>
            <a:r>
              <a:rPr lang="en-US" dirty="0" smtClean="0"/>
              <a:t>inputs more likely to provoke errors</a:t>
            </a:r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299917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9282"/>
          </a:xfrm>
        </p:spPr>
        <p:txBody>
          <a:bodyPr/>
          <a:lstStyle/>
          <a:p>
            <a:r>
              <a:rPr lang="en-US" sz="4000" dirty="0" smtClean="0">
                <a:solidFill>
                  <a:srgbClr val="000000"/>
                </a:solidFill>
              </a:rPr>
              <a:t>Starter Concepts: Granularities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88720"/>
            <a:ext cx="8229600" cy="4937443"/>
          </a:xfrm>
        </p:spPr>
        <p:txBody>
          <a:bodyPr/>
          <a:lstStyle/>
          <a:p>
            <a:r>
              <a:rPr lang="en-US" sz="2800" dirty="0" smtClean="0"/>
              <a:t>unit testing</a:t>
            </a:r>
          </a:p>
          <a:p>
            <a:pPr lvl="1"/>
            <a:r>
              <a:rPr lang="en-US" dirty="0" smtClean="0"/>
              <a:t>testing a program's basic elements in isolation</a:t>
            </a:r>
          </a:p>
          <a:p>
            <a:r>
              <a:rPr lang="en-US" sz="2800" dirty="0" smtClean="0"/>
              <a:t>integration testing</a:t>
            </a:r>
          </a:p>
          <a:p>
            <a:pPr lvl="1"/>
            <a:r>
              <a:rPr lang="en-US" dirty="0" smtClean="0"/>
              <a:t>testing interacting units </a:t>
            </a:r>
          </a:p>
          <a:p>
            <a:r>
              <a:rPr lang="en-US" sz="2800" dirty="0" smtClean="0"/>
              <a:t>system testing</a:t>
            </a:r>
          </a:p>
          <a:p>
            <a:pPr lvl="1"/>
            <a:r>
              <a:rPr lang="en-US" dirty="0" smtClean="0"/>
              <a:t>testing overall system operation</a:t>
            </a:r>
          </a:p>
          <a:p>
            <a:r>
              <a:rPr lang="en-US" sz="2800" dirty="0" smtClean="0"/>
              <a:t>acceptance testing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esting if user agrees that system meets its requirements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795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37882"/>
          </a:xfrm>
        </p:spPr>
        <p:txBody>
          <a:bodyPr/>
          <a:lstStyle/>
          <a:p>
            <a:r>
              <a:rPr lang="en-US" sz="4000" dirty="0" smtClean="0"/>
              <a:t>Starter Concepts: Test Phases </a:t>
            </a:r>
            <a:endParaRPr lang="en-US" sz="4000" dirty="0"/>
          </a:p>
        </p:txBody>
      </p:sp>
      <p:pic>
        <p:nvPicPr>
          <p:cNvPr id="26628" name="Picture 4" descr="http://www.testingthefuture.net/wp-content/uploads/2009/09/W-Model_Bremen1-1024x53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75" y="1974215"/>
            <a:ext cx="8235971" cy="4335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4307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sz="4000" dirty="0" smtClean="0"/>
              <a:t>Starter Concepts: Test Phases</a:t>
            </a:r>
            <a:endParaRPr lang="en-US" sz="4000" dirty="0"/>
          </a:p>
        </p:txBody>
      </p:sp>
      <p:pic>
        <p:nvPicPr>
          <p:cNvPr id="26628" name="Picture 4" descr="http://www.testingthefuture.net/wp-content/uploads/2009/09/W-Model_Bremen1-1024x53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75" y="1974215"/>
            <a:ext cx="8235971" cy="4335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val 2"/>
          <p:cNvSpPr/>
          <p:nvPr/>
        </p:nvSpPr>
        <p:spPr>
          <a:xfrm>
            <a:off x="2118360" y="1752600"/>
            <a:ext cx="1905000" cy="1005840"/>
          </a:xfrm>
          <a:prstGeom prst="ellipse">
            <a:avLst/>
          </a:prstGeom>
          <a:noFill/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Line Callout 1 3"/>
          <p:cNvSpPr/>
          <p:nvPr/>
        </p:nvSpPr>
        <p:spPr>
          <a:xfrm>
            <a:off x="4297680" y="1249680"/>
            <a:ext cx="4236720" cy="511175"/>
          </a:xfrm>
          <a:prstGeom prst="borderCallout1">
            <a:avLst>
              <a:gd name="adj1" fmla="val 30675"/>
              <a:gd name="adj2" fmla="val -1498"/>
              <a:gd name="adj3" fmla="val 100575"/>
              <a:gd name="adj4" fmla="val -160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Planning Acceptance Testing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7068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432242"/>
          </a:xfrm>
        </p:spPr>
        <p:txBody>
          <a:bodyPr/>
          <a:lstStyle/>
          <a:p>
            <a:r>
              <a:rPr lang="en-US" sz="4000" dirty="0" smtClean="0"/>
              <a:t>Starter Concepts: Test Phases</a:t>
            </a:r>
            <a:br>
              <a:rPr lang="en-US" sz="4000" dirty="0" smtClean="0"/>
            </a:br>
            <a:r>
              <a:rPr lang="en-US" sz="4000" i="1" dirty="0" smtClean="0"/>
              <a:t>known as the W-model </a:t>
            </a:r>
            <a:endParaRPr lang="en-US" sz="4000" i="1" dirty="0"/>
          </a:p>
        </p:txBody>
      </p:sp>
      <p:pic>
        <p:nvPicPr>
          <p:cNvPr id="26628" name="Picture 4" descr="http://www.testingthefuture.net/wp-content/uploads/2009/09/W-Model_Bremen1-1024x53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75" y="1974215"/>
            <a:ext cx="8235971" cy="4335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8833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432242"/>
          </a:xfrm>
        </p:spPr>
        <p:txBody>
          <a:bodyPr/>
          <a:lstStyle/>
          <a:p>
            <a:r>
              <a:rPr lang="en-US" sz="4000" dirty="0" smtClean="0"/>
              <a:t>Starter Concepts: Test Phases</a:t>
            </a:r>
            <a:br>
              <a:rPr lang="en-US" sz="4000" dirty="0" smtClean="0"/>
            </a:br>
            <a:r>
              <a:rPr lang="en-US" sz="4000" i="1" dirty="0" smtClean="0"/>
              <a:t>"early start" version of V-model </a:t>
            </a:r>
            <a:endParaRPr lang="en-US" sz="4000" i="1" dirty="0"/>
          </a:p>
        </p:txBody>
      </p:sp>
      <p:pic>
        <p:nvPicPr>
          <p:cNvPr id="26628" name="Picture 4" descr="http://www.testingthefuture.net/wp-content/uploads/2009/09/W-Model_Bremen1-1024x53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75" y="1974215"/>
            <a:ext cx="8235971" cy="4335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4797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15050</TotalTime>
  <Words>1137</Words>
  <Application>Microsoft Office PowerPoint</Application>
  <PresentationFormat>On-screen Show (4:3)</PresentationFormat>
  <Paragraphs>206</Paragraphs>
  <Slides>31</Slides>
  <Notes>0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Default Design</vt:lpstr>
      <vt:lpstr>Testing and Design</vt:lpstr>
      <vt:lpstr>Planning for Testing: Rationale</vt:lpstr>
      <vt:lpstr>Planning for Testing: Rationale</vt:lpstr>
      <vt:lpstr>Starter Concepts: Strategies</vt:lpstr>
      <vt:lpstr>Starter Concepts: Granularities</vt:lpstr>
      <vt:lpstr>Starter Concepts: Test Phases </vt:lpstr>
      <vt:lpstr>Starter Concepts: Test Phases</vt:lpstr>
      <vt:lpstr>Starter Concepts: Test Phases known as the W-model </vt:lpstr>
      <vt:lpstr>Starter Concepts: Test Phases "early start" version of V-model </vt:lpstr>
      <vt:lpstr>Initial Testing: Traceability</vt:lpstr>
      <vt:lpstr>Later Testing: Execute and Verify</vt:lpstr>
      <vt:lpstr>Alternative: Formal Methods</vt:lpstr>
      <vt:lpstr>Designing for Testability: What to Avoid</vt:lpstr>
      <vt:lpstr>Designing for Testability: How</vt:lpstr>
      <vt:lpstr>Best Practices (Discussed so Far)</vt:lpstr>
      <vt:lpstr>Best Practices (Discussed so Far)</vt:lpstr>
      <vt:lpstr>Best Practices (Discussed so Far)</vt:lpstr>
      <vt:lpstr>Best Practices (Discussed so Far)</vt:lpstr>
      <vt:lpstr>Test Design</vt:lpstr>
      <vt:lpstr>Feathers on Unit Test Design</vt:lpstr>
      <vt:lpstr>Design and Unit Testing</vt:lpstr>
      <vt:lpstr>Design and Unit Testing</vt:lpstr>
      <vt:lpstr>Design and Unit Testing</vt:lpstr>
      <vt:lpstr>Design and Testing: Hevery</vt:lpstr>
      <vt:lpstr>Myers' Checklist for Testing</vt:lpstr>
      <vt:lpstr>Testability and Doug Adams</vt:lpstr>
      <vt:lpstr>Advice from Years of Development</vt:lpstr>
      <vt:lpstr>On Message Design</vt:lpstr>
      <vt:lpstr>Message Design: My Advice</vt:lpstr>
      <vt:lpstr>Testing for Usable Designs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Design -  Foundational Principles</dc:title>
  <dc:creator>Phil</dc:creator>
  <cp:lastModifiedBy>phil</cp:lastModifiedBy>
  <cp:revision>156</cp:revision>
  <dcterms:created xsi:type="dcterms:W3CDTF">2010-12-13T14:11:43Z</dcterms:created>
  <dcterms:modified xsi:type="dcterms:W3CDTF">2013-04-17T13:08:14Z</dcterms:modified>
</cp:coreProperties>
</file>