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70" r:id="rId2"/>
    <p:sldId id="271" r:id="rId3"/>
    <p:sldId id="272" r:id="rId4"/>
    <p:sldId id="273" r:id="rId5"/>
    <p:sldId id="275" r:id="rId6"/>
    <p:sldId id="274" r:id="rId7"/>
    <p:sldId id="276" r:id="rId8"/>
    <p:sldId id="277" r:id="rId9"/>
    <p:sldId id="288" r:id="rId10"/>
    <p:sldId id="290" r:id="rId11"/>
    <p:sldId id="289" r:id="rId12"/>
    <p:sldId id="291" r:id="rId13"/>
    <p:sldId id="292" r:id="rId14"/>
    <p:sldId id="293" r:id="rId15"/>
    <p:sldId id="278" r:id="rId16"/>
    <p:sldId id="287" r:id="rId17"/>
    <p:sldId id="279" r:id="rId18"/>
    <p:sldId id="280" r:id="rId19"/>
    <p:sldId id="281" r:id="rId20"/>
    <p:sldId id="282" r:id="rId21"/>
    <p:sldId id="283" r:id="rId22"/>
    <p:sldId id="284" r:id="rId23"/>
    <p:sldId id="286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720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2" y="66"/>
                </a:cxn>
                <a:cxn ang="0">
                  <a:pos x="1722" y="6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722" y="66"/>
                </a:cxn>
                <a:cxn ang="0">
                  <a:pos x="1722" y="66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5" y="48"/>
                </a:cxn>
                <a:cxn ang="0">
                  <a:pos x="975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5" y="48"/>
                </a:cxn>
                <a:cxn ang="0">
                  <a:pos x="975" y="48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41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41" y="0"/>
                </a:cxn>
                <a:cxn ang="0">
                  <a:pos x="2141" y="0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82" y="276"/>
                </a:cxn>
                <a:cxn ang="0">
                  <a:pos x="2517" y="204"/>
                </a:cxn>
                <a:cxn ang="0">
                  <a:pos x="2260" y="0"/>
                </a:cxn>
                <a:cxn ang="0">
                  <a:pos x="0" y="276"/>
                </a:cxn>
                <a:cxn ang="0">
                  <a:pos x="2182" y="276"/>
                </a:cxn>
                <a:cxn ang="0">
                  <a:pos x="2182" y="276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9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9" y="240"/>
                </a:cxn>
                <a:cxn ang="0">
                  <a:pos x="729" y="240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9" y="318"/>
                </a:cxn>
                <a:cxn ang="0">
                  <a:pos x="729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9" y="318"/>
                </a:cxn>
                <a:cxn ang="0">
                  <a:pos x="729" y="318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2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0394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0395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CD893C-3D43-48CE-ADD3-648C5EA17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01C41-721B-48E1-9D2F-1865624ED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BDCD9-93F0-400A-B3F1-D0F677C6C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CD511-6EFA-4BB5-9C69-35AAA807B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77D6D-9171-4E7F-A62E-EF9AD725E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9C1EB-DFAA-4262-BD47-EB1D48DCA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A9E41-7398-4521-A27B-99444A8209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3F9EC-8F14-4FCF-8BF6-46E598CF8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B24CE-E353-48BC-815B-DB95C7861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B8556-BF34-4A79-87C1-A33D32A956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206CC-24EA-4C42-BFA0-369175A8F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D2580-1488-4F32-8731-A58B60F88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99331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32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33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34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2" y="66"/>
                </a:cxn>
                <a:cxn ang="0">
                  <a:pos x="1722" y="6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722" y="66"/>
                </a:cxn>
                <a:cxn ang="0">
                  <a:pos x="1722" y="66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35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36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5" y="48"/>
                </a:cxn>
                <a:cxn ang="0">
                  <a:pos x="975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5" y="48"/>
                </a:cxn>
                <a:cxn ang="0">
                  <a:pos x="975" y="48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37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41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41" y="0"/>
                </a:cxn>
                <a:cxn ang="0">
                  <a:pos x="2141" y="0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38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39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82" y="276"/>
                </a:cxn>
                <a:cxn ang="0">
                  <a:pos x="2517" y="204"/>
                </a:cxn>
                <a:cxn ang="0">
                  <a:pos x="2260" y="0"/>
                </a:cxn>
                <a:cxn ang="0">
                  <a:pos x="0" y="276"/>
                </a:cxn>
                <a:cxn ang="0">
                  <a:pos x="2182" y="276"/>
                </a:cxn>
                <a:cxn ang="0">
                  <a:pos x="2182" y="276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40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41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9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9" y="240"/>
                </a:cxn>
                <a:cxn ang="0">
                  <a:pos x="729" y="240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42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43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9" y="318"/>
                </a:cxn>
                <a:cxn ang="0">
                  <a:pos x="729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9" y="318"/>
                </a:cxn>
                <a:cxn ang="0">
                  <a:pos x="729" y="318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44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45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46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47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48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49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50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51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52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53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54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55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56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2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57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58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59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60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61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62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63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64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65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66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68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99368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9369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99370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9371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9372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73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74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1606CB69-F4D9-4A61-9164-8F351D047A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5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9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9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9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9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70" grpId="0"/>
      <p:bldP spid="99371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937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937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937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937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937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smtClean="0"/>
              <a:t>Dynamic Programming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Algorithms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</a:t>
            </a:r>
            <a:endParaRPr lang="en-US" dirty="0"/>
          </a:p>
        </p:txBody>
      </p:sp>
      <p:pic>
        <p:nvPicPr>
          <p:cNvPr id="3074" name="Picture 2" descr="Q:\4957s12\HalimPublicCourse\week05_graph_1_Page_3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54" y="1600200"/>
            <a:ext cx="5863291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72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</a:t>
            </a:r>
            <a:endParaRPr lang="en-US" dirty="0"/>
          </a:p>
        </p:txBody>
      </p:sp>
      <p:pic>
        <p:nvPicPr>
          <p:cNvPr id="4098" name="Picture 2" descr="Q:\4957s12\HalimPublicCourse\week05_graph_1_Page_3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54" y="1600200"/>
            <a:ext cx="5863291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250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</a:t>
            </a:r>
            <a:endParaRPr lang="en-US" dirty="0"/>
          </a:p>
        </p:txBody>
      </p:sp>
      <p:pic>
        <p:nvPicPr>
          <p:cNvPr id="5122" name="Picture 2" descr="Q:\4957s12\HalimPublicCourse\week05_graph_1_Page_3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54" y="1600200"/>
            <a:ext cx="5863291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104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</a:t>
            </a:r>
            <a:endParaRPr lang="en-US" dirty="0"/>
          </a:p>
        </p:txBody>
      </p:sp>
      <p:pic>
        <p:nvPicPr>
          <p:cNvPr id="6146" name="Picture 2" descr="Q:\4957s12\HalimPublicCourse\week05_graph_1_Page_3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54" y="1600200"/>
            <a:ext cx="5863291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81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</a:t>
            </a:r>
            <a:endParaRPr lang="en-US" dirty="0"/>
          </a:p>
        </p:txBody>
      </p:sp>
      <p:pic>
        <p:nvPicPr>
          <p:cNvPr id="7170" name="Picture 2" descr="Q:\4957s12\HalimPublicCourse\week05_graph_1_Page_3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54" y="1600200"/>
            <a:ext cx="5863291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639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Shortest </a:t>
            </a:r>
            <a:r>
              <a:rPr lang="en-US" dirty="0" smtClean="0"/>
              <a:t>Path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edge e=(</a:t>
            </a:r>
            <a:r>
              <a:rPr lang="en-US" sz="2400" dirty="0" err="1"/>
              <a:t>i,j</a:t>
            </a:r>
            <a:r>
              <a:rPr lang="en-US" sz="2400" dirty="0"/>
              <a:t>)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Set d(e)=infinity if e is not an edge </a:t>
            </a:r>
          </a:p>
          <a:p>
            <a:pPr eaLnBrk="1" hangingPunct="1">
              <a:buNone/>
              <a:defRPr/>
            </a:pPr>
            <a:r>
              <a:rPr lang="en-US" sz="2400" dirty="0"/>
              <a:t>	 otherwise set d(e)=w(e)</a:t>
            </a:r>
          </a:p>
          <a:p>
            <a:pPr eaLnBrk="1" hangingPunct="1">
              <a:defRPr/>
            </a:pPr>
            <a:r>
              <a:rPr lang="en-US" sz="2400" dirty="0" smtClean="0"/>
              <a:t>For </a:t>
            </a:r>
            <a:r>
              <a:rPr lang="en-US" sz="2400" dirty="0"/>
              <a:t>k=1 to n</a:t>
            </a:r>
          </a:p>
          <a:p>
            <a:pPr lvl="1" eaLnBrk="1" hangingPunct="1">
              <a:defRPr/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= 1 to n</a:t>
            </a:r>
          </a:p>
          <a:p>
            <a:pPr lvl="2" eaLnBrk="1" hangingPunct="1">
              <a:defRPr/>
            </a:pPr>
            <a:r>
              <a:rPr lang="en-US" dirty="0"/>
              <a:t>For j= 1 to n</a:t>
            </a:r>
          </a:p>
          <a:p>
            <a:pPr lvl="3" eaLnBrk="1" hangingPunct="1">
              <a:defRPr/>
            </a:pPr>
            <a:r>
              <a:rPr lang="en-US" sz="2400" dirty="0"/>
              <a:t>d(</a:t>
            </a:r>
            <a:r>
              <a:rPr lang="en-US" sz="2400" dirty="0" err="1"/>
              <a:t>i,j</a:t>
            </a:r>
            <a:r>
              <a:rPr lang="en-US" sz="2400" dirty="0"/>
              <a:t>)= min {d(</a:t>
            </a:r>
            <a:r>
              <a:rPr lang="en-US" sz="2400" dirty="0" err="1"/>
              <a:t>i,j</a:t>
            </a:r>
            <a:r>
              <a:rPr lang="en-US" sz="2400" dirty="0"/>
              <a:t>),d(</a:t>
            </a:r>
            <a:r>
              <a:rPr lang="en-US" sz="2400" dirty="0" err="1"/>
              <a:t>i,k</a:t>
            </a:r>
            <a:r>
              <a:rPr lang="en-US" sz="2400" dirty="0"/>
              <a:t>)+d(</a:t>
            </a:r>
            <a:r>
              <a:rPr lang="en-US" sz="2400" dirty="0" err="1"/>
              <a:t>k,j</a:t>
            </a:r>
            <a:r>
              <a:rPr lang="en-US" sz="2400" dirty="0"/>
              <a:t>)}</a:t>
            </a:r>
          </a:p>
          <a:p>
            <a:pPr eaLnBrk="1" hangingPunct="1">
              <a:defRPr/>
            </a:pPr>
            <a:r>
              <a:rPr lang="en-US" sz="2400" dirty="0" smtClean="0"/>
              <a:t>n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</a:t>
            </a:r>
            <a:r>
              <a:rPr lang="en-US" sz="2400" dirty="0"/>
              <a:t>running </a:t>
            </a:r>
            <a:r>
              <a:rPr lang="en-US" sz="2400" dirty="0" smtClean="0"/>
              <a:t>time (n&lt;100): </a:t>
            </a:r>
            <a:r>
              <a:rPr lang="en-US" sz="2400" dirty="0"/>
              <a:t>Floyd-</a:t>
            </a:r>
            <a:r>
              <a:rPr lang="en-US" sz="2400" dirty="0" err="1"/>
              <a:t>Warshall</a:t>
            </a:r>
            <a:endParaRPr lang="en-US" sz="2400" dirty="0"/>
          </a:p>
          <a:p>
            <a:pPr eaLnBrk="1" hangingPunct="1">
              <a:defRPr/>
            </a:pPr>
            <a:r>
              <a:rPr lang="en-US" sz="2400" dirty="0" smtClean="0"/>
              <a:t>All pairs shortest paths: APSP</a:t>
            </a:r>
          </a:p>
          <a:p>
            <a:pPr eaLnBrk="1" hangingPunct="1">
              <a:defRPr/>
            </a:pPr>
            <a:r>
              <a:rPr lang="en-US" sz="2400" dirty="0" smtClean="0"/>
              <a:t>Can have negative weight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Bellman Ford</a:t>
            </a:r>
            <a:endParaRPr lang="en-US" dirty="0" smtClean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Single Source Shortest Path: SSSP</a:t>
            </a:r>
          </a:p>
          <a:p>
            <a:pPr eaLnBrk="1" hangingPunct="1">
              <a:defRPr/>
            </a:pPr>
            <a:r>
              <a:rPr lang="en-US" sz="2400" dirty="0" smtClean="0"/>
              <a:t>O</a:t>
            </a:r>
            <a:r>
              <a:rPr lang="en-US" sz="2400" dirty="0"/>
              <a:t>(|V|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*|E|)  if E=O</a:t>
            </a:r>
            <a:r>
              <a:rPr lang="en-US" sz="2400" dirty="0"/>
              <a:t>(|V|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what is running time</a:t>
            </a:r>
          </a:p>
          <a:p>
            <a:pPr eaLnBrk="1" hangingPunct="1">
              <a:defRPr/>
            </a:pPr>
            <a:r>
              <a:rPr lang="en-US" sz="2400" dirty="0" smtClean="0"/>
              <a:t>May have negative weight cycle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01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Dijkstra’s</a:t>
            </a:r>
            <a:r>
              <a:rPr lang="en-US" dirty="0" smtClean="0"/>
              <a:t> Shortest </a:t>
            </a:r>
            <a:r>
              <a:rPr lang="en-US" dirty="0" smtClean="0"/>
              <a:t>Path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Most famous (</a:t>
            </a:r>
            <a:r>
              <a:rPr lang="en-US" sz="2400" dirty="0" err="1" smtClean="0"/>
              <a:t>Dijkstra’s</a:t>
            </a:r>
            <a:r>
              <a:rPr lang="en-US" sz="2400" dirty="0" smtClean="0"/>
              <a:t> </a:t>
            </a:r>
            <a:r>
              <a:rPr lang="en-US" sz="2400" dirty="0" err="1" smtClean="0"/>
              <a:t>algorihtm</a:t>
            </a:r>
            <a:r>
              <a:rPr lang="en-US" sz="2400" dirty="0" smtClean="0"/>
              <a:t>)</a:t>
            </a:r>
          </a:p>
          <a:p>
            <a:pPr eaLnBrk="1" hangingPunct="1">
              <a:defRPr/>
            </a:pPr>
            <a:r>
              <a:rPr lang="en-US" sz="2400" dirty="0" smtClean="0"/>
              <a:t>Finds shortest path from a given source s to all other </a:t>
            </a:r>
            <a:r>
              <a:rPr lang="en-US" sz="2400" dirty="0" smtClean="0"/>
              <a:t>vertices: SSSP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Very similar to Prim’s </a:t>
            </a:r>
            <a:r>
              <a:rPr lang="en-US" sz="2400" dirty="0" smtClean="0"/>
              <a:t>Algorithm</a:t>
            </a:r>
          </a:p>
          <a:p>
            <a:pPr eaLnBrk="1" hangingPunct="1">
              <a:defRPr/>
            </a:pPr>
            <a:r>
              <a:rPr lang="en-US" sz="2400" dirty="0" smtClean="0"/>
              <a:t>Greedy Algorithm</a:t>
            </a:r>
          </a:p>
          <a:p>
            <a:pPr eaLnBrk="1" hangingPunct="1">
              <a:defRPr/>
            </a:pPr>
            <a:r>
              <a:rPr lang="en-US" sz="2400" dirty="0" smtClean="0"/>
              <a:t>Fibonacci heap: O(|E|+ |</a:t>
            </a:r>
            <a:r>
              <a:rPr lang="en-US" sz="2400" dirty="0" err="1" smtClean="0"/>
              <a:t>V|lg</a:t>
            </a:r>
            <a:r>
              <a:rPr lang="en-US" sz="2400" dirty="0" smtClean="0"/>
              <a:t> |V|)</a:t>
            </a:r>
          </a:p>
          <a:p>
            <a:pPr eaLnBrk="1" hangingPunct="1">
              <a:defRPr/>
            </a:pPr>
            <a:r>
              <a:rPr lang="en-US" sz="2400" dirty="0" smtClean="0"/>
              <a:t>Min priority queue O(|V|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</a:p>
          <a:p>
            <a:pPr eaLnBrk="1" hangingPunct="1">
              <a:defRPr/>
            </a:pPr>
            <a:r>
              <a:rPr lang="en-US" sz="2400" dirty="0" smtClean="0"/>
              <a:t>OSPF (open shortest path first) protocol in networking</a:t>
            </a:r>
          </a:p>
          <a:p>
            <a:pPr eaLnBrk="1" hangingPunct="1">
              <a:defRPr/>
            </a:pPr>
            <a:r>
              <a:rPr lang="en-US" sz="2400" dirty="0" smtClean="0"/>
              <a:t>Special implementation for sparse graphs</a:t>
            </a:r>
          </a:p>
          <a:p>
            <a:pPr eaLnBrk="1" hangingPunct="1">
              <a:defRPr/>
            </a:pPr>
            <a:r>
              <a:rPr lang="en-US" sz="2400" dirty="0" smtClean="0"/>
              <a:t>How do you store a graph?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Shortest Path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Input, G=(V,E,W) source 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Output d[v] = best distance from s to v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Set d[v]=</a:t>
            </a:r>
            <a:r>
              <a:rPr lang="en-US" dirty="0" smtClean="0">
                <a:sym typeface="Symbol" pitchFamily="18" charset="2"/>
              </a:rPr>
              <a:t> for all v s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ym typeface="Symbol" pitchFamily="18" charset="2"/>
              </a:rPr>
              <a:t>Set d[s]=0, S= { }   Q=V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sym typeface="Symbol" pitchFamily="18" charset="2"/>
              </a:rPr>
              <a:t>While Q is not empty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ym typeface="Symbol" pitchFamily="18" charset="2"/>
              </a:rPr>
              <a:t>Find u which satisfies min {d[v], </a:t>
            </a:r>
            <a:r>
              <a:rPr lang="en-US" dirty="0" err="1" smtClean="0">
                <a:sym typeface="Symbol" pitchFamily="18" charset="2"/>
              </a:rPr>
              <a:t>vQ</a:t>
            </a:r>
            <a:r>
              <a:rPr lang="en-US" dirty="0" smtClean="0">
                <a:sym typeface="Symbol" pitchFamily="18" charset="2"/>
              </a:rPr>
              <a:t>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ym typeface="Symbol" pitchFamily="18" charset="2"/>
              </a:rPr>
              <a:t>S= S U {u},  Q=Q-{u}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ym typeface="Symbol" pitchFamily="18" charset="2"/>
              </a:rPr>
              <a:t>For each v adjacent to u, i.e. (</a:t>
            </a:r>
            <a:r>
              <a:rPr lang="en-US" dirty="0" err="1" smtClean="0">
                <a:sym typeface="Symbol" pitchFamily="18" charset="2"/>
              </a:rPr>
              <a:t>u,v</a:t>
            </a:r>
            <a:r>
              <a:rPr lang="en-US" dirty="0" smtClean="0">
                <a:sym typeface="Symbol" pitchFamily="18" charset="2"/>
              </a:rPr>
              <a:t>)E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>
                <a:sym typeface="Symbol" pitchFamily="18" charset="2"/>
              </a:rPr>
              <a:t>d[v]= min{ d[v], d[u]+W(</a:t>
            </a:r>
            <a:r>
              <a:rPr lang="en-US" dirty="0" err="1" smtClean="0">
                <a:sym typeface="Symbol" pitchFamily="18" charset="2"/>
              </a:rPr>
              <a:t>u,v</a:t>
            </a:r>
            <a:r>
              <a:rPr lang="en-US" dirty="0" smtClean="0">
                <a:sym typeface="Symbol" pitchFamily="18" charset="2"/>
              </a:rPr>
              <a:t>)}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Longest Common Subsequence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Given two string, find the longest common subsequence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Example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>
                <a:latin typeface="Times New Roman" pitchFamily="18" charset="0"/>
              </a:rPr>
              <a:t>S=accg</a:t>
            </a:r>
            <a:r>
              <a:rPr lang="en-US" b="1" u="sng" smtClean="0">
                <a:latin typeface="Times New Roman" pitchFamily="18" charset="0"/>
              </a:rPr>
              <a:t>gtc</a:t>
            </a:r>
            <a:r>
              <a:rPr lang="en-US" smtClean="0">
                <a:latin typeface="Times New Roman" pitchFamily="18" charset="0"/>
              </a:rPr>
              <a:t>ga</a:t>
            </a:r>
            <a:r>
              <a:rPr lang="en-US" b="1" u="sng" smtClean="0">
                <a:latin typeface="Times New Roman" pitchFamily="18" charset="0"/>
              </a:rPr>
              <a:t>gt</a:t>
            </a:r>
            <a:r>
              <a:rPr lang="en-US" smtClean="0">
                <a:latin typeface="Times New Roman" pitchFamily="18" charset="0"/>
              </a:rPr>
              <a:t>g</a:t>
            </a:r>
            <a:r>
              <a:rPr lang="en-US" b="1" u="sng" smtClean="0">
                <a:latin typeface="Times New Roman" pitchFamily="18" charset="0"/>
              </a:rPr>
              <a:t>c</a:t>
            </a:r>
            <a:r>
              <a:rPr lang="en-US" smtClean="0">
                <a:latin typeface="Times New Roman" pitchFamily="18" charset="0"/>
              </a:rPr>
              <a:t>gc</a:t>
            </a:r>
            <a:r>
              <a:rPr lang="en-US" b="1" u="sng" smtClean="0">
                <a:effectLst/>
                <a:latin typeface="Times New Roman" pitchFamily="18" charset="0"/>
              </a:rPr>
              <a:t>ggaagccggccgaa</a:t>
            </a:r>
            <a:r>
              <a:rPr lang="en-US" smtClean="0">
                <a:latin typeface="Times New Roman" pitchFamily="18" charset="0"/>
              </a:rPr>
              <a:t>         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>
                <a:latin typeface="Times New Roman" pitchFamily="18" charset="0"/>
              </a:rPr>
              <a:t>T=</a:t>
            </a:r>
            <a:r>
              <a:rPr lang="en-US" b="1" u="sng" smtClean="0">
                <a:latin typeface="Times New Roman" pitchFamily="18" charset="0"/>
              </a:rPr>
              <a:t>gtcgt</a:t>
            </a:r>
            <a:r>
              <a:rPr lang="en-US" smtClean="0">
                <a:latin typeface="Times New Roman" pitchFamily="18" charset="0"/>
              </a:rPr>
              <a:t>t</a:t>
            </a:r>
            <a:r>
              <a:rPr lang="en-US" b="1" u="sng" smtClean="0">
                <a:latin typeface="Times New Roman" pitchFamily="18" charset="0"/>
              </a:rPr>
              <a:t>cggaa</a:t>
            </a:r>
            <a:r>
              <a:rPr lang="en-US" smtClean="0">
                <a:latin typeface="Times New Roman" pitchFamily="18" charset="0"/>
              </a:rPr>
              <a:t>t</a:t>
            </a:r>
            <a:r>
              <a:rPr lang="en-US" b="1" u="sng" smtClean="0">
                <a:latin typeface="Times New Roman" pitchFamily="18" charset="0"/>
              </a:rPr>
              <a:t>gccg</a:t>
            </a:r>
            <a:r>
              <a:rPr lang="en-US" smtClean="0">
                <a:latin typeface="Times New Roman" pitchFamily="18" charset="0"/>
              </a:rPr>
              <a:t>tt</a:t>
            </a:r>
            <a:r>
              <a:rPr lang="en-US" b="1" u="sng" smtClean="0">
                <a:latin typeface="Times New Roman" pitchFamily="18" charset="0"/>
              </a:rPr>
              <a:t>gc</a:t>
            </a:r>
            <a:r>
              <a:rPr lang="en-US" smtClean="0">
                <a:latin typeface="Times New Roman" pitchFamily="18" charset="0"/>
              </a:rPr>
              <a:t>t</a:t>
            </a:r>
            <a:r>
              <a:rPr lang="en-US" b="1" u="sng" smtClean="0">
                <a:latin typeface="Times New Roman" pitchFamily="18" charset="0"/>
              </a:rPr>
              <a:t>c</a:t>
            </a:r>
            <a:r>
              <a:rPr lang="en-US" smtClean="0">
                <a:latin typeface="Times New Roman" pitchFamily="18" charset="0"/>
              </a:rPr>
              <a:t>t</a:t>
            </a:r>
            <a:r>
              <a:rPr lang="en-US" b="1" u="sng" smtClean="0">
                <a:latin typeface="Times New Roman" pitchFamily="18" charset="0"/>
              </a:rPr>
              <a:t>g</a:t>
            </a:r>
            <a:r>
              <a:rPr lang="en-US" smtClean="0">
                <a:latin typeface="Times New Roman" pitchFamily="18" charset="0"/>
              </a:rPr>
              <a:t>t</a:t>
            </a:r>
            <a:r>
              <a:rPr lang="en-US" b="1" u="sng" smtClean="0">
                <a:latin typeface="Times New Roman" pitchFamily="18" charset="0"/>
              </a:rPr>
              <a:t>aa</a:t>
            </a:r>
            <a:r>
              <a:rPr lang="en-US" smtClean="0">
                <a:latin typeface="Times New Roman" pitchFamily="18" charset="0"/>
              </a:rPr>
              <a:t>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Longest subsequence gtcgtcggaagccggccgaa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Similar to Diff command in Unix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Used for file revisions or remote updates, spelling corrections, plagiarism detection, speech recognition, comparing two DNA sequences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Topics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Dynamic Programming</a:t>
            </a:r>
          </a:p>
          <a:p>
            <a:pPr lvl="1" eaLnBrk="1" hangingPunct="1">
              <a:defRPr/>
            </a:pPr>
            <a:r>
              <a:rPr lang="en-US" smtClean="0"/>
              <a:t>Fibonacci solution via Divide and Conquer</a:t>
            </a:r>
          </a:p>
          <a:p>
            <a:pPr lvl="1" eaLnBrk="1" hangingPunct="1">
              <a:defRPr/>
            </a:pPr>
            <a:r>
              <a:rPr lang="en-US" smtClean="0"/>
              <a:t>Introduction to Dynamic Programming</a:t>
            </a:r>
          </a:p>
          <a:p>
            <a:pPr lvl="1" eaLnBrk="1" hangingPunct="1">
              <a:defRPr/>
            </a:pPr>
            <a:r>
              <a:rPr lang="en-US" smtClean="0"/>
              <a:t>Shortest Path</a:t>
            </a:r>
          </a:p>
          <a:p>
            <a:pPr lvl="1" eaLnBrk="1" hangingPunct="1">
              <a:defRPr/>
            </a:pPr>
            <a:r>
              <a:rPr lang="en-US" smtClean="0"/>
              <a:t>Longest Common Subsequence</a:t>
            </a:r>
          </a:p>
          <a:p>
            <a:pPr lvl="1" eaLnBrk="1" hangingPunct="1">
              <a:defRPr/>
            </a:pPr>
            <a:r>
              <a:rPr lang="en-US" smtClean="0"/>
              <a:t>Knapsack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Longest Common Subsequence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Theorem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smtClean="0"/>
              <a:t>Let X=&lt;x</a:t>
            </a:r>
            <a:r>
              <a:rPr lang="en-US" sz="2400" baseline="-25000" smtClean="0"/>
              <a:t>1</a:t>
            </a:r>
            <a:r>
              <a:rPr lang="en-US" sz="2400" smtClean="0"/>
              <a:t>, x</a:t>
            </a:r>
            <a:r>
              <a:rPr lang="en-US" sz="2400" baseline="-25000" smtClean="0"/>
              <a:t>2</a:t>
            </a:r>
            <a:r>
              <a:rPr lang="en-US" sz="2400" smtClean="0"/>
              <a:t>,…,x</a:t>
            </a:r>
            <a:r>
              <a:rPr lang="en-US" sz="2400" baseline="-25000" smtClean="0"/>
              <a:t>m</a:t>
            </a:r>
            <a:r>
              <a:rPr lang="en-US" sz="2400" smtClean="0"/>
              <a:t>&gt; Y=&lt;y</a:t>
            </a:r>
            <a:r>
              <a:rPr lang="en-US" sz="2400" baseline="-25000" smtClean="0"/>
              <a:t>1</a:t>
            </a:r>
            <a:r>
              <a:rPr lang="en-US" sz="2400" smtClean="0"/>
              <a:t>,y</a:t>
            </a:r>
            <a:r>
              <a:rPr lang="en-US" sz="2400" baseline="-25000" smtClean="0"/>
              <a:t>2</a:t>
            </a:r>
            <a:r>
              <a:rPr lang="en-US" sz="2400" smtClean="0"/>
              <a:t>,…y</a:t>
            </a:r>
            <a:r>
              <a:rPr lang="en-US" sz="2400" baseline="-25000" smtClean="0"/>
              <a:t>n</a:t>
            </a:r>
            <a:r>
              <a:rPr lang="en-US" sz="2400" smtClean="0"/>
              <a:t>&gt;, and Z=&lt;z</a:t>
            </a:r>
            <a:r>
              <a:rPr lang="en-US" sz="2400" baseline="-25000" smtClean="0"/>
              <a:t>1</a:t>
            </a:r>
            <a:r>
              <a:rPr lang="en-US" sz="2400" smtClean="0"/>
              <a:t>,z</a:t>
            </a:r>
            <a:r>
              <a:rPr lang="en-US" sz="2400" baseline="-25000" smtClean="0"/>
              <a:t>2</a:t>
            </a:r>
            <a:r>
              <a:rPr lang="en-US" sz="2400" smtClean="0"/>
              <a:t>,…z</a:t>
            </a:r>
            <a:r>
              <a:rPr lang="en-US" sz="2400" baseline="-25000" smtClean="0"/>
              <a:t>k</a:t>
            </a:r>
            <a:r>
              <a:rPr lang="en-US" sz="2400" smtClean="0"/>
              <a:t>&gt; be a LCS of X and 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If x</a:t>
            </a:r>
            <a:r>
              <a:rPr lang="en-US" sz="2400" baseline="-25000" smtClean="0"/>
              <a:t>m</a:t>
            </a:r>
            <a:r>
              <a:rPr lang="en-US" sz="2400" smtClean="0"/>
              <a:t>=y</a:t>
            </a:r>
            <a:r>
              <a:rPr lang="en-US" sz="2400" baseline="-25000" smtClean="0"/>
              <a:t>n</a:t>
            </a:r>
            <a:r>
              <a:rPr lang="en-US" sz="2400" smtClean="0"/>
              <a:t>, then z</a:t>
            </a:r>
            <a:r>
              <a:rPr lang="en-US" sz="2400" baseline="-25000" smtClean="0"/>
              <a:t>k</a:t>
            </a:r>
            <a:r>
              <a:rPr lang="en-US" sz="2400" smtClean="0"/>
              <a:t>=x</a:t>
            </a:r>
            <a:r>
              <a:rPr lang="en-US" sz="2400" baseline="-25000" smtClean="0"/>
              <a:t>m</a:t>
            </a:r>
            <a:r>
              <a:rPr lang="en-US" sz="2400" smtClean="0"/>
              <a:t>=y</a:t>
            </a:r>
            <a:r>
              <a:rPr lang="en-US" sz="2400" baseline="-25000" smtClean="0"/>
              <a:t>n</a:t>
            </a:r>
            <a:r>
              <a:rPr lang="en-US" sz="2400" smtClean="0"/>
              <a:t> and Z</a:t>
            </a:r>
            <a:r>
              <a:rPr lang="en-US" sz="2400" baseline="-25000" smtClean="0"/>
              <a:t>k-1</a:t>
            </a:r>
            <a:r>
              <a:rPr lang="en-US" sz="2400" smtClean="0"/>
              <a:t> is a LCS of X</a:t>
            </a:r>
            <a:r>
              <a:rPr lang="en-US" sz="2400" baseline="-25000" smtClean="0"/>
              <a:t>m-1</a:t>
            </a:r>
            <a:r>
              <a:rPr lang="en-US" sz="2400" smtClean="0"/>
              <a:t>and Y</a:t>
            </a:r>
            <a:r>
              <a:rPr lang="en-US" sz="2400" baseline="-25000" smtClean="0"/>
              <a:t>n-1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If x</a:t>
            </a:r>
            <a:r>
              <a:rPr lang="en-US" sz="2400" baseline="-25000" smtClean="0"/>
              <a:t>m</a:t>
            </a:r>
            <a:r>
              <a:rPr lang="en-US" sz="2400" smtClean="0">
                <a:cs typeface="Arial" charset="0"/>
              </a:rPr>
              <a:t>≠ </a:t>
            </a:r>
            <a:r>
              <a:rPr lang="en-US" sz="2400" smtClean="0"/>
              <a:t>y</a:t>
            </a:r>
            <a:r>
              <a:rPr lang="en-US" sz="2400" baseline="-25000" smtClean="0"/>
              <a:t>n</a:t>
            </a:r>
            <a:r>
              <a:rPr lang="en-US" sz="2400" smtClean="0"/>
              <a:t> and z</a:t>
            </a:r>
            <a:r>
              <a:rPr lang="en-US" sz="2400" baseline="-25000" smtClean="0"/>
              <a:t>k </a:t>
            </a:r>
            <a:r>
              <a:rPr lang="en-US" sz="2400" smtClean="0">
                <a:cs typeface="Arial" charset="0"/>
              </a:rPr>
              <a:t>≠</a:t>
            </a:r>
            <a:r>
              <a:rPr lang="en-US" sz="2400" baseline="-25000" smtClean="0"/>
              <a:t> </a:t>
            </a:r>
            <a:r>
              <a:rPr lang="en-US" sz="2400" smtClean="0"/>
              <a:t>x</a:t>
            </a:r>
            <a:r>
              <a:rPr lang="en-US" sz="2400" baseline="-25000" smtClean="0"/>
              <a:t>m, </a:t>
            </a:r>
            <a:r>
              <a:rPr lang="en-US" sz="2400" smtClean="0"/>
              <a:t> then Z is a LCS of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smtClean="0"/>
              <a:t>    X</a:t>
            </a:r>
            <a:r>
              <a:rPr lang="en-US" sz="2400" baseline="-25000" smtClean="0"/>
              <a:t>m-1</a:t>
            </a:r>
            <a:r>
              <a:rPr lang="en-US" sz="2400" smtClean="0"/>
              <a:t>and Y</a:t>
            </a:r>
            <a:r>
              <a:rPr lang="en-US" sz="2400" baseline="-25000" smtClean="0"/>
              <a:t>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If x</a:t>
            </a:r>
            <a:r>
              <a:rPr lang="en-US" sz="2400" baseline="-25000" smtClean="0"/>
              <a:t>m</a:t>
            </a:r>
            <a:r>
              <a:rPr lang="en-US" sz="2400" smtClean="0">
                <a:cs typeface="Arial" charset="0"/>
              </a:rPr>
              <a:t>≠ </a:t>
            </a:r>
            <a:r>
              <a:rPr lang="en-US" sz="2400" smtClean="0"/>
              <a:t>y</a:t>
            </a:r>
            <a:r>
              <a:rPr lang="en-US" sz="2400" baseline="-25000" smtClean="0"/>
              <a:t>n</a:t>
            </a:r>
            <a:r>
              <a:rPr lang="en-US" sz="2400" smtClean="0"/>
              <a:t>, and z</a:t>
            </a:r>
            <a:r>
              <a:rPr lang="en-US" sz="2400" baseline="-25000" smtClean="0"/>
              <a:t>k </a:t>
            </a:r>
            <a:r>
              <a:rPr lang="en-US" sz="2400" smtClean="0">
                <a:cs typeface="Arial" charset="0"/>
              </a:rPr>
              <a:t>≠</a:t>
            </a:r>
            <a:r>
              <a:rPr lang="en-US" sz="2400" baseline="-25000" smtClean="0"/>
              <a:t> </a:t>
            </a:r>
            <a:r>
              <a:rPr lang="en-US" sz="2400" smtClean="0"/>
              <a:t>y</a:t>
            </a:r>
            <a:r>
              <a:rPr lang="en-US" sz="2400" baseline="-25000" smtClean="0"/>
              <a:t>n</a:t>
            </a:r>
            <a:r>
              <a:rPr lang="en-US" sz="2400" smtClean="0"/>
              <a:t> then Z is a LCS of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smtClean="0"/>
              <a:t>    X</a:t>
            </a:r>
            <a:r>
              <a:rPr lang="en-US" sz="2400" baseline="-25000" smtClean="0"/>
              <a:t>m</a:t>
            </a:r>
            <a:r>
              <a:rPr lang="en-US" sz="2400" smtClean="0"/>
              <a:t>and Y</a:t>
            </a:r>
            <a:r>
              <a:rPr lang="en-US" sz="2400" baseline="-25000" smtClean="0"/>
              <a:t>n-1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LCS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Define c[i.j] to be the length of the LCS of X</a:t>
            </a:r>
            <a:r>
              <a:rPr lang="en-US" sz="2800" baseline="-25000" smtClean="0"/>
              <a:t>i</a:t>
            </a:r>
            <a:r>
              <a:rPr lang="en-US" sz="2800" smtClean="0"/>
              <a:t> and Y</a:t>
            </a:r>
            <a:r>
              <a:rPr lang="en-US" sz="2800" baseline="-25000" smtClean="0"/>
              <a:t>j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effectLst/>
              </a:rPr>
              <a:t>What is c[0,j]?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effectLst/>
              </a:rPr>
              <a:t>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effectLst/>
              </a:rPr>
              <a:t>What is c[i,0]?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effectLst/>
              </a:rPr>
              <a:t>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effectLst/>
              </a:rPr>
              <a:t>What is c[i,j], if i,j &gt;0 and x</a:t>
            </a:r>
            <a:r>
              <a:rPr lang="en-US" sz="2800" baseline="-25000" smtClean="0">
                <a:effectLst/>
              </a:rPr>
              <a:t>i</a:t>
            </a:r>
            <a:r>
              <a:rPr lang="en-US" sz="2800" smtClean="0">
                <a:effectLst/>
              </a:rPr>
              <a:t>=y</a:t>
            </a:r>
            <a:r>
              <a:rPr lang="en-US" sz="2800" baseline="-25000" smtClean="0">
                <a:effectLst/>
              </a:rPr>
              <a:t>j</a:t>
            </a:r>
            <a:r>
              <a:rPr lang="en-US" sz="2800" smtClean="0">
                <a:effectLst/>
              </a:rPr>
              <a:t>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effectLst/>
              </a:rPr>
              <a:t>c[i-1,j-1]+1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effectLst/>
              </a:rPr>
              <a:t>What is c[i,j], if i,j &gt;0 and x</a:t>
            </a:r>
            <a:r>
              <a:rPr lang="en-US" sz="2800" baseline="-25000" smtClean="0">
                <a:effectLst/>
              </a:rPr>
              <a:t>i</a:t>
            </a:r>
            <a:r>
              <a:rPr lang="en-US" sz="2800" smtClean="0">
                <a:effectLst/>
              </a:rPr>
              <a:t> </a:t>
            </a:r>
            <a:r>
              <a:rPr lang="en-US" sz="2800" smtClean="0">
                <a:cs typeface="Arial" charset="0"/>
              </a:rPr>
              <a:t>≠ y</a:t>
            </a:r>
            <a:r>
              <a:rPr lang="en-US" sz="2800" baseline="-25000" smtClean="0">
                <a:cs typeface="Arial" charset="0"/>
              </a:rPr>
              <a:t>j</a:t>
            </a:r>
            <a:r>
              <a:rPr lang="en-US" sz="2800" smtClean="0">
                <a:cs typeface="Arial" charset="0"/>
              </a:rPr>
              <a:t>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cs typeface="Arial" charset="0"/>
              </a:rPr>
              <a:t>Max{   c[i,j-1],c[i-1,j]  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LCS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LCS-Length(X,Y)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m= length(X), n= length(Y)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Set c[i,0]=0 for all I from 1 to 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Set c[0,j]=0 for all j from 1 to 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For i is 1 to m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For j=1 to n	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z="2400" smtClean="0"/>
              <a:t>If xi=yj</a:t>
            </a:r>
          </a:p>
          <a:p>
            <a:pPr lvl="4" eaLnBrk="1" hangingPunct="1">
              <a:lnSpc>
                <a:spcPct val="90000"/>
              </a:lnSpc>
              <a:defRPr/>
            </a:pPr>
            <a:r>
              <a:rPr lang="en-US" sz="2400" smtClean="0"/>
              <a:t>Then c[i,j]=c[i-1,j-1]+1, and b[i,j]=“   </a:t>
            </a:r>
            <a:r>
              <a:rPr lang="en-US" sz="2400" smtClean="0">
                <a:cs typeface="Arial" charset="0"/>
              </a:rPr>
              <a:t>”</a:t>
            </a:r>
          </a:p>
          <a:p>
            <a:pPr lvl="4" eaLnBrk="1" hangingPunct="1">
              <a:lnSpc>
                <a:spcPct val="90000"/>
              </a:lnSpc>
              <a:defRPr/>
            </a:pPr>
            <a:r>
              <a:rPr lang="en-US" sz="2400" smtClean="0"/>
              <a:t>else if c[i-1,j]&gt;= c[i,j-1]</a:t>
            </a:r>
          </a:p>
          <a:p>
            <a:pPr lvl="4" eaLnBrk="1" hangingPunct="1">
              <a:lnSpc>
                <a:spcPct val="90000"/>
              </a:lnSpc>
              <a:defRPr/>
            </a:pPr>
            <a:r>
              <a:rPr lang="en-US" sz="2400" smtClean="0"/>
              <a:t>             then c[i,j]=c[i-1,j] and b[i,j]=“</a:t>
            </a:r>
            <a:r>
              <a:rPr lang="en-US" sz="2400" smtClean="0">
                <a:cs typeface="Arial" charset="0"/>
              </a:rPr>
              <a:t>↑”</a:t>
            </a:r>
            <a:endParaRPr lang="en-US" sz="2400" smtClean="0"/>
          </a:p>
          <a:p>
            <a:pPr lvl="4" eaLnBrk="1" hangingPunct="1">
              <a:lnSpc>
                <a:spcPct val="90000"/>
              </a:lnSpc>
              <a:defRPr/>
            </a:pPr>
            <a:r>
              <a:rPr lang="en-US" sz="2400" smtClean="0"/>
              <a:t>             else  c[i,j]=c[i,j-1] and b[i,j]=“</a:t>
            </a:r>
            <a:r>
              <a:rPr lang="en-US" sz="2400" smtClean="0">
                <a:cs typeface="Arial" charset="0"/>
              </a:rPr>
              <a:t>←”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H="1" flipV="1">
            <a:off x="7162800" y="4419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866" name="Group 98"/>
          <p:cNvGraphicFramePr>
            <a:graphicFrameLocks noGrp="1"/>
          </p:cNvGraphicFramePr>
          <p:nvPr>
            <p:ph/>
          </p:nvPr>
        </p:nvGraphicFramePr>
        <p:xfrm>
          <a:off x="609600" y="381000"/>
          <a:ext cx="8229600" cy="6011102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66800"/>
                <a:gridCol w="990600"/>
              </a:tblGrid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  yj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xi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 0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AutoNum type="arabicPlain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↑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↑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↑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←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AutoNum type="arabicPlain" startAt="2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AutoNum type="arabicPlain" startAt="3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AutoNum type="arabicPlain" startAt="4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AutoNum type="arabicPlain" startAt="5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AutoNum type="arabicPlain" startAt="6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  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26" name="Line 99"/>
          <p:cNvSpPr>
            <a:spLocks noChangeShapeType="1"/>
          </p:cNvSpPr>
          <p:nvPr/>
        </p:nvSpPr>
        <p:spPr bwMode="auto">
          <a:xfrm flipH="1" flipV="1">
            <a:off x="5867400" y="2209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27" name="Line 100"/>
          <p:cNvSpPr>
            <a:spLocks noChangeShapeType="1"/>
          </p:cNvSpPr>
          <p:nvPr/>
        </p:nvSpPr>
        <p:spPr bwMode="auto">
          <a:xfrm flipH="1" flipV="1">
            <a:off x="8001000" y="2286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Divide and Conquer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Divide the problem into smaller subproblems</a:t>
            </a:r>
          </a:p>
          <a:p>
            <a:pPr eaLnBrk="1" hangingPunct="1">
              <a:defRPr/>
            </a:pPr>
            <a:r>
              <a:rPr lang="en-US" smtClean="0"/>
              <a:t>Conquer the subproblems recursively until the subproblem is small enough to solve</a:t>
            </a:r>
          </a:p>
          <a:p>
            <a:pPr eaLnBrk="1" hangingPunct="1">
              <a:defRPr/>
            </a:pPr>
            <a:r>
              <a:rPr lang="en-US" smtClean="0"/>
              <a:t>Example Binary Search, Merge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Binary Search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Binary Search (array A, first, last, v)</a:t>
            </a:r>
          </a:p>
          <a:p>
            <a:pPr lvl="1" eaLnBrk="1" hangingPunct="1">
              <a:defRPr/>
            </a:pPr>
            <a:r>
              <a:rPr lang="en-US" smtClean="0"/>
              <a:t>If (last &lt;first)  output -1 </a:t>
            </a:r>
          </a:p>
          <a:p>
            <a:pPr lvl="1" eaLnBrk="1" hangingPunct="1">
              <a:defRPr/>
            </a:pPr>
            <a:r>
              <a:rPr lang="en-US" smtClean="0"/>
              <a:t>Mid = (last + first) /2</a:t>
            </a:r>
          </a:p>
          <a:p>
            <a:pPr lvl="1" eaLnBrk="1" hangingPunct="1">
              <a:defRPr/>
            </a:pPr>
            <a:r>
              <a:rPr lang="en-US" smtClean="0"/>
              <a:t>If A[mid]= v   output  mid</a:t>
            </a:r>
          </a:p>
          <a:p>
            <a:pPr lvl="1" eaLnBrk="1" hangingPunct="1">
              <a:defRPr/>
            </a:pPr>
            <a:r>
              <a:rPr lang="en-US" smtClean="0"/>
              <a:t>If A[mid]&gt;v</a:t>
            </a:r>
          </a:p>
          <a:p>
            <a:pPr lvl="2" eaLnBrk="1" hangingPunct="1">
              <a:defRPr/>
            </a:pPr>
            <a:r>
              <a:rPr lang="en-US" smtClean="0"/>
              <a:t>Binary_search (A, first, mid-1,v)</a:t>
            </a:r>
          </a:p>
          <a:p>
            <a:pPr lvl="1" eaLnBrk="1" hangingPunct="1">
              <a:defRPr/>
            </a:pPr>
            <a:r>
              <a:rPr lang="en-US" smtClean="0"/>
              <a:t>Else Binary_search (A, mid+1, last,v)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buFontTx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Fibonacci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Fibonacci Numbers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 F(n)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If (n&gt;=2) F(n)=F(n-1)+F(n-2)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If (n=1) F(n)=1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If (n=0) F(n)=0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Running Time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T(n)=T(n-1)+T(n-2)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=T(n-2)+T(n-3)+T(n-2)&gt;=2T(n-2)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T(n)&gt;=2T(n-2)&gt;=2</a:t>
            </a:r>
            <a:r>
              <a:rPr lang="en-US" baseline="30000" smtClean="0"/>
              <a:t>2</a:t>
            </a:r>
            <a:r>
              <a:rPr lang="en-US" smtClean="0"/>
              <a:t>T(n-4)&gt;=2</a:t>
            </a:r>
            <a:r>
              <a:rPr lang="en-US" baseline="30000" smtClean="0"/>
              <a:t>k</a:t>
            </a:r>
            <a:r>
              <a:rPr lang="en-US" smtClean="0"/>
              <a:t>T(n-2k)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So when k= n/2.  T(n)&gt;=2</a:t>
            </a:r>
            <a:r>
              <a:rPr lang="en-US" baseline="30000" smtClean="0"/>
              <a:t>n/2</a:t>
            </a:r>
            <a:r>
              <a:rPr lang="en-US" smtClean="0"/>
              <a:t>T(1), exponential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Introduction to Dynamic Programming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“Programming” refers to a organized set of activities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Example Graduation program, TV program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Stores the results for small subproblems, and looks them up instead of recomputing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Used for recursive algorithms which would solve many subproblems repeatedly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Usually applied to </a:t>
            </a:r>
            <a:r>
              <a:rPr lang="en-US" sz="2800" b="1" i="1" u="sng" smtClean="0"/>
              <a:t>optimization problems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Problems where there are many solution, but one is looking for the best (either maximum or minimum)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Ex: Shortest path between node a and node b</a:t>
            </a:r>
            <a:endParaRPr 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Shortest Path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Given a G=(V,E) and W edge weights of the edges and vertices s, t.  Find the shortest path from s to t.</a:t>
            </a:r>
          </a:p>
          <a:p>
            <a:pPr eaLnBrk="1" hangingPunct="1">
              <a:defRPr/>
            </a:pPr>
            <a:r>
              <a:rPr lang="en-US" smtClean="0"/>
              <a:t>d(s,t)=distance of shortest path from s to t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Shortest Path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Un-weighted graph: BFS (breadth first search) (as opposed to Depth-First Search)</a:t>
            </a:r>
          </a:p>
          <a:p>
            <a:pPr eaLnBrk="1" hangingPunct="1">
              <a:defRPr/>
            </a:pPr>
            <a:r>
              <a:rPr lang="en-US" dirty="0" smtClean="0"/>
              <a:t>Single Source Shortest Path (SSSP)</a:t>
            </a:r>
          </a:p>
          <a:p>
            <a:pPr eaLnBrk="1" hangingPunct="1">
              <a:defRPr/>
            </a:pPr>
            <a:r>
              <a:rPr lang="en-US" dirty="0" smtClean="0"/>
              <a:t>O(|E|+|V|)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09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1310</TotalTime>
  <Words>824</Words>
  <Application>Microsoft Office PowerPoint</Application>
  <PresentationFormat>On-screen Show (4:3)</PresentationFormat>
  <Paragraphs>179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Beam</vt:lpstr>
      <vt:lpstr>Dynamic Programming</vt:lpstr>
      <vt:lpstr>Topics</vt:lpstr>
      <vt:lpstr>Divide and Conquer</vt:lpstr>
      <vt:lpstr>Binary Search</vt:lpstr>
      <vt:lpstr>Fibonacci Example</vt:lpstr>
      <vt:lpstr>Fibonacci Numbers</vt:lpstr>
      <vt:lpstr>Introduction to Dynamic Programming</vt:lpstr>
      <vt:lpstr>Shortest Path</vt:lpstr>
      <vt:lpstr>Shortest Path</vt:lpstr>
      <vt:lpstr>BFS</vt:lpstr>
      <vt:lpstr>BFS</vt:lpstr>
      <vt:lpstr>BFS</vt:lpstr>
      <vt:lpstr>BFS</vt:lpstr>
      <vt:lpstr>BFS</vt:lpstr>
      <vt:lpstr>Floyd-Warshall Shortest Path</vt:lpstr>
      <vt:lpstr>Bellman Ford</vt:lpstr>
      <vt:lpstr>Dijkstra’s Shortest Path</vt:lpstr>
      <vt:lpstr>Shortest Path</vt:lpstr>
      <vt:lpstr>Longest Common Subsequence</vt:lpstr>
      <vt:lpstr>Longest Common Subsequence</vt:lpstr>
      <vt:lpstr>LCS</vt:lpstr>
      <vt:lpstr>LCS</vt:lpstr>
      <vt:lpstr>PowerPoint Presentation</vt:lpstr>
    </vt:vector>
  </TitlesOfParts>
  <Company>East Tennessee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Sets Discrete Structures</dc:title>
  <dc:creator>WALLACEC</dc:creator>
  <cp:lastModifiedBy>admin</cp:lastModifiedBy>
  <cp:revision>48</cp:revision>
  <dcterms:created xsi:type="dcterms:W3CDTF">2004-08-31T15:03:15Z</dcterms:created>
  <dcterms:modified xsi:type="dcterms:W3CDTF">2012-10-23T15:46:37Z</dcterms:modified>
</cp:coreProperties>
</file>