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  <p:sldId id="285" r:id="rId15"/>
    <p:sldId id="287" r:id="rId16"/>
    <p:sldId id="282" r:id="rId17"/>
    <p:sldId id="292" r:id="rId18"/>
    <p:sldId id="289" r:id="rId19"/>
    <p:sldId id="293" r:id="rId20"/>
    <p:sldId id="291" r:id="rId21"/>
    <p:sldId id="294" r:id="rId22"/>
    <p:sldId id="295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34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10035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5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5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5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2" y="66"/>
                </a:cxn>
                <a:cxn ang="0">
                  <a:pos x="1722" y="60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1722" y="66"/>
                </a:cxn>
                <a:cxn ang="0">
                  <a:pos x="1722" y="66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5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6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5" y="48"/>
                </a:cxn>
                <a:cxn ang="0">
                  <a:pos x="975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5" y="48"/>
                </a:cxn>
                <a:cxn ang="0">
                  <a:pos x="975" y="48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41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41" y="0"/>
                </a:cxn>
                <a:cxn ang="0">
                  <a:pos x="2141" y="0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82" y="276"/>
                </a:cxn>
                <a:cxn ang="0">
                  <a:pos x="2517" y="204"/>
                </a:cxn>
                <a:cxn ang="0">
                  <a:pos x="2260" y="0"/>
                </a:cxn>
                <a:cxn ang="0">
                  <a:pos x="0" y="276"/>
                </a:cxn>
                <a:cxn ang="0">
                  <a:pos x="2182" y="276"/>
                </a:cxn>
                <a:cxn ang="0">
                  <a:pos x="2182" y="276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9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9" y="240"/>
                </a:cxn>
                <a:cxn ang="0">
                  <a:pos x="729" y="240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9" y="318"/>
                </a:cxn>
                <a:cxn ang="0">
                  <a:pos x="729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9" y="318"/>
                </a:cxn>
                <a:cxn ang="0">
                  <a:pos x="729" y="318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7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8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2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8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8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8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8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8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8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8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8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8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9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039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10039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9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0394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0395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0396" name="Rectangle 4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0397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0398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7B6C2E1-30B1-46BB-A659-B02CFE4101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94" grpId="0"/>
      <p:bldP spid="100395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3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039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421BD-4B74-4871-8686-AE1EFAF9E8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36157-65E6-4D98-B4C1-3E898D6843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544C3-7378-4147-8A49-2B58F442DF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472B1-C7F2-42F9-98F3-DAF155752A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6B715-5995-4E03-A3C2-08480D8BEB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768FA-0FEA-4E2F-BA7F-BF3A3D5F03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264D7-B6F5-4713-8146-2FEB9D9FE9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53963A-0624-418B-B1CF-250BB089FB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CF8F0-85C5-40C2-A025-7338879496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070E32-27E1-414A-B169-D349D1456E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99331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32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33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34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2" y="66"/>
                </a:cxn>
                <a:cxn ang="0">
                  <a:pos x="1722" y="60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1722" y="66"/>
                </a:cxn>
                <a:cxn ang="0">
                  <a:pos x="1722" y="66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35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336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5" y="48"/>
                </a:cxn>
                <a:cxn ang="0">
                  <a:pos x="975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5" y="48"/>
                </a:cxn>
                <a:cxn ang="0">
                  <a:pos x="975" y="48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37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41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41" y="0"/>
                </a:cxn>
                <a:cxn ang="0">
                  <a:pos x="2141" y="0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38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39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82" y="276"/>
                </a:cxn>
                <a:cxn ang="0">
                  <a:pos x="2517" y="204"/>
                </a:cxn>
                <a:cxn ang="0">
                  <a:pos x="2260" y="0"/>
                </a:cxn>
                <a:cxn ang="0">
                  <a:pos x="0" y="276"/>
                </a:cxn>
                <a:cxn ang="0">
                  <a:pos x="2182" y="276"/>
                </a:cxn>
                <a:cxn ang="0">
                  <a:pos x="2182" y="276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40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41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9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9" y="240"/>
                </a:cxn>
                <a:cxn ang="0">
                  <a:pos x="729" y="240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42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43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9" y="318"/>
                </a:cxn>
                <a:cxn ang="0">
                  <a:pos x="729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9" y="318"/>
                </a:cxn>
                <a:cxn ang="0">
                  <a:pos x="729" y="318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44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45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46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47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48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49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50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51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352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53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54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55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56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2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57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58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59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60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61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62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63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64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65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66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9367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99368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69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9370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9371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9372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99373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99374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B30D5744-5048-4B49-B562-9B0603FA6239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9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9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9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9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70" grpId="0"/>
      <p:bldP spid="99371" grpId="0" uiExpand="1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937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937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937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937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937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en.wikipedia.org/wiki/Image:Relative_NPC_chart.P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/>
              <a:t>NP Part 2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P =</a:t>
            </a:r>
            <a:r>
              <a:rPr lang="en-US">
                <a:sym typeface="Symbol" pitchFamily="18" charset="2"/>
              </a:rPr>
              <a:t> NP?</a:t>
            </a:r>
          </a:p>
          <a:p>
            <a:pPr lvl="1"/>
            <a:r>
              <a:rPr lang="en-US">
                <a:sym typeface="Symbol" pitchFamily="18" charset="2"/>
              </a:rPr>
              <a:t>Unknown (probably not).</a:t>
            </a:r>
          </a:p>
          <a:p>
            <a:pPr lvl="1"/>
            <a:r>
              <a:rPr lang="en-US">
                <a:sym typeface="Symbol" pitchFamily="18" charset="2"/>
              </a:rPr>
              <a:t>Clay, $1,000,000 dollar prize for solution</a:t>
            </a:r>
          </a:p>
          <a:p>
            <a:r>
              <a:rPr lang="en-US">
                <a:sym typeface="Symbol" pitchFamily="18" charset="2"/>
              </a:rPr>
              <a:t>One of the largest if not largest unsolved problem in Computer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Co-NP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co-NP={  L  , for L</a:t>
            </a:r>
            <a:r>
              <a:rPr lang="en-US" sz="2800">
                <a:sym typeface="Symbol" pitchFamily="18" charset="2"/>
              </a:rPr>
              <a:t>NP}</a:t>
            </a:r>
          </a:p>
          <a:p>
            <a:r>
              <a:rPr lang="en-US" sz="2800">
                <a:sym typeface="Symbol" pitchFamily="18" charset="2"/>
              </a:rPr>
              <a:t>Example L={primes}</a:t>
            </a:r>
          </a:p>
          <a:p>
            <a:pPr lvl="1"/>
            <a:r>
              <a:rPr lang="en-US" sz="2400">
                <a:sym typeface="Symbol" pitchFamily="18" charset="2"/>
              </a:rPr>
              <a:t>What is L ?</a:t>
            </a:r>
          </a:p>
          <a:p>
            <a:r>
              <a:rPr lang="en-US" sz="2800">
                <a:sym typeface="Symbol" pitchFamily="18" charset="2"/>
              </a:rPr>
              <a:t>Unknown co-NP=NP?</a:t>
            </a:r>
          </a:p>
          <a:p>
            <a:pPr lvl="1"/>
            <a:r>
              <a:rPr lang="en-US" sz="2400">
                <a:sym typeface="Symbol" pitchFamily="18" charset="2"/>
              </a:rPr>
              <a:t>i.e. is NP </a:t>
            </a:r>
          </a:p>
          <a:p>
            <a:r>
              <a:rPr lang="en-US" sz="2800">
                <a:sym typeface="Symbol" pitchFamily="18" charset="2"/>
              </a:rPr>
              <a:t>P is closed under complement</a:t>
            </a:r>
          </a:p>
          <a:p>
            <a:pPr lvl="1"/>
            <a:r>
              <a:rPr lang="en-US" sz="2400">
                <a:sym typeface="Symbol" pitchFamily="18" charset="2"/>
              </a:rPr>
              <a:t>P  co-NP</a:t>
            </a:r>
          </a:p>
          <a:p>
            <a:pPr lvl="1"/>
            <a:r>
              <a:rPr lang="en-US" sz="2400">
                <a:sym typeface="Symbol" pitchFamily="18" charset="2"/>
              </a:rPr>
              <a:t>P  co-NPNP</a:t>
            </a:r>
          </a:p>
          <a:p>
            <a:r>
              <a:rPr lang="en-US" sz="2800">
                <a:sym typeface="Symbol" pitchFamily="18" charset="2"/>
              </a:rPr>
              <a:t>Unknown P=co-NPNP?</a:t>
            </a:r>
          </a:p>
          <a:p>
            <a:pPr>
              <a:buFont typeface="Wingdings" pitchFamily="2" charset="2"/>
              <a:buNone/>
            </a:pPr>
            <a:endParaRPr lang="en-US" sz="2800">
              <a:sym typeface="Symbol" pitchFamily="18" charset="2"/>
            </a:endParaRPr>
          </a:p>
        </p:txBody>
      </p:sp>
      <p:sp>
        <p:nvSpPr>
          <p:cNvPr id="194564" name="Line 4"/>
          <p:cNvSpPr>
            <a:spLocks noChangeShapeType="1"/>
          </p:cNvSpPr>
          <p:nvPr/>
        </p:nvSpPr>
        <p:spPr bwMode="auto">
          <a:xfrm>
            <a:off x="2209800" y="167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566" name="Line 6"/>
          <p:cNvSpPr>
            <a:spLocks noChangeShapeType="1"/>
          </p:cNvSpPr>
          <p:nvPr/>
        </p:nvSpPr>
        <p:spPr bwMode="auto">
          <a:xfrm>
            <a:off x="2286000" y="2667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Oval 4"/>
          <p:cNvSpPr>
            <a:spLocks noChangeArrowheads="1"/>
          </p:cNvSpPr>
          <p:nvPr/>
        </p:nvSpPr>
        <p:spPr bwMode="auto">
          <a:xfrm>
            <a:off x="1447800" y="914400"/>
            <a:ext cx="3124200" cy="2819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90" name="Oval 6"/>
          <p:cNvSpPr>
            <a:spLocks noChangeArrowheads="1"/>
          </p:cNvSpPr>
          <p:nvPr/>
        </p:nvSpPr>
        <p:spPr bwMode="auto">
          <a:xfrm>
            <a:off x="2971800" y="914400"/>
            <a:ext cx="3124200" cy="2819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4876800" y="19050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NP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1905000" y="17526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Co-NP</a:t>
            </a:r>
          </a:p>
        </p:txBody>
      </p:sp>
      <p:sp>
        <p:nvSpPr>
          <p:cNvPr id="195593" name="Oval 9"/>
          <p:cNvSpPr>
            <a:spLocks noChangeArrowheads="1"/>
          </p:cNvSpPr>
          <p:nvPr/>
        </p:nvSpPr>
        <p:spPr bwMode="auto">
          <a:xfrm>
            <a:off x="3352800" y="2133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94" name="Text Box 10"/>
          <p:cNvSpPr txBox="1">
            <a:spLocks noChangeArrowheads="1"/>
          </p:cNvSpPr>
          <p:nvPr/>
        </p:nvSpPr>
        <p:spPr bwMode="auto">
          <a:xfrm>
            <a:off x="3581400" y="2362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</a:t>
            </a:r>
          </a:p>
        </p:txBody>
      </p:sp>
      <p:sp>
        <p:nvSpPr>
          <p:cNvPr id="19559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90600" y="4038600"/>
            <a:ext cx="7315200" cy="3006725"/>
          </a:xfrm>
          <a:noFill/>
          <a:ln/>
        </p:spPr>
        <p:txBody>
          <a:bodyPr/>
          <a:lstStyle/>
          <a:p>
            <a:r>
              <a:rPr lang="en-US"/>
              <a:t>4 possible cases</a:t>
            </a:r>
          </a:p>
          <a:p>
            <a:pPr lvl="1"/>
            <a:r>
              <a:rPr lang="en-US"/>
              <a:t>P=NP=co-NP</a:t>
            </a:r>
          </a:p>
          <a:p>
            <a:pPr lvl="1"/>
            <a:r>
              <a:rPr lang="en-US"/>
              <a:t>NP=co-NP,   P</a:t>
            </a:r>
            <a:r>
              <a:rPr lang="en-US">
                <a:sym typeface="Symbol" pitchFamily="18" charset="2"/>
              </a:rPr>
              <a:t>NP</a:t>
            </a:r>
          </a:p>
          <a:p>
            <a:pPr lvl="1"/>
            <a:r>
              <a:rPr lang="en-US">
                <a:sym typeface="Symbol" pitchFamily="18" charset="2"/>
              </a:rPr>
              <a:t>P=NPP, NP  co-NP</a:t>
            </a:r>
          </a:p>
          <a:p>
            <a:pPr lvl="1"/>
            <a:r>
              <a:rPr lang="en-US">
                <a:sym typeface="Symbol" pitchFamily="18" charset="2"/>
              </a:rPr>
              <a:t>P  NPP, NP  co-NP</a:t>
            </a:r>
          </a:p>
          <a:p>
            <a:pPr lvl="1"/>
            <a:endParaRPr lang="en-US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Tractable and Intractable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Outside of NP, print the numbers from 1 to n</a:t>
            </a:r>
            <a:r>
              <a:rPr lang="en-US" baseline="30000"/>
              <a:t>n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 problem is tractable if there is a polynomial time algorithm which solves it.</a:t>
            </a:r>
          </a:p>
          <a:p>
            <a:pPr>
              <a:lnSpc>
                <a:spcPct val="90000"/>
              </a:lnSpc>
            </a:pPr>
            <a:r>
              <a:rPr lang="en-US"/>
              <a:t>A problem is intractable if it is either undecidable or all algorithms are of exponential time.  </a:t>
            </a:r>
          </a:p>
          <a:p>
            <a:pPr>
              <a:lnSpc>
                <a:spcPct val="90000"/>
              </a:lnSpc>
            </a:pPr>
            <a:r>
              <a:rPr lang="en-US"/>
              <a:t>An undecidable example is the Halting problem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Halting Problem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 an algorithm A and input string x, determine if A will stop.</a:t>
            </a:r>
          </a:p>
          <a:p>
            <a:r>
              <a:rPr lang="en-US"/>
              <a:t>Halt(A,x)= true if A stops</a:t>
            </a:r>
          </a:p>
          <a:p>
            <a:r>
              <a:rPr lang="en-US"/>
              <a:t>Halt(A,x)= false if A enters infinite loop</a:t>
            </a:r>
          </a:p>
          <a:p>
            <a:r>
              <a:rPr lang="en-US"/>
              <a:t>Can there exist a algorithm  Halt?</a:t>
            </a:r>
          </a:p>
          <a:p>
            <a:r>
              <a:rPr lang="en-US"/>
              <a:t>trouble(</a:t>
            </a:r>
            <a:r>
              <a:rPr lang="en-US" i="1"/>
              <a:t>string</a:t>
            </a:r>
            <a:r>
              <a:rPr lang="en-US"/>
              <a:t> x) </a:t>
            </a:r>
          </a:p>
          <a:p>
            <a:pPr lvl="1"/>
            <a:r>
              <a:rPr lang="en-US" b="1"/>
              <a:t>if</a:t>
            </a:r>
            <a:r>
              <a:rPr lang="en-US"/>
              <a:t> halt(A, x) = </a:t>
            </a:r>
            <a:r>
              <a:rPr lang="en-US" b="1"/>
              <a:t>false</a:t>
            </a:r>
            <a:r>
              <a:rPr lang="en-US"/>
              <a:t> </a:t>
            </a:r>
            <a:r>
              <a:rPr lang="en-US" b="1"/>
              <a:t>return</a:t>
            </a:r>
            <a:r>
              <a:rPr lang="en-US"/>
              <a:t> </a:t>
            </a:r>
            <a:r>
              <a:rPr lang="en-US" b="1"/>
              <a:t>true</a:t>
            </a:r>
            <a:r>
              <a:rPr lang="en-US"/>
              <a:t> </a:t>
            </a:r>
          </a:p>
          <a:p>
            <a:pPr lvl="1"/>
            <a:r>
              <a:rPr lang="en-US" b="1"/>
              <a:t>else</a:t>
            </a:r>
            <a:r>
              <a:rPr lang="en-US"/>
              <a:t> loop forever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Halting Problem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trouble(</a:t>
            </a:r>
            <a:r>
              <a:rPr lang="en-US" sz="2800" i="1" dirty="0"/>
              <a:t>string</a:t>
            </a:r>
            <a:r>
              <a:rPr lang="en-US" sz="2800" dirty="0"/>
              <a:t> x) 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if</a:t>
            </a:r>
            <a:r>
              <a:rPr lang="en-US" sz="2400" dirty="0"/>
              <a:t> halt(A, x) = </a:t>
            </a:r>
            <a:r>
              <a:rPr lang="en-US" sz="2400" b="1" dirty="0"/>
              <a:t>false</a:t>
            </a:r>
            <a:r>
              <a:rPr lang="en-US" sz="2400" dirty="0"/>
              <a:t> </a:t>
            </a:r>
            <a:r>
              <a:rPr lang="en-US" sz="2400" b="1" dirty="0"/>
              <a:t>return</a:t>
            </a:r>
            <a:r>
              <a:rPr lang="en-US" sz="2400" dirty="0"/>
              <a:t> </a:t>
            </a:r>
            <a:r>
              <a:rPr lang="en-US" sz="2400" b="1" dirty="0"/>
              <a:t>true</a:t>
            </a:r>
            <a:r>
              <a:rPr lang="en-US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else</a:t>
            </a:r>
            <a:r>
              <a:rPr lang="en-US" sz="2400" dirty="0"/>
              <a:t> loop forever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A=trouble, x=trouble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Suppose Halt (trouble, trouble) is false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So Trouble(trouble) did not halt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But then if Halt (trouble, trouble) was false, the if statement is satisfied and trouble returns true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So halt(trouble, trouble) is true (trouble stopped)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contradiction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Reducibility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sym typeface="Symbol" pitchFamily="18" charset="2"/>
              </a:rPr>
              <a:t>L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is polynomial-time reducible to L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, written L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</a:t>
            </a:r>
            <a:r>
              <a:rPr lang="en-US" sz="2800" baseline="-25000" dirty="0">
                <a:sym typeface="Symbol" pitchFamily="18" charset="2"/>
              </a:rPr>
              <a:t>P</a:t>
            </a:r>
            <a:r>
              <a:rPr lang="en-US" sz="2800" dirty="0">
                <a:sym typeface="Symbol" pitchFamily="18" charset="2"/>
              </a:rPr>
              <a:t> L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 (or L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 L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) if there exists a polynomial-time computable function f:{0,1}*---&gt; {0,1}* such that for all x{0,1}*,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x  L</a:t>
            </a:r>
            <a:r>
              <a:rPr lang="en-US" sz="2400" baseline="-25000" dirty="0">
                <a:sym typeface="Symbol" pitchFamily="18" charset="2"/>
              </a:rPr>
              <a:t>1 </a:t>
            </a:r>
            <a:r>
              <a:rPr lang="en-US" sz="2400" dirty="0">
                <a:sym typeface="Symbol" pitchFamily="18" charset="2"/>
              </a:rPr>
              <a:t>  f(x)  L</a:t>
            </a:r>
            <a:r>
              <a:rPr lang="en-US" sz="2400" baseline="-25000" dirty="0">
                <a:sym typeface="Symbol" pitchFamily="18" charset="2"/>
              </a:rPr>
              <a:t>2</a:t>
            </a:r>
            <a:endParaRPr lang="en-US" sz="2400" dirty="0">
              <a:sym typeface="Symbol" pitchFamily="18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sym typeface="Symbol" pitchFamily="18" charset="2"/>
              </a:rPr>
              <a:t>If L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 L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 , we can use L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 to solve L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We create an algorithm A</a:t>
            </a:r>
            <a:r>
              <a:rPr lang="en-US" sz="2400" baseline="-25000" dirty="0">
                <a:sym typeface="Symbol" pitchFamily="18" charset="2"/>
              </a:rPr>
              <a:t>1 </a:t>
            </a:r>
            <a:r>
              <a:rPr lang="en-US" sz="2400" dirty="0">
                <a:sym typeface="Symbol" pitchFamily="18" charset="2"/>
              </a:rPr>
              <a:t>which solves L</a:t>
            </a:r>
            <a:r>
              <a:rPr lang="en-US" sz="2400" baseline="-25000" dirty="0">
                <a:sym typeface="Symbol" pitchFamily="18" charset="2"/>
              </a:rPr>
              <a:t>1</a:t>
            </a:r>
            <a:endParaRPr lang="en-US" sz="2400" dirty="0"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Let A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be an algorithm which solves L</a:t>
            </a:r>
            <a:r>
              <a:rPr lang="en-US" sz="2400" baseline="-25000" dirty="0">
                <a:sym typeface="Symbol" pitchFamily="18" charset="2"/>
              </a:rPr>
              <a:t>2</a:t>
            </a:r>
            <a:endParaRPr lang="en-US" sz="2400" dirty="0"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For x{0,1}*, compute f(x) (polynomial time)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Output A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( f(x) )  [ this is A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( x )]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Running time A</a:t>
            </a:r>
            <a:r>
              <a:rPr lang="en-US" sz="2400" baseline="-25000" dirty="0">
                <a:sym typeface="Symbol" pitchFamily="18" charset="2"/>
              </a:rPr>
              <a:t>1 </a:t>
            </a:r>
            <a:r>
              <a:rPr lang="en-US" sz="2400" dirty="0">
                <a:sym typeface="Symbol" pitchFamily="18" charset="2"/>
              </a:rPr>
              <a:t>is polynomial if A</a:t>
            </a:r>
            <a:r>
              <a:rPr lang="en-US" sz="2400" baseline="-25000" dirty="0">
                <a:sym typeface="Symbol" pitchFamily="18" charset="2"/>
              </a:rPr>
              <a:t>2 </a:t>
            </a:r>
            <a:r>
              <a:rPr lang="en-US" sz="2400" dirty="0">
                <a:sym typeface="Symbol" pitchFamily="18" charset="2"/>
              </a:rPr>
              <a:t>is polynomial.</a:t>
            </a:r>
          </a:p>
          <a:p>
            <a:pPr lvl="1">
              <a:lnSpc>
                <a:spcPct val="80000"/>
              </a:lnSpc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n-US" sz="28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NP-Complete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LNP-complete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 L  NP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for all L’NP, L’  L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NP-complete is the hardest problems in NP.   Solving any NP-complete problem efficiently would give a solution to any problem in NP.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NP-hard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for all L’NP, L’  L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L may not necessarily be in NP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609600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Show the following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If Q </a:t>
            </a:r>
            <a:r>
              <a:rPr lang="en-US">
                <a:sym typeface="Symbol" pitchFamily="18" charset="2"/>
              </a:rPr>
              <a:t>L and L </a:t>
            </a:r>
            <a:r>
              <a:rPr lang="en-US"/>
              <a:t> P, then Q </a:t>
            </a:r>
            <a:r>
              <a:rPr lang="en-US">
                <a:sym typeface="Symbol" pitchFamily="18" charset="2"/>
              </a:rPr>
              <a:t></a:t>
            </a:r>
            <a:r>
              <a:rPr lang="en-US"/>
              <a:t> P	</a:t>
            </a:r>
          </a:p>
          <a:p>
            <a:r>
              <a:rPr lang="en-US"/>
              <a:t>If L</a:t>
            </a:r>
            <a:r>
              <a:rPr lang="en-US" sz="1800"/>
              <a:t>1, </a:t>
            </a:r>
            <a:r>
              <a:rPr lang="en-US"/>
              <a:t>L</a:t>
            </a:r>
            <a:r>
              <a:rPr lang="en-US" sz="1800"/>
              <a:t>2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NP, </a:t>
            </a:r>
            <a:r>
              <a:rPr lang="en-US"/>
              <a:t>L</a:t>
            </a:r>
            <a:r>
              <a:rPr lang="en-US" sz="1800"/>
              <a:t>1 </a:t>
            </a:r>
            <a:r>
              <a:rPr lang="en-US">
                <a:sym typeface="Symbol" pitchFamily="18" charset="2"/>
              </a:rPr>
              <a:t>NP-complete and </a:t>
            </a:r>
            <a:r>
              <a:rPr lang="en-US"/>
              <a:t>L</a:t>
            </a:r>
            <a:r>
              <a:rPr lang="en-US" sz="1800"/>
              <a:t>1 </a:t>
            </a:r>
            <a:r>
              <a:rPr lang="en-US">
                <a:sym typeface="Symbol" pitchFamily="18" charset="2"/>
              </a:rPr>
              <a:t></a:t>
            </a:r>
            <a:r>
              <a:rPr lang="en-US" sz="1800"/>
              <a:t> </a:t>
            </a:r>
            <a:r>
              <a:rPr lang="en-US"/>
              <a:t>L</a:t>
            </a:r>
            <a:r>
              <a:rPr lang="en-US" sz="1800"/>
              <a:t>2</a:t>
            </a:r>
            <a:r>
              <a:rPr lang="en-US"/>
              <a:t>, then L</a:t>
            </a:r>
            <a:r>
              <a:rPr lang="en-US" sz="1800"/>
              <a:t>2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NP-complete.</a:t>
            </a:r>
          </a:p>
          <a:p>
            <a:r>
              <a:rPr lang="en-US">
                <a:sym typeface="Symbol" pitchFamily="18" charset="2"/>
              </a:rPr>
              <a:t>If LNP-complete and LP, then P=NP.</a:t>
            </a:r>
          </a:p>
          <a:p>
            <a:r>
              <a:rPr lang="en-US">
                <a:sym typeface="Symbol" pitchFamily="18" charset="2"/>
              </a:rPr>
              <a:t>If LNP</a:t>
            </a:r>
            <a:r>
              <a:rPr lang="en-US"/>
              <a:t> and L</a:t>
            </a:r>
            <a:r>
              <a:rPr lang="en-US">
                <a:sym typeface="Symbol" pitchFamily="18" charset="2"/>
              </a:rPr>
              <a:t>P, then PNP.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Showing L is NP-complete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r>
              <a:rPr lang="en-US"/>
              <a:t>Show L</a:t>
            </a:r>
            <a:r>
              <a:rPr lang="en-US">
                <a:sym typeface="Symbol" pitchFamily="18" charset="2"/>
              </a:rPr>
              <a:t>NP.</a:t>
            </a:r>
          </a:p>
          <a:p>
            <a:r>
              <a:rPr lang="en-US">
                <a:sym typeface="Symbol" pitchFamily="18" charset="2"/>
              </a:rPr>
              <a:t>Find Q NP-complete and show </a:t>
            </a:r>
            <a:r>
              <a:rPr lang="en-US"/>
              <a:t>Q </a:t>
            </a:r>
            <a:r>
              <a:rPr lang="en-US">
                <a:sym typeface="Symbol" pitchFamily="18" charset="2"/>
              </a:rPr>
              <a:t>L.</a:t>
            </a:r>
          </a:p>
          <a:p>
            <a:r>
              <a:rPr lang="en-US">
                <a:sym typeface="Symbol" pitchFamily="18" charset="2"/>
              </a:rPr>
              <a:t>This assumes we know a problem in NP-Complete.</a:t>
            </a:r>
          </a:p>
          <a:p>
            <a:r>
              <a:rPr lang="en-US">
                <a:sym typeface="Symbol" pitchFamily="18" charset="2"/>
              </a:rPr>
              <a:t>Finding a first NP-complete problem is hard.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r>
              <a:rPr lang="en-US">
                <a:sym typeface="Symbol" pitchFamily="18" charset="2"/>
              </a:rPr>
              <a:t>A </a:t>
            </a:r>
            <a:r>
              <a:rPr lang="en-US" b="1">
                <a:sym typeface="Symbol" pitchFamily="18" charset="2"/>
              </a:rPr>
              <a:t>language L</a:t>
            </a:r>
            <a:r>
              <a:rPr lang="en-US">
                <a:sym typeface="Symbol" pitchFamily="18" charset="2"/>
              </a:rPr>
              <a:t> over  is a subset of *.</a:t>
            </a:r>
          </a:p>
          <a:p>
            <a:r>
              <a:rPr lang="en-US">
                <a:sym typeface="Symbol" pitchFamily="18" charset="2"/>
              </a:rPr>
              <a:t> is the alphabet</a:t>
            </a:r>
          </a:p>
          <a:p>
            <a:r>
              <a:rPr lang="en-US">
                <a:sym typeface="Symbol" pitchFamily="18" charset="2"/>
              </a:rPr>
              <a:t>Example ={0,1}</a:t>
            </a:r>
          </a:p>
          <a:p>
            <a:r>
              <a:rPr lang="en-US">
                <a:sym typeface="Symbol" pitchFamily="18" charset="2"/>
              </a:rPr>
              <a:t>L={10, 11, 101, 111, 1011, 1101, 10001,…}</a:t>
            </a:r>
          </a:p>
          <a:p>
            <a:pPr lvl="1"/>
            <a:r>
              <a:rPr lang="en-US">
                <a:sym typeface="Symbol" pitchFamily="18" charset="2"/>
              </a:rPr>
              <a:t>What is L?</a:t>
            </a:r>
          </a:p>
          <a:p>
            <a:pPr lvl="1"/>
            <a:r>
              <a:rPr lang="en-US">
                <a:sym typeface="Symbol" pitchFamily="18" charset="2"/>
              </a:rPr>
              <a:t>What is L=*-L?</a:t>
            </a:r>
          </a:p>
          <a:p>
            <a:r>
              <a:rPr lang="en-US">
                <a:sym typeface="Symbol" pitchFamily="18" charset="2"/>
              </a:rPr>
              <a:t>L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concatenated with L</a:t>
            </a:r>
            <a:r>
              <a:rPr lang="en-US" baseline="-25000">
                <a:sym typeface="Symbol" pitchFamily="18" charset="2"/>
              </a:rPr>
              <a:t>2</a:t>
            </a:r>
          </a:p>
          <a:p>
            <a:pPr lvl="1"/>
            <a:r>
              <a:rPr lang="en-US">
                <a:sym typeface="Symbol" pitchFamily="18" charset="2"/>
              </a:rPr>
              <a:t>L={ x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x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: x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 L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and x</a:t>
            </a:r>
            <a:r>
              <a:rPr lang="en-US" baseline="-25000">
                <a:sym typeface="Symbol" pitchFamily="18" charset="2"/>
              </a:rPr>
              <a:t>2 </a:t>
            </a:r>
            <a:r>
              <a:rPr lang="en-US">
                <a:sym typeface="Symbol" pitchFamily="18" charset="2"/>
              </a:rPr>
              <a:t> L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}</a:t>
            </a:r>
          </a:p>
          <a:p>
            <a:endParaRPr lang="en-US"/>
          </a:p>
        </p:txBody>
      </p:sp>
      <p:sp>
        <p:nvSpPr>
          <p:cNvPr id="185348" name="Line 4"/>
          <p:cNvSpPr>
            <a:spLocks noChangeShapeType="1"/>
          </p:cNvSpPr>
          <p:nvPr/>
        </p:nvSpPr>
        <p:spPr bwMode="auto">
          <a:xfrm>
            <a:off x="25146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Cook’s Theorem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1971 Satisfiability Problem is NP-Complete</a:t>
            </a:r>
          </a:p>
          <a:p>
            <a:r>
              <a:rPr lang="en-US"/>
              <a:t>V set of Boolean variables.</a:t>
            </a:r>
          </a:p>
          <a:p>
            <a:r>
              <a:rPr lang="en-US"/>
              <a:t>C collection of clauses, well-formed formulas.</a:t>
            </a:r>
          </a:p>
          <a:p>
            <a:r>
              <a:rPr lang="en-US"/>
              <a:t>Problem- “Is there a satisfying truth assignment for C?”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949" name="Picture 5" descr="Image:Relative NPC chart.PNG">
            <a:hlinkClick r:id="rId2" tooltip="Image:Relative NPC chart.PNG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69875"/>
            <a:ext cx="3903663" cy="658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Informal NP-Complete Proof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Longest Path is a NP-Complete Problem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Solve the Hamiltonian Cycle Problem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Formulate as NP problem, (yes no problem)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Given a graph G, vertices u and v, and a number k, does there exist a simple </a:t>
            </a:r>
            <a:r>
              <a:rPr lang="en-US" sz="2400" b="1"/>
              <a:t>path</a:t>
            </a:r>
            <a:r>
              <a:rPr lang="en-US" sz="2400"/>
              <a:t> from s to t with at least k edges?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Input G=(V,E),  u, v, k.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Given a certificate, we can check in polynomial time if it is a path of length k from s to t</a:t>
            </a:r>
          </a:p>
          <a:p>
            <a:pPr>
              <a:lnSpc>
                <a:spcPct val="80000"/>
              </a:lnSpc>
            </a:pPr>
            <a:r>
              <a:rPr lang="en-US" sz="2800"/>
              <a:t>For each edge (u,v),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Call   LP(V,E-(u,v), u, v, n-1)</a:t>
            </a:r>
          </a:p>
          <a:p>
            <a:pPr>
              <a:lnSpc>
                <a:spcPct val="80000"/>
              </a:lnSpc>
            </a:pPr>
            <a:r>
              <a:rPr lang="en-US" sz="2800"/>
              <a:t>At most n</a:t>
            </a:r>
            <a:r>
              <a:rPr lang="en-US" sz="2800" baseline="30000"/>
              <a:t>2</a:t>
            </a:r>
            <a:r>
              <a:rPr lang="en-US" sz="2800"/>
              <a:t> edges so we call LP at most n</a:t>
            </a:r>
            <a:r>
              <a:rPr lang="en-US" sz="2800" baseline="30000"/>
              <a:t>2</a:t>
            </a:r>
            <a:r>
              <a:rPr lang="en-US" sz="2800"/>
              <a:t> times.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L*={</a:t>
            </a:r>
            <a:r>
              <a:rPr lang="en-US" dirty="0">
                <a:sym typeface="Symbol" pitchFamily="18" charset="2"/>
              </a:rPr>
              <a:t></a:t>
            </a:r>
            <a:r>
              <a:rPr lang="en-US" dirty="0"/>
              <a:t>} </a:t>
            </a:r>
            <a:r>
              <a:rPr lang="en-US" dirty="0">
                <a:sym typeface="Symbol" pitchFamily="18" charset="2"/>
              </a:rPr>
              <a:t> L L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  L</a:t>
            </a:r>
            <a:r>
              <a:rPr lang="en-US" baseline="30000" dirty="0">
                <a:sym typeface="Symbol" pitchFamily="18" charset="2"/>
              </a:rPr>
              <a:t>3</a:t>
            </a:r>
            <a:r>
              <a:rPr lang="en-US" dirty="0">
                <a:sym typeface="Symbol" pitchFamily="18" charset="2"/>
              </a:rPr>
              <a:t> …</a:t>
            </a:r>
          </a:p>
          <a:p>
            <a:pPr lvl="1"/>
            <a:r>
              <a:rPr lang="en-US" dirty="0">
                <a:sym typeface="Symbol" pitchFamily="18" charset="2"/>
              </a:rPr>
              <a:t>Called the closure or </a:t>
            </a:r>
            <a:r>
              <a:rPr lang="en-US" dirty="0" err="1">
                <a:sym typeface="Symbol" pitchFamily="18" charset="2"/>
              </a:rPr>
              <a:t>Kleene</a:t>
            </a:r>
            <a:r>
              <a:rPr lang="en-US" dirty="0">
                <a:sym typeface="Symbol" pitchFamily="18" charset="2"/>
              </a:rPr>
              <a:t> star</a:t>
            </a:r>
          </a:p>
          <a:p>
            <a:r>
              <a:rPr lang="en-US" dirty="0">
                <a:sym typeface="Symbol" pitchFamily="18" charset="2"/>
              </a:rPr>
              <a:t>An algorithm A accepts x {0,1}*, if given input x, the output is 1, i.e. A(x)=1.</a:t>
            </a:r>
          </a:p>
          <a:p>
            <a:r>
              <a:rPr lang="en-US" dirty="0">
                <a:sym typeface="Symbol" pitchFamily="18" charset="2"/>
              </a:rPr>
              <a:t>An algorithm A rejects x {0,1}*, if given input x, the output is </a:t>
            </a:r>
            <a:r>
              <a:rPr lang="en-US" dirty="0" smtClean="0">
                <a:sym typeface="Symbol" pitchFamily="18" charset="2"/>
              </a:rPr>
              <a:t>0, </a:t>
            </a:r>
            <a:r>
              <a:rPr lang="en-US" dirty="0">
                <a:sym typeface="Symbol" pitchFamily="18" charset="2"/>
              </a:rPr>
              <a:t>i.e. A(x)=0.</a:t>
            </a:r>
          </a:p>
          <a:p>
            <a:r>
              <a:rPr lang="en-US" dirty="0">
                <a:sym typeface="Symbol" pitchFamily="18" charset="2"/>
              </a:rPr>
              <a:t>The language accepted by algorithm A is the set of strings L= {x {0,1}* : A(x)=1}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sym typeface="Symbol" pitchFamily="18" charset="2"/>
              </a:rPr>
              <a:t>The language accepted by algorithm A is the set of strings L= {x {0,1}* : A(x)=1}</a:t>
            </a:r>
          </a:p>
          <a:p>
            <a:pPr>
              <a:lnSpc>
                <a:spcPct val="80000"/>
              </a:lnSpc>
            </a:pPr>
            <a:r>
              <a:rPr lang="en-US" sz="2800">
                <a:sym typeface="Symbol" pitchFamily="18" charset="2"/>
              </a:rPr>
              <a:t>For x  L,  A will not necessarily reject x, i.e. we are not guaranteed that A(x)=0, but that A(x) 1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ym typeface="Symbol" pitchFamily="18" charset="2"/>
              </a:rPr>
              <a:t>Example A my loop forever given input x</a:t>
            </a:r>
          </a:p>
          <a:p>
            <a:pPr>
              <a:lnSpc>
                <a:spcPct val="80000"/>
              </a:lnSpc>
            </a:pPr>
            <a:r>
              <a:rPr lang="en-US" sz="2800">
                <a:sym typeface="Symbol" pitchFamily="18" charset="2"/>
              </a:rPr>
              <a:t>A language L is </a:t>
            </a:r>
            <a:r>
              <a:rPr lang="en-US" sz="2800" b="1" u="sng">
                <a:sym typeface="Symbol" pitchFamily="18" charset="2"/>
              </a:rPr>
              <a:t>accepted in polynomial</a:t>
            </a:r>
            <a:r>
              <a:rPr lang="en-US" sz="2800" b="1">
                <a:sym typeface="Symbol" pitchFamily="18" charset="2"/>
              </a:rPr>
              <a:t> time</a:t>
            </a:r>
            <a:r>
              <a:rPr lang="en-US" sz="2800">
                <a:sym typeface="Symbol" pitchFamily="18" charset="2"/>
              </a:rPr>
              <a:t> by A if it is accepted by A and if |x|=n, there exists a constant k so that T(n)&lt;=O(n</a:t>
            </a:r>
            <a:r>
              <a:rPr lang="en-US" sz="2800" baseline="30000">
                <a:sym typeface="Symbol" pitchFamily="18" charset="2"/>
              </a:rPr>
              <a:t>k</a:t>
            </a:r>
            <a:r>
              <a:rPr lang="en-US" sz="2800">
                <a:sym typeface="Symbol" pitchFamily="18" charset="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>
                <a:sym typeface="Symbol" pitchFamily="18" charset="2"/>
              </a:rPr>
              <a:t>A language L is </a:t>
            </a:r>
            <a:r>
              <a:rPr lang="en-US" sz="2800" b="1" u="sng">
                <a:sym typeface="Symbol" pitchFamily="18" charset="2"/>
              </a:rPr>
              <a:t>decided in polynomial time</a:t>
            </a:r>
            <a:r>
              <a:rPr lang="en-US" sz="2800">
                <a:sym typeface="Symbol" pitchFamily="18" charset="2"/>
              </a:rPr>
              <a:t> by A given x {0,1}*,  A determines if x L or x  L and if |x|=n, there exists a constant k so that T(n)&lt;=O(n</a:t>
            </a:r>
            <a:r>
              <a:rPr lang="en-US" sz="2800" baseline="30000">
                <a:sym typeface="Symbol" pitchFamily="18" charset="2"/>
              </a:rPr>
              <a:t>k</a:t>
            </a:r>
            <a:r>
              <a:rPr lang="en-US" sz="2800">
                <a:sym typeface="Symbol" pitchFamily="18" charset="2"/>
              </a:rPr>
              <a:t>)</a:t>
            </a:r>
          </a:p>
          <a:p>
            <a:pPr>
              <a:lnSpc>
                <a:spcPct val="80000"/>
              </a:lnSpc>
            </a:pPr>
            <a:endParaRPr lang="en-US" sz="28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 Class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Each Complexity class is a set of languages.</a:t>
            </a:r>
          </a:p>
          <a:p>
            <a:pPr>
              <a:lnSpc>
                <a:spcPct val="90000"/>
              </a:lnSpc>
            </a:pPr>
            <a:r>
              <a:rPr lang="en-US"/>
              <a:t>P={L </a:t>
            </a:r>
            <a:r>
              <a:rPr lang="en-US">
                <a:sym typeface="Symbol" pitchFamily="18" charset="2"/>
              </a:rPr>
              <a:t> </a:t>
            </a:r>
            <a:r>
              <a:rPr lang="en-US"/>
              <a:t>{0,1}* : there exist an algorithm A that decides L in polynomial time}</a:t>
            </a:r>
          </a:p>
          <a:p>
            <a:pPr>
              <a:lnSpc>
                <a:spcPct val="90000"/>
              </a:lnSpc>
            </a:pPr>
            <a:r>
              <a:rPr lang="en-US"/>
              <a:t>Theorem 34.2</a:t>
            </a:r>
          </a:p>
          <a:p>
            <a:pPr lvl="1">
              <a:lnSpc>
                <a:spcPct val="90000"/>
              </a:lnSpc>
            </a:pPr>
            <a:r>
              <a:rPr lang="en-US"/>
              <a:t>P={L </a:t>
            </a:r>
            <a:r>
              <a:rPr lang="en-US">
                <a:sym typeface="Symbol" pitchFamily="18" charset="2"/>
              </a:rPr>
              <a:t> </a:t>
            </a:r>
            <a:r>
              <a:rPr lang="en-US"/>
              <a:t>{0,1}* : there exist an algorithm A that </a:t>
            </a:r>
            <a:r>
              <a:rPr lang="en-US" b="1" u="sng"/>
              <a:t>accepts</a:t>
            </a:r>
            <a:r>
              <a:rPr lang="en-US"/>
              <a:t> L in polynomial time}</a:t>
            </a:r>
          </a:p>
          <a:p>
            <a:pPr lvl="1">
              <a:lnSpc>
                <a:spcPct val="90000"/>
              </a:lnSpc>
            </a:pPr>
            <a:r>
              <a:rPr lang="en-US"/>
              <a:t>A accepts x </a:t>
            </a:r>
            <a:r>
              <a:rPr lang="en-US">
                <a:sym typeface="Symbol" pitchFamily="18" charset="2"/>
              </a:rPr>
              <a:t></a:t>
            </a:r>
            <a:r>
              <a:rPr lang="en-US"/>
              <a:t>L in at most cn</a:t>
            </a:r>
            <a:r>
              <a:rPr lang="en-US" baseline="30000"/>
              <a:t>k </a:t>
            </a:r>
            <a:r>
              <a:rPr lang="en-US"/>
              <a:t>steps, for some c, k and |x|=n</a:t>
            </a:r>
            <a:endParaRPr lang="en-US" baseline="30000"/>
          </a:p>
          <a:p>
            <a:pPr lvl="1">
              <a:lnSpc>
                <a:spcPct val="90000"/>
              </a:lnSpc>
            </a:pPr>
            <a:r>
              <a:rPr lang="en-US"/>
              <a:t>After cn</a:t>
            </a:r>
            <a:r>
              <a:rPr lang="en-US" baseline="30000"/>
              <a:t>k</a:t>
            </a:r>
            <a:r>
              <a:rPr lang="en-US"/>
              <a:t> , if A has not accepted x, then A(x)=0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Verification Algorithms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Given G=(V,E) a </a:t>
            </a:r>
            <a:r>
              <a:rPr lang="en-US" dirty="0" err="1"/>
              <a:t>hamiltonian</a:t>
            </a:r>
            <a:r>
              <a:rPr lang="en-US" dirty="0"/>
              <a:t> cycle is a simple cycle which contains every vertex of V.</a:t>
            </a:r>
          </a:p>
          <a:p>
            <a:pPr>
              <a:lnSpc>
                <a:spcPct val="90000"/>
              </a:lnSpc>
            </a:pPr>
            <a:r>
              <a:rPr lang="en-US" dirty="0"/>
              <a:t>Formal Language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Ham_Cycle</a:t>
            </a:r>
            <a:r>
              <a:rPr lang="en-US" dirty="0"/>
              <a:t>= { &lt;G&gt;: G is a </a:t>
            </a:r>
            <a:r>
              <a:rPr lang="en-US" dirty="0" err="1"/>
              <a:t>hamiltonian</a:t>
            </a:r>
            <a:r>
              <a:rPr lang="en-US" dirty="0"/>
              <a:t> graph}</a:t>
            </a:r>
          </a:p>
          <a:p>
            <a:pPr>
              <a:lnSpc>
                <a:spcPct val="90000"/>
              </a:lnSpc>
            </a:pPr>
            <a:r>
              <a:rPr lang="en-US" dirty="0"/>
              <a:t>Verification, given G, suppose someone said G is  </a:t>
            </a:r>
            <a:r>
              <a:rPr lang="en-US" dirty="0" err="1"/>
              <a:t>hamiltonian</a:t>
            </a:r>
            <a:r>
              <a:rPr lang="en-US" dirty="0"/>
              <a:t> and they offer proof.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certificate (ordered list of vertices)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can verify this is O(n</a:t>
            </a:r>
            <a:r>
              <a:rPr lang="en-US" baseline="30000" dirty="0"/>
              <a:t>2</a:t>
            </a:r>
            <a:r>
              <a:rPr lang="en-US" dirty="0"/>
              <a:t>) time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Input is G and y (the certificate)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Verification Algorithms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4876800"/>
          </a:xfrm>
        </p:spPr>
        <p:txBody>
          <a:bodyPr/>
          <a:lstStyle/>
          <a:p>
            <a:r>
              <a:rPr lang="en-US"/>
              <a:t>Verification algorithm</a:t>
            </a:r>
          </a:p>
          <a:p>
            <a:pPr lvl="1"/>
            <a:r>
              <a:rPr lang="en-US"/>
              <a:t> A inputs x and a certificate y, A(x,y).</a:t>
            </a:r>
          </a:p>
          <a:p>
            <a:pPr lvl="1"/>
            <a:r>
              <a:rPr lang="en-US"/>
              <a:t>If y verifies x, then A(x,y)=1</a:t>
            </a:r>
          </a:p>
          <a:p>
            <a:r>
              <a:rPr lang="en-US"/>
              <a:t>A language verified by a verification algorithm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L={x </a:t>
            </a:r>
            <a:r>
              <a:rPr lang="en-US" sz="2800">
                <a:sym typeface="Symbol" pitchFamily="18" charset="2"/>
              </a:rPr>
              <a:t>{0,1}* : there exists y{0,1}* for which A(x,y)=1} </a:t>
            </a:r>
            <a:endParaRPr lang="en-US" sz="2800"/>
          </a:p>
          <a:p>
            <a:r>
              <a:rPr lang="en-US"/>
              <a:t>So for any x</a:t>
            </a:r>
            <a:r>
              <a:rPr lang="en-US" sz="2800">
                <a:sym typeface="Symbol" pitchFamily="18" charset="2"/>
              </a:rPr>
              <a:t>L, there is a y for which A(x,y)=1</a:t>
            </a:r>
          </a:p>
          <a:p>
            <a:r>
              <a:rPr lang="en-US"/>
              <a:t>For any x</a:t>
            </a:r>
            <a:r>
              <a:rPr lang="en-US">
                <a:sym typeface="Symbol" pitchFamily="18" charset="2"/>
              </a:rPr>
              <a:t></a:t>
            </a:r>
            <a:r>
              <a:rPr lang="en-US" sz="2800">
                <a:sym typeface="Symbol" pitchFamily="18" charset="2"/>
              </a:rPr>
              <a:t> L and for any y, A(x,y) </a:t>
            </a:r>
            <a:r>
              <a:rPr lang="en-US" sz="2800">
                <a:cs typeface="Arial" charset="0"/>
                <a:sym typeface="Symbol" pitchFamily="18" charset="2"/>
              </a:rPr>
              <a:t>≠</a:t>
            </a:r>
            <a:r>
              <a:rPr lang="en-US" sz="2800">
                <a:sym typeface="Symbol" pitchFamily="18" charset="2"/>
              </a:rPr>
              <a:t> 1</a:t>
            </a:r>
          </a:p>
          <a:p>
            <a:endParaRPr lang="en-US" sz="2800">
              <a:sym typeface="Symbol" pitchFamily="18" charset="2"/>
            </a:endParaRPr>
          </a:p>
          <a:p>
            <a:endParaRPr lang="en-US" sz="28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NP (nondeterministic polynomial)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complexity class NP is the set of languages which can be verified by a polynomial time algorithm.</a:t>
            </a:r>
          </a:p>
          <a:p>
            <a:r>
              <a:rPr lang="en-US"/>
              <a:t>L </a:t>
            </a:r>
            <a:r>
              <a:rPr lang="en-US">
                <a:sym typeface="Symbol" pitchFamily="18" charset="2"/>
              </a:rPr>
              <a:t></a:t>
            </a:r>
            <a:r>
              <a:rPr lang="en-US"/>
              <a:t>NP </a:t>
            </a:r>
            <a:r>
              <a:rPr lang="en-US">
                <a:sym typeface="Symbol" pitchFamily="18" charset="2"/>
              </a:rPr>
              <a:t></a:t>
            </a:r>
          </a:p>
          <a:p>
            <a:pPr>
              <a:buFont typeface="Wingdings" pitchFamily="2" charset="2"/>
              <a:buNone/>
            </a:pPr>
            <a:r>
              <a:rPr lang="en-US"/>
              <a:t> L=</a:t>
            </a:r>
            <a:r>
              <a:rPr lang="en-US" sz="2800"/>
              <a:t>{x </a:t>
            </a:r>
            <a:r>
              <a:rPr lang="en-US" sz="2800">
                <a:sym typeface="Symbol" pitchFamily="18" charset="2"/>
              </a:rPr>
              <a:t>{0,1}* : there exists y with |y|=O(x</a:t>
            </a:r>
            <a:r>
              <a:rPr lang="en-US" sz="2800" baseline="30000">
                <a:sym typeface="Symbol" pitchFamily="18" charset="2"/>
              </a:rPr>
              <a:t>c</a:t>
            </a:r>
            <a:r>
              <a:rPr lang="en-US" sz="2800">
                <a:sym typeface="Symbol" pitchFamily="18" charset="2"/>
              </a:rPr>
              <a:t>) (c a constant) such that A(x,y)=1}   </a:t>
            </a:r>
            <a:endParaRPr lang="en-US" sz="2800"/>
          </a:p>
          <a:p>
            <a:r>
              <a:rPr lang="en-US"/>
              <a:t> A </a:t>
            </a:r>
            <a:r>
              <a:rPr lang="en-US" b="1"/>
              <a:t>verifies</a:t>
            </a:r>
            <a:r>
              <a:rPr lang="en-US"/>
              <a:t> language L in </a:t>
            </a:r>
            <a:r>
              <a:rPr lang="en-US" b="1"/>
              <a:t>polynomial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 </a:t>
            </a:r>
            <a:r>
              <a:rPr lang="en-US">
                <a:sym typeface="Symbol" pitchFamily="18" charset="2"/>
              </a:rPr>
              <a:t> NP</a:t>
            </a:r>
          </a:p>
          <a:p>
            <a:pPr lvl="1"/>
            <a:r>
              <a:rPr lang="en-US">
                <a:sym typeface="Symbol" pitchFamily="18" charset="2"/>
              </a:rPr>
              <a:t>Given L  P, there is a algorithm A which accepts L in polynomial time.</a:t>
            </a:r>
          </a:p>
          <a:p>
            <a:pPr lvl="1"/>
            <a:r>
              <a:rPr lang="en-US">
                <a:sym typeface="Symbol" pitchFamily="18" charset="2"/>
              </a:rPr>
              <a:t>Covert algorithm A(x) to algorithm A(x,y) and A ignores y.</a:t>
            </a:r>
          </a:p>
          <a:p>
            <a:pPr lvl="1"/>
            <a:r>
              <a:rPr lang="en-US">
                <a:sym typeface="Symbol" pitchFamily="18" charset="2"/>
              </a:rPr>
              <a:t>A(x,y)=1 if A(x)=1, for any y</a:t>
            </a:r>
          </a:p>
          <a:p>
            <a:pPr lvl="1"/>
            <a:r>
              <a:rPr lang="en-US">
                <a:sym typeface="Symbol" pitchFamily="18" charset="2"/>
              </a:rPr>
              <a:t>A(x,y)=0 if A(x)=0, for any 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2168</TotalTime>
  <Words>1323</Words>
  <Application>Microsoft Office PowerPoint</Application>
  <PresentationFormat>On-screen Show (4:3)</PresentationFormat>
  <Paragraphs>147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Beam</vt:lpstr>
      <vt:lpstr>NP Part 2</vt:lpstr>
      <vt:lpstr>Language</vt:lpstr>
      <vt:lpstr>Language</vt:lpstr>
      <vt:lpstr>Language</vt:lpstr>
      <vt:lpstr>Complexity Class</vt:lpstr>
      <vt:lpstr>Verification Algorithms</vt:lpstr>
      <vt:lpstr>Verification Algorithms</vt:lpstr>
      <vt:lpstr>NP (nondeterministic polynomial)</vt:lpstr>
      <vt:lpstr>Complexity</vt:lpstr>
      <vt:lpstr>Complexity</vt:lpstr>
      <vt:lpstr>Co-NP</vt:lpstr>
      <vt:lpstr>PowerPoint Presentation</vt:lpstr>
      <vt:lpstr>Tractable and Intractable</vt:lpstr>
      <vt:lpstr>Halting Problem</vt:lpstr>
      <vt:lpstr>Halting Problem</vt:lpstr>
      <vt:lpstr>Reducibility</vt:lpstr>
      <vt:lpstr>NP-Complete</vt:lpstr>
      <vt:lpstr>Show the following</vt:lpstr>
      <vt:lpstr>Showing L is NP-complete</vt:lpstr>
      <vt:lpstr>Cook’s Theorem</vt:lpstr>
      <vt:lpstr>PowerPoint Presentation</vt:lpstr>
      <vt:lpstr>Informal NP-Complete Proof</vt:lpstr>
    </vt:vector>
  </TitlesOfParts>
  <Company>East Tennessee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Sets Discrete Structures</dc:title>
  <dc:creator>WALLACEC</dc:creator>
  <cp:lastModifiedBy>admin</cp:lastModifiedBy>
  <cp:revision>56</cp:revision>
  <dcterms:created xsi:type="dcterms:W3CDTF">2004-08-31T15:03:15Z</dcterms:created>
  <dcterms:modified xsi:type="dcterms:W3CDTF">2013-04-24T22:02:36Z</dcterms:modified>
</cp:coreProperties>
</file>