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70" r:id="rId2"/>
    <p:sldId id="289" r:id="rId3"/>
    <p:sldId id="291" r:id="rId4"/>
    <p:sldId id="292" r:id="rId5"/>
    <p:sldId id="297" r:id="rId6"/>
    <p:sldId id="294" r:id="rId7"/>
    <p:sldId id="306" r:id="rId8"/>
    <p:sldId id="298" r:id="rId9"/>
    <p:sldId id="296" r:id="rId10"/>
    <p:sldId id="305" r:id="rId11"/>
    <p:sldId id="299" r:id="rId12"/>
    <p:sldId id="300" r:id="rId13"/>
    <p:sldId id="301" r:id="rId14"/>
    <p:sldId id="302" r:id="rId15"/>
    <p:sldId id="303" r:id="rId16"/>
    <p:sldId id="30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039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9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BA1462-7C00-4A66-901E-34383A27F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BDEC4-18FF-48F9-8F47-F5AA19CDC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C8EA7-BE97-4A08-850B-900924EA7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72FD6-2F66-4687-A608-14554706E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9F82A-3FBF-49D0-9BDD-A4014474E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BDC8-A69D-45EF-BB7E-4F5389D11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A911D-A641-4D47-A137-80BEE350D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AA4BC-8FED-4320-8C6F-59EAA6B02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237B2-2B6C-4611-9DB5-7CF09C410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21A1-E4E4-405F-83E1-F0E6DBD59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76222-F498-4B2C-928D-7D56EEB55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746A-3CD7-4D88-927D-6D961A326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0F4F-C291-4327-9C30-ACB0BBE26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6ECC-3EB0-49C3-A228-6AEE6CDF9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99331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2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3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4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5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6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7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8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9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0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1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3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4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5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6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7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8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0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1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4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5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6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7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8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9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0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1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2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3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4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5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6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99368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369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9937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93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7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7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7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865F774-7ADC-4356-AFDD-DA23369E5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9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9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0" grpId="0"/>
      <p:bldP spid="99371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7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String Matching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ffectLst/>
              </a:rPr>
              <a:t>KMP-Matcher(T,P)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effectLst/>
                <a:cs typeface="Arial" charset="0"/>
              </a:rPr>
              <a:t>KMP-Matcher(T,P)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1 n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length[T]                               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  <a:sym typeface="Wingdings" pitchFamily="2" charset="2"/>
              </a:rPr>
              <a:t>2 m  length[P]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  <a:sym typeface="Wingdings" pitchFamily="2" charset="2"/>
              </a:rPr>
              <a:t>3 </a:t>
            </a:r>
            <a:r>
              <a:rPr lang="el-GR" sz="2400" dirty="0" smtClean="0">
                <a:cs typeface="Arial" charset="0"/>
                <a:sym typeface="Symbol" pitchFamily="18" charset="2"/>
              </a:rPr>
              <a:t>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Compute-Prefix-Function(P)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4 q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0                             //number of characters matched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5 </a:t>
            </a:r>
            <a:r>
              <a:rPr lang="en-US" sz="2400" b="1" dirty="0" smtClean="0">
                <a:cs typeface="Arial" charset="0"/>
              </a:rPr>
              <a:t>for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1 to n                  //scan text from left to right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6      </a:t>
            </a:r>
            <a:r>
              <a:rPr lang="en-US" sz="2400" b="1" dirty="0" smtClean="0">
                <a:cs typeface="Arial" charset="0"/>
              </a:rPr>
              <a:t> while</a:t>
            </a:r>
            <a:r>
              <a:rPr lang="en-US" sz="2400" dirty="0" smtClean="0">
                <a:cs typeface="Arial" charset="0"/>
              </a:rPr>
              <a:t>  q &gt; 0 and P[q+1] ≠ T[</a:t>
            </a:r>
            <a:r>
              <a:rPr lang="en-US" sz="2400" dirty="0" err="1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lain" startAt="7"/>
              <a:defRPr/>
            </a:pPr>
            <a:r>
              <a:rPr lang="en-US" sz="2400" dirty="0" smtClean="0">
                <a:cs typeface="Arial" charset="0"/>
              </a:rPr>
              <a:t>             q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</a:t>
            </a:r>
            <a:r>
              <a:rPr lang="el-GR" sz="2400" dirty="0" smtClean="0">
                <a:cs typeface="Arial" charset="0"/>
                <a:sym typeface="Symbol" pitchFamily="18" charset="2"/>
              </a:rPr>
              <a:t></a:t>
            </a:r>
            <a:r>
              <a:rPr lang="en-US" sz="2400" dirty="0" smtClean="0">
                <a:cs typeface="Arial" charset="0"/>
              </a:rPr>
              <a:t>[q]         //next character does not match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lain" startAt="8"/>
              <a:defRPr/>
            </a:pPr>
            <a:r>
              <a:rPr lang="en-US" sz="2400" dirty="0" smtClean="0">
                <a:cs typeface="Arial" charset="0"/>
              </a:rPr>
              <a:t>      </a:t>
            </a:r>
            <a:r>
              <a:rPr lang="en-US" sz="2400" b="1" dirty="0" smtClean="0">
                <a:cs typeface="Arial" charset="0"/>
              </a:rPr>
              <a:t>if</a:t>
            </a:r>
            <a:r>
              <a:rPr lang="en-US" sz="2400" dirty="0" smtClean="0">
                <a:cs typeface="Arial" charset="0"/>
              </a:rPr>
              <a:t> P[q+1] = T[</a:t>
            </a:r>
            <a:r>
              <a:rPr lang="en-US" sz="2400" dirty="0" err="1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]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lain" startAt="9"/>
              <a:defRPr/>
            </a:pPr>
            <a:r>
              <a:rPr lang="en-US" sz="2400" dirty="0" smtClean="0">
                <a:cs typeface="Arial" charset="0"/>
              </a:rPr>
              <a:t>         </a:t>
            </a:r>
            <a:r>
              <a:rPr lang="en-US" sz="2400" b="1" dirty="0" smtClean="0">
                <a:cs typeface="Arial" charset="0"/>
              </a:rPr>
              <a:t>then</a:t>
            </a:r>
            <a:r>
              <a:rPr lang="en-US" sz="2400" dirty="0" smtClean="0">
                <a:cs typeface="Arial" charset="0"/>
              </a:rPr>
              <a:t> q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q + 1            //next character matches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lain" startAt="10"/>
              <a:defRPr/>
            </a:pPr>
            <a:r>
              <a:rPr lang="en-US" sz="2400" dirty="0" smtClean="0">
                <a:cs typeface="Arial" charset="0"/>
              </a:rPr>
              <a:t>      </a:t>
            </a:r>
            <a:r>
              <a:rPr lang="en-US" sz="2400" b="1" dirty="0" smtClean="0">
                <a:cs typeface="Arial" charset="0"/>
              </a:rPr>
              <a:t>if</a:t>
            </a:r>
            <a:r>
              <a:rPr lang="en-US" sz="2400" dirty="0" smtClean="0">
                <a:cs typeface="Arial" charset="0"/>
              </a:rPr>
              <a:t> q = m                          //is all of P matched?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lain" startAt="10"/>
              <a:defRPr/>
            </a:pPr>
            <a:r>
              <a:rPr lang="en-US" sz="2400" dirty="0" smtClean="0">
                <a:cs typeface="Arial" charset="0"/>
              </a:rPr>
              <a:t>          </a:t>
            </a:r>
            <a:r>
              <a:rPr lang="en-US" sz="2400" b="1" dirty="0" smtClean="0">
                <a:cs typeface="Arial" charset="0"/>
              </a:rPr>
              <a:t>then</a:t>
            </a:r>
            <a:r>
              <a:rPr lang="en-US" sz="2400" dirty="0" smtClean="0">
                <a:cs typeface="Arial" charset="0"/>
              </a:rPr>
              <a:t> print “Pattern occurs with shift” </a:t>
            </a:r>
            <a:r>
              <a:rPr lang="en-US" sz="2400" dirty="0" err="1" smtClean="0">
                <a:cs typeface="Arial" charset="0"/>
              </a:rPr>
              <a:t>i</a:t>
            </a:r>
            <a:r>
              <a:rPr lang="en-US" sz="2400" dirty="0" smtClean="0">
                <a:cs typeface="Arial" charset="0"/>
              </a:rPr>
              <a:t> – m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lain" startAt="12"/>
              <a:defRPr/>
            </a:pPr>
            <a:r>
              <a:rPr lang="en-US" sz="2400" dirty="0" smtClean="0">
                <a:cs typeface="Arial" charset="0"/>
              </a:rPr>
              <a:t>                 q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</a:t>
            </a:r>
            <a:r>
              <a:rPr lang="el-GR" sz="2400" dirty="0" smtClean="0">
                <a:cs typeface="Arial" charset="0"/>
                <a:sym typeface="Symbol" pitchFamily="18" charset="2"/>
              </a:rPr>
              <a:t></a:t>
            </a:r>
            <a:r>
              <a:rPr lang="en-US" sz="2400" dirty="0" smtClean="0">
                <a:cs typeface="Arial" charset="0"/>
              </a:rPr>
              <a:t>[ q]            // look for the next match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cs typeface="Arial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 smtClean="0">
              <a:cs typeface="Arial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          T                 </a:t>
            </a:r>
          </a:p>
        </p:txBody>
      </p:sp>
      <p:graphicFrame>
        <p:nvGraphicFramePr>
          <p:cNvPr id="224259" name="Group 3"/>
          <p:cNvGraphicFramePr>
            <a:graphicFrameLocks noGrp="1"/>
          </p:cNvGraphicFramePr>
          <p:nvPr>
            <p:ph sz="quarter" idx="2"/>
          </p:nvPr>
        </p:nvGraphicFramePr>
        <p:xfrm>
          <a:off x="2819400" y="1676400"/>
          <a:ext cx="5410200" cy="609600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  <a:gridCol w="361950"/>
                <a:gridCol w="360363"/>
                <a:gridCol w="360362"/>
                <a:gridCol w="360363"/>
                <a:gridCol w="360362"/>
                <a:gridCol w="361950"/>
                <a:gridCol w="360363"/>
                <a:gridCol w="360362"/>
                <a:gridCol w="360363"/>
                <a:gridCol w="360362"/>
                <a:gridCol w="361950"/>
                <a:gridCol w="360363"/>
                <a:gridCol w="3603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1447800" y="2667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514600" y="2779713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24295" name="Group 39"/>
          <p:cNvGraphicFramePr>
            <a:graphicFrameLocks noGrp="1"/>
          </p:cNvGraphicFramePr>
          <p:nvPr>
            <p:ph sz="quarter" idx="3"/>
          </p:nvPr>
        </p:nvGraphicFramePr>
        <p:xfrm>
          <a:off x="2819400" y="2744788"/>
          <a:ext cx="2895600" cy="518160"/>
        </p:xfrm>
        <a:graphic>
          <a:graphicData uri="http://schemas.openxmlformats.org/drawingml/2006/table">
            <a:tbl>
              <a:tblPr/>
              <a:tblGrid>
                <a:gridCol w="414338"/>
                <a:gridCol w="412750"/>
                <a:gridCol w="414337"/>
                <a:gridCol w="412750"/>
                <a:gridCol w="414338"/>
                <a:gridCol w="412750"/>
                <a:gridCol w="4143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4353" name="Group 97"/>
          <p:cNvGraphicFramePr>
            <a:graphicFrameLocks noGrp="1"/>
          </p:cNvGraphicFramePr>
          <p:nvPr/>
        </p:nvGraphicFramePr>
        <p:xfrm>
          <a:off x="1828800" y="4876800"/>
          <a:ext cx="4343400" cy="1534160"/>
        </p:xfrm>
        <a:graphic>
          <a:graphicData uri="http://schemas.openxmlformats.org/drawingml/2006/table">
            <a:tbl>
              <a:tblPr/>
              <a:tblGrid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  <a:gridCol w="5429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</a:t>
                      </a:r>
                      <a:r>
                        <a:rPr kumimoji="0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2" name="Group 2"/>
          <p:cNvGraphicFramePr>
            <a:graphicFrameLocks noGrp="1"/>
          </p:cNvGraphicFramePr>
          <p:nvPr>
            <p:ph sz="half" idx="1"/>
          </p:nvPr>
        </p:nvGraphicFramePr>
        <p:xfrm>
          <a:off x="1143000" y="1844675"/>
          <a:ext cx="7848600" cy="518160"/>
        </p:xfrm>
        <a:graphic>
          <a:graphicData uri="http://schemas.openxmlformats.org/drawingml/2006/table">
            <a:tbl>
              <a:tblPr/>
              <a:tblGrid>
                <a:gridCol w="523875"/>
                <a:gridCol w="522288"/>
                <a:gridCol w="523875"/>
                <a:gridCol w="522287"/>
                <a:gridCol w="523875"/>
                <a:gridCol w="523875"/>
                <a:gridCol w="522288"/>
                <a:gridCol w="523875"/>
                <a:gridCol w="522287"/>
                <a:gridCol w="523875"/>
                <a:gridCol w="523875"/>
                <a:gridCol w="522288"/>
                <a:gridCol w="523875"/>
                <a:gridCol w="522287"/>
                <a:gridCol w="5238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316" name="Group 36"/>
          <p:cNvGraphicFramePr>
            <a:graphicFrameLocks noGrp="1"/>
          </p:cNvGraphicFramePr>
          <p:nvPr>
            <p:ph sz="quarter" idx="2"/>
          </p:nvPr>
        </p:nvGraphicFramePr>
        <p:xfrm>
          <a:off x="1371600" y="4587875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350" name="Group 70"/>
          <p:cNvGraphicFramePr>
            <a:graphicFrameLocks noGrp="1"/>
          </p:cNvGraphicFramePr>
          <p:nvPr/>
        </p:nvGraphicFramePr>
        <p:xfrm>
          <a:off x="1143000" y="2743200"/>
          <a:ext cx="3657600" cy="518160"/>
        </p:xfrm>
        <a:graphic>
          <a:graphicData uri="http://schemas.openxmlformats.org/drawingml/2006/table">
            <a:tbl>
              <a:tblPr/>
              <a:tblGrid>
                <a:gridCol w="523875"/>
                <a:gridCol w="520700"/>
                <a:gridCol w="522288"/>
                <a:gridCol w="523875"/>
                <a:gridCol w="522287"/>
                <a:gridCol w="520700"/>
                <a:gridCol w="523875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746125" y="265113"/>
            <a:ext cx="36385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n = 15; </a:t>
            </a:r>
          </a:p>
          <a:p>
            <a:pPr eaLnBrk="1" hangingPunct="1"/>
            <a:r>
              <a:rPr lang="en-US"/>
              <a:t>m  = 7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Step 1: i = 1, q = 0</a:t>
            </a:r>
          </a:p>
          <a:p>
            <a:pPr eaLnBrk="1" hangingPunct="1"/>
            <a:r>
              <a:rPr lang="en-US"/>
              <a:t>             </a:t>
            </a:r>
          </a:p>
        </p:txBody>
      </p:sp>
      <p:sp>
        <p:nvSpPr>
          <p:cNvPr id="15449" name="Text Box 89"/>
          <p:cNvSpPr txBox="1">
            <a:spLocks noChangeArrowheads="1"/>
          </p:cNvSpPr>
          <p:nvPr/>
        </p:nvSpPr>
        <p:spPr bwMode="auto">
          <a:xfrm>
            <a:off x="365125" y="18430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381000" y="27432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225371" name="Line 91"/>
          <p:cNvSpPr>
            <a:spLocks noChangeShapeType="1"/>
          </p:cNvSpPr>
          <p:nvPr/>
        </p:nvSpPr>
        <p:spPr bwMode="auto">
          <a:xfrm flipV="1">
            <a:off x="1371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2651125" y="4913313"/>
            <a:ext cx="701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25373" name="Text Box 93"/>
          <p:cNvSpPr txBox="1">
            <a:spLocks noChangeArrowheads="1"/>
          </p:cNvSpPr>
          <p:nvPr/>
        </p:nvSpPr>
        <p:spPr bwMode="auto">
          <a:xfrm>
            <a:off x="990600" y="32766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P[1] does not match with T[1].  P shifted one position to the right.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25374" name="Text Box 94"/>
          <p:cNvSpPr txBox="1">
            <a:spLocks noChangeArrowheads="1"/>
          </p:cNvSpPr>
          <p:nvPr/>
        </p:nvSpPr>
        <p:spPr bwMode="auto">
          <a:xfrm>
            <a:off x="517525" y="45862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225375" name="Text Box 95"/>
          <p:cNvSpPr txBox="1">
            <a:spLocks noChangeArrowheads="1"/>
          </p:cNvSpPr>
          <p:nvPr/>
        </p:nvSpPr>
        <p:spPr bwMode="auto">
          <a:xfrm>
            <a:off x="517525" y="552926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graphicFrame>
        <p:nvGraphicFramePr>
          <p:cNvPr id="225376" name="Group 96"/>
          <p:cNvGraphicFramePr>
            <a:graphicFrameLocks noGrp="1"/>
          </p:cNvGraphicFramePr>
          <p:nvPr>
            <p:ph sz="quarter" idx="3"/>
          </p:nvPr>
        </p:nvGraphicFramePr>
        <p:xfrm>
          <a:off x="1905000" y="5491163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09587"/>
                <a:gridCol w="511175"/>
                <a:gridCol w="514350"/>
                <a:gridCol w="511175"/>
                <a:gridCol w="509588"/>
                <a:gridCol w="512762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94" name="Text Box 114"/>
          <p:cNvSpPr txBox="1">
            <a:spLocks noChangeArrowheads="1"/>
          </p:cNvSpPr>
          <p:nvPr/>
        </p:nvSpPr>
        <p:spPr bwMode="auto">
          <a:xfrm>
            <a:off x="844550" y="3976688"/>
            <a:ext cx="205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Step 2: i = 2, q = 0</a:t>
            </a:r>
          </a:p>
          <a:p>
            <a:pPr eaLnBrk="1" hangingPunct="1"/>
            <a:r>
              <a:rPr lang="en-US"/>
              <a:t>            </a:t>
            </a:r>
          </a:p>
        </p:txBody>
      </p:sp>
      <p:sp>
        <p:nvSpPr>
          <p:cNvPr id="225395" name="Line 115"/>
          <p:cNvSpPr>
            <a:spLocks noChangeShapeType="1"/>
          </p:cNvSpPr>
          <p:nvPr/>
        </p:nvSpPr>
        <p:spPr bwMode="auto">
          <a:xfrm flipV="1"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6" name="Text Box 116"/>
          <p:cNvSpPr txBox="1">
            <a:spLocks noChangeArrowheads="1"/>
          </p:cNvSpPr>
          <p:nvPr/>
        </p:nvSpPr>
        <p:spPr bwMode="auto">
          <a:xfrm>
            <a:off x="1143000" y="6248400"/>
            <a:ext cx="602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P[1] matches T[2]. Since there is a match, p is not shifted.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2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00439 L 0.05833 -0.004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5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1" grpId="0" animBg="1"/>
      <p:bldP spid="225373" grpId="0"/>
      <p:bldP spid="225374" grpId="0"/>
      <p:bldP spid="225375" grpId="0"/>
      <p:bldP spid="225394" grpId="0"/>
      <p:bldP spid="225395" grpId="0" animBg="1"/>
      <p:bldP spid="2253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40386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Step 3: i = 3, q = 1</a:t>
            </a:r>
          </a:p>
        </p:txBody>
      </p:sp>
      <p:graphicFrame>
        <p:nvGraphicFramePr>
          <p:cNvPr id="226307" name="Group 3"/>
          <p:cNvGraphicFramePr>
            <a:graphicFrameLocks noGrp="1"/>
          </p:cNvGraphicFramePr>
          <p:nvPr>
            <p:ph sz="quarter" idx="2"/>
          </p:nvPr>
        </p:nvGraphicFramePr>
        <p:xfrm>
          <a:off x="1295400" y="4892675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1" name="Text Box 38"/>
          <p:cNvSpPr txBox="1">
            <a:spLocks noChangeArrowheads="1"/>
          </p:cNvSpPr>
          <p:nvPr/>
        </p:nvSpPr>
        <p:spPr bwMode="auto">
          <a:xfrm>
            <a:off x="517525" y="7508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16422" name="Text Box 39"/>
          <p:cNvSpPr txBox="1">
            <a:spLocks noChangeArrowheads="1"/>
          </p:cNvSpPr>
          <p:nvPr/>
        </p:nvSpPr>
        <p:spPr bwMode="auto">
          <a:xfrm>
            <a:off x="2574925" y="950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26344" name="Group 40"/>
          <p:cNvGraphicFramePr>
            <a:graphicFrameLocks noGrp="1"/>
          </p:cNvGraphicFramePr>
          <p:nvPr>
            <p:ph sz="quarter" idx="3"/>
          </p:nvPr>
        </p:nvGraphicFramePr>
        <p:xfrm>
          <a:off x="3352800" y="5730875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362" name="Group 58"/>
          <p:cNvGraphicFramePr>
            <a:graphicFrameLocks noGrp="1"/>
          </p:cNvGraphicFramePr>
          <p:nvPr/>
        </p:nvGraphicFramePr>
        <p:xfrm>
          <a:off x="1219200" y="2987675"/>
          <a:ext cx="7696200" cy="518160"/>
        </p:xfrm>
        <a:graphic>
          <a:graphicData uri="http://schemas.openxmlformats.org/drawingml/2006/table">
            <a:tbl>
              <a:tblPr/>
              <a:tblGrid>
                <a:gridCol w="514350"/>
                <a:gridCol w="511175"/>
                <a:gridCol w="514350"/>
                <a:gridCol w="511175"/>
                <a:gridCol w="514350"/>
                <a:gridCol w="514350"/>
                <a:gridCol w="511175"/>
                <a:gridCol w="514350"/>
                <a:gridCol w="511175"/>
                <a:gridCol w="514350"/>
                <a:gridCol w="514350"/>
                <a:gridCol w="511175"/>
                <a:gridCol w="514350"/>
                <a:gridCol w="511175"/>
                <a:gridCol w="51435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396" name="Group 92"/>
          <p:cNvGraphicFramePr>
            <a:graphicFrameLocks noGrp="1"/>
          </p:cNvGraphicFramePr>
          <p:nvPr/>
        </p:nvGraphicFramePr>
        <p:xfrm>
          <a:off x="1295400" y="762000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430" name="Group 126"/>
          <p:cNvGraphicFramePr>
            <a:graphicFrameLocks noGrp="1"/>
          </p:cNvGraphicFramePr>
          <p:nvPr/>
        </p:nvGraphicFramePr>
        <p:xfrm>
          <a:off x="2743200" y="3825875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11175"/>
                <a:gridCol w="511175"/>
                <a:gridCol w="511175"/>
                <a:gridCol w="511175"/>
                <a:gridCol w="511175"/>
                <a:gridCol w="5127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448" name="Group 144"/>
          <p:cNvGraphicFramePr>
            <a:graphicFrameLocks noGrp="1"/>
          </p:cNvGraphicFramePr>
          <p:nvPr/>
        </p:nvGraphicFramePr>
        <p:xfrm>
          <a:off x="1828800" y="1676400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11175"/>
                <a:gridCol w="511175"/>
                <a:gridCol w="511175"/>
                <a:gridCol w="511175"/>
                <a:gridCol w="511175"/>
                <a:gridCol w="512762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45" name="Text Box 162"/>
          <p:cNvSpPr txBox="1">
            <a:spLocks noChangeArrowheads="1"/>
          </p:cNvSpPr>
          <p:nvPr/>
        </p:nvSpPr>
        <p:spPr bwMode="auto">
          <a:xfrm>
            <a:off x="531813" y="16144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226467" name="Text Box 163"/>
          <p:cNvSpPr txBox="1">
            <a:spLocks noChangeArrowheads="1"/>
          </p:cNvSpPr>
          <p:nvPr/>
        </p:nvSpPr>
        <p:spPr bwMode="auto">
          <a:xfrm>
            <a:off x="609600" y="30146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226468" name="Text Box 164"/>
          <p:cNvSpPr txBox="1">
            <a:spLocks noChangeArrowheads="1"/>
          </p:cNvSpPr>
          <p:nvPr/>
        </p:nvSpPr>
        <p:spPr bwMode="auto">
          <a:xfrm>
            <a:off x="593725" y="37480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226469" name="Text Box 165"/>
          <p:cNvSpPr txBox="1">
            <a:spLocks noChangeArrowheads="1"/>
          </p:cNvSpPr>
          <p:nvPr/>
        </p:nvSpPr>
        <p:spPr bwMode="auto">
          <a:xfrm>
            <a:off x="593725" y="49672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226470" name="Text Box 166"/>
          <p:cNvSpPr txBox="1">
            <a:spLocks noChangeArrowheads="1"/>
          </p:cNvSpPr>
          <p:nvPr/>
        </p:nvSpPr>
        <p:spPr bwMode="auto">
          <a:xfrm>
            <a:off x="609600" y="56530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226471" name="Line 167"/>
          <p:cNvSpPr>
            <a:spLocks noChangeShapeType="1"/>
          </p:cNvSpPr>
          <p:nvPr/>
        </p:nvSpPr>
        <p:spPr bwMode="auto">
          <a:xfrm flipV="1">
            <a:off x="25908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474" name="Text Box 170"/>
          <p:cNvSpPr txBox="1">
            <a:spLocks noChangeArrowheads="1"/>
          </p:cNvSpPr>
          <p:nvPr/>
        </p:nvSpPr>
        <p:spPr bwMode="auto">
          <a:xfrm>
            <a:off x="609600" y="2551113"/>
            <a:ext cx="211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Step 4: i = 4, q = 0 </a:t>
            </a:r>
          </a:p>
        </p:txBody>
      </p:sp>
      <p:sp>
        <p:nvSpPr>
          <p:cNvPr id="226476" name="Line 172"/>
          <p:cNvSpPr>
            <a:spLocks noChangeShapeType="1"/>
          </p:cNvSpPr>
          <p:nvPr/>
        </p:nvSpPr>
        <p:spPr bwMode="auto">
          <a:xfrm flipV="1">
            <a:off x="29718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6478" name="Text Box 174"/>
          <p:cNvSpPr txBox="1">
            <a:spLocks noChangeArrowheads="1"/>
          </p:cNvSpPr>
          <p:nvPr/>
        </p:nvSpPr>
        <p:spPr bwMode="auto">
          <a:xfrm>
            <a:off x="685800" y="4433888"/>
            <a:ext cx="211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Step 5: i = 5, q = 0 </a:t>
            </a:r>
          </a:p>
        </p:txBody>
      </p:sp>
      <p:sp>
        <p:nvSpPr>
          <p:cNvPr id="226479" name="Line 175"/>
          <p:cNvSpPr>
            <a:spLocks noChangeShapeType="1"/>
          </p:cNvSpPr>
          <p:nvPr/>
        </p:nvSpPr>
        <p:spPr bwMode="auto">
          <a:xfrm flipV="1">
            <a:off x="35814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26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3 2.89017E-7 L 0.05417 -0.0043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6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67" grpId="0"/>
      <p:bldP spid="226468" grpId="0"/>
      <p:bldP spid="226469" grpId="0"/>
      <p:bldP spid="226470" grpId="0"/>
      <p:bldP spid="226471" grpId="0" animBg="1"/>
      <p:bldP spid="226471" grpId="1" animBg="1"/>
      <p:bldP spid="226471" grpId="2" animBg="1"/>
      <p:bldP spid="226474" grpId="0"/>
      <p:bldP spid="226476" grpId="0" animBg="1"/>
      <p:bldP spid="226478" grpId="0"/>
      <p:bldP spid="2264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0" name="Group 2"/>
          <p:cNvGraphicFramePr>
            <a:graphicFrameLocks noGrp="1"/>
          </p:cNvGraphicFramePr>
          <p:nvPr>
            <p:ph sz="quarter" idx="1"/>
          </p:nvPr>
        </p:nvGraphicFramePr>
        <p:xfrm>
          <a:off x="1371600" y="2971800"/>
          <a:ext cx="7620000" cy="51816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7364" name="Group 36"/>
          <p:cNvGraphicFramePr>
            <a:graphicFrameLocks noGrp="1"/>
          </p:cNvGraphicFramePr>
          <p:nvPr>
            <p:ph sz="quarter" idx="2"/>
          </p:nvPr>
        </p:nvGraphicFramePr>
        <p:xfrm>
          <a:off x="1295400" y="762000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7398" name="Group 70"/>
          <p:cNvGraphicFramePr>
            <a:graphicFrameLocks noGrp="1"/>
          </p:cNvGraphicFramePr>
          <p:nvPr>
            <p:ph sz="quarter" idx="3"/>
          </p:nvPr>
        </p:nvGraphicFramePr>
        <p:xfrm>
          <a:off x="1371600" y="5081588"/>
          <a:ext cx="7620000" cy="557213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488950"/>
                <a:gridCol w="527050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7432" name="Group 104"/>
          <p:cNvGraphicFramePr>
            <a:graphicFrameLocks noGrp="1"/>
          </p:cNvGraphicFramePr>
          <p:nvPr>
            <p:ph sz="quarter" idx="4"/>
          </p:nvPr>
        </p:nvGraphicFramePr>
        <p:xfrm>
          <a:off x="3352800" y="1600200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7450" name="Group 122"/>
          <p:cNvGraphicFramePr>
            <a:graphicFrameLocks noGrp="1"/>
          </p:cNvGraphicFramePr>
          <p:nvPr/>
        </p:nvGraphicFramePr>
        <p:xfrm>
          <a:off x="3429000" y="3810000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11175"/>
                <a:gridCol w="511175"/>
                <a:gridCol w="511175"/>
                <a:gridCol w="511175"/>
                <a:gridCol w="511175"/>
                <a:gridCol w="512762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7468" name="Group 140"/>
          <p:cNvGraphicFramePr>
            <a:graphicFrameLocks noGrp="1"/>
          </p:cNvGraphicFramePr>
          <p:nvPr/>
        </p:nvGraphicFramePr>
        <p:xfrm>
          <a:off x="3429000" y="5959475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511175"/>
                <a:gridCol w="511175"/>
                <a:gridCol w="511175"/>
                <a:gridCol w="511175"/>
                <a:gridCol w="511175"/>
                <a:gridCol w="512762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486" name="Rectangle 158"/>
          <p:cNvSpPr>
            <a:spLocks noChangeArrowheads="1"/>
          </p:cNvSpPr>
          <p:nvPr/>
        </p:nvSpPr>
        <p:spPr bwMode="auto">
          <a:xfrm>
            <a:off x="457200" y="2286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Step 6: i = 6, q = 1</a:t>
            </a:r>
          </a:p>
        </p:txBody>
      </p:sp>
      <p:sp>
        <p:nvSpPr>
          <p:cNvPr id="17567" name="Text Box 159"/>
          <p:cNvSpPr txBox="1">
            <a:spLocks noChangeArrowheads="1"/>
          </p:cNvSpPr>
          <p:nvPr/>
        </p:nvSpPr>
        <p:spPr bwMode="auto">
          <a:xfrm>
            <a:off x="517525" y="7508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17568" name="Text Box 160"/>
          <p:cNvSpPr txBox="1">
            <a:spLocks noChangeArrowheads="1"/>
          </p:cNvSpPr>
          <p:nvPr/>
        </p:nvSpPr>
        <p:spPr bwMode="auto">
          <a:xfrm>
            <a:off x="531813" y="16144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227489" name="Line 161"/>
          <p:cNvSpPr>
            <a:spLocks noChangeShapeType="1"/>
          </p:cNvSpPr>
          <p:nvPr/>
        </p:nvSpPr>
        <p:spPr bwMode="auto">
          <a:xfrm flipV="1">
            <a:off x="41148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492" name="Text Box 164"/>
          <p:cNvSpPr txBox="1">
            <a:spLocks noChangeArrowheads="1"/>
          </p:cNvSpPr>
          <p:nvPr/>
        </p:nvSpPr>
        <p:spPr bwMode="auto">
          <a:xfrm>
            <a:off x="533400" y="30622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227493" name="Text Box 165"/>
          <p:cNvSpPr txBox="1">
            <a:spLocks noChangeArrowheads="1"/>
          </p:cNvSpPr>
          <p:nvPr/>
        </p:nvSpPr>
        <p:spPr bwMode="auto">
          <a:xfrm>
            <a:off x="609600" y="3810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227494" name="Line 166"/>
          <p:cNvSpPr>
            <a:spLocks noChangeShapeType="1"/>
          </p:cNvSpPr>
          <p:nvPr/>
        </p:nvSpPr>
        <p:spPr bwMode="auto">
          <a:xfrm flipV="1">
            <a:off x="47244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495" name="Rectangle 167"/>
          <p:cNvSpPr>
            <a:spLocks noChangeArrowheads="1"/>
          </p:cNvSpPr>
          <p:nvPr/>
        </p:nvSpPr>
        <p:spPr bwMode="auto">
          <a:xfrm>
            <a:off x="609600" y="24384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Step 7: i = 7, q = 2</a:t>
            </a:r>
          </a:p>
        </p:txBody>
      </p:sp>
      <p:sp>
        <p:nvSpPr>
          <p:cNvPr id="227498" name="Rectangle 170"/>
          <p:cNvSpPr>
            <a:spLocks noChangeArrowheads="1"/>
          </p:cNvSpPr>
          <p:nvPr/>
        </p:nvSpPr>
        <p:spPr bwMode="auto">
          <a:xfrm>
            <a:off x="762000" y="44958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Step 8: i = 8, q = 3</a:t>
            </a:r>
          </a:p>
        </p:txBody>
      </p:sp>
      <p:sp>
        <p:nvSpPr>
          <p:cNvPr id="227501" name="Line 173"/>
          <p:cNvSpPr>
            <a:spLocks noChangeShapeType="1"/>
          </p:cNvSpPr>
          <p:nvPr/>
        </p:nvSpPr>
        <p:spPr bwMode="auto">
          <a:xfrm flipV="1">
            <a:off x="51816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7502" name="Text Box 174"/>
          <p:cNvSpPr txBox="1">
            <a:spLocks noChangeArrowheads="1"/>
          </p:cNvSpPr>
          <p:nvPr/>
        </p:nvSpPr>
        <p:spPr bwMode="auto">
          <a:xfrm>
            <a:off x="533400" y="51196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227503" name="Text Box 175"/>
          <p:cNvSpPr txBox="1">
            <a:spLocks noChangeArrowheads="1"/>
          </p:cNvSpPr>
          <p:nvPr/>
        </p:nvSpPr>
        <p:spPr bwMode="auto">
          <a:xfrm>
            <a:off x="609600" y="58816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89" grpId="0" animBg="1"/>
      <p:bldP spid="227492" grpId="0" autoUpdateAnimBg="0"/>
      <p:bldP spid="227493" grpId="0" autoUpdateAnimBg="0"/>
      <p:bldP spid="227494" grpId="0" animBg="1"/>
      <p:bldP spid="227495" grpId="0" autoUpdateAnimBg="0"/>
      <p:bldP spid="227498" grpId="0" autoUpdateAnimBg="0"/>
      <p:bldP spid="227501" grpId="0" animBg="1"/>
      <p:bldP spid="227502" grpId="0" autoUpdateAnimBg="0"/>
      <p:bldP spid="2275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457200" y="152400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Step 9: i = 9, q = 4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609600" y="2514600"/>
            <a:ext cx="259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Step 10: i = 10, q = 5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685800" y="4800600"/>
            <a:ext cx="3505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Step 11: i = 11, q = 4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517525" y="7508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493713" y="3138488"/>
            <a:ext cx="401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533400" y="5500688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531813" y="15382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531813" y="39004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533400" y="61102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graphicFrame>
        <p:nvGraphicFramePr>
          <p:cNvPr id="228366" name="Group 14"/>
          <p:cNvGraphicFramePr>
            <a:graphicFrameLocks noGrp="1"/>
          </p:cNvGraphicFramePr>
          <p:nvPr>
            <p:ph sz="quarter" idx="1"/>
          </p:nvPr>
        </p:nvGraphicFramePr>
        <p:xfrm>
          <a:off x="1371600" y="762000"/>
          <a:ext cx="7620000" cy="518160"/>
        </p:xfrm>
        <a:graphic>
          <a:graphicData uri="http://schemas.openxmlformats.org/drawingml/2006/table">
            <a:tbl>
              <a:tblPr/>
              <a:tblGrid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  <a:gridCol w="509588"/>
                <a:gridCol w="506412"/>
                <a:gridCol w="508000"/>
                <a:gridCol w="506413"/>
                <a:gridCol w="5095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8400" name="Group 48"/>
          <p:cNvGraphicFramePr>
            <a:graphicFrameLocks noGrp="1"/>
          </p:cNvGraphicFramePr>
          <p:nvPr>
            <p:ph sz="quarter" idx="2"/>
          </p:nvPr>
        </p:nvGraphicFramePr>
        <p:xfrm>
          <a:off x="1447800" y="3063875"/>
          <a:ext cx="7543800" cy="518160"/>
        </p:xfrm>
        <a:graphic>
          <a:graphicData uri="http://schemas.openxmlformats.org/drawingml/2006/table">
            <a:tbl>
              <a:tblPr/>
              <a:tblGrid>
                <a:gridCol w="504825"/>
                <a:gridCol w="500063"/>
                <a:gridCol w="504825"/>
                <a:gridCol w="500062"/>
                <a:gridCol w="504825"/>
                <a:gridCol w="504825"/>
                <a:gridCol w="500063"/>
                <a:gridCol w="504825"/>
                <a:gridCol w="500062"/>
                <a:gridCol w="504825"/>
                <a:gridCol w="504825"/>
                <a:gridCol w="500063"/>
                <a:gridCol w="504825"/>
                <a:gridCol w="500062"/>
                <a:gridCol w="5048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8434" name="Group 82"/>
          <p:cNvGraphicFramePr>
            <a:graphicFrameLocks noGrp="1"/>
          </p:cNvGraphicFramePr>
          <p:nvPr>
            <p:ph sz="quarter" idx="3"/>
          </p:nvPr>
        </p:nvGraphicFramePr>
        <p:xfrm>
          <a:off x="1524000" y="5334000"/>
          <a:ext cx="7467600" cy="518160"/>
        </p:xfrm>
        <a:graphic>
          <a:graphicData uri="http://schemas.openxmlformats.org/drawingml/2006/table">
            <a:tbl>
              <a:tblPr/>
              <a:tblGrid>
                <a:gridCol w="498475"/>
                <a:gridCol w="496888"/>
                <a:gridCol w="498475"/>
                <a:gridCol w="496887"/>
                <a:gridCol w="498475"/>
                <a:gridCol w="498475"/>
                <a:gridCol w="496888"/>
                <a:gridCol w="498475"/>
                <a:gridCol w="496887"/>
                <a:gridCol w="498475"/>
                <a:gridCol w="498475"/>
                <a:gridCol w="496888"/>
                <a:gridCol w="498475"/>
                <a:gridCol w="496887"/>
                <a:gridCol w="498475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8468" name="Group 116"/>
          <p:cNvGraphicFramePr>
            <a:graphicFrameLocks noGrp="1"/>
          </p:cNvGraphicFramePr>
          <p:nvPr>
            <p:ph sz="quarter" idx="4"/>
          </p:nvPr>
        </p:nvGraphicFramePr>
        <p:xfrm>
          <a:off x="4495800" y="6172200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8486" name="Group 134"/>
          <p:cNvGraphicFramePr>
            <a:graphicFrameLocks noGrp="1"/>
          </p:cNvGraphicFramePr>
          <p:nvPr/>
        </p:nvGraphicFramePr>
        <p:xfrm>
          <a:off x="3505200" y="3902075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8529" name="Group 177"/>
          <p:cNvGraphicFramePr>
            <a:graphicFrameLocks noGrp="1"/>
          </p:cNvGraphicFramePr>
          <p:nvPr/>
        </p:nvGraphicFramePr>
        <p:xfrm>
          <a:off x="3429000" y="1616075"/>
          <a:ext cx="3581400" cy="518160"/>
        </p:xfrm>
        <a:graphic>
          <a:graphicData uri="http://schemas.openxmlformats.org/drawingml/2006/table">
            <a:tbl>
              <a:tblPr/>
              <a:tblGrid>
                <a:gridCol w="512763"/>
                <a:gridCol w="477837"/>
                <a:gridCol w="544513"/>
                <a:gridCol w="511175"/>
                <a:gridCol w="511175"/>
                <a:gridCol w="511175"/>
                <a:gridCol w="5127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8522" name="Line 170"/>
          <p:cNvSpPr>
            <a:spLocks noChangeShapeType="1"/>
          </p:cNvSpPr>
          <p:nvPr/>
        </p:nvSpPr>
        <p:spPr bwMode="auto">
          <a:xfrm flipV="1">
            <a:off x="57150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8523" name="Line 171"/>
          <p:cNvSpPr>
            <a:spLocks noChangeShapeType="1"/>
          </p:cNvSpPr>
          <p:nvPr/>
        </p:nvSpPr>
        <p:spPr bwMode="auto">
          <a:xfrm flipV="1">
            <a:off x="6248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8528" name="Line 176"/>
          <p:cNvSpPr>
            <a:spLocks noChangeShapeType="1"/>
          </p:cNvSpPr>
          <p:nvPr/>
        </p:nvSpPr>
        <p:spPr bwMode="auto">
          <a:xfrm flipV="1">
            <a:off x="6705600" y="586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228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1.56069E-6 L 0.10833 0.0043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8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8" grpId="0" autoUpdateAnimBg="0"/>
      <p:bldP spid="228359" grpId="0"/>
      <p:bldP spid="228361" grpId="0" autoUpdateAnimBg="0"/>
      <p:bldP spid="228362" grpId="0"/>
      <p:bldP spid="228364" grpId="0" autoUpdateAnimBg="0"/>
      <p:bldP spid="228365" grpId="0"/>
      <p:bldP spid="228522" grpId="0" animBg="1"/>
      <p:bldP spid="228523" grpId="0" animBg="1"/>
      <p:bldP spid="228523" grpId="1" animBg="1"/>
      <p:bldP spid="228523" grpId="2" animBg="1"/>
      <p:bldP spid="2285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78" name="Group 2"/>
          <p:cNvGraphicFramePr>
            <a:graphicFrameLocks noGrp="1"/>
          </p:cNvGraphicFramePr>
          <p:nvPr>
            <p:ph sz="quarter" idx="2"/>
          </p:nvPr>
        </p:nvGraphicFramePr>
        <p:xfrm>
          <a:off x="1143000" y="762000"/>
          <a:ext cx="7848600" cy="518160"/>
        </p:xfrm>
        <a:graphic>
          <a:graphicData uri="http://schemas.openxmlformats.org/drawingml/2006/table">
            <a:tbl>
              <a:tblPr/>
              <a:tblGrid>
                <a:gridCol w="523875"/>
                <a:gridCol w="522288"/>
                <a:gridCol w="523875"/>
                <a:gridCol w="522287"/>
                <a:gridCol w="523875"/>
                <a:gridCol w="523875"/>
                <a:gridCol w="522288"/>
                <a:gridCol w="523875"/>
                <a:gridCol w="522287"/>
                <a:gridCol w="523875"/>
                <a:gridCol w="523875"/>
                <a:gridCol w="522288"/>
                <a:gridCol w="523875"/>
                <a:gridCol w="522287"/>
                <a:gridCol w="52387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9412" name="Group 36"/>
          <p:cNvGraphicFramePr>
            <a:graphicFrameLocks noGrp="1"/>
          </p:cNvGraphicFramePr>
          <p:nvPr>
            <p:ph sz="quarter" idx="3"/>
          </p:nvPr>
        </p:nvGraphicFramePr>
        <p:xfrm>
          <a:off x="1219200" y="3352800"/>
          <a:ext cx="7696200" cy="518160"/>
        </p:xfrm>
        <a:graphic>
          <a:graphicData uri="http://schemas.openxmlformats.org/drawingml/2006/table">
            <a:tbl>
              <a:tblPr/>
              <a:tblGrid>
                <a:gridCol w="514350"/>
                <a:gridCol w="511175"/>
                <a:gridCol w="514350"/>
                <a:gridCol w="511175"/>
                <a:gridCol w="514350"/>
                <a:gridCol w="514350"/>
                <a:gridCol w="511175"/>
                <a:gridCol w="514350"/>
                <a:gridCol w="511175"/>
                <a:gridCol w="514350"/>
                <a:gridCol w="514350"/>
                <a:gridCol w="511175"/>
                <a:gridCol w="514350"/>
                <a:gridCol w="511175"/>
                <a:gridCol w="514350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9446" name="Group 70"/>
          <p:cNvGraphicFramePr>
            <a:graphicFrameLocks noGrp="1"/>
          </p:cNvGraphicFramePr>
          <p:nvPr>
            <p:ph sz="quarter" idx="4"/>
          </p:nvPr>
        </p:nvGraphicFramePr>
        <p:xfrm>
          <a:off x="4343400" y="1600200"/>
          <a:ext cx="3657600" cy="518160"/>
        </p:xfrm>
        <a:graphic>
          <a:graphicData uri="http://schemas.openxmlformats.org/drawingml/2006/table">
            <a:tbl>
              <a:tblPr/>
              <a:tblGrid>
                <a:gridCol w="523875"/>
                <a:gridCol w="520700"/>
                <a:gridCol w="522288"/>
                <a:gridCol w="523875"/>
                <a:gridCol w="522287"/>
                <a:gridCol w="520700"/>
                <a:gridCol w="523875"/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9464" name="Group 88"/>
          <p:cNvGraphicFramePr>
            <a:graphicFrameLocks noGrp="1"/>
          </p:cNvGraphicFramePr>
          <p:nvPr/>
        </p:nvGraphicFramePr>
        <p:xfrm>
          <a:off x="4419600" y="4267200"/>
          <a:ext cx="3505200" cy="518160"/>
        </p:xfrm>
        <a:graphic>
          <a:graphicData uri="http://schemas.openxmlformats.org/drawingml/2006/table">
            <a:tbl>
              <a:tblPr/>
              <a:tblGrid>
                <a:gridCol w="501650"/>
                <a:gridCol w="500063"/>
                <a:gridCol w="500062"/>
                <a:gridCol w="501650"/>
                <a:gridCol w="500063"/>
                <a:gridCol w="500062"/>
                <a:gridCol w="50165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9482" name="Rectangle 106"/>
          <p:cNvSpPr>
            <a:spLocks noChangeArrowheads="1"/>
          </p:cNvSpPr>
          <p:nvPr/>
        </p:nvSpPr>
        <p:spPr bwMode="auto">
          <a:xfrm>
            <a:off x="457200" y="1524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Step 12: i = 12, q = 5</a:t>
            </a:r>
          </a:p>
        </p:txBody>
      </p:sp>
      <p:sp>
        <p:nvSpPr>
          <p:cNvPr id="19563" name="Text Box 109"/>
          <p:cNvSpPr txBox="1">
            <a:spLocks noChangeArrowheads="1"/>
          </p:cNvSpPr>
          <p:nvPr/>
        </p:nvSpPr>
        <p:spPr bwMode="auto">
          <a:xfrm>
            <a:off x="304800" y="76200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229486" name="Text Box 110"/>
          <p:cNvSpPr txBox="1">
            <a:spLocks noChangeArrowheads="1"/>
          </p:cNvSpPr>
          <p:nvPr/>
        </p:nvSpPr>
        <p:spPr bwMode="auto">
          <a:xfrm>
            <a:off x="341313" y="335280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T</a:t>
            </a:r>
          </a:p>
        </p:txBody>
      </p:sp>
      <p:sp>
        <p:nvSpPr>
          <p:cNvPr id="229487" name="Text Box 111"/>
          <p:cNvSpPr txBox="1">
            <a:spLocks noChangeArrowheads="1"/>
          </p:cNvSpPr>
          <p:nvPr/>
        </p:nvSpPr>
        <p:spPr bwMode="auto">
          <a:xfrm>
            <a:off x="379413" y="4191000"/>
            <a:ext cx="382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19566" name="Text Box 112"/>
          <p:cNvSpPr txBox="1">
            <a:spLocks noChangeArrowheads="1"/>
          </p:cNvSpPr>
          <p:nvPr/>
        </p:nvSpPr>
        <p:spPr bwMode="auto">
          <a:xfrm>
            <a:off x="303213" y="15382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p</a:t>
            </a:r>
          </a:p>
        </p:txBody>
      </p:sp>
      <p:sp>
        <p:nvSpPr>
          <p:cNvPr id="229489" name="Line 113"/>
          <p:cNvSpPr>
            <a:spLocks noChangeShapeType="1"/>
          </p:cNvSpPr>
          <p:nvPr/>
        </p:nvSpPr>
        <p:spPr bwMode="auto">
          <a:xfrm flipV="1">
            <a:off x="71628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9490" name="Rectangle 114"/>
          <p:cNvSpPr>
            <a:spLocks noChangeArrowheads="1"/>
          </p:cNvSpPr>
          <p:nvPr/>
        </p:nvSpPr>
        <p:spPr bwMode="auto">
          <a:xfrm>
            <a:off x="609600" y="2667000"/>
            <a:ext cx="411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Step 13: i = 13, q = 6</a:t>
            </a:r>
          </a:p>
        </p:txBody>
      </p:sp>
      <p:sp>
        <p:nvSpPr>
          <p:cNvPr id="229491" name="Line 115"/>
          <p:cNvSpPr>
            <a:spLocks noChangeShapeType="1"/>
          </p:cNvSpPr>
          <p:nvPr/>
        </p:nvSpPr>
        <p:spPr bwMode="auto">
          <a:xfrm flipV="1">
            <a:off x="7696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86" grpId="0" autoUpdateAnimBg="0"/>
      <p:bldP spid="229487" grpId="0" autoUpdateAnimBg="0"/>
      <p:bldP spid="229489" grpId="0" animBg="1"/>
      <p:bldP spid="229490" grpId="0" autoUpdateAnimBg="0"/>
      <p:bldP spid="2294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String Matching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 =   abcabaabcabac</a:t>
            </a:r>
          </a:p>
          <a:p>
            <a:pPr eaLnBrk="1" hangingPunct="1">
              <a:defRPr/>
            </a:pPr>
            <a:r>
              <a:rPr lang="en-US" smtClean="0"/>
              <a:t>P = abaa</a:t>
            </a:r>
          </a:p>
          <a:p>
            <a:pPr eaLnBrk="1" hangingPunct="1">
              <a:defRPr/>
            </a:pPr>
            <a:r>
              <a:rPr lang="en-US" smtClean="0"/>
              <a:t>Goal: find all occurrences of pattern P in text T. Assume T is length n and P is length m.</a:t>
            </a:r>
          </a:p>
          <a:p>
            <a:pPr eaLnBrk="1" hangingPunct="1">
              <a:defRPr/>
            </a:pPr>
            <a:r>
              <a:rPr lang="en-US" smtClean="0"/>
              <a:t>Assume all characters are from an alphabet </a:t>
            </a:r>
            <a:r>
              <a:rPr lang="en-US" smtClean="0">
                <a:sym typeface="Symbol" pitchFamily="18" charset="2"/>
              </a:rPr>
              <a:t></a:t>
            </a:r>
            <a:endParaRPr lang="en-US" smtClean="0"/>
          </a:p>
          <a:p>
            <a:pPr eaLnBrk="1" hangingPunct="1">
              <a:defRPr/>
            </a:pPr>
            <a:r>
              <a:rPr lang="en-US" smtClean="0"/>
              <a:t>P occurs with shift s=3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Naïve String Matcher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Naïve-String Matcher(T,P)</a:t>
            </a:r>
          </a:p>
          <a:p>
            <a:pPr lvl="1" eaLnBrk="1" hangingPunct="1">
              <a:defRPr/>
            </a:pPr>
            <a:r>
              <a:rPr lang="en-US" sz="2400" dirty="0" smtClean="0"/>
              <a:t>n= length of T</a:t>
            </a:r>
          </a:p>
          <a:p>
            <a:pPr lvl="1" eaLnBrk="1" hangingPunct="1">
              <a:defRPr/>
            </a:pPr>
            <a:r>
              <a:rPr lang="en-US" sz="2400" dirty="0" smtClean="0"/>
              <a:t>m= length of P</a:t>
            </a:r>
          </a:p>
          <a:p>
            <a:pPr lvl="1" eaLnBrk="1" hangingPunct="1">
              <a:defRPr/>
            </a:pPr>
            <a:r>
              <a:rPr lang="en-US" sz="2400" dirty="0" smtClean="0"/>
              <a:t>For s = 0 to n-m</a:t>
            </a:r>
          </a:p>
          <a:p>
            <a:pPr lvl="2" eaLnBrk="1" hangingPunct="1">
              <a:defRPr/>
            </a:pPr>
            <a:r>
              <a:rPr lang="en-US" sz="2000" dirty="0" smtClean="0"/>
              <a:t>If P = T[s+1,…</a:t>
            </a:r>
            <a:r>
              <a:rPr lang="en-US" sz="2000" dirty="0" err="1" smtClean="0"/>
              <a:t>s+m</a:t>
            </a:r>
            <a:r>
              <a:rPr lang="en-US" sz="2000" dirty="0" smtClean="0"/>
              <a:t>]</a:t>
            </a:r>
          </a:p>
          <a:p>
            <a:pPr lvl="3" eaLnBrk="1" hangingPunct="1">
              <a:defRPr/>
            </a:pPr>
            <a:r>
              <a:rPr lang="en-US" sz="1800" dirty="0" smtClean="0"/>
              <a:t>Print pattern occurs at shift s</a:t>
            </a:r>
          </a:p>
          <a:p>
            <a:pPr eaLnBrk="1" hangingPunct="1">
              <a:defRPr/>
            </a:pPr>
            <a:r>
              <a:rPr lang="en-US" sz="2800" dirty="0" smtClean="0"/>
              <a:t>Complexity</a:t>
            </a:r>
          </a:p>
          <a:p>
            <a:pPr lvl="1" eaLnBrk="1" hangingPunct="1">
              <a:defRPr/>
            </a:pPr>
            <a:r>
              <a:rPr lang="en-US" sz="2400" dirty="0" smtClean="0"/>
              <a:t>To check if takes m steps</a:t>
            </a:r>
          </a:p>
          <a:p>
            <a:pPr lvl="1" eaLnBrk="1" hangingPunct="1">
              <a:defRPr/>
            </a:pPr>
            <a:r>
              <a:rPr lang="en-US" sz="2400" dirty="0" smtClean="0"/>
              <a:t>For repeats n-M+1 steps</a:t>
            </a:r>
          </a:p>
          <a:p>
            <a:pPr lvl="1" eaLnBrk="1" hangingPunct="1">
              <a:defRPr/>
            </a:pPr>
            <a:r>
              <a:rPr lang="en-US" sz="2400" dirty="0" smtClean="0"/>
              <a:t>O( (n-m+1)m)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Algorithm	  Preprocessing time      Machine Time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Naïve			0			O((n-m+1)m)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Rabin-Karp		</a:t>
            </a:r>
            <a:r>
              <a:rPr lang="en-US" sz="2400" smtClean="0">
                <a:sym typeface="Symbol" pitchFamily="18" charset="2"/>
              </a:rPr>
              <a:t></a:t>
            </a:r>
            <a:r>
              <a:rPr lang="en-US" sz="2400" smtClean="0"/>
              <a:t>(m)			O((n-m+1)m)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Finite automaton	O(m|</a:t>
            </a:r>
            <a:r>
              <a:rPr lang="en-US" sz="2400" smtClean="0">
                <a:sym typeface="Symbol" pitchFamily="18" charset="2"/>
              </a:rPr>
              <a:t>|)		 (n)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Knuth-Morris Pratt	 (m)			 (n)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Knuth-Morris-Pratt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 = </a:t>
            </a:r>
            <a:r>
              <a:rPr lang="en-US" sz="2800" dirty="0" err="1" smtClean="0"/>
              <a:t>ababaca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= </a:t>
            </a:r>
            <a:r>
              <a:rPr lang="en-US" sz="2800" dirty="0" err="1" smtClean="0"/>
              <a:t>ababa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= aba</a:t>
            </a:r>
          </a:p>
          <a:p>
            <a:pPr eaLnBrk="1" hangingPunct="1">
              <a:defRPr/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= </a:t>
            </a:r>
            <a:r>
              <a:rPr lang="en-US" sz="2800" dirty="0" err="1" smtClean="0"/>
              <a:t>abab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>
                <a:sym typeface="Symbol" pitchFamily="18" charset="2"/>
              </a:rPr>
              <a:t>(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)=3</a:t>
            </a:r>
          </a:p>
          <a:p>
            <a:pPr eaLnBrk="1" hangingPunct="1">
              <a:defRPr/>
            </a:pPr>
            <a:r>
              <a:rPr lang="en-US" sz="2800" dirty="0" smtClean="0"/>
              <a:t>The longest prefix of P that is a proper suffix of P</a:t>
            </a:r>
            <a:r>
              <a:rPr lang="en-US" sz="2800" baseline="-25000" dirty="0" smtClean="0"/>
              <a:t>5 </a:t>
            </a:r>
            <a:r>
              <a:rPr lang="en-US" sz="2800" dirty="0" smtClean="0"/>
              <a:t>is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3</a:t>
            </a:r>
          </a:p>
          <a:p>
            <a:pPr eaLnBrk="1" hangingPunct="1">
              <a:defRPr/>
            </a:pPr>
            <a:r>
              <a:rPr lang="en-US" sz="2800" dirty="0" smtClean="0">
                <a:sym typeface="Symbol" pitchFamily="18" charset="2"/>
              </a:rPr>
              <a:t>(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)=0</a:t>
            </a:r>
          </a:p>
          <a:p>
            <a:pPr lvl="1" eaLnBrk="1" hangingPunct="1">
              <a:defRPr/>
            </a:pPr>
            <a:r>
              <a:rPr lang="en-US" sz="2400" dirty="0" smtClean="0"/>
              <a:t>P</a:t>
            </a:r>
            <a:r>
              <a:rPr lang="en-US" sz="2400" baseline="-25000" dirty="0" smtClean="0"/>
              <a:t>6</a:t>
            </a:r>
            <a:r>
              <a:rPr lang="en-US" sz="2400" dirty="0" smtClean="0"/>
              <a:t> =</a:t>
            </a:r>
            <a:r>
              <a:rPr lang="en-US" sz="2400" dirty="0" err="1" smtClean="0"/>
              <a:t>ababac</a:t>
            </a:r>
            <a:endParaRPr lang="en-US" sz="24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Compute-Prefix, </a:t>
            </a:r>
            <a:r>
              <a:rPr lang="en-US" smtClean="0">
                <a:sym typeface="Symbol" pitchFamily="18" charset="2"/>
              </a:rPr>
              <a:t></a:t>
            </a:r>
            <a:r>
              <a:rPr lang="en-US" smtClean="0"/>
              <a:t> 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u="sng" dirty="0" smtClean="0">
                <a:cs typeface="Arial" charset="0"/>
              </a:rPr>
              <a:t>Compute-Prefix-Function (P)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1  m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length[P]       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2 </a:t>
            </a:r>
            <a:r>
              <a:rPr lang="en-US" sz="2400" dirty="0" smtClean="0">
                <a:sym typeface="Symbol" pitchFamily="18" charset="2"/>
              </a:rPr>
              <a:t></a:t>
            </a:r>
            <a:r>
              <a:rPr lang="en-US" sz="2400" dirty="0" smtClean="0">
                <a:cs typeface="Arial" charset="0"/>
              </a:rPr>
              <a:t>[0]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0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3  k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0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4"/>
              <a:defRPr/>
            </a:pPr>
            <a:r>
              <a:rPr lang="en-US" sz="2400" b="1" dirty="0" smtClean="0">
                <a:cs typeface="Arial" charset="0"/>
                <a:sym typeface="Wingdings" pitchFamily="2" charset="2"/>
              </a:rPr>
              <a:t> for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 q  1 to m-1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5"/>
              <a:defRPr/>
            </a:pPr>
            <a:r>
              <a:rPr lang="en-US" sz="2400" dirty="0" smtClean="0">
                <a:cs typeface="Arial" charset="0"/>
              </a:rPr>
              <a:t>         </a:t>
            </a:r>
            <a:r>
              <a:rPr lang="en-US" sz="2400" b="1" dirty="0" smtClean="0">
                <a:cs typeface="Arial" charset="0"/>
              </a:rPr>
              <a:t> while</a:t>
            </a:r>
            <a:r>
              <a:rPr lang="en-US" sz="2400" dirty="0" smtClean="0">
                <a:cs typeface="Arial" charset="0"/>
              </a:rPr>
              <a:t> k &gt; 0 and P[k] ≠ P[q]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6                        k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</a:t>
            </a:r>
            <a:r>
              <a:rPr lang="en-US" sz="2400" dirty="0" smtClean="0">
                <a:sym typeface="Symbol" pitchFamily="18" charset="2"/>
              </a:rPr>
              <a:t></a:t>
            </a:r>
            <a:r>
              <a:rPr lang="en-US" sz="2400" dirty="0" smtClean="0">
                <a:cs typeface="Arial" charset="0"/>
              </a:rPr>
              <a:t>[k-1]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7"/>
              <a:defRPr/>
            </a:pPr>
            <a:r>
              <a:rPr lang="en-US" sz="2400" dirty="0" smtClean="0">
                <a:cs typeface="Arial" charset="0"/>
              </a:rPr>
              <a:t>         </a:t>
            </a:r>
            <a:r>
              <a:rPr lang="en-US" sz="2400" dirty="0" smtClean="0">
                <a:cs typeface="Arial" charset="0"/>
              </a:rPr>
              <a:t>  </a:t>
            </a:r>
            <a:r>
              <a:rPr lang="en-US" sz="2400" b="1" dirty="0" smtClean="0">
                <a:cs typeface="Arial" charset="0"/>
              </a:rPr>
              <a:t>If</a:t>
            </a:r>
            <a:r>
              <a:rPr lang="en-US" sz="2400" dirty="0" smtClean="0">
                <a:cs typeface="Arial" charset="0"/>
              </a:rPr>
              <a:t> P[k] = P[q]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8"/>
              <a:defRPr/>
            </a:pPr>
            <a:r>
              <a:rPr lang="en-US" sz="2400" dirty="0" smtClean="0">
                <a:cs typeface="Arial" charset="0"/>
              </a:rPr>
              <a:t>                 </a:t>
            </a:r>
            <a:r>
              <a:rPr lang="en-US" sz="2400" b="1" dirty="0" smtClean="0">
                <a:cs typeface="Arial" charset="0"/>
              </a:rPr>
              <a:t>then</a:t>
            </a:r>
            <a:r>
              <a:rPr lang="en-US" sz="2400" dirty="0" smtClean="0">
                <a:cs typeface="Arial" charset="0"/>
              </a:rPr>
              <a:t> k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k +1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9"/>
              <a:defRPr/>
            </a:pPr>
            <a:r>
              <a:rPr lang="en-US" sz="2400" dirty="0" smtClean="0">
                <a:cs typeface="Arial" charset="0"/>
              </a:rPr>
              <a:t>         </a:t>
            </a:r>
            <a:r>
              <a:rPr lang="en-US" sz="2400" dirty="0" smtClean="0">
                <a:cs typeface="Arial" charset="0"/>
              </a:rPr>
              <a:t>  </a:t>
            </a:r>
            <a:r>
              <a:rPr lang="en-US" sz="2400" dirty="0" smtClean="0">
                <a:sym typeface="Symbol" pitchFamily="18" charset="2"/>
              </a:rPr>
              <a:t></a:t>
            </a:r>
            <a:r>
              <a:rPr lang="en-US" sz="2400" dirty="0" smtClean="0">
                <a:cs typeface="Arial" charset="0"/>
              </a:rPr>
              <a:t>[q]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k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10     </a:t>
            </a:r>
            <a:r>
              <a:rPr lang="en-US" sz="2400" b="1" dirty="0" smtClean="0">
                <a:cs typeface="Arial" charset="0"/>
              </a:rPr>
              <a:t>return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sym typeface="Symbol" pitchFamily="18" charset="2"/>
              </a:rPr>
              <a:t></a:t>
            </a:r>
            <a:endParaRPr lang="en-US" sz="2400" dirty="0" smtClean="0"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Compute-Prefix, </a:t>
            </a:r>
            <a:r>
              <a:rPr lang="en-US" dirty="0" smtClean="0">
                <a:sym typeface="Symbol" pitchFamily="18" charset="2"/>
              </a:rPr>
              <a:t></a:t>
            </a:r>
            <a:r>
              <a:rPr lang="en-US" dirty="0" smtClean="0"/>
              <a:t> 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u="sng" dirty="0" smtClean="0">
                <a:cs typeface="Arial" charset="0"/>
              </a:rPr>
              <a:t>Compute-Prefix-Function (P)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1  m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 length[P]       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2 </a:t>
            </a:r>
            <a:r>
              <a:rPr lang="en-US" sz="2400" dirty="0" smtClean="0">
                <a:sym typeface="Symbol" pitchFamily="18" charset="2"/>
              </a:rPr>
              <a:t></a:t>
            </a:r>
            <a:r>
              <a:rPr lang="en-US" sz="2400" dirty="0" smtClean="0">
                <a:cs typeface="Arial" charset="0"/>
              </a:rPr>
              <a:t>[0] :=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 0  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lain" startAt="3"/>
              <a:defRPr/>
            </a:pPr>
            <a:r>
              <a:rPr lang="en-US" sz="2400" dirty="0" smtClean="0">
                <a:cs typeface="Arial" charset="0"/>
              </a:rPr>
              <a:t>k :=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 0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lain" startAt="3"/>
              <a:defRPr/>
            </a:pPr>
            <a:r>
              <a:rPr lang="en-US" sz="2400" dirty="0" smtClean="0">
                <a:cs typeface="Arial" charset="0"/>
                <a:sym typeface="Wingdings" pitchFamily="2" charset="2"/>
              </a:rPr>
              <a:t>q :=1   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4"/>
              <a:defRPr/>
            </a:pPr>
            <a:r>
              <a:rPr lang="en-US" sz="2400" b="1" dirty="0" smtClean="0">
                <a:cs typeface="Arial" charset="0"/>
                <a:sym typeface="Wingdings" pitchFamily="2" charset="2"/>
              </a:rPr>
              <a:t> </a:t>
            </a:r>
            <a:r>
              <a:rPr lang="en-US" sz="1600" b="1" dirty="0" smtClean="0">
                <a:cs typeface="Arial" charset="0"/>
                <a:sym typeface="Wingdings" pitchFamily="2" charset="2"/>
              </a:rPr>
              <a:t>while </a:t>
            </a:r>
            <a:r>
              <a:rPr lang="en-US" sz="1600" dirty="0" smtClean="0">
                <a:cs typeface="Arial" charset="0"/>
                <a:sym typeface="Wingdings" pitchFamily="2" charset="2"/>
              </a:rPr>
              <a:t>q &lt; m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4"/>
              <a:defRPr/>
            </a:pPr>
            <a:r>
              <a:rPr lang="en-US" sz="1600" dirty="0" smtClean="0">
                <a:cs typeface="Arial" charset="0"/>
              </a:rPr>
              <a:t>                   If k= 0 and P[k] != P[q]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4"/>
              <a:defRPr/>
            </a:pPr>
            <a:r>
              <a:rPr lang="en-US" sz="1600" dirty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                           then </a:t>
            </a:r>
            <a:r>
              <a:rPr lang="en-US" sz="1600" dirty="0">
                <a:cs typeface="Arial" charset="0"/>
              </a:rPr>
              <a:t> </a:t>
            </a:r>
            <a:endParaRPr lang="en-US" sz="1600" dirty="0" smtClean="0"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4"/>
              <a:defRPr/>
            </a:pPr>
            <a:r>
              <a:rPr lang="en-US" sz="1600" dirty="0">
                <a:cs typeface="Arial" charset="0"/>
                <a:sym typeface="Symbol" pitchFamily="18" charset="2"/>
              </a:rPr>
              <a:t> </a:t>
            </a:r>
            <a:r>
              <a:rPr lang="en-US" sz="1600" dirty="0" smtClean="0">
                <a:cs typeface="Arial" charset="0"/>
                <a:sym typeface="Symbol" pitchFamily="18" charset="2"/>
              </a:rPr>
              <a:t>                               </a:t>
            </a:r>
            <a:r>
              <a:rPr lang="en-US" sz="1600" dirty="0" smtClean="0">
                <a:sym typeface="Symbol" pitchFamily="18" charset="2"/>
              </a:rPr>
              <a:t></a:t>
            </a:r>
            <a:r>
              <a:rPr lang="en-US" sz="1600" dirty="0">
                <a:cs typeface="Arial" charset="0"/>
              </a:rPr>
              <a:t>[q] :=</a:t>
            </a:r>
            <a:r>
              <a:rPr lang="en-US" sz="1600" dirty="0">
                <a:cs typeface="Arial" charset="0"/>
                <a:sym typeface="Wingdings" pitchFamily="2" charset="2"/>
              </a:rPr>
              <a:t> </a:t>
            </a:r>
            <a:r>
              <a:rPr lang="en-US" sz="1600" dirty="0" smtClean="0">
                <a:cs typeface="Arial" charset="0"/>
                <a:sym typeface="Wingdings" pitchFamily="2" charset="2"/>
              </a:rPr>
              <a:t>0 and q++</a:t>
            </a:r>
            <a:endParaRPr lang="en-US" sz="1600" dirty="0" smtClean="0"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lain" startAt="6"/>
              <a:defRPr/>
            </a:pPr>
            <a:r>
              <a:rPr lang="en-US" sz="1600" dirty="0" smtClean="0">
                <a:cs typeface="Arial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cs typeface="Arial" charset="0"/>
              </a:rPr>
              <a:t>		       </a:t>
            </a:r>
            <a:r>
              <a:rPr lang="en-US" sz="1600" dirty="0" smtClean="0">
                <a:cs typeface="Arial" charset="0"/>
              </a:rPr>
              <a:t>else </a:t>
            </a:r>
            <a:r>
              <a:rPr lang="en-US" sz="1600" b="1" dirty="0" smtClean="0">
                <a:cs typeface="Arial" charset="0"/>
              </a:rPr>
              <a:t>If</a:t>
            </a:r>
            <a:r>
              <a:rPr lang="en-US" sz="1600" dirty="0" smtClean="0">
                <a:cs typeface="Arial" charset="0"/>
              </a:rPr>
              <a:t> P[k] == P[q]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8"/>
              <a:defRPr/>
            </a:pPr>
            <a:r>
              <a:rPr lang="en-US" sz="1600" dirty="0" smtClean="0">
                <a:cs typeface="Arial" charset="0"/>
              </a:rPr>
              <a:t>                 </a:t>
            </a:r>
            <a:r>
              <a:rPr lang="en-US" sz="1600" b="1" dirty="0" smtClean="0">
                <a:cs typeface="Arial" charset="0"/>
              </a:rPr>
              <a:t>then</a:t>
            </a:r>
            <a:r>
              <a:rPr lang="en-US" sz="1600" dirty="0" smtClean="0">
                <a:cs typeface="Arial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8"/>
              <a:defRPr/>
            </a:pPr>
            <a:r>
              <a:rPr lang="en-US" sz="1600" dirty="0">
                <a:cs typeface="Arial" charset="0"/>
              </a:rPr>
              <a:t> </a:t>
            </a:r>
            <a:r>
              <a:rPr lang="en-US" sz="1600" dirty="0" smtClean="0">
                <a:cs typeface="Arial" charset="0"/>
              </a:rPr>
              <a:t>                    k ++</a:t>
            </a:r>
            <a:endParaRPr lang="en-US" sz="1600" dirty="0" smtClean="0">
              <a:cs typeface="Arial" charset="0"/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9"/>
              <a:defRPr/>
            </a:pPr>
            <a:r>
              <a:rPr lang="en-US" sz="1600" dirty="0" smtClean="0">
                <a:cs typeface="Arial" charset="0"/>
              </a:rPr>
              <a:t>                     </a:t>
            </a:r>
            <a:r>
              <a:rPr lang="en-US" sz="1600" dirty="0" smtClean="0">
                <a:sym typeface="Symbol" pitchFamily="18" charset="2"/>
              </a:rPr>
              <a:t></a:t>
            </a:r>
            <a:r>
              <a:rPr lang="en-US" sz="1600" dirty="0" smtClean="0">
                <a:cs typeface="Arial" charset="0"/>
              </a:rPr>
              <a:t>[q] :=</a:t>
            </a:r>
            <a:r>
              <a:rPr lang="en-US" sz="1600" dirty="0" smtClean="0">
                <a:cs typeface="Arial" charset="0"/>
                <a:sym typeface="Wingdings" pitchFamily="2" charset="2"/>
              </a:rPr>
              <a:t> k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9"/>
              <a:defRPr/>
            </a:pPr>
            <a:r>
              <a:rPr lang="en-US" sz="1600" dirty="0">
                <a:cs typeface="Arial" charset="0"/>
                <a:sym typeface="Wingdings" pitchFamily="2" charset="2"/>
              </a:rPr>
              <a:t> </a:t>
            </a:r>
            <a:r>
              <a:rPr lang="en-US" sz="1600" dirty="0" smtClean="0">
                <a:cs typeface="Arial" charset="0"/>
                <a:sym typeface="Wingdings" pitchFamily="2" charset="2"/>
              </a:rPr>
              <a:t>                    q ++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9"/>
              <a:defRPr/>
            </a:pPr>
            <a:r>
              <a:rPr lang="en-US" sz="1600" dirty="0">
                <a:cs typeface="Arial" charset="0"/>
                <a:sym typeface="Wingdings" pitchFamily="2" charset="2"/>
              </a:rPr>
              <a:t> </a:t>
            </a:r>
            <a:r>
              <a:rPr lang="en-US" sz="1600" dirty="0" smtClean="0">
                <a:cs typeface="Arial" charset="0"/>
                <a:sym typeface="Wingdings" pitchFamily="2" charset="2"/>
              </a:rPr>
              <a:t>                else k := </a:t>
            </a:r>
            <a:r>
              <a:rPr lang="en-US" sz="1600" dirty="0">
                <a:sym typeface="Symbol" pitchFamily="18" charset="2"/>
              </a:rPr>
              <a:t></a:t>
            </a:r>
            <a:r>
              <a:rPr lang="en-US" sz="1600" dirty="0">
                <a:cs typeface="Arial" charset="0"/>
              </a:rPr>
              <a:t>[</a:t>
            </a:r>
            <a:r>
              <a:rPr lang="en-US" sz="1600" dirty="0" smtClean="0">
                <a:cs typeface="Arial" charset="0"/>
              </a:rPr>
              <a:t>k-1]</a:t>
            </a:r>
            <a:endParaRPr lang="en-US" sz="1600" dirty="0" smtClean="0">
              <a:cs typeface="Arial" charset="0"/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cs typeface="Arial" charset="0"/>
              </a:rPr>
              <a:t>10     </a:t>
            </a:r>
            <a:r>
              <a:rPr lang="en-US" sz="1600" b="1" dirty="0" smtClean="0">
                <a:cs typeface="Arial" charset="0"/>
              </a:rPr>
              <a:t>return</a:t>
            </a:r>
            <a:r>
              <a:rPr lang="en-US" sz="1600" dirty="0" smtClean="0">
                <a:cs typeface="Arial" charset="0"/>
              </a:rPr>
              <a:t> </a:t>
            </a:r>
            <a:r>
              <a:rPr lang="en-US" sz="1600" dirty="0" smtClean="0">
                <a:sym typeface="Symbol" pitchFamily="18" charset="2"/>
              </a:rPr>
              <a:t></a:t>
            </a:r>
            <a:endParaRPr lang="en-US" sz="1600" dirty="0" smtClean="0"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328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7391400" cy="121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u="sng" smtClean="0"/>
              <a:t>Example:</a:t>
            </a:r>
            <a:r>
              <a:rPr lang="en-US" sz="2800" smtClean="0"/>
              <a:t> compute </a:t>
            </a:r>
            <a:r>
              <a:rPr lang="en-US" sz="2800" smtClean="0">
                <a:sym typeface="Symbol" pitchFamily="18" charset="2"/>
              </a:rPr>
              <a:t></a:t>
            </a:r>
            <a:r>
              <a:rPr lang="en-US" sz="2800" smtClean="0">
                <a:cs typeface="Arial" charset="0"/>
              </a:rPr>
              <a:t> for the pattern P: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>
                <a:cs typeface="Arial" charset="0"/>
              </a:rPr>
              <a:t>         p</a:t>
            </a:r>
          </a:p>
        </p:txBody>
      </p:sp>
      <p:graphicFrame>
        <p:nvGraphicFramePr>
          <p:cNvPr id="223235" name="Group 3"/>
          <p:cNvGraphicFramePr>
            <a:graphicFrameLocks noGrp="1"/>
          </p:cNvGraphicFramePr>
          <p:nvPr>
            <p:ph sz="quarter" idx="2"/>
          </p:nvPr>
        </p:nvGraphicFramePr>
        <p:xfrm>
          <a:off x="1981200" y="838200"/>
          <a:ext cx="4038600" cy="533400"/>
        </p:xfrm>
        <a:graphic>
          <a:graphicData uri="http://schemas.openxmlformats.org/drawingml/2006/table">
            <a:tbl>
              <a:tblPr/>
              <a:tblGrid>
                <a:gridCol w="577850"/>
                <a:gridCol w="576263"/>
                <a:gridCol w="576262"/>
                <a:gridCol w="577850"/>
                <a:gridCol w="576263"/>
                <a:gridCol w="576262"/>
                <a:gridCol w="5778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3253" name="Text Box 21"/>
          <p:cNvSpPr txBox="1">
            <a:spLocks noChangeArrowheads="1"/>
          </p:cNvSpPr>
          <p:nvPr/>
        </p:nvSpPr>
        <p:spPr bwMode="auto">
          <a:xfrm>
            <a:off x="228600" y="1524000"/>
            <a:ext cx="3886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Initially: m = length[p] = 7</a:t>
            </a:r>
          </a:p>
          <a:p>
            <a:pPr eaLnBrk="1" hangingPunct="1">
              <a:defRPr/>
            </a:pPr>
            <a:r>
              <a:rPr lang="en-US" dirty="0"/>
              <a:t>             </a:t>
            </a:r>
            <a:r>
              <a:rPr lang="el-GR" dirty="0"/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</a:t>
            </a:r>
            <a:r>
              <a:rPr lang="en-US" dirty="0"/>
              <a:t>[1] = 0</a:t>
            </a:r>
          </a:p>
          <a:p>
            <a:pPr eaLnBrk="1" hangingPunct="1">
              <a:defRPr/>
            </a:pPr>
            <a:r>
              <a:rPr lang="en-US" dirty="0"/>
              <a:t>             k = 0                                              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u="sng" dirty="0"/>
              <a:t>Step 1:</a:t>
            </a:r>
            <a:r>
              <a:rPr lang="en-US" dirty="0"/>
              <a:t>  q = 2, k=0                                   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dirty="0">
                <a:cs typeface="Arial" charset="0"/>
              </a:rPr>
              <a:t> P[k+1] ≠ P[q</a:t>
            </a:r>
            <a:r>
              <a:rPr lang="en-US" dirty="0" smtClean="0">
                <a:cs typeface="Arial" charset="0"/>
              </a:rPr>
              <a:t>]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l-GR" dirty="0" smtClean="0"/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</a:t>
            </a:r>
            <a:r>
              <a:rPr lang="en-US" dirty="0"/>
              <a:t>[2] </a:t>
            </a:r>
            <a:r>
              <a:rPr lang="en-US" dirty="0" smtClean="0"/>
              <a:t>:= 0    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u="sng" dirty="0"/>
              <a:t>Step 2:</a:t>
            </a:r>
            <a:r>
              <a:rPr lang="en-US" dirty="0"/>
              <a:t> q = 3, k = </a:t>
            </a:r>
            <a:r>
              <a:rPr lang="en-US" dirty="0" smtClean="0"/>
              <a:t>0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 P[k+1] = P[q</a:t>
            </a:r>
            <a:r>
              <a:rPr lang="en-US" dirty="0" smtClean="0">
                <a:cs typeface="Arial" charset="0"/>
              </a:rPr>
              <a:t>], set k=k+1</a:t>
            </a:r>
            <a:endParaRPr lang="en-US" dirty="0">
              <a:cs typeface="Arial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l-GR" dirty="0" smtClean="0"/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</a:t>
            </a:r>
            <a:r>
              <a:rPr lang="en-US" dirty="0"/>
              <a:t>[3] = </a:t>
            </a:r>
            <a:r>
              <a:rPr lang="en-US" dirty="0" smtClean="0"/>
              <a:t>1  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u="sng" dirty="0"/>
              <a:t>Step 3:</a:t>
            </a:r>
            <a:r>
              <a:rPr lang="en-US" dirty="0"/>
              <a:t> q = 4, k = 1</a:t>
            </a:r>
          </a:p>
          <a:p>
            <a:pPr eaLnBrk="1" hangingPunct="1">
              <a:defRPr/>
            </a:pPr>
            <a:r>
              <a:rPr lang="en-US" dirty="0"/>
              <a:t>                   </a:t>
            </a:r>
            <a:r>
              <a:rPr lang="el-GR" dirty="0"/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</a:t>
            </a:r>
            <a:r>
              <a:rPr lang="en-US" dirty="0"/>
              <a:t>[4] = 2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             </a:t>
            </a:r>
          </a:p>
        </p:txBody>
      </p:sp>
      <p:graphicFrame>
        <p:nvGraphicFramePr>
          <p:cNvPr id="223254" name="Group 22"/>
          <p:cNvGraphicFramePr>
            <a:graphicFrameLocks noGrp="1"/>
          </p:cNvGraphicFramePr>
          <p:nvPr>
            <p:ph sz="quarter" idx="3"/>
          </p:nvPr>
        </p:nvGraphicFramePr>
        <p:xfrm>
          <a:off x="4419600" y="2516188"/>
          <a:ext cx="3733800" cy="1249680"/>
        </p:xfrm>
        <a:graphic>
          <a:graphicData uri="http://schemas.openxmlformats.org/drawingml/2006/table">
            <a:tbl>
              <a:tblPr/>
              <a:tblGrid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3292" name="Group 60"/>
          <p:cNvGraphicFramePr>
            <a:graphicFrameLocks noGrp="1"/>
          </p:cNvGraphicFramePr>
          <p:nvPr/>
        </p:nvGraphicFramePr>
        <p:xfrm>
          <a:off x="4419600" y="4010025"/>
          <a:ext cx="3733800" cy="1249680"/>
        </p:xfrm>
        <a:graphic>
          <a:graphicData uri="http://schemas.openxmlformats.org/drawingml/2006/table">
            <a:tbl>
              <a:tblPr/>
              <a:tblGrid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3330" name="Group 98"/>
          <p:cNvGraphicFramePr>
            <a:graphicFrameLocks noGrp="1"/>
          </p:cNvGraphicFramePr>
          <p:nvPr/>
        </p:nvGraphicFramePr>
        <p:xfrm>
          <a:off x="4419600" y="5457825"/>
          <a:ext cx="3733800" cy="1249680"/>
        </p:xfrm>
        <a:graphic>
          <a:graphicData uri="http://schemas.openxmlformats.org/drawingml/2006/table">
            <a:tbl>
              <a:tblPr/>
              <a:tblGrid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7200"/>
            <a:ext cx="4038600" cy="5668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000" u="sng" dirty="0" smtClean="0"/>
              <a:t>Step 4: </a:t>
            </a:r>
            <a:r>
              <a:rPr lang="en-US" sz="2000" dirty="0" smtClean="0"/>
              <a:t>q = 5, k =2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dirty="0" smtClean="0">
                <a:cs typeface="Arial" charset="0"/>
              </a:rPr>
              <a:t> P[k+1] = P[q]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200" dirty="0" smtClean="0">
                <a:cs typeface="Arial" charset="0"/>
              </a:rPr>
              <a:t>set k=3</a:t>
            </a:r>
            <a:r>
              <a:rPr lang="en-US" sz="1200" dirty="0" smtClean="0"/>
              <a:t>  and  </a:t>
            </a:r>
            <a:r>
              <a:rPr lang="en-US" sz="1200" dirty="0" smtClean="0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US" sz="1200" dirty="0" smtClean="0">
                <a:cs typeface="Arial" charset="0"/>
              </a:rPr>
              <a:t>[5] = 3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u="sng" dirty="0" smtClean="0">
                <a:cs typeface="Arial" charset="0"/>
              </a:rPr>
              <a:t>Step 5:</a:t>
            </a:r>
            <a:r>
              <a:rPr lang="en-US" sz="2000" dirty="0" smtClean="0"/>
              <a:t> q = 6, k = 3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dirty="0" smtClean="0">
                <a:cs typeface="Arial" charset="0"/>
              </a:rPr>
              <a:t> P[k+1] ≠ P[q], set k=</a:t>
            </a: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 </a:t>
            </a:r>
            <a:r>
              <a:rPr lang="en-US" sz="2000" dirty="0" smtClean="0">
                <a:cs typeface="Arial" charset="0"/>
              </a:rPr>
              <a:t>[3]=1</a:t>
            </a:r>
            <a:endParaRPr lang="en-US" sz="20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dirty="0" smtClean="0">
                <a:cs typeface="Arial" charset="0"/>
              </a:rPr>
              <a:t> P[k+1] ≠ P[q], set k=</a:t>
            </a: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 </a:t>
            </a:r>
            <a:r>
              <a:rPr lang="en-US" sz="2000" dirty="0" smtClean="0">
                <a:cs typeface="Arial" charset="0"/>
              </a:rPr>
              <a:t>[1]=0</a:t>
            </a:r>
            <a:endParaRPr lang="en-US" sz="20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Set  </a:t>
            </a:r>
            <a:r>
              <a:rPr lang="el-GR" sz="2000" dirty="0" smtClean="0">
                <a:cs typeface="Arial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US" sz="2000" dirty="0" smtClean="0">
                <a:cs typeface="Arial" charset="0"/>
              </a:rPr>
              <a:t>[6] = 0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u="sng" dirty="0" smtClean="0">
                <a:cs typeface="Arial" charset="0"/>
              </a:rPr>
              <a:t>Step 6:</a:t>
            </a:r>
            <a:r>
              <a:rPr lang="en-US" sz="2000" dirty="0" smtClean="0">
                <a:cs typeface="Arial" charset="0"/>
              </a:rPr>
              <a:t> q = 7, k = 0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cs typeface="Arial" charset="0"/>
              </a:rPr>
              <a:t>                    </a:t>
            </a:r>
            <a:r>
              <a:rPr lang="el-GR" sz="2000" dirty="0" smtClean="0">
                <a:cs typeface="Arial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US" sz="2000" dirty="0" smtClean="0">
                <a:cs typeface="Arial" charset="0"/>
              </a:rPr>
              <a:t>[7] = 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cs typeface="Arial" charset="0"/>
            </a:endParaRPr>
          </a:p>
        </p:txBody>
      </p:sp>
      <p:graphicFrame>
        <p:nvGraphicFramePr>
          <p:cNvPr id="221340" name="Group 156"/>
          <p:cNvGraphicFramePr>
            <a:graphicFrameLocks noGrp="1"/>
          </p:cNvGraphicFramePr>
          <p:nvPr>
            <p:ph sz="quarter" idx="2"/>
          </p:nvPr>
        </p:nvGraphicFramePr>
        <p:xfrm>
          <a:off x="4648200" y="457200"/>
          <a:ext cx="4038600" cy="1330960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6400800" y="685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21341" name="Group 157"/>
          <p:cNvGraphicFramePr>
            <a:graphicFrameLocks noGrp="1"/>
          </p:cNvGraphicFramePr>
          <p:nvPr>
            <p:ph sz="quarter" idx="3"/>
          </p:nvPr>
        </p:nvGraphicFramePr>
        <p:xfrm>
          <a:off x="4648200" y="1957388"/>
          <a:ext cx="4038600" cy="1346836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1342" name="Group 158"/>
          <p:cNvGraphicFramePr>
            <a:graphicFrameLocks noGrp="1"/>
          </p:cNvGraphicFramePr>
          <p:nvPr/>
        </p:nvGraphicFramePr>
        <p:xfrm>
          <a:off x="4648200" y="3429000"/>
          <a:ext cx="4038600" cy="1280160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1343" name="Group 159"/>
          <p:cNvGraphicFramePr>
            <a:graphicFrameLocks noGrp="1"/>
          </p:cNvGraphicFramePr>
          <p:nvPr/>
        </p:nvGraphicFramePr>
        <p:xfrm>
          <a:off x="4648200" y="5105400"/>
          <a:ext cx="4038600" cy="1280160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2535</TotalTime>
  <Words>1261</Words>
  <Application>Microsoft Office PowerPoint</Application>
  <PresentationFormat>On-screen Show (4:3)</PresentationFormat>
  <Paragraphs>654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Beam</vt:lpstr>
      <vt:lpstr>String Matching</vt:lpstr>
      <vt:lpstr>String Matching</vt:lpstr>
      <vt:lpstr>Naïve String Matcher</vt:lpstr>
      <vt:lpstr>Algorithms</vt:lpstr>
      <vt:lpstr>Knuth-Morris-Pratt</vt:lpstr>
      <vt:lpstr>Compute-Prefix,  </vt:lpstr>
      <vt:lpstr>Compute-Prefix,  </vt:lpstr>
      <vt:lpstr>PowerPoint Presentation</vt:lpstr>
      <vt:lpstr>PowerPoint Presentation</vt:lpstr>
      <vt:lpstr>KMP-Matcher(T,P)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East Tennessee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Sets Discrete Structures</dc:title>
  <dc:creator>WALLACEC</dc:creator>
  <cp:lastModifiedBy>admin</cp:lastModifiedBy>
  <cp:revision>64</cp:revision>
  <dcterms:created xsi:type="dcterms:W3CDTF">2004-08-31T15:03:15Z</dcterms:created>
  <dcterms:modified xsi:type="dcterms:W3CDTF">2013-04-08T22:33:01Z</dcterms:modified>
</cp:coreProperties>
</file>