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2C3"/>
    <a:srgbClr val="139F9D"/>
    <a:srgbClr val="67BD64"/>
    <a:srgbClr val="1E8F8B"/>
    <a:srgbClr val="8ADDE4"/>
    <a:srgbClr val="8ADD8F"/>
    <a:srgbClr val="B28CA5"/>
    <a:srgbClr val="948CB2"/>
    <a:srgbClr val="C8A9A2"/>
    <a:srgbClr val="C6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900045" y="523240"/>
            <a:ext cx="1665605" cy="711200"/>
          </a:xfrm>
          <a:prstGeom prst="roundRect">
            <a:avLst/>
          </a:prstGeom>
          <a:solidFill>
            <a:srgbClr val="0E92C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8960" y="709295"/>
            <a:ext cx="136207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RBM/DBN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23890" y="523240"/>
            <a:ext cx="1749425" cy="711200"/>
          </a:xfrm>
          <a:prstGeom prst="roundRect">
            <a:avLst/>
          </a:prstGeom>
          <a:solidFill>
            <a:srgbClr val="FE9EB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75020" y="709295"/>
            <a:ext cx="159829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AutoEncoder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5100" y="3515360"/>
            <a:ext cx="1665605" cy="711200"/>
          </a:xfrm>
          <a:prstGeom prst="roundRect">
            <a:avLst/>
          </a:prstGeom>
          <a:solidFill>
            <a:srgbClr val="C6BED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4015" y="3581400"/>
            <a:ext cx="136207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CycleGAN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(2017)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30170" y="5880735"/>
            <a:ext cx="1665605" cy="711200"/>
          </a:xfrm>
          <a:prstGeom prst="roundRect">
            <a:avLst/>
          </a:prstGeom>
          <a:solidFill>
            <a:srgbClr val="B28CA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39085" y="6066790"/>
            <a:ext cx="136207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RBM/DBN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18295" y="2367280"/>
            <a:ext cx="1801495" cy="711200"/>
          </a:xfrm>
          <a:prstGeom prst="roundRect">
            <a:avLst/>
          </a:prstGeom>
          <a:solidFill>
            <a:srgbClr val="FEBD8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04655" y="2433320"/>
            <a:ext cx="180530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ImprovedGAN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(2016)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745" y="5880735"/>
            <a:ext cx="1665605" cy="711200"/>
          </a:xfrm>
          <a:prstGeom prst="roundRect">
            <a:avLst/>
          </a:prstGeom>
          <a:solidFill>
            <a:srgbClr val="BE8EE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4660" y="6066790"/>
            <a:ext cx="136207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RBM/DBN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67200" y="1722120"/>
            <a:ext cx="1665605" cy="711200"/>
          </a:xfrm>
          <a:prstGeom prst="roundRect">
            <a:avLst/>
          </a:prstGeom>
          <a:solidFill>
            <a:srgbClr val="8DBAD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71035" y="1900555"/>
            <a:ext cx="136207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GAN(2014)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17660" y="3524250"/>
            <a:ext cx="1824990" cy="711200"/>
          </a:xfrm>
          <a:prstGeom prst="roundRect">
            <a:avLst/>
          </a:prstGeom>
          <a:solidFill>
            <a:srgbClr val="DCDD8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471660" y="3590290"/>
            <a:ext cx="145669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PACGAN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(2016)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443355" y="2291715"/>
            <a:ext cx="1665605" cy="711200"/>
          </a:xfrm>
          <a:prstGeom prst="roundRect">
            <a:avLst/>
          </a:prstGeom>
          <a:solidFill>
            <a:srgbClr val="C8A9A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652270" y="2357755"/>
            <a:ext cx="136207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DCGAN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(2013)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443355" y="4872355"/>
            <a:ext cx="1665605" cy="711200"/>
          </a:xfrm>
          <a:prstGeom prst="roundRect">
            <a:avLst/>
          </a:prstGeom>
          <a:solidFill>
            <a:srgbClr val="C4A9C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545590" y="4919980"/>
            <a:ext cx="146875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viedo2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(2018)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95875" y="5512435"/>
            <a:ext cx="1665605" cy="711200"/>
          </a:xfrm>
          <a:prstGeom prst="roundRect">
            <a:avLst/>
          </a:prstGeom>
          <a:solidFill>
            <a:srgbClr val="1E8F8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304790" y="5698490"/>
            <a:ext cx="136207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RBM/DBN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264400" y="5512435"/>
            <a:ext cx="1665605" cy="711200"/>
          </a:xfrm>
          <a:prstGeom prst="roundRect">
            <a:avLst/>
          </a:prstGeom>
          <a:solidFill>
            <a:srgbClr val="67BD6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473315" y="5698490"/>
            <a:ext cx="136207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RBM/DBN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080125" y="4193540"/>
            <a:ext cx="1665605" cy="711200"/>
          </a:xfrm>
          <a:prstGeom prst="roundRect">
            <a:avLst/>
          </a:prstGeom>
          <a:solidFill>
            <a:srgbClr val="8ADDE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289040" y="4259580"/>
            <a:ext cx="136207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PGGAN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(2017)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肘形连接符 35"/>
          <p:cNvCxnSpPr>
            <a:stCxn id="5" idx="2"/>
            <a:endCxn id="7" idx="2"/>
          </p:cNvCxnSpPr>
          <p:nvPr/>
        </p:nvCxnSpPr>
        <p:spPr>
          <a:xfrm rot="5400000" flipV="1">
            <a:off x="5165725" y="-198755"/>
            <a:ext cx="3175" cy="2865755"/>
          </a:xfrm>
          <a:prstGeom prst="bentConnector3">
            <a:avLst>
              <a:gd name="adj1" fmla="val 754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106670" y="1454785"/>
            <a:ext cx="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9" idx="3"/>
            <a:endCxn id="16" idx="0"/>
          </p:cNvCxnSpPr>
          <p:nvPr/>
        </p:nvCxnSpPr>
        <p:spPr>
          <a:xfrm>
            <a:off x="5932805" y="2077720"/>
            <a:ext cx="4274820" cy="355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9" idx="1"/>
            <a:endCxn id="24" idx="0"/>
          </p:cNvCxnSpPr>
          <p:nvPr/>
        </p:nvCxnSpPr>
        <p:spPr>
          <a:xfrm rot="10800000" flipV="1">
            <a:off x="2333625" y="2077720"/>
            <a:ext cx="1933575" cy="2800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4" idx="2"/>
            <a:endCxn id="10" idx="0"/>
          </p:cNvCxnSpPr>
          <p:nvPr/>
        </p:nvCxnSpPr>
        <p:spPr>
          <a:xfrm flipH="1">
            <a:off x="2325370" y="3002915"/>
            <a:ext cx="8255" cy="578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331085" y="4199255"/>
            <a:ext cx="254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6" idx="3"/>
            <a:endCxn id="13" idx="0"/>
          </p:cNvCxnSpPr>
          <p:nvPr/>
        </p:nvCxnSpPr>
        <p:spPr>
          <a:xfrm>
            <a:off x="3014345" y="5242560"/>
            <a:ext cx="448945" cy="638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6" idx="1"/>
            <a:endCxn id="17" idx="0"/>
          </p:cNvCxnSpPr>
          <p:nvPr/>
        </p:nvCxnSpPr>
        <p:spPr>
          <a:xfrm rot="10800000" flipV="1">
            <a:off x="1078865" y="5242560"/>
            <a:ext cx="466725" cy="638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217660" y="4761865"/>
            <a:ext cx="1824990" cy="711200"/>
          </a:xfrm>
          <a:prstGeom prst="roundRect">
            <a:avLst/>
          </a:prstGeom>
          <a:solidFill>
            <a:srgbClr val="8ADD8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471660" y="4827905"/>
            <a:ext cx="145669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WGAN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(2017)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直接箭头连接符 50"/>
          <p:cNvCxnSpPr>
            <a:stCxn id="16" idx="2"/>
          </p:cNvCxnSpPr>
          <p:nvPr/>
        </p:nvCxnSpPr>
        <p:spPr>
          <a:xfrm>
            <a:off x="10207625" y="3078480"/>
            <a:ext cx="6985" cy="436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10200005" y="4235450"/>
            <a:ext cx="6350" cy="492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9" idx="3"/>
            <a:endCxn id="32" idx="0"/>
          </p:cNvCxnSpPr>
          <p:nvPr/>
        </p:nvCxnSpPr>
        <p:spPr>
          <a:xfrm>
            <a:off x="3100705" y="3870960"/>
            <a:ext cx="3869690" cy="3886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1" idx="1"/>
          </p:cNvCxnSpPr>
          <p:nvPr/>
        </p:nvCxnSpPr>
        <p:spPr>
          <a:xfrm rot="10800000" flipV="1">
            <a:off x="5446395" y="4548505"/>
            <a:ext cx="633095" cy="9632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29" idx="0"/>
          </p:cNvCxnSpPr>
          <p:nvPr/>
        </p:nvCxnSpPr>
        <p:spPr>
          <a:xfrm>
            <a:off x="7651115" y="4582160"/>
            <a:ext cx="446405" cy="930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45745" y="17141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Adds CNN layer for image transformation</a:t>
            </a:r>
            <a:endParaRPr lang="en-US" altLang="zh-CN" sz="1600"/>
          </a:p>
        </p:txBody>
      </p:sp>
      <p:sp>
        <p:nvSpPr>
          <p:cNvPr id="57" name="文本框 56"/>
          <p:cNvSpPr txBox="1"/>
          <p:nvPr/>
        </p:nvSpPr>
        <p:spPr>
          <a:xfrm>
            <a:off x="753110" y="307816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Introduces Cycle-Consistency Loss</a:t>
            </a:r>
            <a:endParaRPr lang="en-US" altLang="zh-CN" sz="1600"/>
          </a:p>
        </p:txBody>
      </p:sp>
      <p:sp>
        <p:nvSpPr>
          <p:cNvPr id="58" name="文本框 57"/>
          <p:cNvSpPr txBox="1"/>
          <p:nvPr/>
        </p:nvSpPr>
        <p:spPr>
          <a:xfrm>
            <a:off x="3333115" y="359759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Progressively increases image resolution</a:t>
            </a:r>
            <a:endParaRPr lang="en-US" altLang="zh-CN" sz="1600"/>
          </a:p>
        </p:txBody>
      </p:sp>
      <p:sp>
        <p:nvSpPr>
          <p:cNvPr id="59" name="文本框 58"/>
          <p:cNvSpPr txBox="1"/>
          <p:nvPr/>
        </p:nvSpPr>
        <p:spPr>
          <a:xfrm>
            <a:off x="381000" y="428847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Solves temporal inconsistency </a:t>
            </a:r>
            <a:endParaRPr lang="en-US" altLang="zh-CN" sz="1600"/>
          </a:p>
          <a:p>
            <a:r>
              <a:rPr lang="en-US" altLang="zh-CN" sz="1600"/>
              <a:t>with optical flow</a:t>
            </a:r>
            <a:endParaRPr lang="en-US" altLang="zh-CN" sz="1600"/>
          </a:p>
        </p:txBody>
      </p:sp>
      <p:sp>
        <p:nvSpPr>
          <p:cNvPr id="60" name="文本框 59"/>
          <p:cNvSpPr txBox="1"/>
          <p:nvPr/>
        </p:nvSpPr>
        <p:spPr>
          <a:xfrm>
            <a:off x="26670" y="524224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Large-scale image</a:t>
            </a:r>
            <a:endParaRPr lang="en-US" altLang="zh-CN" sz="1600"/>
          </a:p>
          <a:p>
            <a:r>
              <a:rPr lang="en-US" altLang="zh-CN" sz="1600"/>
              <a:t> synthesis using ImageNet</a:t>
            </a:r>
            <a:endParaRPr lang="en-US" altLang="zh-CN" sz="1600"/>
          </a:p>
        </p:txBody>
      </p:sp>
      <p:sp>
        <p:nvSpPr>
          <p:cNvPr id="61" name="文本框 60"/>
          <p:cNvSpPr txBox="1"/>
          <p:nvPr/>
        </p:nvSpPr>
        <p:spPr>
          <a:xfrm>
            <a:off x="2900045" y="536225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Control over latent </a:t>
            </a:r>
            <a:endParaRPr lang="en-US" altLang="zh-CN" sz="1600"/>
          </a:p>
          <a:p>
            <a:r>
              <a:rPr lang="en-US" altLang="zh-CN" sz="1600"/>
              <a:t>space for fine details</a:t>
            </a:r>
            <a:endParaRPr lang="en-US" altLang="zh-CN" sz="1600"/>
          </a:p>
        </p:txBody>
      </p:sp>
      <p:sp>
        <p:nvSpPr>
          <p:cNvPr id="62" name="文本框 61"/>
          <p:cNvSpPr txBox="1"/>
          <p:nvPr/>
        </p:nvSpPr>
        <p:spPr>
          <a:xfrm>
            <a:off x="6238240" y="17402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Stabilizes GAN training techniques</a:t>
            </a:r>
            <a:endParaRPr lang="en-US" altLang="zh-CN" sz="1600"/>
          </a:p>
        </p:txBody>
      </p:sp>
      <p:sp>
        <p:nvSpPr>
          <p:cNvPr id="63" name="文本框 62"/>
          <p:cNvSpPr txBox="1"/>
          <p:nvPr/>
        </p:nvSpPr>
        <p:spPr>
          <a:xfrm>
            <a:off x="7663180" y="307879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Introduces PAC discriminator to address model collapse</a:t>
            </a:r>
            <a:endParaRPr lang="en-US" altLang="zh-CN" sz="1600"/>
          </a:p>
        </p:txBody>
      </p:sp>
      <p:sp>
        <p:nvSpPr>
          <p:cNvPr id="64" name="文本框 63"/>
          <p:cNvSpPr txBox="1"/>
          <p:nvPr/>
        </p:nvSpPr>
        <p:spPr>
          <a:xfrm>
            <a:off x="7112000" y="492855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Uses RL to solve text </a:t>
            </a:r>
            <a:endParaRPr lang="en-US" altLang="zh-CN" sz="1600"/>
          </a:p>
          <a:p>
            <a:r>
              <a:rPr lang="en-US" altLang="zh-CN" sz="1600"/>
              <a:t>generation issues</a:t>
            </a:r>
            <a:endParaRPr lang="en-US" altLang="zh-CN" sz="1600"/>
          </a:p>
        </p:txBody>
      </p:sp>
      <p:sp>
        <p:nvSpPr>
          <p:cNvPr id="65" name="文本框 64"/>
          <p:cNvSpPr txBox="1"/>
          <p:nvPr/>
        </p:nvSpPr>
        <p:spPr>
          <a:xfrm>
            <a:off x="4813300" y="4581843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Multi-layer </a:t>
            </a:r>
            <a:endParaRPr lang="en-US" altLang="zh-CN" sz="1600"/>
          </a:p>
          <a:p>
            <a:r>
              <a:rPr lang="en-US" altLang="zh-CN" sz="1600"/>
              <a:t>text-to-image </a:t>
            </a:r>
            <a:endParaRPr lang="en-US" altLang="zh-CN" sz="1600"/>
          </a:p>
          <a:p>
            <a:r>
              <a:rPr lang="en-US" altLang="zh-CN" sz="1600"/>
              <a:t>synthesis</a:t>
            </a:r>
            <a:endParaRPr lang="en-US" altLang="zh-CN" sz="1600"/>
          </a:p>
        </p:txBody>
      </p:sp>
      <p:sp>
        <p:nvSpPr>
          <p:cNvPr id="66" name="文本框 65"/>
          <p:cNvSpPr txBox="1"/>
          <p:nvPr/>
        </p:nvSpPr>
        <p:spPr>
          <a:xfrm>
            <a:off x="8747760" y="422624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Improves GAN training </a:t>
            </a:r>
            <a:endParaRPr lang="en-US" altLang="zh-CN" sz="1600"/>
          </a:p>
          <a:p>
            <a:r>
              <a:rPr lang="en-US" altLang="zh-CN" sz="1600"/>
              <a:t>with Wasserstein distance</a:t>
            </a:r>
            <a:endParaRPr lang="en-US" altLang="zh-CN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TFhYzRhMDY3ZGZiMWI2YmJkYzc0ZWU3MzkyMTdlOD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  <a:scene3d>
          <a:camera prst="orthographicFront"/>
          <a:lightRig rig="threePt" dir="t"/>
        </a:scene3d>
      </a:bodyPr>
      <a:lstStyle>
        <a:defPPr>
          <a:defRPr lang="en-US" altLang="zh-CN">
            <a:ln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64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小张同学</cp:lastModifiedBy>
  <cp:revision>156</cp:revision>
  <dcterms:created xsi:type="dcterms:W3CDTF">2019-06-19T02:08:00Z</dcterms:created>
  <dcterms:modified xsi:type="dcterms:W3CDTF">2024-11-14T12:44:36Z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C27EDDE8CEA44CB98C86E1CA8F5842CB_11</vt:lpwstr>
  </property>
</Properties>
</file>