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2C3"/>
    <a:srgbClr val="139F9D"/>
    <a:srgbClr val="67BD64"/>
    <a:srgbClr val="1E8F8B"/>
    <a:srgbClr val="8ADDE4"/>
    <a:srgbClr val="8ADD8F"/>
    <a:srgbClr val="B28CA5"/>
    <a:srgbClr val="948CB2"/>
    <a:srgbClr val="C8A9A2"/>
    <a:srgbClr val="C6B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2" y="58"/>
      </p:cViewPr>
      <p:guideLst>
        <p:guide orient="horz" pos="20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2024/11/19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108960" y="163229"/>
            <a:ext cx="1665605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RBM/DBN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7471022" y="144140"/>
            <a:ext cx="1749425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AutoEncoder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3150552" y="3453139"/>
            <a:ext cx="1665605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CycleGAN</a:t>
            </a:r>
            <a:endParaRPr lang="en-US" altLang="zh-CN" dirty="0"/>
          </a:p>
          <a:p>
            <a:pPr algn="ctr"/>
            <a:r>
              <a:rPr lang="en-US" altLang="zh-CN" dirty="0"/>
              <a:t>2017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201655" y="5667375"/>
            <a:ext cx="1665605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StyleGAN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9028668" y="2370697"/>
            <a:ext cx="1801495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ImprovedGAN</a:t>
            </a:r>
            <a:endParaRPr lang="en-US" altLang="zh-CN" dirty="0"/>
          </a:p>
          <a:p>
            <a:pPr algn="ctr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110469" y="5667375"/>
            <a:ext cx="1665605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BigGAN</a:t>
            </a:r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5300194" y="1365921"/>
            <a:ext cx="1665605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GAN</a:t>
            </a:r>
          </a:p>
          <a:p>
            <a:pPr algn="ctr"/>
            <a:r>
              <a:rPr lang="en-US" altLang="zh-CN" dirty="0"/>
              <a:t>2014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9028668" y="4364545"/>
            <a:ext cx="1824990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PACGAN</a:t>
            </a:r>
          </a:p>
          <a:p>
            <a:pPr algn="ctr"/>
            <a:r>
              <a:rPr lang="en-US" altLang="zh-CN" dirty="0"/>
              <a:t>2016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3157606" y="2313151"/>
            <a:ext cx="1665605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DCGAN</a:t>
            </a:r>
          </a:p>
          <a:p>
            <a:pPr algn="ctr"/>
            <a:r>
              <a:rPr lang="en-US" altLang="zh-CN" dirty="0"/>
              <a:t>2013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1166560" y="4443025"/>
            <a:ext cx="1665605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Video2video</a:t>
            </a:r>
          </a:p>
          <a:p>
            <a:pPr algn="ctr"/>
            <a:r>
              <a:rPr lang="en-US" altLang="zh-CN" dirty="0"/>
              <a:t>2018</a:t>
            </a:r>
            <a:endParaRPr lang="zh-CN" altLang="en-US" dirty="0"/>
          </a:p>
        </p:txBody>
      </p:sp>
      <p:sp>
        <p:nvSpPr>
          <p:cNvPr id="27" name="圆角矩形 26"/>
          <p:cNvSpPr/>
          <p:nvPr/>
        </p:nvSpPr>
        <p:spPr>
          <a:xfrm>
            <a:off x="4190018" y="5667375"/>
            <a:ext cx="1665605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StackGAN</a:t>
            </a:r>
            <a:endParaRPr lang="en-US" altLang="zh-CN" dirty="0"/>
          </a:p>
          <a:p>
            <a:pPr algn="ctr"/>
            <a:r>
              <a:rPr lang="en-US" altLang="zh-CN" dirty="0"/>
              <a:t>2017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6461398" y="5670954"/>
            <a:ext cx="1665605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SeqGAN</a:t>
            </a:r>
            <a:endParaRPr lang="en-US" altLang="zh-CN" dirty="0"/>
          </a:p>
          <a:p>
            <a:pPr algn="ctr"/>
            <a:r>
              <a:rPr lang="en-US" altLang="zh-CN" dirty="0"/>
              <a:t>2017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5300194" y="4364545"/>
            <a:ext cx="1665605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PGGAN</a:t>
            </a:r>
          </a:p>
          <a:p>
            <a:pPr algn="ctr"/>
            <a:r>
              <a:rPr lang="en-US" altLang="zh-CN" dirty="0"/>
              <a:t>2017</a:t>
            </a:r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9023653" y="5661501"/>
            <a:ext cx="1824990" cy="711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WGAN</a:t>
            </a:r>
          </a:p>
          <a:p>
            <a:pPr algn="ctr"/>
            <a:r>
              <a:rPr lang="en-US" altLang="zh-CN" dirty="0"/>
              <a:t>2017</a:t>
            </a:r>
            <a:endParaRPr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150551" y="1400177"/>
            <a:ext cx="166560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Adds CNN layer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4044690" y="3053200"/>
            <a:ext cx="238482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Cycle-Consistency Loss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-56737" y="5088633"/>
            <a:ext cx="10771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ImageNet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3079690" y="5088633"/>
            <a:ext cx="13535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latent space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932925" y="1426788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Stabilize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10036747" y="3423502"/>
            <a:ext cx="17350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Introduces PAC</a:t>
            </a:r>
          </a:p>
          <a:p>
            <a:r>
              <a:rPr lang="en-US" altLang="zh-CN" sz="1600" dirty="0"/>
              <a:t>discriminator 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4999160" y="5086179"/>
            <a:ext cx="14303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text-to-image </a:t>
            </a:r>
          </a:p>
          <a:p>
            <a:r>
              <a:rPr lang="en-US" altLang="zh-CN" sz="1600" dirty="0"/>
              <a:t>synthesis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936148" y="5233000"/>
            <a:ext cx="5080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 Wasserstein distance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0E66A60-7511-9752-E011-1DE4EB6A2B21}"/>
              </a:ext>
            </a:extLst>
          </p:cNvPr>
          <p:cNvCxnSpPr>
            <a:endCxn id="19" idx="0"/>
          </p:cNvCxnSpPr>
          <p:nvPr/>
        </p:nvCxnSpPr>
        <p:spPr>
          <a:xfrm>
            <a:off x="4774565" y="500414"/>
            <a:ext cx="1358432" cy="8655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7710D7D-3E4F-1035-DCAE-9598B6C7675D}"/>
              </a:ext>
            </a:extLst>
          </p:cNvPr>
          <p:cNvCxnSpPr>
            <a:stCxn id="7" idx="1"/>
            <a:endCxn id="19" idx="0"/>
          </p:cNvCxnSpPr>
          <p:nvPr/>
        </p:nvCxnSpPr>
        <p:spPr>
          <a:xfrm rot="10800000" flipV="1">
            <a:off x="6132998" y="499739"/>
            <a:ext cx="1338025" cy="866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5D9C9A07-354C-BB42-FE94-C8FC228C5FC7}"/>
              </a:ext>
            </a:extLst>
          </p:cNvPr>
          <p:cNvCxnSpPr>
            <a:stCxn id="19" idx="1"/>
            <a:endCxn id="23" idx="0"/>
          </p:cNvCxnSpPr>
          <p:nvPr/>
        </p:nvCxnSpPr>
        <p:spPr>
          <a:xfrm rot="10800000" flipV="1">
            <a:off x="3990410" y="1721521"/>
            <a:ext cx="1309785" cy="5916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2A61E10D-F773-99C9-75A3-D09042122746}"/>
              </a:ext>
            </a:extLst>
          </p:cNvPr>
          <p:cNvCxnSpPr>
            <a:stCxn id="19" idx="3"/>
            <a:endCxn id="15" idx="0"/>
          </p:cNvCxnSpPr>
          <p:nvPr/>
        </p:nvCxnSpPr>
        <p:spPr>
          <a:xfrm>
            <a:off x="6965799" y="1721521"/>
            <a:ext cx="2963617" cy="6491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B3F95D1D-D669-FE30-AD1E-7A997BED064D}"/>
              </a:ext>
            </a:extLst>
          </p:cNvPr>
          <p:cNvCxnSpPr>
            <a:stCxn id="9" idx="3"/>
            <a:endCxn id="31" idx="0"/>
          </p:cNvCxnSpPr>
          <p:nvPr/>
        </p:nvCxnSpPr>
        <p:spPr>
          <a:xfrm>
            <a:off x="4816157" y="3808739"/>
            <a:ext cx="1316840" cy="555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B8BE4CF-ECAD-47DE-DD54-8092501F08F4}"/>
              </a:ext>
            </a:extLst>
          </p:cNvPr>
          <p:cNvCxnSpPr>
            <a:stCxn id="9" idx="1"/>
            <a:endCxn id="25" idx="0"/>
          </p:cNvCxnSpPr>
          <p:nvPr/>
        </p:nvCxnSpPr>
        <p:spPr>
          <a:xfrm rot="10800000" flipV="1">
            <a:off x="1999364" y="3808739"/>
            <a:ext cx="1151189" cy="634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6D46883-C5F7-2139-D103-791D1485ADBD}"/>
              </a:ext>
            </a:extLst>
          </p:cNvPr>
          <p:cNvCxnSpPr>
            <a:stCxn id="31" idx="3"/>
            <a:endCxn id="29" idx="0"/>
          </p:cNvCxnSpPr>
          <p:nvPr/>
        </p:nvCxnSpPr>
        <p:spPr>
          <a:xfrm>
            <a:off x="6965799" y="4720145"/>
            <a:ext cx="328402" cy="9508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EF94BB52-5856-3B45-74EF-A12532E10F8A}"/>
              </a:ext>
            </a:extLst>
          </p:cNvPr>
          <p:cNvCxnSpPr>
            <a:cxnSpLocks/>
            <a:stCxn id="31" idx="1"/>
            <a:endCxn id="27" idx="0"/>
          </p:cNvCxnSpPr>
          <p:nvPr/>
        </p:nvCxnSpPr>
        <p:spPr>
          <a:xfrm rot="10800000" flipV="1">
            <a:off x="5022822" y="4720145"/>
            <a:ext cx="277373" cy="947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71DF63AA-19D4-D1AB-C435-F0055FACEEE9}"/>
              </a:ext>
            </a:extLst>
          </p:cNvPr>
          <p:cNvCxnSpPr>
            <a:stCxn id="25" idx="3"/>
            <a:endCxn id="13" idx="0"/>
          </p:cNvCxnSpPr>
          <p:nvPr/>
        </p:nvCxnSpPr>
        <p:spPr>
          <a:xfrm>
            <a:off x="2832165" y="4798625"/>
            <a:ext cx="202293" cy="868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0261F98E-DA62-E5FC-691B-12DD14A215D1}"/>
              </a:ext>
            </a:extLst>
          </p:cNvPr>
          <p:cNvCxnSpPr>
            <a:stCxn id="25" idx="1"/>
            <a:endCxn id="17" idx="0"/>
          </p:cNvCxnSpPr>
          <p:nvPr/>
        </p:nvCxnSpPr>
        <p:spPr>
          <a:xfrm rot="10800000" flipV="1">
            <a:off x="943272" y="4798625"/>
            <a:ext cx="223288" cy="868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5B5EA01C-FC2B-6C08-F086-ADBA1BD82605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>
            <a:off x="9929416" y="3081897"/>
            <a:ext cx="11747" cy="1282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15D8476-D155-6A39-70B1-96918BFC8F31}"/>
              </a:ext>
            </a:extLst>
          </p:cNvPr>
          <p:cNvCxnSpPr>
            <a:stCxn id="21" idx="2"/>
            <a:endCxn id="48" idx="0"/>
          </p:cNvCxnSpPr>
          <p:nvPr/>
        </p:nvCxnSpPr>
        <p:spPr>
          <a:xfrm flipH="1">
            <a:off x="9936148" y="5075745"/>
            <a:ext cx="5015" cy="585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37EBBA9-FCF5-E456-CE5C-D9A2726A02A9}"/>
              </a:ext>
            </a:extLst>
          </p:cNvPr>
          <p:cNvCxnSpPr>
            <a:stCxn id="23" idx="2"/>
            <a:endCxn id="9" idx="0"/>
          </p:cNvCxnSpPr>
          <p:nvPr/>
        </p:nvCxnSpPr>
        <p:spPr>
          <a:xfrm flipH="1">
            <a:off x="3983355" y="3024351"/>
            <a:ext cx="7054" cy="42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FEED61F-A5E2-9249-08C0-82C04AEAC441}"/>
              </a:ext>
            </a:extLst>
          </p:cNvPr>
          <p:cNvSpPr txBox="1"/>
          <p:nvPr/>
        </p:nvSpPr>
        <p:spPr>
          <a:xfrm>
            <a:off x="7364065" y="5193760"/>
            <a:ext cx="1137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Uses RL </a:t>
            </a: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EF8298A-235F-86D5-E5F6-574991C8D2FD}"/>
              </a:ext>
            </a:extLst>
          </p:cNvPr>
          <p:cNvSpPr txBox="1"/>
          <p:nvPr/>
        </p:nvSpPr>
        <p:spPr>
          <a:xfrm>
            <a:off x="736559" y="3427162"/>
            <a:ext cx="1838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Optical flow constraints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FhYzRhMDY3ZGZiMWI2YmJkYzc0ZWU3MzkyMTdlOD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  <a:scene3d>
          <a:camera prst="orthographicFront"/>
          <a:lightRig rig="threePt" dir="t"/>
        </a:scene3d>
      </a:bodyPr>
      <a:lstStyle>
        <a:defPPr>
          <a:defRPr lang="en-US" altLang="zh-CN">
            <a:ln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Wingdings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染 月</cp:lastModifiedBy>
  <cp:revision>157</cp:revision>
  <dcterms:created xsi:type="dcterms:W3CDTF">2019-06-19T02:08:00Z</dcterms:created>
  <dcterms:modified xsi:type="dcterms:W3CDTF">2024-11-19T12:21:03Z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C27EDDE8CEA44CB98C86E1CA8F5842CB_11</vt:lpwstr>
  </property>
</Properties>
</file>