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69" r:id="rId2"/>
    <p:sldId id="544" r:id="rId3"/>
    <p:sldId id="546" r:id="rId4"/>
    <p:sldId id="548" r:id="rId5"/>
    <p:sldId id="547" r:id="rId6"/>
    <p:sldId id="579" r:id="rId7"/>
    <p:sldId id="580" r:id="rId8"/>
    <p:sldId id="560" r:id="rId9"/>
    <p:sldId id="561" r:id="rId10"/>
    <p:sldId id="581" r:id="rId11"/>
    <p:sldId id="563" r:id="rId12"/>
    <p:sldId id="564" r:id="rId13"/>
    <p:sldId id="582" r:id="rId14"/>
    <p:sldId id="566" r:id="rId15"/>
    <p:sldId id="567" r:id="rId16"/>
    <p:sldId id="568" r:id="rId17"/>
    <p:sldId id="569" r:id="rId18"/>
    <p:sldId id="570" r:id="rId19"/>
    <p:sldId id="583" r:id="rId20"/>
    <p:sldId id="572" r:id="rId21"/>
    <p:sldId id="573" r:id="rId22"/>
    <p:sldId id="489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FF"/>
    <a:srgbClr val="FF0066"/>
    <a:srgbClr val="D3F9ED"/>
    <a:srgbClr val="CCCCFF"/>
    <a:srgbClr val="9966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3" autoAdjust="0"/>
    <p:restoredTop sz="91948" autoAdjust="0"/>
  </p:normalViewPr>
  <p:slideViewPr>
    <p:cSldViewPr>
      <p:cViewPr>
        <p:scale>
          <a:sx n="50" d="100"/>
          <a:sy n="50" d="100"/>
        </p:scale>
        <p:origin x="-1243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57"/>
    </p:cViewPr>
  </p:sorterViewPr>
  <p:notesViewPr>
    <p:cSldViewPr>
      <p:cViewPr varScale="1">
        <p:scale>
          <a:sx n="55" d="100"/>
          <a:sy n="55" d="100"/>
        </p:scale>
        <p:origin x="-190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12D42A-E78C-4E0F-8768-002947016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21" eaLnBrk="1" hangingPunct="1">
              <a:spcBef>
                <a:spcPct val="0"/>
              </a:spcBef>
              <a:buClrTx/>
              <a:buFontTx/>
              <a:buNone/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A5CAB09-ED76-4C99-8EDB-D216BE7D8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48B449A3-2C1D-474B-B4F6-609FC1F14ACF}" type="slidenum">
              <a:rPr lang="en-US" smtClean="0"/>
              <a:pPr defTabSz="965200">
                <a:defRPr/>
              </a:pPr>
              <a:t>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CAB09-ED76-4C99-8EDB-D216BE7D8F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CAB09-ED76-4C99-8EDB-D216BE7D8F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CAB09-ED76-4C99-8EDB-D216BE7D8F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CAB09-ED76-4C99-8EDB-D216BE7D8F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48B449A3-2C1D-474B-B4F6-609FC1F14ACF}" type="slidenum">
              <a:rPr lang="en-US" smtClean="0"/>
              <a:pPr defTabSz="965200">
                <a:defRPr/>
              </a:pPr>
              <a:t>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E5F7D05D-273B-4FB4-AD03-8BCD0003609E}" type="slidenum">
              <a:rPr lang="en-US" smtClean="0"/>
              <a:pPr defTabSz="965200"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1779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8600" y="3263900"/>
            <a:ext cx="6400800" cy="1752600"/>
          </a:xfrm>
        </p:spPr>
        <p:txBody>
          <a:bodyPr lIns="92075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14C87-458C-4342-AACB-72BA0E369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F97C1-3955-46E5-B871-6965F82234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52400"/>
            <a:ext cx="21336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152400"/>
            <a:ext cx="62484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0C390-D3BF-4EA7-A39E-058E6B7E97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56388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61375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CD71C-A0C7-4EAC-B80D-31DBA88AD2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EA446-6E19-4FC2-9B4F-9240D91544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914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14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14C7A-FCFF-4DB9-A27B-F9C1C2AAF8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CFAB-D3C1-44E0-9C55-2BD4D530B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9036A-A6EC-4F70-9736-D96B732F4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577E-8111-4D1D-80D9-387E0DE2F3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8A436-B2E3-42AD-967B-AC895DFCB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37438" y="0"/>
            <a:ext cx="125095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E0C68-69E6-449F-88A4-D5D4FA6D2C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28600"/>
            <a:ext cx="548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2954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4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9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2C9B7DF-F8B4-4364-B4CB-793C53AB7C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82563" y="1066800"/>
            <a:ext cx="877887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1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381000" y="2209800"/>
            <a:ext cx="845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686800" cy="1676400"/>
          </a:xfrm>
        </p:spPr>
        <p:txBody>
          <a:bodyPr/>
          <a:lstStyle/>
          <a:p>
            <a:pPr algn="ctr"/>
            <a:r>
              <a:rPr lang="en-US" sz="3200" b="1" dirty="0" smtClean="0"/>
              <a:t>How to Publish Research Work at IEEE </a:t>
            </a:r>
            <a:r>
              <a:rPr lang="en-US" sz="3200" b="1" dirty="0" smtClean="0"/>
              <a:t>Top </a:t>
            </a:r>
            <a:r>
              <a:rPr lang="en-US" sz="3200" b="1" dirty="0" smtClean="0"/>
              <a:t>Journals and Flagship Conferences</a:t>
            </a:r>
            <a:endParaRPr lang="en-US" sz="3200" b="1" dirty="0" smtClean="0">
              <a:solidFill>
                <a:srgbClr val="0066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43200"/>
            <a:ext cx="8001000" cy="3505200"/>
          </a:xfrm>
        </p:spPr>
        <p:txBody>
          <a:bodyPr/>
          <a:lstStyle/>
          <a:p>
            <a:endParaRPr lang="en-US" sz="12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000099"/>
                </a:solidFill>
              </a:rPr>
              <a:t>Presented to </a:t>
            </a: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rgbClr val="000099"/>
                </a:solidFill>
              </a:rPr>
              <a:t>Zhejiang University</a:t>
            </a:r>
          </a:p>
          <a:p>
            <a:endParaRPr lang="en-US" sz="1100" dirty="0" smtClean="0">
              <a:solidFill>
                <a:srgbClr val="000099"/>
              </a:solidFill>
            </a:endParaRPr>
          </a:p>
          <a:p>
            <a:r>
              <a:rPr lang="en-US" sz="2000" dirty="0" smtClean="0">
                <a:solidFill>
                  <a:srgbClr val="000099"/>
                </a:solidFill>
              </a:rPr>
              <a:t> October 22, 2012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000099"/>
                </a:solidFill>
              </a:rPr>
              <a:t>by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Nei Kato,  Sherman Shen, and Chengshan Xiao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4000" dirty="0"/>
              <a:t>Ethical issues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zh-CN" dirty="0" smtClean="0"/>
              <a:t>Be </a:t>
            </a:r>
            <a:r>
              <a:rPr lang="en-GB" altLang="zh-CN" dirty="0"/>
              <a:t>aware of the following when writing IEEE papers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GB" altLang="zh-CN" sz="400" dirty="0">
              <a:latin typeface="Arial" charset="0"/>
              <a:ea typeface="宋体" pitchFamily="2" charset="-122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400" dirty="0">
                <a:latin typeface="Arial" charset="0"/>
                <a:ea typeface="宋体" pitchFamily="2" charset="-122"/>
                <a:cs typeface="Arial" charset="0"/>
              </a:rPr>
              <a:t>Plagiarism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GB" altLang="zh-CN" sz="400" dirty="0">
              <a:latin typeface="Arial" charset="0"/>
              <a:ea typeface="宋体" pitchFamily="2" charset="-122"/>
              <a:cs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duplicating content can be small to severe scale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zh-CN" sz="400" dirty="0">
              <a:latin typeface="Arial" charset="0"/>
              <a:ea typeface="宋体" pitchFamily="2" charset="-122"/>
              <a:cs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the paper must be original to the authors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zh-CN" sz="800" dirty="0">
              <a:latin typeface="Arial" charset="0"/>
              <a:ea typeface="宋体" pitchFamily="2" charset="-122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400" dirty="0">
                <a:latin typeface="Arial" charset="0"/>
                <a:ea typeface="宋体" pitchFamily="2" charset="-122"/>
                <a:cs typeface="Arial" charset="0"/>
              </a:rPr>
              <a:t>Duplicate submission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zh-CN" dirty="0">
                <a:latin typeface="Arial" charset="0"/>
                <a:ea typeface="宋体" pitchFamily="2" charset="-122"/>
                <a:cs typeface="Arial" charset="0"/>
              </a:rPr>
              <a:t>However conference version may be extended to  journal versions, and they might be in the post-submission pipe-line at the same time. Even then, need to take care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GB" altLang="zh-CN" sz="800" dirty="0">
              <a:latin typeface="Arial" charset="0"/>
              <a:ea typeface="宋体" pitchFamily="2" charset="-122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400" dirty="0">
                <a:latin typeface="Arial" charset="0"/>
                <a:ea typeface="宋体" pitchFamily="2" charset="-122"/>
                <a:cs typeface="Arial" charset="0"/>
              </a:rPr>
              <a:t>Duplicate publication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GB" altLang="zh-CN" sz="800" dirty="0">
              <a:latin typeface="Arial" charset="0"/>
              <a:ea typeface="宋体" pitchFamily="2" charset="-122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altLang="zh-CN" sz="2400" dirty="0">
                <a:latin typeface="Arial" charset="0"/>
                <a:ea typeface="宋体" pitchFamily="2" charset="-122"/>
                <a:cs typeface="Arial" charset="0"/>
              </a:rPr>
              <a:t>Conflict of interest</a:t>
            </a:r>
            <a:endParaRPr lang="en-GB" altLang="zh-CN" dirty="0">
              <a:solidFill>
                <a:srgbClr val="000000"/>
              </a:solidFill>
              <a:ea typeface="宋体" pitchFamily="2" charset="-122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2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sz="4400" b="1" dirty="0" smtClean="0"/>
              <a:t>Preparations</a:t>
            </a:r>
            <a:br>
              <a:rPr lang="en-US" altLang="ja-JP" sz="4400" b="1" dirty="0" smtClean="0"/>
            </a:br>
            <a:r>
              <a:rPr lang="en-US" altLang="ja-JP" sz="4400" b="1" dirty="0" smtClean="0"/>
              <a:t>before writing your paper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81000" y="3352800"/>
            <a:ext cx="845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Preparation before writing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9784"/>
            <a:ext cx="8535892" cy="5098616"/>
          </a:xfrm>
        </p:spPr>
        <p:txBody>
          <a:bodyPr/>
          <a:lstStyle/>
          <a:p>
            <a:r>
              <a:rPr lang="en-US" dirty="0" smtClean="0"/>
              <a:t>Before you start your word processor to write the paper,</a:t>
            </a:r>
          </a:p>
          <a:p>
            <a:pPr lvl="1"/>
            <a:r>
              <a:rPr lang="en-US" dirty="0" smtClean="0"/>
              <a:t>Check if your idea is ORIGINAL!</a:t>
            </a:r>
          </a:p>
          <a:p>
            <a:pPr lvl="2"/>
            <a:r>
              <a:rPr lang="en-US" dirty="0" smtClean="0"/>
              <a:t>Is your work entirely NOVEL or partially new (such as tutorial/survey which was missing in literature so far)?</a:t>
            </a:r>
          </a:p>
          <a:p>
            <a:pPr lvl="3"/>
            <a:r>
              <a:rPr lang="en-US" dirty="0"/>
              <a:t>Does your work fall into a HOT TOPIC?</a:t>
            </a:r>
          </a:p>
          <a:p>
            <a:pPr lvl="4"/>
            <a:r>
              <a:rPr lang="en-US" dirty="0" smtClean="0"/>
              <a:t>Does your work address some new CHALLENGE?</a:t>
            </a:r>
          </a:p>
          <a:p>
            <a:pPr lvl="6"/>
            <a:r>
              <a:rPr lang="en-US" dirty="0" smtClean="0"/>
              <a:t>Does your work SOLVE the CHALLENGE?</a:t>
            </a:r>
          </a:p>
          <a:p>
            <a:r>
              <a:rPr lang="en-US" dirty="0" smtClean="0"/>
              <a:t>If all your answers are yes, decide yourself/by your supervisor what you want to write:</a:t>
            </a:r>
          </a:p>
          <a:p>
            <a:pPr lvl="1"/>
            <a:r>
              <a:rPr lang="en-US" dirty="0" smtClean="0"/>
              <a:t>Journal paper (targets research community with solid technical contribution), can be </a:t>
            </a:r>
          </a:p>
          <a:p>
            <a:pPr lvl="2"/>
            <a:r>
              <a:rPr lang="en-US" dirty="0" smtClean="0"/>
              <a:t>full/original paper, or tutorial/survey/review paper</a:t>
            </a:r>
          </a:p>
          <a:p>
            <a:pPr lvl="2"/>
            <a:r>
              <a:rPr lang="en-US" dirty="0" smtClean="0"/>
              <a:t>first tier (more difficult, but high respect) vs. second tier</a:t>
            </a:r>
          </a:p>
          <a:p>
            <a:pPr lvl="1"/>
            <a:r>
              <a:rPr lang="en-US" dirty="0" smtClean="0"/>
              <a:t>Magazine article (targets more general audience, less equations, less technicality, balanced techno-story telling)</a:t>
            </a:r>
          </a:p>
          <a:p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11080" y="6227053"/>
            <a:ext cx="2212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 algn="ctr"/>
            <a:r>
              <a:rPr lang="en-US" altLang="ja-JP" dirty="0" smtClean="0"/>
              <a:t>Short Letter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62400" y="622705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ja-JP" dirty="0"/>
              <a:t>Conference paper</a:t>
            </a:r>
          </a:p>
        </p:txBody>
      </p:sp>
    </p:spTree>
    <p:extLst>
      <p:ext uri="{BB962C8B-B14F-4D97-AF65-F5344CB8AC3E}">
        <p14:creationId xmlns:p14="http://schemas.microsoft.com/office/powerpoint/2010/main" val="4092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sz="4400" b="1" dirty="0"/>
              <a:t>While writing your paper</a:t>
            </a:r>
            <a:endParaRPr lang="en-US" altLang="ja-JP" sz="4400" b="1" dirty="0" smtClean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81000" y="3352800"/>
            <a:ext cx="845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Choose Appropriate Title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90589"/>
            <a:ext cx="8607900" cy="5286411"/>
          </a:xfrm>
        </p:spPr>
        <p:txBody>
          <a:bodyPr/>
          <a:lstStyle/>
          <a:p>
            <a:r>
              <a:rPr lang="en-US" dirty="0" smtClean="0"/>
              <a:t>Decide which journal/magazine, etc. you want to submit to </a:t>
            </a:r>
          </a:p>
          <a:p>
            <a:r>
              <a:rPr lang="en-US" dirty="0" smtClean="0"/>
              <a:t>Carefully read submission guidelines </a:t>
            </a:r>
            <a:r>
              <a:rPr lang="en-US" u="sng" dirty="0" smtClean="0"/>
              <a:t>multiple times</a:t>
            </a:r>
          </a:p>
          <a:p>
            <a:r>
              <a:rPr lang="en-US" dirty="0" smtClean="0"/>
              <a:t>Choose an appropriate TITLE</a:t>
            </a:r>
          </a:p>
          <a:p>
            <a:pPr lvl="1"/>
            <a:r>
              <a:rPr lang="en-US" dirty="0" smtClean="0"/>
              <a:t>For example, consider the following titles:</a:t>
            </a:r>
          </a:p>
          <a:p>
            <a:pPr lvl="2"/>
            <a:r>
              <a:rPr lang="en-US" dirty="0" smtClean="0"/>
              <a:t>How to Write a Good IEEE Paper</a:t>
            </a:r>
          </a:p>
          <a:p>
            <a:pPr lvl="2"/>
            <a:r>
              <a:rPr lang="en-US" dirty="0"/>
              <a:t>Toward Efficient Authoring of IEEE Manuscripts </a:t>
            </a:r>
          </a:p>
          <a:p>
            <a:pPr lvl="2"/>
            <a:r>
              <a:rPr lang="en-US" dirty="0" smtClean="0"/>
              <a:t>On the Skill of Composing Technical Manuscripts in IEEE</a:t>
            </a:r>
          </a:p>
          <a:p>
            <a:pPr lvl="1"/>
            <a:r>
              <a:rPr lang="en-US" dirty="0" smtClean="0"/>
              <a:t>Which title is more fluent? Which title is more appropriate for a general audience OR a specific research community? </a:t>
            </a:r>
          </a:p>
          <a:p>
            <a:pPr lvl="1"/>
            <a:r>
              <a:rPr lang="en-US" dirty="0" smtClean="0"/>
              <a:t>Title needs to be chosen in a BALANCED way, because it should reflect the STORY/CONTENT of your Paper.</a:t>
            </a:r>
          </a:p>
          <a:p>
            <a:pPr lvl="1"/>
            <a:r>
              <a:rPr lang="en-US" dirty="0" smtClean="0"/>
              <a:t>If the title is lousy, readers may not be interested in reading the paper even if it has good content!</a:t>
            </a:r>
          </a:p>
          <a:p>
            <a:r>
              <a:rPr lang="en-US" dirty="0" smtClean="0"/>
              <a:t>Include authors’ names and affiliations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6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3000"/>
            <a:ext cx="8286808" cy="5616624"/>
          </a:xfrm>
        </p:spPr>
        <p:txBody>
          <a:bodyPr/>
          <a:lstStyle/>
          <a:p>
            <a:r>
              <a:rPr lang="en-US" dirty="0" smtClean="0"/>
              <a:t>Journal/magazine space is precious, you need to best use it by an elegant structure</a:t>
            </a:r>
          </a:p>
          <a:p>
            <a:r>
              <a:rPr lang="en-US" dirty="0" smtClean="0"/>
              <a:t>Abstract – make your abstract short yet informative, showing your contribution well</a:t>
            </a:r>
          </a:p>
          <a:p>
            <a:pPr lvl="1"/>
            <a:r>
              <a:rPr lang="en-US" dirty="0" smtClean="0"/>
              <a:t>Make sure when a reviewer or a reader checks the abstract, he/she can understand roughly the content and becomes interested to read your work further</a:t>
            </a:r>
          </a:p>
          <a:p>
            <a:r>
              <a:rPr lang="en-US" dirty="0" smtClean="0"/>
              <a:t>Main content</a:t>
            </a:r>
          </a:p>
          <a:p>
            <a:pPr lvl="1"/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Problem Formulation</a:t>
            </a:r>
            <a:endParaRPr lang="en-US" dirty="0"/>
          </a:p>
          <a:p>
            <a:pPr lvl="1"/>
            <a:r>
              <a:rPr lang="en-US" dirty="0" smtClean="0"/>
              <a:t>Considered Framework</a:t>
            </a:r>
          </a:p>
          <a:p>
            <a:pPr lvl="1"/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Performance Evaluation (Result and Discussion)</a:t>
            </a:r>
          </a:p>
          <a:p>
            <a:pPr lvl="1"/>
            <a:r>
              <a:rPr lang="en-US" dirty="0" smtClean="0"/>
              <a:t>Conclusion, References, Appendix, Biography, Acknowledgment</a:t>
            </a:r>
          </a:p>
        </p:txBody>
      </p:sp>
      <p:sp>
        <p:nvSpPr>
          <p:cNvPr id="7" name="Pentagon 6"/>
          <p:cNvSpPr/>
          <p:nvPr/>
        </p:nvSpPr>
        <p:spPr bwMode="auto">
          <a:xfrm rot="10800000">
            <a:off x="4008270" y="4438469"/>
            <a:ext cx="1224136" cy="664011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26" y="228600"/>
            <a:ext cx="6822948" cy="533400"/>
          </a:xfrm>
        </p:spPr>
        <p:txBody>
          <a:bodyPr/>
          <a:lstStyle/>
          <a:p>
            <a:pPr algn="ctr"/>
            <a:r>
              <a:rPr lang="en-US" sz="4000" dirty="0" smtClean="0"/>
              <a:t>Organize paper structure (1/3)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344646" y="3902154"/>
            <a:ext cx="4547834" cy="17366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</a:rPr>
              <a:t>Some redundancy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</a:rPr>
              <a:t> </a:t>
            </a:r>
            <a:r>
              <a:rPr lang="en-US" sz="2400" dirty="0" smtClean="0">
                <a:latin typeface="+mn-lt"/>
                <a:ea typeface="ＭＳ Ｐゴシック" pitchFamily="50" charset="-128"/>
              </a:rPr>
              <a:t>cannot be avoided. But, </a:t>
            </a: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</a:rPr>
              <a:t>reduce content duplication in these 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</a:rPr>
              <a:t>parts </a:t>
            </a:r>
            <a:b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</a:rPr>
            </a:b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50" charset="-128"/>
              </a:rPr>
              <a:t>as much as possible. 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4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26" y="201930"/>
            <a:ext cx="6822948" cy="586740"/>
          </a:xfrm>
        </p:spPr>
        <p:txBody>
          <a:bodyPr/>
          <a:lstStyle/>
          <a:p>
            <a:pPr algn="ctr"/>
            <a:r>
              <a:rPr lang="en-US" sz="4000" dirty="0"/>
              <a:t>Organize paper structure </a:t>
            </a:r>
            <a:r>
              <a:rPr lang="en-US" sz="4000" dirty="0" smtClean="0"/>
              <a:t>(2/3)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512" y="1165176"/>
            <a:ext cx="8964488" cy="5616624"/>
          </a:xfrm>
        </p:spPr>
        <p:txBody>
          <a:bodyPr/>
          <a:lstStyle/>
          <a:p>
            <a:r>
              <a:rPr lang="en-US" dirty="0" smtClean="0"/>
              <a:t>Depending on your paper, you may not have some (not all) of the sections </a:t>
            </a:r>
          </a:p>
          <a:p>
            <a:pPr lvl="1"/>
            <a:r>
              <a:rPr lang="en-US" dirty="0" smtClean="0"/>
              <a:t>Sections and paragraphs should be well connected. This is important for the consistency and flow of your story</a:t>
            </a:r>
          </a:p>
          <a:p>
            <a:r>
              <a:rPr lang="en-US" dirty="0" smtClean="0"/>
              <a:t>Each section has its own objective</a:t>
            </a:r>
          </a:p>
          <a:p>
            <a:r>
              <a:rPr lang="en-US" dirty="0" smtClean="0"/>
              <a:t>Introduction : Describe general trend, introduce specific technical idea, again generalize a little to simplify</a:t>
            </a:r>
          </a:p>
          <a:p>
            <a:r>
              <a:rPr lang="en-US" dirty="0" smtClean="0"/>
              <a:t>Related work: Cite existing work (as recent as possible) done by other people. Describe what their work are missing that may be applicable to your work</a:t>
            </a:r>
          </a:p>
          <a:p>
            <a:r>
              <a:rPr lang="en-US" dirty="0" smtClean="0"/>
              <a:t>Problem Formulation: Specify the challenge you want to solve, indicate if it is a new challenge</a:t>
            </a:r>
          </a:p>
          <a:p>
            <a:r>
              <a:rPr lang="en-US" dirty="0" smtClean="0"/>
              <a:t>Considered Framework: Describe your system model, assumptions,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6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26" y="228600"/>
            <a:ext cx="6822948" cy="533400"/>
          </a:xfrm>
        </p:spPr>
        <p:txBody>
          <a:bodyPr/>
          <a:lstStyle/>
          <a:p>
            <a:pPr algn="ctr"/>
            <a:r>
              <a:rPr lang="en-US" sz="4000" dirty="0"/>
              <a:t>Organize paper structure </a:t>
            </a:r>
            <a:r>
              <a:rPr lang="en-US" sz="4000" dirty="0" smtClean="0"/>
              <a:t>(3/3)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14" y="1066800"/>
            <a:ext cx="9111886" cy="5688632"/>
          </a:xfrm>
        </p:spPr>
        <p:txBody>
          <a:bodyPr/>
          <a:lstStyle/>
          <a:p>
            <a:r>
              <a:rPr lang="en-US" dirty="0"/>
              <a:t>Proposal: Present your proposal in a balanced way with figures, equations. etc. </a:t>
            </a:r>
            <a:endParaRPr lang="en-US" dirty="0" smtClean="0"/>
          </a:p>
          <a:p>
            <a:pPr lvl="1"/>
            <a:r>
              <a:rPr lang="en-US" dirty="0" smtClean="0"/>
              <a:t>may show analysis such as proof of your proposal</a:t>
            </a:r>
          </a:p>
          <a:p>
            <a:pPr lvl="1"/>
            <a:r>
              <a:rPr lang="en-US" dirty="0" smtClean="0"/>
              <a:t>should avoid complex expressions/equations if they can be avoided</a:t>
            </a:r>
          </a:p>
          <a:p>
            <a:pPr lvl="1"/>
            <a:r>
              <a:rPr lang="en-US" dirty="0" smtClean="0"/>
              <a:t>In case of complex equations, describe all the assumed parameters as much as possible </a:t>
            </a:r>
          </a:p>
          <a:p>
            <a:r>
              <a:rPr lang="en-US" dirty="0" smtClean="0"/>
              <a:t>Performance Evaluation (Result and Discussion):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experiment type (simulation, emulation, test </a:t>
            </a:r>
            <a:r>
              <a:rPr lang="en-US" dirty="0" smtClean="0"/>
              <a:t>bed)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experimental </a:t>
            </a:r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present </a:t>
            </a:r>
            <a:r>
              <a:rPr lang="en-US" dirty="0"/>
              <a:t>experimental result </a:t>
            </a:r>
          </a:p>
          <a:p>
            <a:pPr marL="1200150" lvl="3" indent="-342900">
              <a:buClr>
                <a:srgbClr val="3333CC"/>
              </a:buClr>
              <a:buSzPct val="60000"/>
            </a:pPr>
            <a:r>
              <a:rPr lang="en-US" dirty="0" smtClean="0"/>
              <a:t>use </a:t>
            </a:r>
            <a:r>
              <a:rPr lang="en-US" dirty="0"/>
              <a:t>RELEVANT/MEANINGFUL figures/charts/tables</a:t>
            </a:r>
          </a:p>
          <a:p>
            <a:pPr marL="342900" lvl="1" indent="-342900">
              <a:buClr>
                <a:srgbClr val="3333CC"/>
              </a:buClr>
              <a:buSzPct val="60000"/>
            </a:pPr>
            <a:r>
              <a:rPr lang="en-US" sz="2400" dirty="0">
                <a:cs typeface="+mn-cs"/>
              </a:rPr>
              <a:t>Conclusion</a:t>
            </a:r>
            <a:r>
              <a:rPr lang="en-US" sz="2400" dirty="0" smtClean="0">
                <a:cs typeface="+mn-cs"/>
              </a:rPr>
              <a:t>: provide concluding remarks on your work, may give future direction</a:t>
            </a:r>
          </a:p>
          <a:p>
            <a:pPr marL="342900" lvl="1" indent="-342900">
              <a:buClr>
                <a:srgbClr val="3333CC"/>
              </a:buClr>
              <a:buSzPct val="60000"/>
            </a:pPr>
            <a:r>
              <a:rPr lang="en-US" sz="2400" dirty="0" smtClean="0">
                <a:cs typeface="+mn-cs"/>
              </a:rPr>
              <a:t>References, Appendix, Biography, Acknowledgment: check IEEE format of these sections. Use LATEX for ease of citation</a:t>
            </a:r>
          </a:p>
        </p:txBody>
      </p:sp>
    </p:spTree>
    <p:extLst>
      <p:ext uri="{BB962C8B-B14F-4D97-AF65-F5344CB8AC3E}">
        <p14:creationId xmlns:p14="http://schemas.microsoft.com/office/powerpoint/2010/main" val="22923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Writing 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9368"/>
            <a:ext cx="8535892" cy="5688632"/>
          </a:xfrm>
        </p:spPr>
        <p:txBody>
          <a:bodyPr/>
          <a:lstStyle/>
          <a:p>
            <a:r>
              <a:rPr lang="en-US" dirty="0" smtClean="0"/>
              <a:t>Keep it simple, short, yet elegant</a:t>
            </a:r>
          </a:p>
          <a:p>
            <a:pPr lvl="1"/>
            <a:r>
              <a:rPr lang="en-US" dirty="0" smtClean="0"/>
              <a:t>It is a difficult art – but possible with practice</a:t>
            </a:r>
          </a:p>
          <a:p>
            <a:r>
              <a:rPr lang="en-US" dirty="0" smtClean="0"/>
              <a:t>Be objective</a:t>
            </a:r>
          </a:p>
          <a:p>
            <a:pPr lvl="1"/>
            <a:r>
              <a:rPr lang="en-US" dirty="0" smtClean="0"/>
              <a:t>With technical methods, better to use personal pronouns. Should use passive form.</a:t>
            </a:r>
          </a:p>
          <a:p>
            <a:pPr lvl="2"/>
            <a:r>
              <a:rPr lang="en-US" dirty="0" smtClean="0"/>
              <a:t>Ex: In [5], they performed a comparative analysis</a:t>
            </a:r>
          </a:p>
          <a:p>
            <a:pPr lvl="3"/>
            <a:r>
              <a:rPr lang="en-US" dirty="0" smtClean="0"/>
              <a:t>Better -&gt; A comparative analysis was performed in [5]</a:t>
            </a:r>
          </a:p>
          <a:p>
            <a:r>
              <a:rPr lang="en-US" dirty="0" smtClean="0"/>
              <a:t>Use consistent/accurate language</a:t>
            </a:r>
          </a:p>
          <a:p>
            <a:pPr lvl="1"/>
            <a:r>
              <a:rPr lang="en-US" dirty="0" smtClean="0"/>
              <a:t>Avoid grammatical errors, “typos”. Proof-read many times with LATEX/Word Processor. Use language experts if needed!!</a:t>
            </a:r>
          </a:p>
          <a:p>
            <a:pPr lvl="2"/>
            <a:r>
              <a:rPr lang="en-US" dirty="0" smtClean="0"/>
              <a:t>Ex: can not / can’t </a:t>
            </a:r>
            <a:r>
              <a:rPr lang="en-US" dirty="0" smtClean="0">
                <a:sym typeface="Wingdings" pitchFamily="2" charset="2"/>
              </a:rPr>
              <a:t> cannot  ,  nowadays  currently / recently</a:t>
            </a:r>
          </a:p>
          <a:p>
            <a:r>
              <a:rPr lang="en-US" dirty="0" smtClean="0">
                <a:sym typeface="Wingdings" pitchFamily="2" charset="2"/>
              </a:rPr>
              <a:t>Be to-the-point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Write briefly using To-The-Point expressions. Rephrase long sentences by dividing them into short + connected ones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2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タイトル 4"/>
          <p:cNvSpPr>
            <a:spLocks noGrp="1"/>
          </p:cNvSpPr>
          <p:nvPr>
            <p:ph type="ctrTitle"/>
          </p:nvPr>
        </p:nvSpPr>
        <p:spPr>
          <a:xfrm>
            <a:off x="698500" y="1177925"/>
            <a:ext cx="7772400" cy="1470025"/>
          </a:xfrm>
        </p:spPr>
        <p:txBody>
          <a:bodyPr/>
          <a:lstStyle/>
          <a:p>
            <a:pPr algn="ctr"/>
            <a:r>
              <a:rPr lang="en-US" altLang="ja-JP" sz="4400" b="1" dirty="0"/>
              <a:t>After getting </a:t>
            </a:r>
            <a:br>
              <a:rPr lang="en-US" altLang="ja-JP" sz="4400" b="1" dirty="0"/>
            </a:br>
            <a:r>
              <a:rPr lang="en-US" altLang="ja-JP" sz="4400" b="1" dirty="0"/>
              <a:t>review comments</a:t>
            </a:r>
            <a:endParaRPr lang="en-US" altLang="ja-JP" sz="4400" b="1" dirty="0" smtClean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81000" y="3352800"/>
            <a:ext cx="845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162800" cy="6858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Editorial Decisions and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Author Appeals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88391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Three independent reviews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for each paper.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baseline="0" dirty="0" smtClean="0">
                <a:solidFill>
                  <a:srgbClr val="000099"/>
                </a:solidFill>
                <a:cs typeface="Times New Roman" pitchFamily="18" charset="0"/>
              </a:rPr>
              <a:t>Two</a:t>
            </a:r>
            <a:r>
              <a:rPr lang="en-US" sz="2400" kern="0" dirty="0" smtClean="0">
                <a:solidFill>
                  <a:srgbClr val="000099"/>
                </a:solidFill>
                <a:cs typeface="Times New Roman" pitchFamily="18" charset="0"/>
              </a:rPr>
              <a:t> “reject” reviews with solid comments, a decision can be made.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“Reject and Resubmit” decision.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“Revise as a letter” decision.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“major revision” + 2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“major revision” = “Reject”.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Decisions is not based on majority vote from reviewer’s suggestions.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4648200"/>
            <a:ext cx="739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step: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appeal to the reviewing editor.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step: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elevate to the Area Editor in charge.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step: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appeal to the Editor-in-Chief.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EiC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makes the final decision on appeals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needed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Revision and Rebuttal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8" y="1173495"/>
            <a:ext cx="8286808" cy="3725036"/>
          </a:xfrm>
        </p:spPr>
        <p:txBody>
          <a:bodyPr/>
          <a:lstStyle/>
          <a:p>
            <a:r>
              <a:rPr lang="en-US" dirty="0" smtClean="0"/>
              <a:t>Revision</a:t>
            </a:r>
          </a:p>
          <a:p>
            <a:pPr lvl="1"/>
            <a:r>
              <a:rPr lang="en-US" dirty="0" smtClean="0"/>
              <a:t>Nearly every article requires revision</a:t>
            </a:r>
          </a:p>
          <a:p>
            <a:pPr lvl="1"/>
            <a:r>
              <a:rPr lang="en-US" dirty="0" smtClean="0"/>
              <a:t>revise your whole paper, not just the parts reviewers pointed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to finish within deadline</a:t>
            </a:r>
          </a:p>
          <a:p>
            <a:pPr lvl="1"/>
            <a:r>
              <a:rPr lang="en-US" dirty="0" smtClean="0"/>
              <a:t>show your revisions in highlighted color if needed</a:t>
            </a:r>
          </a:p>
          <a:p>
            <a:pPr lvl="1"/>
            <a:r>
              <a:rPr lang="en-US" dirty="0" smtClean="0"/>
              <a:t>proof read multiple times – go through all the processes as if you were re-writing the paper</a:t>
            </a:r>
          </a:p>
          <a:p>
            <a:r>
              <a:rPr lang="en-US" dirty="0" smtClean="0"/>
              <a:t>Response to reviewers</a:t>
            </a:r>
          </a:p>
          <a:p>
            <a:pPr lvl="1"/>
            <a:r>
              <a:rPr lang="en-US" dirty="0" smtClean="0"/>
              <a:t>Prepare a detailed response letter to reviewers</a:t>
            </a:r>
          </a:p>
          <a:p>
            <a:pPr lvl="1"/>
            <a:r>
              <a:rPr lang="en-US" dirty="0" smtClean="0"/>
              <a:t>Reply to reviewers on a </a:t>
            </a:r>
            <a:r>
              <a:rPr lang="en-US" u="sng" dirty="0" smtClean="0"/>
              <a:t>point by point basis</a:t>
            </a:r>
          </a:p>
          <a:p>
            <a:pPr lvl="1"/>
            <a:r>
              <a:rPr lang="en-US" dirty="0" smtClean="0"/>
              <a:t>Try to take reviewers’ comments as advice or suggestion. Even if you cannot reply all the comments, try your best</a:t>
            </a:r>
          </a:p>
          <a:p>
            <a:pPr lvl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65786" y="5709999"/>
            <a:ext cx="8766993" cy="9194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ＭＳ Ｐゴシック" pitchFamily="50" charset="-128"/>
              </a:rPr>
              <a:t>If revisions are not made carefully, the paper may be rejected </a:t>
            </a:r>
            <a:br>
              <a:rPr lang="en-US" sz="2400" dirty="0" smtClean="0">
                <a:ea typeface="ＭＳ Ｐゴシック" pitchFamily="50" charset="-128"/>
              </a:rPr>
            </a:br>
            <a:r>
              <a:rPr lang="en-US" sz="2400" dirty="0" smtClean="0">
                <a:ea typeface="ＭＳ Ｐゴシック" pitchFamily="50" charset="-128"/>
              </a:rPr>
              <a:t>after another round of submission! This will waste a lot of time.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814061"/>
            <a:ext cx="8286808" cy="43198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ttention to details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C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heck and double check your 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C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onsider the reviewers’ comments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E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nglish must be as good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P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resentation is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T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ake your time with revision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cknowledge those who have helped you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ew, original and previously unpublished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C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ritically evaluate your own manuscript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  <a:cs typeface="Arial" pitchFamily="34" charset="0"/>
              </a:rPr>
              <a:t>E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thical rules must be obeyed</a:t>
            </a:r>
            <a:endParaRPr lang="en-US" altLang="zh-CN" i="1" dirty="0" smtClean="0">
              <a:solidFill>
                <a:srgbClr val="0000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6003869"/>
            <a:ext cx="776052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>
                <a:solidFill>
                  <a:srgbClr val="005828"/>
                </a:solidFill>
                <a:ea typeface="宋体" pitchFamily="2" charset="-122"/>
                <a:cs typeface="Arial" charset="0"/>
              </a:rPr>
              <a:t>“</a:t>
            </a:r>
            <a:r>
              <a:rPr lang="en-US" sz="2400" dirty="0">
                <a:solidFill>
                  <a:srgbClr val="005828"/>
                </a:solidFill>
                <a:ea typeface="宋体" pitchFamily="2" charset="-122"/>
                <a:cs typeface="Arial" charset="0"/>
              </a:rPr>
              <a:t>How to Write a World Class Paper From Title to References From Submission to Revision”, Elsevier, Sep. 2009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1979" y="4826472"/>
            <a:ext cx="296977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5828"/>
                </a:solidFill>
                <a:ea typeface="宋体" pitchFamily="2" charset="-122"/>
                <a:cs typeface="Arial" charset="0"/>
              </a:rPr>
              <a:t>– </a:t>
            </a:r>
            <a:r>
              <a:rPr lang="en-US" altLang="zh-CN" sz="2400" dirty="0">
                <a:solidFill>
                  <a:srgbClr val="005828"/>
                </a:solidFill>
                <a:ea typeface="宋体" pitchFamily="2" charset="-122"/>
                <a:cs typeface="Arial" charset="0"/>
              </a:rPr>
              <a:t>Nigel John </a:t>
            </a:r>
            <a:r>
              <a:rPr lang="en-US" altLang="zh-CN" sz="2400" dirty="0" smtClean="0">
                <a:solidFill>
                  <a:srgbClr val="005828"/>
                </a:solidFill>
                <a:ea typeface="宋体" pitchFamily="2" charset="-122"/>
                <a:cs typeface="Arial" charset="0"/>
              </a:rPr>
              <a:t>Cook</a:t>
            </a:r>
            <a:r>
              <a:rPr lang="en-US" altLang="zh-CN" sz="2000" b="1" dirty="0" smtClean="0">
                <a:solidFill>
                  <a:srgbClr val="005828"/>
                </a:solidFill>
                <a:ea typeface="宋体" pitchFamily="2" charset="-122"/>
                <a:cs typeface="Arial" charset="0"/>
              </a:rPr>
              <a:t>*</a:t>
            </a:r>
            <a:endParaRPr lang="en-US" altLang="zh-CN" sz="2000" b="1" dirty="0">
              <a:solidFill>
                <a:srgbClr val="005828"/>
              </a:solidFill>
              <a:ea typeface="宋体" pitchFamily="2" charset="-122"/>
              <a:cs typeface="Arial" charset="0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5828"/>
                </a:solidFill>
                <a:ea typeface="宋体" pitchFamily="2" charset="-122"/>
              </a:rPr>
              <a:t>Editor-in-Chief, </a:t>
            </a:r>
            <a:r>
              <a:rPr lang="en-US" altLang="zh-CN" sz="2400" dirty="0" smtClean="0">
                <a:solidFill>
                  <a:srgbClr val="005828"/>
                </a:solidFill>
                <a:ea typeface="宋体" pitchFamily="2" charset="-122"/>
              </a:rPr>
              <a:t/>
            </a:r>
            <a:br>
              <a:rPr lang="en-US" altLang="zh-CN" sz="2400" dirty="0" smtClean="0">
                <a:solidFill>
                  <a:srgbClr val="005828"/>
                </a:solidFill>
                <a:ea typeface="宋体" pitchFamily="2" charset="-122"/>
              </a:rPr>
            </a:br>
            <a:r>
              <a:rPr lang="en-US" altLang="zh-CN" sz="2400" i="1" dirty="0" smtClean="0">
                <a:solidFill>
                  <a:srgbClr val="005828"/>
                </a:solidFill>
                <a:ea typeface="宋体" pitchFamily="2" charset="-122"/>
              </a:rPr>
              <a:t>Ore </a:t>
            </a:r>
            <a:r>
              <a:rPr lang="en-US" altLang="zh-CN" sz="2400" i="1" dirty="0">
                <a:solidFill>
                  <a:srgbClr val="005828"/>
                </a:solidFill>
                <a:ea typeface="宋体" pitchFamily="2" charset="-122"/>
              </a:rPr>
              <a:t>Geology </a:t>
            </a:r>
            <a:r>
              <a:rPr lang="en-US" altLang="zh-CN" sz="2400" i="1" dirty="0" smtClean="0">
                <a:solidFill>
                  <a:srgbClr val="005828"/>
                </a:solidFill>
                <a:ea typeface="宋体" pitchFamily="2" charset="-122"/>
              </a:rPr>
              <a:t>Reviews</a:t>
            </a:r>
            <a:endParaRPr lang="en-US" sz="2400" dirty="0">
              <a:solidFill>
                <a:srgbClr val="0058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27" y="1108251"/>
            <a:ext cx="824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Follow these keywords for getting desirable result of your paper: </a:t>
            </a:r>
            <a:br>
              <a:rPr lang="en-US" sz="2400" dirty="0" smtClean="0"/>
            </a:br>
            <a:r>
              <a:rPr lang="en-US" sz="2400" dirty="0" smtClean="0"/>
              <a:t>=&gt; </a:t>
            </a:r>
            <a:r>
              <a:rPr lang="en-US" sz="2400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Arial" pitchFamily="34" charset="0"/>
              </a:rPr>
              <a:t>ACCEPTANCE</a:t>
            </a:r>
            <a:r>
              <a:rPr lang="en-US" sz="2400" dirty="0" smtClean="0"/>
              <a:t> &lt;=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97499" y="5925596"/>
            <a:ext cx="324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5828"/>
                </a:solidFill>
                <a:ea typeface="宋体" pitchFamily="2" charset="-122"/>
                <a:cs typeface="Arial" charset="0"/>
              </a:rPr>
              <a:t>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9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F655B-139B-4DA9-AF73-FDEEF634B481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0200" y="1828800"/>
            <a:ext cx="6172200" cy="1524000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 You!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0" y="3962400"/>
            <a:ext cx="480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/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Kind of Submissions Get Accepted Easier?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Topic is New.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Mathematically Difficult to Understand.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kern="0" noProof="0" dirty="0" smtClean="0">
                <a:cs typeface="Times New Roman" pitchFamily="18" charset="0"/>
              </a:rPr>
              <a:t> Illustrative Examples are Impressive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kern="0" dirty="0" smtClean="0">
                <a:cs typeface="Times New Roman" pitchFamily="18" charset="0"/>
              </a:rPr>
              <a:t> Conclusions and Insights are Logical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kern="0" dirty="0" smtClean="0">
                <a:cs typeface="Times New Roman" pitchFamily="18" charset="0"/>
              </a:rPr>
              <a:t> Presentations are Clear and Easy to Follow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/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increase your successful rate in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Perform new &amp; high-quality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research.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Clearly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stated what has been done by other people, and what are the new results in your manuscript (this is very important).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Read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more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IEEE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Tranx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(or similar quality journals) published papers with multiple stages of understanding of these papers.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Follow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submission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guidelines.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File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 appeal if you feel your paper is unfairly treated.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685800"/>
          </a:xfrm>
        </p:spPr>
        <p:txBody>
          <a:bodyPr/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 high-quality research and write more papers?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Read more high-quality papers.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e-derive and duplicate results of important papers as self-training purposes.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earn from well-written papers on how to present your new and good results.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Always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try to solve  interesting and important problems, the more difficult, the more important it could be.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or a trusted person, talk your results to him/her, and ask for suggestions and comments.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cs typeface="Times New Roman" pitchFamily="18" charset="0"/>
              </a:rPr>
              <a:t>Write journal papers directly, cut some journal papers to fit into conferences you plan to attend.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381000" y="2667000"/>
            <a:ext cx="8458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62000"/>
            <a:ext cx="8686800" cy="1676400"/>
          </a:xfrm>
        </p:spPr>
        <p:txBody>
          <a:bodyPr/>
          <a:lstStyle/>
          <a:p>
            <a:pPr algn="ctr"/>
            <a:r>
              <a:rPr lang="en-US" sz="4000" b="1" dirty="0"/>
              <a:t>How to Write a Good IEEE Paper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962400"/>
            <a:ext cx="8001000" cy="2590800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Graduate School of Information Sciences (GSIS),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Tohoku University, Sendai, Japan</a:t>
            </a:r>
            <a:br>
              <a:rPr lang="en-US" sz="2800" dirty="0">
                <a:solidFill>
                  <a:schemeClr val="accent2"/>
                </a:solidFill>
              </a:rPr>
            </a:b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Prof. </a:t>
            </a:r>
            <a:r>
              <a:rPr lang="en-US" sz="2800" dirty="0" err="1">
                <a:solidFill>
                  <a:schemeClr val="accent2"/>
                </a:solidFill>
              </a:rPr>
              <a:t>Nei</a:t>
            </a:r>
            <a:r>
              <a:rPr lang="en-US" sz="2800" dirty="0">
                <a:solidFill>
                  <a:schemeClr val="accent2"/>
                </a:solidFill>
              </a:rPr>
              <a:t> Kato</a:t>
            </a:r>
          </a:p>
        </p:txBody>
      </p:sp>
    </p:spTree>
    <p:extLst>
      <p:ext uri="{BB962C8B-B14F-4D97-AF65-F5344CB8AC3E}">
        <p14:creationId xmlns:p14="http://schemas.microsoft.com/office/powerpoint/2010/main" val="20180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4000" dirty="0"/>
              <a:t>Today’s topic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2800" dirty="0"/>
              <a:t>Reasons to write papers</a:t>
            </a:r>
          </a:p>
          <a:p>
            <a:pPr>
              <a:defRPr/>
            </a:pPr>
            <a:r>
              <a:rPr lang="en-US" altLang="ja-JP" sz="2800" dirty="0"/>
              <a:t>IEEE journals : what you need</a:t>
            </a:r>
          </a:p>
          <a:p>
            <a:pPr>
              <a:defRPr/>
            </a:pPr>
            <a:r>
              <a:rPr lang="en-US" altLang="ja-JP" sz="2800" dirty="0"/>
              <a:t>Ethical issues</a:t>
            </a:r>
            <a:endParaRPr lang="en-US" altLang="ja-JP" dirty="0"/>
          </a:p>
          <a:p>
            <a:pPr>
              <a:defRPr/>
            </a:pPr>
            <a:r>
              <a:rPr lang="en-US" altLang="ja-JP" sz="2800" dirty="0"/>
              <a:t>Writing quality manuscript</a:t>
            </a:r>
            <a:endParaRPr lang="en-US" altLang="ja-JP" dirty="0"/>
          </a:p>
          <a:p>
            <a:pPr lvl="1">
              <a:defRPr/>
            </a:pPr>
            <a:r>
              <a:rPr lang="en-US" altLang="ja-JP" sz="2400" dirty="0"/>
              <a:t>preparations before </a:t>
            </a:r>
          </a:p>
          <a:p>
            <a:pPr lvl="1">
              <a:defRPr/>
            </a:pPr>
            <a:r>
              <a:rPr lang="en-US" altLang="ja-JP" sz="2400" dirty="0"/>
              <a:t>during writing (article construction, language, technical details, 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)</a:t>
            </a:r>
          </a:p>
          <a:p>
            <a:pPr lvl="1">
              <a:defRPr/>
            </a:pPr>
            <a:r>
              <a:rPr lang="en-US" altLang="ja-JP" sz="2400" dirty="0"/>
              <a:t>Afterward (revision, response to reviewers)</a:t>
            </a:r>
          </a:p>
          <a:p>
            <a:pPr>
              <a:defRPr/>
            </a:pPr>
            <a:r>
              <a:rPr lang="en-US" altLang="ja-JP" sz="2800" dirty="0"/>
              <a:t>Summary (desirable result is “acceptance”)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6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Reason to write papers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reason to publish papers:</a:t>
            </a:r>
          </a:p>
          <a:p>
            <a:r>
              <a:rPr lang="en-US" dirty="0" smtClean="0"/>
              <a:t>If you are a student:</a:t>
            </a:r>
          </a:p>
          <a:p>
            <a:pPr lvl="1"/>
            <a:r>
              <a:rPr lang="en-US" dirty="0" smtClean="0"/>
              <a:t>Degree/graduation</a:t>
            </a:r>
          </a:p>
          <a:p>
            <a:pPr lvl="1"/>
            <a:r>
              <a:rPr lang="en-US" dirty="0" smtClean="0"/>
              <a:t>Job hunting</a:t>
            </a:r>
          </a:p>
          <a:p>
            <a:r>
              <a:rPr lang="en-US" dirty="0" smtClean="0"/>
              <a:t>If you are an academic member:</a:t>
            </a:r>
          </a:p>
          <a:p>
            <a:pPr lvl="1"/>
            <a:r>
              <a:rPr lang="en-US" dirty="0" smtClean="0"/>
              <a:t>Research grant/funding</a:t>
            </a:r>
          </a:p>
          <a:p>
            <a:pPr lvl="1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Solid resume, satisfaction</a:t>
            </a:r>
          </a:p>
          <a:p>
            <a:r>
              <a:rPr lang="en-US" dirty="0" smtClean="0"/>
              <a:t>But, for Research Community (such as IEEE) Editors, Reviewers:</a:t>
            </a:r>
          </a:p>
          <a:p>
            <a:pPr lvl="1"/>
            <a:r>
              <a:rPr lang="en-US" dirty="0" smtClean="0"/>
              <a:t>Share knowledge and understanding of </a:t>
            </a:r>
            <a:r>
              <a:rPr lang="en-US" u="sng" dirty="0" smtClean="0"/>
              <a:t>scientific/technical advancement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Scope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Extensive study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Novelty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33CC"/>
                </a:solidFill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3947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26" y="228600"/>
            <a:ext cx="6822948" cy="533400"/>
          </a:xfrm>
        </p:spPr>
        <p:txBody>
          <a:bodyPr/>
          <a:lstStyle/>
          <a:p>
            <a:pPr algn="ctr"/>
            <a:r>
              <a:rPr lang="en-US" sz="4000" dirty="0" smtClean="0"/>
              <a:t>IEEE journals – what you need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IEEE journals and transactions are like your passport to IEEE community</a:t>
            </a:r>
          </a:p>
          <a:p>
            <a:r>
              <a:rPr lang="en-US" sz="2800" dirty="0" smtClean="0"/>
              <a:t>To write good IEEE journal papers, you need</a:t>
            </a:r>
          </a:p>
          <a:p>
            <a:pPr lvl="1"/>
            <a:r>
              <a:rPr lang="en-US" sz="2400" dirty="0" smtClean="0"/>
              <a:t>Good research skill : for writing clear, useful, and meaningful scientific </a:t>
            </a:r>
            <a:r>
              <a:rPr lang="en-US" sz="2400" dirty="0" smtClean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sz="2400" dirty="0" smtClean="0"/>
              <a:t>Good organization skill : for clearly describing your “</a:t>
            </a:r>
            <a:r>
              <a:rPr lang="en-US" sz="2400" dirty="0">
                <a:solidFill>
                  <a:srgbClr val="FF0000"/>
                </a:solidFill>
              </a:rPr>
              <a:t>STORY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400" dirty="0" smtClean="0"/>
              <a:t>Good presentation skill : for clearly linking your research content and story to give the “</a:t>
            </a:r>
            <a:r>
              <a:rPr lang="en-US" sz="2400" dirty="0">
                <a:solidFill>
                  <a:srgbClr val="FF0000"/>
                </a:solidFill>
              </a:rPr>
              <a:t>BIG PICTURE</a:t>
            </a:r>
            <a:r>
              <a:rPr lang="en-US" sz="2400" dirty="0" smtClean="0"/>
              <a:t>”.</a:t>
            </a:r>
          </a:p>
          <a:p>
            <a:pPr lvl="2"/>
            <a:r>
              <a:rPr lang="en-US" sz="2000" dirty="0" smtClean="0"/>
              <a:t>Need to </a:t>
            </a:r>
            <a:r>
              <a:rPr lang="en-US" sz="2000" dirty="0">
                <a:solidFill>
                  <a:srgbClr val="FF0000"/>
                </a:solidFill>
              </a:rPr>
              <a:t>sell</a:t>
            </a:r>
            <a:r>
              <a:rPr lang="en-US" sz="2000" dirty="0" smtClean="0"/>
              <a:t> your “work” to research community</a:t>
            </a:r>
          </a:p>
        </p:txBody>
      </p:sp>
    </p:spTree>
    <p:extLst>
      <p:ext uri="{BB962C8B-B14F-4D97-AF65-F5344CB8AC3E}">
        <p14:creationId xmlns:p14="http://schemas.microsoft.com/office/powerpoint/2010/main" val="2299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I">
  <a:themeElements>
    <a:clrScheme name="IAI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q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q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I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I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I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I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I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I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IAI</Template>
  <TotalTime>30139</TotalTime>
  <Words>1567</Words>
  <Application>Microsoft Office PowerPoint</Application>
  <PresentationFormat>全屏显示(4:3)</PresentationFormat>
  <Paragraphs>198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IAI</vt:lpstr>
      <vt:lpstr>How to Publish Research Work at IEEE Top Journals and Flagship Conferences</vt:lpstr>
      <vt:lpstr>Editorial Decisions and Author Appeals</vt:lpstr>
      <vt:lpstr>What Kind of Submissions Get Accepted Easier?</vt:lpstr>
      <vt:lpstr>How to increase your successful rate in IEEE Tranx?</vt:lpstr>
      <vt:lpstr>How to conduct high-quality research and write more papers?</vt:lpstr>
      <vt:lpstr>How to Write a Good IEEE Paper</vt:lpstr>
      <vt:lpstr>Today’s topic</vt:lpstr>
      <vt:lpstr>Reason to write papers</vt:lpstr>
      <vt:lpstr>IEEE journals – what you need</vt:lpstr>
      <vt:lpstr>Ethical issues</vt:lpstr>
      <vt:lpstr>Preparations before writing your paper</vt:lpstr>
      <vt:lpstr>Preparation before writing</vt:lpstr>
      <vt:lpstr>While writing your paper</vt:lpstr>
      <vt:lpstr>Choose Appropriate Title </vt:lpstr>
      <vt:lpstr>Organize paper structure (1/3)</vt:lpstr>
      <vt:lpstr>Organize paper structure (2/3)</vt:lpstr>
      <vt:lpstr>Organize paper structure (3/3)</vt:lpstr>
      <vt:lpstr>Writing style</vt:lpstr>
      <vt:lpstr>After getting  review comments</vt:lpstr>
      <vt:lpstr>Revision and Rebuttal</vt:lpstr>
      <vt:lpstr>Summary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Space-Time Adaptive Processing (STAP) Algorithms for  Clutter Suppression and Target Detection</dc:title>
  <dc:creator>Chengshan Xiao</dc:creator>
  <cp:lastModifiedBy>Administrator</cp:lastModifiedBy>
  <cp:revision>1373</cp:revision>
  <dcterms:created xsi:type="dcterms:W3CDTF">2006-08-08T18:15:13Z</dcterms:created>
  <dcterms:modified xsi:type="dcterms:W3CDTF">2012-11-12T15:19:49Z</dcterms:modified>
</cp:coreProperties>
</file>