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customXml/itemProps2.xml" ContentType="application/vnd.openxmlformats-officedocument.customXmlPropertie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2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300" r:id="rId2"/>
    <p:sldId id="357" r:id="rId3"/>
    <p:sldId id="364" r:id="rId4"/>
    <p:sldId id="374" r:id="rId5"/>
    <p:sldId id="342" r:id="rId6"/>
    <p:sldId id="375" r:id="rId7"/>
    <p:sldId id="376" r:id="rId8"/>
    <p:sldId id="365" r:id="rId9"/>
    <p:sldId id="326" r:id="rId10"/>
    <p:sldId id="327" r:id="rId11"/>
    <p:sldId id="331" r:id="rId12"/>
    <p:sldId id="330" r:id="rId13"/>
    <p:sldId id="359" r:id="rId14"/>
    <p:sldId id="373" r:id="rId15"/>
    <p:sldId id="325" r:id="rId16"/>
    <p:sldId id="340" r:id="rId17"/>
    <p:sldId id="367" r:id="rId18"/>
    <p:sldId id="368" r:id="rId19"/>
    <p:sldId id="369" r:id="rId20"/>
    <p:sldId id="315" r:id="rId21"/>
    <p:sldId id="333" r:id="rId22"/>
    <p:sldId id="377" r:id="rId23"/>
    <p:sldId id="338" r:id="rId24"/>
    <p:sldId id="334" r:id="rId25"/>
    <p:sldId id="316" r:id="rId26"/>
    <p:sldId id="317" r:id="rId27"/>
    <p:sldId id="358" r:id="rId28"/>
    <p:sldId id="318" r:id="rId29"/>
    <p:sldId id="319" r:id="rId30"/>
    <p:sldId id="353" r:id="rId31"/>
    <p:sldId id="372" r:id="rId32"/>
    <p:sldId id="347" r:id="rId33"/>
    <p:sldId id="371" r:id="rId34"/>
    <p:sldId id="345" r:id="rId35"/>
    <p:sldId id="346" r:id="rId36"/>
    <p:sldId id="351" r:id="rId37"/>
    <p:sldId id="344" r:id="rId38"/>
    <p:sldId id="304" r:id="rId39"/>
    <p:sldId id="310" r:id="rId40"/>
    <p:sldId id="370" r:id="rId41"/>
    <p:sldId id="354" r:id="rId42"/>
    <p:sldId id="355" r:id="rId43"/>
    <p:sldId id="356" r:id="rId44"/>
    <p:sldId id="360" r:id="rId45"/>
    <p:sldId id="306" r:id="rId46"/>
    <p:sldId id="348" r:id="rId47"/>
    <p:sldId id="307" r:id="rId48"/>
    <p:sldId id="308" r:id="rId49"/>
    <p:sldId id="321" r:id="rId50"/>
    <p:sldId id="303" r:id="rId51"/>
    <p:sldId id="349" r:id="rId52"/>
    <p:sldId id="350" r:id="rId53"/>
    <p:sldId id="302" r:id="rId54"/>
    <p:sldId id="352" r:id="rId55"/>
    <p:sldId id="301" r:id="rId56"/>
  </p:sldIdLst>
  <p:sldSz cx="9144000" cy="6858000" type="screen4x3"/>
  <p:notesSz cx="6743700" cy="9880600"/>
  <p:defaultTextStyle>
    <a:defPPr>
      <a:defRPr lang="en-US"/>
    </a:defPPr>
    <a:lvl1pPr algn="ctr" rtl="0" fontAlgn="base">
      <a:spcBef>
        <a:spcPct val="40000"/>
      </a:spcBef>
      <a:spcAft>
        <a:spcPct val="0"/>
      </a:spcAft>
      <a:buClr>
        <a:schemeClr val="hlink"/>
      </a:buClr>
      <a:buFont typeface="Wingdings" pitchFamily="2" charset="2"/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ctr" rtl="0" fontAlgn="base">
      <a:spcBef>
        <a:spcPct val="40000"/>
      </a:spcBef>
      <a:spcAft>
        <a:spcPct val="0"/>
      </a:spcAft>
      <a:buClr>
        <a:schemeClr val="hlink"/>
      </a:buClr>
      <a:buFont typeface="Wingdings" pitchFamily="2" charset="2"/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ctr" rtl="0" fontAlgn="base">
      <a:spcBef>
        <a:spcPct val="40000"/>
      </a:spcBef>
      <a:spcAft>
        <a:spcPct val="0"/>
      </a:spcAft>
      <a:buClr>
        <a:schemeClr val="hlink"/>
      </a:buClr>
      <a:buFont typeface="Wingdings" pitchFamily="2" charset="2"/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ctr" rtl="0" fontAlgn="base">
      <a:spcBef>
        <a:spcPct val="40000"/>
      </a:spcBef>
      <a:spcAft>
        <a:spcPct val="0"/>
      </a:spcAft>
      <a:buClr>
        <a:schemeClr val="hlink"/>
      </a:buClr>
      <a:buFont typeface="Wingdings" pitchFamily="2" charset="2"/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ctr" rtl="0" fontAlgn="base">
      <a:spcBef>
        <a:spcPct val="40000"/>
      </a:spcBef>
      <a:spcAft>
        <a:spcPct val="0"/>
      </a:spcAft>
      <a:buClr>
        <a:schemeClr val="hlink"/>
      </a:buClr>
      <a:buFont typeface="Wingdings" pitchFamily="2" charset="2"/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FFFF"/>
    <a:srgbClr val="FFCC66"/>
    <a:srgbClr val="CCECFF"/>
    <a:srgbClr val="FF9933"/>
    <a:srgbClr val="66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95" autoAdjust="0"/>
  </p:normalViewPr>
  <p:slideViewPr>
    <p:cSldViewPr>
      <p:cViewPr varScale="1">
        <p:scale>
          <a:sx n="86" d="100"/>
          <a:sy n="86" d="100"/>
        </p:scale>
        <p:origin x="-72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65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47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Wingdings" pitchFamily="2" charset="2"/>
              <a:buChar char="§"/>
              <a:defRPr sz="1200"/>
            </a:lvl1pPr>
          </a:lstStyle>
          <a:p>
            <a:endParaRPr lang="en-GB"/>
          </a:p>
        </p:txBody>
      </p:sp>
      <p:sp>
        <p:nvSpPr>
          <p:cNvPr id="110595" name="Rectangle 147458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Wingdings" pitchFamily="2" charset="2"/>
              <a:buChar char="§"/>
              <a:defRPr sz="1200"/>
            </a:lvl1pPr>
          </a:lstStyle>
          <a:p>
            <a:endParaRPr lang="en-GB"/>
          </a:p>
        </p:txBody>
      </p:sp>
      <p:sp>
        <p:nvSpPr>
          <p:cNvPr id="110596" name="Rectangle 147459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6888"/>
            <a:ext cx="29225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Wingdings" pitchFamily="2" charset="2"/>
              <a:buChar char="§"/>
              <a:defRPr sz="1200"/>
            </a:lvl1pPr>
          </a:lstStyle>
          <a:p>
            <a:endParaRPr lang="en-GB"/>
          </a:p>
        </p:txBody>
      </p:sp>
      <p:sp>
        <p:nvSpPr>
          <p:cNvPr id="147461" name="Slide Number Placeholder 147460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386888"/>
            <a:ext cx="2922587" cy="49371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Wingdings" pitchFamily="2" charset="2"/>
              <a:buChar char="§"/>
              <a:defRPr sz="1200"/>
            </a:lvl1pPr>
          </a:lstStyle>
          <a:p>
            <a:fld id="{591A332D-77FD-45FE-8A12-1935AB9CB896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1196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>
                <a:latin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56323" name="Rectangle 211970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56324" name="Rectangle 211971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40300" cy="370522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1973" name="Notes Placeholder 21197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92650"/>
            <a:ext cx="5394325" cy="444658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56326" name="Rectangle 211973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>
                <a:latin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211975" name="Slide Number Placeholder 21197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385300"/>
            <a:ext cx="2922588" cy="49371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itchFamily="34" charset="0"/>
              </a:defRPr>
            </a:lvl1pPr>
          </a:lstStyle>
          <a:p>
            <a:fld id="{00BEB5B7-D0F9-4782-8C49-FC1ACB297D15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8409A0E-491A-4375-BDA3-880AC0EF8BC6}" type="slidenum">
              <a:rPr lang="en-GB"/>
              <a:pPr/>
              <a:t>1</a:t>
            </a:fld>
            <a:endParaRPr lang="en-GB"/>
          </a:p>
        </p:txBody>
      </p:sp>
      <p:sp>
        <p:nvSpPr>
          <p:cNvPr id="57346" name="Rectangle 212993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57347" name="Rectangle 21299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8274F37-A3CD-4F63-A4D0-4C8B4D140BA8}" type="slidenum">
              <a:rPr lang="en-GB"/>
              <a:pPr/>
              <a:t>10</a:t>
            </a:fld>
            <a:endParaRPr lang="en-GB"/>
          </a:p>
        </p:txBody>
      </p:sp>
      <p:sp>
        <p:nvSpPr>
          <p:cNvPr id="60418" name="Rectangle 217089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60419" name="Rectangle 217090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A5DC440-DFAE-4007-A244-2CF35D3D3F9D}" type="slidenum">
              <a:rPr lang="en-GB"/>
              <a:pPr/>
              <a:t>11</a:t>
            </a:fld>
            <a:endParaRPr lang="en-GB"/>
          </a:p>
        </p:txBody>
      </p:sp>
      <p:sp>
        <p:nvSpPr>
          <p:cNvPr id="61442" name="Rectangle 218113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61443" name="Rectangle 218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0EC0898-F3BC-4122-981C-17CE31B2A342}" type="slidenum">
              <a:rPr lang="en-GB"/>
              <a:pPr/>
              <a:t>12</a:t>
            </a:fld>
            <a:endParaRPr lang="en-GB"/>
          </a:p>
        </p:txBody>
      </p:sp>
      <p:sp>
        <p:nvSpPr>
          <p:cNvPr id="62466" name="Rectangle 21913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62467" name="Rectangle 21913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E6DD910-70A9-4C94-93A9-7F6D6582CB66}" type="slidenum">
              <a:rPr lang="en-GB"/>
              <a:pPr/>
              <a:t>13</a:t>
            </a:fld>
            <a:endParaRPr lang="en-GB"/>
          </a:p>
        </p:txBody>
      </p:sp>
      <p:sp>
        <p:nvSpPr>
          <p:cNvPr id="66562" name="Rectangle 274433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66563" name="Rectangle 27443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hape 1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67586" name="Shap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1E4D2-8726-40FE-BFD6-6331F4EAE278}" type="slidenum">
              <a:rPr lang="en-GB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0CF4CFF-2B7F-4ACA-A0A7-882B79AB7104}" type="slidenum">
              <a:rPr lang="en-GB"/>
              <a:pPr/>
              <a:t>15</a:t>
            </a:fld>
            <a:endParaRPr lang="en-GB"/>
          </a:p>
        </p:txBody>
      </p:sp>
      <p:sp>
        <p:nvSpPr>
          <p:cNvPr id="69634" name="Rectangle 223233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69635" name="Rectangle 22323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E58D521-C217-45BB-B448-703DCAE38AB7}" type="slidenum">
              <a:rPr lang="en-GB"/>
              <a:pPr/>
              <a:t>16</a:t>
            </a:fld>
            <a:endParaRPr lang="en-GB"/>
          </a:p>
        </p:txBody>
      </p:sp>
      <p:sp>
        <p:nvSpPr>
          <p:cNvPr id="70658" name="Rectangle 227329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70659" name="Rectangle 227330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5999CD2-2CED-4E16-9A34-DC45EA990CF7}" type="slidenum">
              <a:rPr lang="en-GB"/>
              <a:pPr/>
              <a:t>17</a:t>
            </a:fld>
            <a:endParaRPr lang="en-GB"/>
          </a:p>
        </p:txBody>
      </p:sp>
      <p:sp>
        <p:nvSpPr>
          <p:cNvPr id="71682" name="Rectangle 290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71683" name="Rectangle 290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FA08589-EE37-42FB-9478-17CA92F6CB03}" type="slidenum">
              <a:rPr lang="en-GB"/>
              <a:pPr/>
              <a:t>18</a:t>
            </a:fld>
            <a:endParaRPr lang="en-GB"/>
          </a:p>
        </p:txBody>
      </p:sp>
      <p:sp>
        <p:nvSpPr>
          <p:cNvPr id="72706" name="Rectangle 29286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72707" name="Rectangle 29286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942609C-D1C3-4713-8B2A-C281333C905A}" type="slidenum">
              <a:rPr lang="en-GB"/>
              <a:pPr/>
              <a:t>19</a:t>
            </a:fld>
            <a:endParaRPr lang="en-GB"/>
          </a:p>
        </p:txBody>
      </p:sp>
      <p:sp>
        <p:nvSpPr>
          <p:cNvPr id="73730" name="Rectangle 29696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73731" name="Rectangle 29696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FFC1C17-9449-4F1A-937E-96489FA03710}" type="slidenum">
              <a:rPr lang="en-GB"/>
              <a:pPr/>
              <a:t>2</a:t>
            </a:fld>
            <a:endParaRPr lang="en-GB"/>
          </a:p>
        </p:txBody>
      </p:sp>
      <p:sp>
        <p:nvSpPr>
          <p:cNvPr id="58370" name="Rectangle 27033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58371" name="Rectangle 27033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721D5CF-D836-4793-AC36-BDA1229BEF82}" type="slidenum">
              <a:rPr lang="en-GB"/>
              <a:pPr/>
              <a:t>20</a:t>
            </a:fld>
            <a:endParaRPr lang="en-GB"/>
          </a:p>
        </p:txBody>
      </p:sp>
      <p:sp>
        <p:nvSpPr>
          <p:cNvPr id="74754" name="Rectangle 228353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74755" name="Rectangle 22835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A03BA5B-491F-4706-8189-67BFF93F06F8}" type="slidenum">
              <a:rPr lang="en-GB"/>
              <a:pPr/>
              <a:t>21</a:t>
            </a:fld>
            <a:endParaRPr lang="en-GB"/>
          </a:p>
        </p:txBody>
      </p:sp>
      <p:sp>
        <p:nvSpPr>
          <p:cNvPr id="75778" name="Rectangle 22937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75779" name="Rectangle 22937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B5B7-D0F9-4782-8C49-FC1ACB297D15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D61C22C-2813-4DD0-A2C6-EC043A3F023E}" type="slidenum">
              <a:rPr lang="en-GB"/>
              <a:pPr/>
              <a:t>23</a:t>
            </a:fld>
            <a:endParaRPr lang="en-GB"/>
          </a:p>
        </p:txBody>
      </p:sp>
      <p:sp>
        <p:nvSpPr>
          <p:cNvPr id="76802" name="Rectangle 23040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76803" name="Rectangle 23040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D0213F0-2DD3-4712-8CD4-BB85FC750086}" type="slidenum">
              <a:rPr lang="en-GB"/>
              <a:pPr/>
              <a:t>24</a:t>
            </a:fld>
            <a:endParaRPr lang="en-GB"/>
          </a:p>
        </p:txBody>
      </p:sp>
      <p:sp>
        <p:nvSpPr>
          <p:cNvPr id="77826" name="Rectangle 23142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77827" name="Rectangle 23142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40DAB9A-421C-4D26-B84F-4E04E5AF31FF}" type="slidenum">
              <a:rPr lang="en-GB"/>
              <a:pPr/>
              <a:t>25</a:t>
            </a:fld>
            <a:endParaRPr lang="en-GB"/>
          </a:p>
        </p:txBody>
      </p:sp>
      <p:sp>
        <p:nvSpPr>
          <p:cNvPr id="78850" name="Rectangle 232449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78851" name="Rectangle 232450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3079E53-C542-4618-BD75-CB84C3B52A56}" type="slidenum">
              <a:rPr lang="en-GB"/>
              <a:pPr/>
              <a:t>26</a:t>
            </a:fld>
            <a:endParaRPr lang="en-GB"/>
          </a:p>
        </p:txBody>
      </p:sp>
      <p:sp>
        <p:nvSpPr>
          <p:cNvPr id="79874" name="Rectangle 233473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79875" name="Rectangle 23347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33CD974-98E6-432D-8AEB-59A2047D4E4E}" type="slidenum">
              <a:rPr lang="en-GB"/>
              <a:pPr/>
              <a:t>27</a:t>
            </a:fld>
            <a:endParaRPr lang="en-GB"/>
          </a:p>
        </p:txBody>
      </p:sp>
      <p:sp>
        <p:nvSpPr>
          <p:cNvPr id="80898" name="Rectangle 27238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80899" name="Rectangle 27238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B7F54B-A1B6-417B-84D4-263A2EDFD987}" type="slidenum">
              <a:rPr lang="en-GB"/>
              <a:pPr/>
              <a:t>28</a:t>
            </a:fld>
            <a:endParaRPr lang="en-GB"/>
          </a:p>
        </p:txBody>
      </p:sp>
      <p:sp>
        <p:nvSpPr>
          <p:cNvPr id="81922" name="Rectangle 23552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81923" name="Rectangle 23552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50D970A-D46D-480A-A2A7-A1848472E77E}" type="slidenum">
              <a:rPr lang="en-GB"/>
              <a:pPr/>
              <a:t>29</a:t>
            </a:fld>
            <a:endParaRPr lang="en-GB"/>
          </a:p>
        </p:txBody>
      </p:sp>
      <p:sp>
        <p:nvSpPr>
          <p:cNvPr id="82946" name="Rectangle 23654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82947" name="Rectangle 23654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792F08-EEA3-4B5F-B199-8E8C2DB35C7C}" type="slidenum">
              <a:rPr lang="en-GB"/>
              <a:pPr/>
              <a:t>3</a:t>
            </a:fld>
            <a:endParaRPr lang="en-GB"/>
          </a:p>
        </p:txBody>
      </p:sp>
      <p:sp>
        <p:nvSpPr>
          <p:cNvPr id="64514" name="Rectangle 284673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64515" name="Rectangle 28467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C10A629-528E-44E6-9E96-A4F1FC1D4E52}" type="slidenum">
              <a:rPr lang="en-GB"/>
              <a:pPr/>
              <a:t>30</a:t>
            </a:fld>
            <a:endParaRPr lang="en-GB"/>
          </a:p>
        </p:txBody>
      </p:sp>
      <p:sp>
        <p:nvSpPr>
          <p:cNvPr id="83970" name="Rectangle 26112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83971" name="Rectangle 26112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159F7CB-781A-46E6-986C-5169AD3B1F9A}" type="slidenum">
              <a:rPr lang="en-GB"/>
              <a:pPr/>
              <a:t>31</a:t>
            </a:fld>
            <a:endParaRPr lang="en-GB"/>
          </a:p>
        </p:txBody>
      </p:sp>
      <p:sp>
        <p:nvSpPr>
          <p:cNvPr id="84994" name="Rectangle 304129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84995" name="Rectangle 304130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D37A50C-5021-4611-B4FB-0C33EEC5E45F}" type="slidenum">
              <a:rPr lang="en-GB"/>
              <a:pPr/>
              <a:t>32</a:t>
            </a:fld>
            <a:endParaRPr lang="en-GB"/>
          </a:p>
        </p:txBody>
      </p:sp>
      <p:sp>
        <p:nvSpPr>
          <p:cNvPr id="86018" name="Rectangle 24166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86019" name="Rectangle 24166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hape 1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87042" name="Shap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5CEA7-A9BF-4141-AAA2-38E7B38C8B4C}" type="slidenum">
              <a:rPr lang="en-GB"/>
              <a:pPr/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2FAEB27-2CDB-4449-88D6-8B21EC1734AA}" type="slidenum">
              <a:rPr lang="en-GB"/>
              <a:pPr/>
              <a:t>34</a:t>
            </a:fld>
            <a:endParaRPr lang="en-GB"/>
          </a:p>
        </p:txBody>
      </p:sp>
      <p:sp>
        <p:nvSpPr>
          <p:cNvPr id="88066" name="Rectangle 2396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88067" name="Rectangle 2396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49524E-DE35-4723-8C43-C2F87045CE54}" type="slidenum">
              <a:rPr lang="en-GB"/>
              <a:pPr/>
              <a:t>35</a:t>
            </a:fld>
            <a:endParaRPr lang="en-GB"/>
          </a:p>
        </p:txBody>
      </p:sp>
      <p:sp>
        <p:nvSpPr>
          <p:cNvPr id="89090" name="Rectangle 24064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89091" name="Rectangle 24064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051043B-451E-4F10-AE20-C18CE86B8661}" type="slidenum">
              <a:rPr lang="en-GB"/>
              <a:pPr/>
              <a:t>36</a:t>
            </a:fld>
            <a:endParaRPr lang="en-GB"/>
          </a:p>
        </p:txBody>
      </p:sp>
      <p:sp>
        <p:nvSpPr>
          <p:cNvPr id="90114" name="Rectangle 242689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90115" name="Rectangle 242690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A433F22-31EF-4C0E-920D-CD5C781AC516}" type="slidenum">
              <a:rPr lang="en-GB"/>
              <a:pPr/>
              <a:t>37</a:t>
            </a:fld>
            <a:endParaRPr lang="en-GB"/>
          </a:p>
        </p:txBody>
      </p:sp>
      <p:sp>
        <p:nvSpPr>
          <p:cNvPr id="91138" name="Rectangle 243713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91139" name="Rectangle 2437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04C206-DDE7-4C06-BA6E-A6748BCC89F0}" type="slidenum">
              <a:rPr lang="en-GB"/>
              <a:pPr/>
              <a:t>38</a:t>
            </a:fld>
            <a:endParaRPr lang="en-GB"/>
          </a:p>
        </p:txBody>
      </p:sp>
      <p:sp>
        <p:nvSpPr>
          <p:cNvPr id="92162" name="Rectangle 24473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92163" name="Rectangle 24473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8F342DA-294A-439A-8776-B5750AACF5FB}" type="slidenum">
              <a:rPr lang="en-GB"/>
              <a:pPr/>
              <a:t>39</a:t>
            </a:fld>
            <a:endParaRPr lang="en-GB"/>
          </a:p>
        </p:txBody>
      </p:sp>
      <p:sp>
        <p:nvSpPr>
          <p:cNvPr id="93186" name="Rectangle 24576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93187" name="Rectangle 24576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B5B7-D0F9-4782-8C49-FC1ACB297D15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526735C-4CB6-472E-8ADA-345A755586A6}" type="slidenum">
              <a:rPr lang="en-GB"/>
              <a:pPr/>
              <a:t>40</a:t>
            </a:fld>
            <a:endParaRPr lang="en-GB"/>
          </a:p>
        </p:txBody>
      </p:sp>
      <p:sp>
        <p:nvSpPr>
          <p:cNvPr id="94210" name="Rectangle 30105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94211" name="Rectangle 30105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48227D8-B6F3-4F79-AEEC-6FE8579D2589}" type="slidenum">
              <a:rPr lang="en-GB"/>
              <a:pPr/>
              <a:t>41</a:t>
            </a:fld>
            <a:endParaRPr lang="en-GB"/>
          </a:p>
        </p:txBody>
      </p:sp>
      <p:sp>
        <p:nvSpPr>
          <p:cNvPr id="95234" name="Rectangle 263169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95235" name="Rectangle 263170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1A8BC1B-2F9F-4329-8605-FB88BFB1D1F0}" type="slidenum">
              <a:rPr lang="en-GB"/>
              <a:pPr/>
              <a:t>42</a:t>
            </a:fld>
            <a:endParaRPr lang="en-GB"/>
          </a:p>
        </p:txBody>
      </p:sp>
      <p:sp>
        <p:nvSpPr>
          <p:cNvPr id="96258" name="Rectangle 26726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96259" name="Rectangle 26726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8622DC1-BDE8-4D4B-9B49-D2FD7B0230D3}" type="slidenum">
              <a:rPr lang="en-GB"/>
              <a:pPr/>
              <a:t>43</a:t>
            </a:fld>
            <a:endParaRPr lang="en-GB"/>
          </a:p>
        </p:txBody>
      </p:sp>
      <p:sp>
        <p:nvSpPr>
          <p:cNvPr id="97282" name="Rectangle 268289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97283" name="Rectangle 268290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412E644-7A27-42C9-9C87-D8553F2383ED}" type="slidenum">
              <a:rPr lang="en-GB"/>
              <a:pPr/>
              <a:t>44</a:t>
            </a:fld>
            <a:endParaRPr lang="en-GB"/>
          </a:p>
        </p:txBody>
      </p:sp>
      <p:sp>
        <p:nvSpPr>
          <p:cNvPr id="98306" name="Rectangle 276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98307" name="Rectangle 276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E35C179-5A85-4632-B818-DBA0BC2C7CBF}" type="slidenum">
              <a:rPr lang="en-GB"/>
              <a:pPr/>
              <a:t>45</a:t>
            </a:fld>
            <a:endParaRPr lang="en-GB"/>
          </a:p>
        </p:txBody>
      </p:sp>
      <p:sp>
        <p:nvSpPr>
          <p:cNvPr id="99330" name="Rectangle 24985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99331" name="Rectangle 24985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5E68AC2-7C6B-4A5E-A74C-B81D37C04C43}" type="slidenum">
              <a:rPr lang="en-GB"/>
              <a:pPr/>
              <a:t>46</a:t>
            </a:fld>
            <a:endParaRPr lang="en-GB"/>
          </a:p>
        </p:txBody>
      </p:sp>
      <p:sp>
        <p:nvSpPr>
          <p:cNvPr id="100354" name="Rectangle 247809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00355" name="Rectangle 247810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0318B02-998F-45C9-8086-1B17B40312CB}" type="slidenum">
              <a:rPr lang="en-GB"/>
              <a:pPr/>
              <a:t>47</a:t>
            </a:fld>
            <a:endParaRPr lang="en-GB"/>
          </a:p>
        </p:txBody>
      </p:sp>
      <p:sp>
        <p:nvSpPr>
          <p:cNvPr id="101378" name="Rectangle 2508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01379" name="Rectangle 2508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2723AB6-D67A-476C-B814-6F936B35BEFD}" type="slidenum">
              <a:rPr lang="en-GB"/>
              <a:pPr/>
              <a:t>48</a:t>
            </a:fld>
            <a:endParaRPr lang="en-GB"/>
          </a:p>
        </p:txBody>
      </p:sp>
      <p:sp>
        <p:nvSpPr>
          <p:cNvPr id="102402" name="Rectangle 2519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02403" name="Rectangle 2519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7B4C90A-5EC3-49D5-8560-E7F230BE7B9C}" type="slidenum">
              <a:rPr lang="en-GB"/>
              <a:pPr/>
              <a:t>49</a:t>
            </a:fld>
            <a:endParaRPr lang="en-GB"/>
          </a:p>
        </p:txBody>
      </p:sp>
      <p:sp>
        <p:nvSpPr>
          <p:cNvPr id="103426" name="Rectangle 252929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03427" name="Rectangle 252930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8F5CEE6-D3D9-49B7-B591-E63A1EBB08E7}" type="slidenum">
              <a:rPr lang="en-GB"/>
              <a:pPr/>
              <a:t>5</a:t>
            </a:fld>
            <a:endParaRPr lang="en-GB"/>
          </a:p>
        </p:txBody>
      </p:sp>
      <p:sp>
        <p:nvSpPr>
          <p:cNvPr id="68610" name="Rectangle 222209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68611" name="Rectangle 222210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E9FFA1D-75BB-41B3-964E-9E6D4200643C}" type="slidenum">
              <a:rPr lang="en-GB"/>
              <a:pPr/>
              <a:t>50</a:t>
            </a:fld>
            <a:endParaRPr lang="en-GB"/>
          </a:p>
        </p:txBody>
      </p:sp>
      <p:sp>
        <p:nvSpPr>
          <p:cNvPr id="104450" name="Rectangle 253953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04451" name="Rectangle 25395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B15F57C-6B06-43B3-AFA6-D1C4BDB53866}" type="slidenum">
              <a:rPr lang="en-GB"/>
              <a:pPr/>
              <a:t>51</a:t>
            </a:fld>
            <a:endParaRPr lang="en-GB"/>
          </a:p>
        </p:txBody>
      </p:sp>
      <p:sp>
        <p:nvSpPr>
          <p:cNvPr id="105474" name="Rectangle 25497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05475" name="Rectangle 25497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B440B49-25BD-4653-B556-6CCDF7E2FA6D}" type="slidenum">
              <a:rPr lang="en-GB"/>
              <a:pPr/>
              <a:t>52</a:t>
            </a:fld>
            <a:endParaRPr lang="en-GB"/>
          </a:p>
        </p:txBody>
      </p:sp>
      <p:sp>
        <p:nvSpPr>
          <p:cNvPr id="106498" name="Rectangle 25600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06499" name="Rectangle 25600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3B4B33A-2671-43C8-891C-0DA9C141E02A}" type="slidenum">
              <a:rPr lang="en-GB"/>
              <a:pPr/>
              <a:t>53</a:t>
            </a:fld>
            <a:endParaRPr lang="en-GB"/>
          </a:p>
        </p:txBody>
      </p:sp>
      <p:sp>
        <p:nvSpPr>
          <p:cNvPr id="107522" name="Rectangle 25702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07523" name="Rectangle 25702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98C6080-BF00-4402-89CB-5E4B74F75871}" type="slidenum">
              <a:rPr lang="en-GB"/>
              <a:pPr/>
              <a:t>54</a:t>
            </a:fld>
            <a:endParaRPr lang="en-GB"/>
          </a:p>
        </p:txBody>
      </p:sp>
      <p:sp>
        <p:nvSpPr>
          <p:cNvPr id="108546" name="Rectangle 258049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08547" name="Rectangle 258050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BEDF025-3D30-4BF0-BC69-FDF1C7E02212}" type="slidenum">
              <a:rPr lang="en-GB"/>
              <a:pPr/>
              <a:t>55</a:t>
            </a:fld>
            <a:endParaRPr lang="en-GB"/>
          </a:p>
        </p:txBody>
      </p:sp>
      <p:sp>
        <p:nvSpPr>
          <p:cNvPr id="109570" name="Rectangle 259073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09571" name="Rectangle 25907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B5B7-D0F9-4782-8C49-FC1ACB297D15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B5B7-D0F9-4782-8C49-FC1ACB297D15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7774FE8-7004-4936-BBA2-F98C1D6D4CCF}" type="slidenum">
              <a:rPr lang="en-GB"/>
              <a:pPr/>
              <a:t>8</a:t>
            </a:fld>
            <a:endParaRPr lang="en-GB"/>
          </a:p>
        </p:txBody>
      </p:sp>
      <p:sp>
        <p:nvSpPr>
          <p:cNvPr id="65538" name="Rectangle 28672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65539" name="Rectangle 28672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5B364D7-87E2-4D2C-A8DB-0BBC5CA6880C}" type="slidenum">
              <a:rPr lang="en-GB"/>
              <a:pPr/>
              <a:t>9</a:t>
            </a:fld>
            <a:endParaRPr lang="en-GB"/>
          </a:p>
        </p:txBody>
      </p:sp>
      <p:sp>
        <p:nvSpPr>
          <p:cNvPr id="59394" name="Rectangle 21606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59395" name="Rectangle 21606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7"/>
            <p:cNvGrpSpPr>
              <a:grpSpLocks/>
            </p:cNvGrpSpPr>
            <p:nvPr userDrawn="1"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endParaRPr lang="en-GB" sz="18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3" name="Rectangle 1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endParaRPr lang="en-GB" sz="18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6" name="Group 8"/>
            <p:cNvGrpSpPr>
              <a:grpSpLocks/>
            </p:cNvGrpSpPr>
            <p:nvPr userDrawn="1"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12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endParaRPr lang="en-GB" sz="18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endParaRPr lang="en-GB" sz="18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65548" name="Title 65547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5549" name="Subtitle 6554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10F6B32-0BB8-45F8-BE05-53D492C9D34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645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645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45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A8B644-BEBA-4E1E-A25E-8B05B0A0D53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  <p:txBody>
          <a:bodyPr rtlCol="0"/>
          <a:lstStyle/>
          <a:p>
            <a:pPr lvl="0"/>
            <a:endParaRPr lang="en-GB" noProof="0" smtClean="0"/>
          </a:p>
        </p:txBody>
      </p:sp>
      <p:sp>
        <p:nvSpPr>
          <p:cNvPr id="4" name="Rectangle 645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645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45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A8500-60BC-49B9-A2EF-00175FEF290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645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645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45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72F2A-0EC4-4D7C-926A-D9DA8627DF6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rtlCol="0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rtlCol="0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45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645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45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7AB491-F6DD-43E3-8BD3-1C4F439604F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6482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6482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645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45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45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EE895C-EB44-4C58-8D5A-FDAD2217F7C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45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Rectangle 645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Rectangle 645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FFE9E0-6489-4D5E-B3A8-35567B41562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645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645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645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6EE0DA-374E-4955-8BA4-8A17F6CE00E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45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Rectangle 645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645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27A260-7BCB-45A4-9927-D6F906A49F0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rtlCol="0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45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45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45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CCCF57-946E-484C-A874-A69559AD152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rtlCol="0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45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45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45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3546B3-955B-4D1E-BF2D-D1016697DFD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4513"/>
          <p:cNvSpPr>
            <a:spLocks noChangeArrowheads="1"/>
          </p:cNvSpPr>
          <p:nvPr/>
        </p:nvSpPr>
        <p:spPr bwMode="ltGray">
          <a:xfrm>
            <a:off x="417513" y="55721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027" name="Rectangle 64514"/>
          <p:cNvSpPr>
            <a:spLocks noChangeArrowheads="1"/>
          </p:cNvSpPr>
          <p:nvPr/>
        </p:nvSpPr>
        <p:spPr bwMode="ltGray">
          <a:xfrm>
            <a:off x="800100" y="5572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028" name="Rectangle 64515"/>
          <p:cNvSpPr>
            <a:spLocks noChangeArrowheads="1"/>
          </p:cNvSpPr>
          <p:nvPr/>
        </p:nvSpPr>
        <p:spPr bwMode="ltGray">
          <a:xfrm>
            <a:off x="541338" y="97948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029" name="Rectangle 64516"/>
          <p:cNvSpPr>
            <a:spLocks noChangeArrowheads="1"/>
          </p:cNvSpPr>
          <p:nvPr/>
        </p:nvSpPr>
        <p:spPr bwMode="ltGray">
          <a:xfrm>
            <a:off x="911225" y="9794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030" name="Rectangle 64517"/>
          <p:cNvSpPr>
            <a:spLocks noChangeArrowheads="1"/>
          </p:cNvSpPr>
          <p:nvPr/>
        </p:nvSpPr>
        <p:spPr bwMode="ltGray">
          <a:xfrm>
            <a:off x="127000" y="9064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031" name="Rectangle 64518"/>
          <p:cNvSpPr>
            <a:spLocks noChangeArrowheads="1"/>
          </p:cNvSpPr>
          <p:nvPr/>
        </p:nvSpPr>
        <p:spPr bwMode="gray">
          <a:xfrm>
            <a:off x="762000" y="4572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032" name="Rectangle 64519"/>
          <p:cNvSpPr>
            <a:spLocks noChangeArrowheads="1"/>
          </p:cNvSpPr>
          <p:nvPr/>
        </p:nvSpPr>
        <p:spPr bwMode="gray">
          <a:xfrm>
            <a:off x="457200" y="12112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033" name="Rectangle 64520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7620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34" name="Rectangle 645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35" name="Rectangle 6452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400">
                <a:latin typeface="Tahoma" pitchFamily="34" charset="0"/>
              </a:defRPr>
            </a:lvl1pPr>
          </a:lstStyle>
          <a:p>
            <a:endParaRPr lang="en-GB"/>
          </a:p>
        </p:txBody>
      </p:sp>
      <p:sp>
        <p:nvSpPr>
          <p:cNvPr id="1036" name="Rectangle 645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400">
                <a:latin typeface="Tahoma" pitchFamily="34" charset="0"/>
              </a:defRPr>
            </a:lvl1pPr>
          </a:lstStyle>
          <a:p>
            <a:endParaRPr lang="en-GB"/>
          </a:p>
        </p:txBody>
      </p:sp>
      <p:sp>
        <p:nvSpPr>
          <p:cNvPr id="1037" name="Rectangle 6452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400">
                <a:latin typeface="Tahoma" pitchFamily="34" charset="0"/>
              </a:defRPr>
            </a:lvl1pPr>
          </a:lstStyle>
          <a:p>
            <a:fld id="{0A06B1AC-DFE4-4928-B182-B0E3852D937C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marL="342900" indent="-342900" algn="l" defTabSz="-13873163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marL="342900" indent="-342900" algn="l" defTabSz="-13873163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/>
        </a:defRPr>
      </a:lvl2pPr>
      <a:lvl3pPr marL="342900" indent="-342900" algn="l" defTabSz="-13873163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/>
        </a:defRPr>
      </a:lvl3pPr>
      <a:lvl4pPr marL="342900" indent="-342900" algn="l" defTabSz="-13873163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/>
        </a:defRPr>
      </a:lvl4pPr>
      <a:lvl5pPr marL="342900" indent="-342900" algn="l" defTabSz="-13873163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/>
        </a:defRPr>
      </a:lvl5pPr>
      <a:lvl6pPr marL="457200"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Comic Sans MS"/>
        </a:defRPr>
      </a:lvl6pPr>
      <a:lvl7pPr marL="914400"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Comic Sans MS"/>
        </a:defRPr>
      </a:lvl7pPr>
      <a:lvl8pPr marL="1371600"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Comic Sans MS"/>
        </a:defRPr>
      </a:lvl8pPr>
      <a:lvl9pPr marL="1828800"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Comic Sans MS"/>
        </a:defRPr>
      </a:lvl9pPr>
    </p:titleStyle>
    <p:bodyStyle>
      <a:lvl1pPr marL="342900" indent="-342900" algn="l" defTabSz="-13873163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-1387316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fontAlgn="base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SzPct val="50000"/>
        <a:buFont typeface="Wingdings"/>
        <a:buChar char="n"/>
        <a:defRPr sz="2000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fontAlgn="base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SzPct val="50000"/>
        <a:buFont typeface="Wingdings"/>
        <a:buChar char="n"/>
        <a:defRPr sz="2000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fontAlgn="base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SzPct val="50000"/>
        <a:buFont typeface="Wingdings"/>
        <a:buChar char="n"/>
        <a:defRPr sz="2000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fontAlgn="base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SzPct val="50000"/>
        <a:buFont typeface="Wingdings"/>
        <a:buChar char="n"/>
        <a:defRPr sz="2000">
          <a:solidFill>
            <a:schemeClr val="tx1">
              <a:alpha val="100000"/>
            </a:schemeClr>
          </a:solidFill>
          <a:latin typeface="+mn-lt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itle 144385"/>
          <p:cNvSpPr>
            <a:spLocks noGrp="1" noChangeArrowheads="1"/>
          </p:cNvSpPr>
          <p:nvPr>
            <p:ph type="ctrTitle"/>
          </p:nvPr>
        </p:nvSpPr>
        <p:spPr>
          <a:xfrm>
            <a:off x="990600" y="1268413"/>
            <a:ext cx="7772400" cy="1703387"/>
          </a:xfrm>
        </p:spPr>
        <p:txBody>
          <a:bodyPr/>
          <a:lstStyle/>
          <a:p>
            <a:pPr marL="0" indent="0" algn="ctr" defTabSz="914400" eaLnBrk="1" hangingPunct="1"/>
            <a:r>
              <a:rPr lang="en-US" sz="4400" smtClean="0"/>
              <a:t>How to write a </a:t>
            </a:r>
            <a:br>
              <a:rPr lang="en-US" sz="4400" smtClean="0"/>
            </a:br>
            <a:r>
              <a:rPr lang="en-US" sz="4400" smtClean="0"/>
              <a:t>great research paper</a:t>
            </a:r>
            <a:endParaRPr lang="en-GB" sz="4400" smtClean="0"/>
          </a:p>
        </p:txBody>
      </p:sp>
      <p:sp>
        <p:nvSpPr>
          <p:cNvPr id="144387" name="Subtitle 144386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05200"/>
            <a:ext cx="7620000" cy="1752600"/>
          </a:xfrm>
        </p:spPr>
        <p:txBody>
          <a:bodyPr/>
          <a:lstStyle/>
          <a:p>
            <a:pPr defTabSz="914400" eaLnBrk="1" hangingPunct="1"/>
            <a:r>
              <a:rPr lang="en-US" smtClean="0"/>
              <a:t>Simon Peyton Jones</a:t>
            </a:r>
          </a:p>
          <a:p>
            <a:pPr defTabSz="914400" eaLnBrk="1" hangingPunct="1"/>
            <a:r>
              <a:rPr lang="en-US" smtClean="0"/>
              <a:t>Microsoft Research, Cambridge</a:t>
            </a:r>
          </a:p>
          <a:p>
            <a:pPr defTabSz="914400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itle 181249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Writing papers: model 2</a:t>
            </a:r>
          </a:p>
        </p:txBody>
      </p:sp>
      <p:sp>
        <p:nvSpPr>
          <p:cNvPr id="6146" name="Rounded Rectangle 181250"/>
          <p:cNvSpPr>
            <a:spLocks noChangeArrowheads="1"/>
          </p:cNvSpPr>
          <p:nvPr/>
        </p:nvSpPr>
        <p:spPr bwMode="auto">
          <a:xfrm>
            <a:off x="1419225" y="1554163"/>
            <a:ext cx="898525" cy="5064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2400">
                <a:latin typeface="Arial" pitchFamily="34" charset="0"/>
              </a:rPr>
              <a:t>Idea</a:t>
            </a:r>
          </a:p>
        </p:txBody>
      </p:sp>
      <p:sp>
        <p:nvSpPr>
          <p:cNvPr id="6147" name="Rounded Rectangle 181251"/>
          <p:cNvSpPr>
            <a:spLocks noChangeArrowheads="1"/>
          </p:cNvSpPr>
          <p:nvPr/>
        </p:nvSpPr>
        <p:spPr bwMode="auto">
          <a:xfrm>
            <a:off x="3076575" y="1554163"/>
            <a:ext cx="1911350" cy="5064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2400">
                <a:latin typeface="Arial" pitchFamily="34" charset="0"/>
              </a:rPr>
              <a:t>Do research</a:t>
            </a:r>
          </a:p>
        </p:txBody>
      </p:sp>
      <p:sp>
        <p:nvSpPr>
          <p:cNvPr id="6148" name="Rounded Rectangle 181252"/>
          <p:cNvSpPr>
            <a:spLocks noChangeArrowheads="1"/>
          </p:cNvSpPr>
          <p:nvPr/>
        </p:nvSpPr>
        <p:spPr bwMode="auto">
          <a:xfrm>
            <a:off x="5811838" y="1554163"/>
            <a:ext cx="2073275" cy="5064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2400">
                <a:latin typeface="Arial" pitchFamily="34" charset="0"/>
              </a:rPr>
              <a:t>Write paper</a:t>
            </a:r>
          </a:p>
        </p:txBody>
      </p:sp>
      <p:cxnSp>
        <p:nvCxnSpPr>
          <p:cNvPr id="6149" name="Straight Arrow Connector 181253"/>
          <p:cNvCxnSpPr>
            <a:cxnSpLocks noChangeShapeType="1"/>
          </p:cNvCxnSpPr>
          <p:nvPr/>
        </p:nvCxnSpPr>
        <p:spPr bwMode="auto">
          <a:xfrm>
            <a:off x="2317750" y="1808163"/>
            <a:ext cx="758825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50" name="Straight Arrow Connector 181254"/>
          <p:cNvCxnSpPr>
            <a:cxnSpLocks noChangeShapeType="1"/>
          </p:cNvCxnSpPr>
          <p:nvPr/>
        </p:nvCxnSpPr>
        <p:spPr bwMode="auto">
          <a:xfrm>
            <a:off x="4987925" y="1808163"/>
            <a:ext cx="8239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151" name="Rounded Rectangle 181255"/>
          <p:cNvSpPr>
            <a:spLocks noChangeArrowheads="1"/>
          </p:cNvSpPr>
          <p:nvPr/>
        </p:nvSpPr>
        <p:spPr bwMode="auto">
          <a:xfrm>
            <a:off x="1401763" y="2852738"/>
            <a:ext cx="898525" cy="5064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2400">
                <a:latin typeface="Arial" pitchFamily="34" charset="0"/>
              </a:rPr>
              <a:t>Idea</a:t>
            </a:r>
          </a:p>
        </p:txBody>
      </p:sp>
      <p:sp>
        <p:nvSpPr>
          <p:cNvPr id="6152" name="Rounded Rectangle 181256"/>
          <p:cNvSpPr>
            <a:spLocks noChangeArrowheads="1"/>
          </p:cNvSpPr>
          <p:nvPr/>
        </p:nvSpPr>
        <p:spPr bwMode="auto">
          <a:xfrm>
            <a:off x="3059113" y="2852738"/>
            <a:ext cx="1911350" cy="5064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2400">
                <a:latin typeface="Arial" pitchFamily="34" charset="0"/>
              </a:rPr>
              <a:t>Write paper</a:t>
            </a:r>
          </a:p>
        </p:txBody>
      </p:sp>
      <p:sp>
        <p:nvSpPr>
          <p:cNvPr id="6153" name="Rounded Rectangle 181257"/>
          <p:cNvSpPr>
            <a:spLocks noChangeArrowheads="1"/>
          </p:cNvSpPr>
          <p:nvPr/>
        </p:nvSpPr>
        <p:spPr bwMode="auto">
          <a:xfrm>
            <a:off x="5794375" y="2852738"/>
            <a:ext cx="2073275" cy="5064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2400">
                <a:latin typeface="Arial" pitchFamily="34" charset="0"/>
              </a:rPr>
              <a:t>Do research</a:t>
            </a:r>
          </a:p>
        </p:txBody>
      </p:sp>
      <p:cxnSp>
        <p:nvCxnSpPr>
          <p:cNvPr id="6154" name="Straight Arrow Connector 181258"/>
          <p:cNvCxnSpPr>
            <a:cxnSpLocks noChangeShapeType="1"/>
          </p:cNvCxnSpPr>
          <p:nvPr/>
        </p:nvCxnSpPr>
        <p:spPr bwMode="auto">
          <a:xfrm>
            <a:off x="2300288" y="3106738"/>
            <a:ext cx="758825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55" name="Straight Arrow Connector 181259"/>
          <p:cNvCxnSpPr>
            <a:cxnSpLocks noChangeShapeType="1"/>
          </p:cNvCxnSpPr>
          <p:nvPr/>
        </p:nvCxnSpPr>
        <p:spPr bwMode="auto">
          <a:xfrm>
            <a:off x="4970463" y="3106738"/>
            <a:ext cx="823912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6156" name="Rectangle 18126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350" y="1377950"/>
            <a:ext cx="6192838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1262" name="Text Placeholder 181261"/>
          <p:cNvSpPr>
            <a:spLocks noGrp="1" noChangeArrowheads="1"/>
          </p:cNvSpPr>
          <p:nvPr>
            <p:ph type="body" idx="1"/>
          </p:nvPr>
        </p:nvSpPr>
        <p:spPr>
          <a:xfrm>
            <a:off x="468313" y="3789363"/>
            <a:ext cx="8229600" cy="2735262"/>
          </a:xfrm>
        </p:spPr>
        <p:txBody>
          <a:bodyPr/>
          <a:lstStyle/>
          <a:p>
            <a:pPr defTabSz="914400" eaLnBrk="1" hangingPunct="1"/>
            <a:r>
              <a:rPr lang="en-GB" smtClean="0"/>
              <a:t>Forces us to be clear, focused</a:t>
            </a:r>
          </a:p>
          <a:p>
            <a:pPr defTabSz="914400" eaLnBrk="1" hangingPunct="1"/>
            <a:r>
              <a:rPr lang="en-GB" smtClean="0"/>
              <a:t>Crystallises what we don’t understand</a:t>
            </a:r>
          </a:p>
          <a:p>
            <a:pPr defTabSz="914400" eaLnBrk="1" hangingPunct="1"/>
            <a:r>
              <a:rPr lang="en-GB" smtClean="0"/>
              <a:t>Opens the way to dialogue with others: reality check, critique, and collaboration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itle 185345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US" smtClean="0"/>
              <a:t>Do not be intimidated</a:t>
            </a:r>
            <a:endParaRPr lang="en-GB" smtClean="0"/>
          </a:p>
        </p:txBody>
      </p:sp>
      <p:sp>
        <p:nvSpPr>
          <p:cNvPr id="185347" name="TextBox 185346"/>
          <p:cNvSpPr txBox="1">
            <a:spLocks noChangeArrowheads="1"/>
          </p:cNvSpPr>
          <p:nvPr/>
        </p:nvSpPr>
        <p:spPr bwMode="auto">
          <a:xfrm>
            <a:off x="1042988" y="3284538"/>
            <a:ext cx="6950075" cy="26225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800"/>
              <a:t>Write a paper, </a:t>
            </a:r>
            <a:br>
              <a:rPr lang="en-US" sz="2800"/>
            </a:br>
            <a:r>
              <a:rPr lang="en-US" sz="2800"/>
              <a:t>and give a talk, about </a:t>
            </a:r>
            <a:br>
              <a:rPr lang="en-US" sz="2800"/>
            </a:br>
            <a:r>
              <a:rPr lang="en-US" sz="5400" b="1"/>
              <a:t>any idea</a:t>
            </a:r>
            <a:r>
              <a:rPr lang="en-US" sz="2800"/>
              <a:t>, </a:t>
            </a:r>
            <a:br>
              <a:rPr lang="en-US" sz="2800"/>
            </a:br>
            <a:r>
              <a:rPr lang="en-US" sz="2800"/>
              <a:t>no matter how weedy and insignificant it may seem to you</a:t>
            </a:r>
            <a:endParaRPr lang="en-GB" sz="2800"/>
          </a:p>
        </p:txBody>
      </p:sp>
      <p:sp>
        <p:nvSpPr>
          <p:cNvPr id="7171" name="TextBox 185347"/>
          <p:cNvSpPr txBox="1">
            <a:spLocks noChangeArrowheads="1"/>
          </p:cNvSpPr>
          <p:nvPr/>
        </p:nvSpPr>
        <p:spPr bwMode="auto">
          <a:xfrm>
            <a:off x="755650" y="1628775"/>
            <a:ext cx="75612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527175" indent="-1527175" algn="l"/>
            <a:r>
              <a:rPr lang="en-GB" sz="2400" b="1">
                <a:solidFill>
                  <a:schemeClr val="hlink"/>
                </a:solidFill>
              </a:rPr>
              <a:t>Fallacy</a:t>
            </a:r>
            <a:r>
              <a:rPr lang="en-GB" sz="2400"/>
              <a:t>	You need to have a fantastic idea before you can write a paper.  (Everyone else seems to.)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itle 18432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US" smtClean="0"/>
              <a:t>Do not be intimidated</a:t>
            </a:r>
            <a:endParaRPr lang="en-GB" smtClean="0"/>
          </a:p>
        </p:txBody>
      </p:sp>
      <p:sp>
        <p:nvSpPr>
          <p:cNvPr id="8194" name="TextBox 184322"/>
          <p:cNvSpPr txBox="1">
            <a:spLocks noChangeArrowheads="1"/>
          </p:cNvSpPr>
          <p:nvPr/>
        </p:nvSpPr>
        <p:spPr bwMode="auto">
          <a:xfrm>
            <a:off x="1116013" y="1628775"/>
            <a:ext cx="6950075" cy="13731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800"/>
              <a:t>Write a paper, and give a talk, about any idea, no matter how insignificant it may seem to you</a:t>
            </a:r>
            <a:endParaRPr lang="en-GB" sz="2800"/>
          </a:p>
        </p:txBody>
      </p:sp>
      <p:sp>
        <p:nvSpPr>
          <p:cNvPr id="8195" name="Rectangle 184324"/>
          <p:cNvSpPr>
            <a:spLocks noChangeArrowheads="1"/>
          </p:cNvSpPr>
          <p:nvPr/>
        </p:nvSpPr>
        <p:spPr bwMode="auto">
          <a:xfrm>
            <a:off x="539750" y="3357563"/>
            <a:ext cx="8229600" cy="273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800" b="1">
                <a:solidFill>
                  <a:schemeClr val="hlink"/>
                </a:solidFill>
              </a:rPr>
              <a:t>Writing the paper is how you develop the idea in the first place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800"/>
              <a:t>It usually turns out to be more interesting and challenging that it seemed at first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GB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Title 273409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The Idea</a:t>
            </a:r>
          </a:p>
        </p:txBody>
      </p:sp>
      <p:sp>
        <p:nvSpPr>
          <p:cNvPr id="273411" name="Text Placeholder 273410"/>
          <p:cNvSpPr>
            <a:spLocks noGrp="1" noChangeArrowheads="1"/>
          </p:cNvSpPr>
          <p:nvPr>
            <p:ph type="body" idx="1"/>
          </p:nvPr>
        </p:nvSpPr>
        <p:spPr>
          <a:xfrm>
            <a:off x="395288" y="1989138"/>
            <a:ext cx="8424862" cy="4319587"/>
          </a:xfrm>
        </p:spPr>
        <p:txBody>
          <a:bodyPr/>
          <a:lstStyle/>
          <a:p>
            <a:pPr defTabSz="914400" eaLnBrk="1" hangingPunct="1"/>
            <a:r>
              <a:rPr lang="en-GB" smtClean="0"/>
              <a:t>Your paper should have just one “ping”: </a:t>
            </a:r>
            <a:r>
              <a:rPr lang="en-GB" b="1" smtClean="0">
                <a:solidFill>
                  <a:srgbClr val="FF0000"/>
                </a:solidFill>
              </a:rPr>
              <a:t>one clear, sharp idea</a:t>
            </a:r>
            <a:endParaRPr lang="en-US" b="1" smtClean="0">
              <a:solidFill>
                <a:srgbClr val="FF0000"/>
              </a:solidFill>
            </a:endParaRPr>
          </a:p>
          <a:p>
            <a:pPr defTabSz="914400" eaLnBrk="1" hangingPunct="1">
              <a:lnSpc>
                <a:spcPct val="90000"/>
              </a:lnSpc>
            </a:pPr>
            <a:r>
              <a:rPr lang="en-GB" smtClean="0"/>
              <a:t>You may not know exactly what the ping is when you start writing; </a:t>
            </a:r>
            <a:r>
              <a:rPr lang="en-GB" b="1" smtClean="0"/>
              <a:t>but you must know when you finish</a:t>
            </a:r>
          </a:p>
          <a:p>
            <a:pPr defTabSz="914400" eaLnBrk="1" hangingPunct="1">
              <a:lnSpc>
                <a:spcPct val="90000"/>
              </a:lnSpc>
            </a:pPr>
            <a:r>
              <a:rPr lang="en-GB" smtClean="0"/>
              <a:t>If you have lots of ideas, write lots of papers</a:t>
            </a:r>
            <a:endParaRPr lang="en-US" smtClean="0"/>
          </a:p>
          <a:p>
            <a:pPr defTabSz="914400" eaLnBrk="1" hangingPunct="1">
              <a:lnSpc>
                <a:spcPct val="90000"/>
              </a:lnSpc>
            </a:pPr>
            <a:endParaRPr lang="en-GB" b="1" smtClean="0"/>
          </a:p>
        </p:txBody>
      </p:sp>
      <p:sp>
        <p:nvSpPr>
          <p:cNvPr id="12291" name="Rounded Rectangle 273411"/>
          <p:cNvSpPr>
            <a:spLocks noChangeArrowheads="1"/>
          </p:cNvSpPr>
          <p:nvPr/>
        </p:nvSpPr>
        <p:spPr bwMode="auto">
          <a:xfrm>
            <a:off x="4716463" y="188913"/>
            <a:ext cx="4206875" cy="1712912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GB" sz="3200">
                <a:solidFill>
                  <a:schemeClr val="hlink"/>
                </a:solidFill>
              </a:rPr>
              <a:t>Idea</a:t>
            </a:r>
            <a:r>
              <a:rPr lang="en-GB" sz="3200"/>
              <a:t> </a:t>
            </a:r>
          </a:p>
          <a:p>
            <a:pPr>
              <a:spcBef>
                <a:spcPct val="0"/>
              </a:spcBef>
            </a:pPr>
            <a:r>
              <a:rPr lang="en-GB" sz="3200"/>
              <a:t>A re-usable insight, </a:t>
            </a:r>
          </a:p>
          <a:p>
            <a:pPr>
              <a:spcBef>
                <a:spcPct val="0"/>
              </a:spcBef>
            </a:pPr>
            <a:r>
              <a:rPr lang="en-GB" sz="3200"/>
              <a:t>useful to the reader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Title 305153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Can you hear the “ping”?</a:t>
            </a:r>
          </a:p>
        </p:txBody>
      </p:sp>
      <p:sp>
        <p:nvSpPr>
          <p:cNvPr id="305155" name="Text Placeholder 30515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1" hangingPunct="1">
              <a:lnSpc>
                <a:spcPct val="90000"/>
              </a:lnSpc>
            </a:pPr>
            <a:r>
              <a:rPr lang="en-GB" smtClean="0"/>
              <a:t>Many papers contain good ideas, but do not distil what they are.</a:t>
            </a:r>
            <a:endParaRPr lang="en-US" smtClean="0"/>
          </a:p>
          <a:p>
            <a:pPr defTabSz="914400" eaLnBrk="1" hangingPunct="1">
              <a:lnSpc>
                <a:spcPct val="90000"/>
              </a:lnSpc>
            </a:pPr>
            <a:r>
              <a:rPr lang="en-GB" smtClean="0"/>
              <a:t>Make certain that the reader is in no doubt what the idea is.  Be 100% explicit:</a:t>
            </a:r>
            <a:endParaRPr lang="en-US" smtClean="0"/>
          </a:p>
          <a:p>
            <a:pPr lvl="1" defTabSz="914400" eaLnBrk="1" hangingPunct="1"/>
            <a:r>
              <a:rPr lang="en-GB" smtClean="0"/>
              <a:t>“The main idea of this paper is....”</a:t>
            </a:r>
          </a:p>
          <a:p>
            <a:pPr lvl="1" defTabSz="914400" eaLnBrk="1" hangingPunct="1"/>
            <a:r>
              <a:rPr lang="en-GB" smtClean="0"/>
              <a:t>“In this section we present the main contributions of the paper.”</a:t>
            </a:r>
          </a:p>
        </p:txBody>
      </p:sp>
      <p:sp>
        <p:nvSpPr>
          <p:cNvPr id="13315" name="TextBox 305155"/>
          <p:cNvSpPr txBox="1">
            <a:spLocks noChangeArrowheads="1"/>
          </p:cNvSpPr>
          <p:nvPr/>
        </p:nvSpPr>
        <p:spPr bwMode="auto">
          <a:xfrm>
            <a:off x="4676775" y="6308725"/>
            <a:ext cx="4359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Thanks to Joe Touch for “one ping”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itle 17920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Your narrative flow</a:t>
            </a:r>
          </a:p>
        </p:txBody>
      </p:sp>
      <p:sp>
        <p:nvSpPr>
          <p:cNvPr id="179203" name="Text Placeholder 17920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1" hangingPunct="1"/>
            <a:r>
              <a:rPr lang="en-GB" smtClean="0"/>
              <a:t>Here is a problem</a:t>
            </a:r>
          </a:p>
          <a:p>
            <a:pPr defTabSz="914400" eaLnBrk="1" hangingPunct="1"/>
            <a:r>
              <a:rPr lang="en-GB" smtClean="0"/>
              <a:t>It’s an interesting problem</a:t>
            </a:r>
          </a:p>
          <a:p>
            <a:pPr defTabSz="914400" eaLnBrk="1" hangingPunct="1"/>
            <a:r>
              <a:rPr lang="en-GB" smtClean="0"/>
              <a:t>It’s an unsolved problem</a:t>
            </a:r>
          </a:p>
          <a:p>
            <a:pPr defTabSz="914400" eaLnBrk="1" hangingPunct="1"/>
            <a:r>
              <a:rPr lang="en-GB" b="1" smtClean="0">
                <a:solidFill>
                  <a:schemeClr val="hlink"/>
                </a:solidFill>
              </a:rPr>
              <a:t>Here is my idea</a:t>
            </a:r>
          </a:p>
          <a:p>
            <a:pPr defTabSz="914400" eaLnBrk="1" hangingPunct="1"/>
            <a:r>
              <a:rPr lang="en-GB" smtClean="0"/>
              <a:t>My idea works (details, data)</a:t>
            </a:r>
          </a:p>
          <a:p>
            <a:pPr defTabSz="914400" eaLnBrk="1" hangingPunct="1"/>
            <a:r>
              <a:rPr lang="en-GB" smtClean="0"/>
              <a:t>Here’s how my idea compares to other people’s approaches</a:t>
            </a:r>
          </a:p>
        </p:txBody>
      </p:sp>
      <p:sp>
        <p:nvSpPr>
          <p:cNvPr id="15363" name="Cloud Callout 179203"/>
          <p:cNvSpPr>
            <a:spLocks noChangeArrowheads="1"/>
          </p:cNvSpPr>
          <p:nvPr/>
        </p:nvSpPr>
        <p:spPr bwMode="auto">
          <a:xfrm>
            <a:off x="6516688" y="549275"/>
            <a:ext cx="2016125" cy="1511300"/>
          </a:xfrm>
          <a:prstGeom prst="cloudCallout">
            <a:avLst>
              <a:gd name="adj1" fmla="val 7403"/>
              <a:gd name="adj2" fmla="val 8886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GB" sz="1800"/>
              <a:t>I wish I knew how to solve that!</a:t>
            </a:r>
          </a:p>
        </p:txBody>
      </p:sp>
      <p:sp>
        <p:nvSpPr>
          <p:cNvPr id="15364" name="Cloud Callout 179204"/>
          <p:cNvSpPr>
            <a:spLocks noChangeArrowheads="1"/>
          </p:cNvSpPr>
          <p:nvPr/>
        </p:nvSpPr>
        <p:spPr bwMode="auto">
          <a:xfrm>
            <a:off x="6659563" y="2636838"/>
            <a:ext cx="2089150" cy="1296987"/>
          </a:xfrm>
          <a:prstGeom prst="cloudCallout">
            <a:avLst>
              <a:gd name="adj1" fmla="val 23861"/>
              <a:gd name="adj2" fmla="val 142412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GB" sz="1800"/>
              <a:t>I see how that works. Ingenious!</a:t>
            </a:r>
          </a:p>
        </p:txBody>
      </p:sp>
      <p:pic>
        <p:nvPicPr>
          <p:cNvPr id="15365" name="Rectangle 1792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0" y="5229225"/>
            <a:ext cx="1338263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itle 195585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Structure (conference paper)</a:t>
            </a:r>
          </a:p>
        </p:txBody>
      </p:sp>
      <p:sp>
        <p:nvSpPr>
          <p:cNvPr id="195587" name="Text Placeholder 195586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278813" cy="4648200"/>
          </a:xfrm>
          <a:solidFill>
            <a:srgbClr val="CCECFF"/>
          </a:solidFill>
        </p:spPr>
        <p:txBody>
          <a:bodyPr/>
          <a:lstStyle/>
          <a:p>
            <a:pPr defTabSz="914400" eaLnBrk="1" hangingPunct="1">
              <a:lnSpc>
                <a:spcPct val="90000"/>
              </a:lnSpc>
            </a:pPr>
            <a:r>
              <a:rPr lang="en-GB" smtClean="0"/>
              <a:t>Title (1000 readers)</a:t>
            </a:r>
          </a:p>
          <a:p>
            <a:pPr defTabSz="914400" eaLnBrk="1" hangingPunct="1">
              <a:lnSpc>
                <a:spcPct val="90000"/>
              </a:lnSpc>
            </a:pPr>
            <a:r>
              <a:rPr lang="en-GB" smtClean="0"/>
              <a:t>Abstract (4 sentences, 100 readers)</a:t>
            </a:r>
          </a:p>
          <a:p>
            <a:pPr defTabSz="914400" eaLnBrk="1" hangingPunct="1">
              <a:lnSpc>
                <a:spcPct val="90000"/>
              </a:lnSpc>
            </a:pPr>
            <a:r>
              <a:rPr lang="en-GB" smtClean="0"/>
              <a:t>Introduction (1 page, 100 readers)</a:t>
            </a:r>
          </a:p>
          <a:p>
            <a:pPr defTabSz="914400" eaLnBrk="1" hangingPunct="1">
              <a:lnSpc>
                <a:spcPct val="90000"/>
              </a:lnSpc>
            </a:pPr>
            <a:r>
              <a:rPr lang="en-GB" smtClean="0"/>
              <a:t>The problem (1 page, 10 readers)</a:t>
            </a:r>
          </a:p>
          <a:p>
            <a:pPr defTabSz="914400" eaLnBrk="1" hangingPunct="1">
              <a:lnSpc>
                <a:spcPct val="90000"/>
              </a:lnSpc>
            </a:pPr>
            <a:r>
              <a:rPr lang="en-GB" smtClean="0"/>
              <a:t>My idea (2 pages, 10 readers)</a:t>
            </a:r>
          </a:p>
          <a:p>
            <a:pPr defTabSz="914400" eaLnBrk="1" hangingPunct="1">
              <a:lnSpc>
                <a:spcPct val="90000"/>
              </a:lnSpc>
            </a:pPr>
            <a:r>
              <a:rPr lang="en-GB" smtClean="0"/>
              <a:t>The details (5 pages, 3 readers)</a:t>
            </a:r>
          </a:p>
          <a:p>
            <a:pPr defTabSz="914400" eaLnBrk="1" hangingPunct="1">
              <a:lnSpc>
                <a:spcPct val="90000"/>
              </a:lnSpc>
            </a:pPr>
            <a:r>
              <a:rPr lang="en-GB" smtClean="0"/>
              <a:t>Related work (1-2 pages, 10 readers)</a:t>
            </a:r>
          </a:p>
          <a:p>
            <a:pPr defTabSz="914400" eaLnBrk="1" hangingPunct="1">
              <a:lnSpc>
                <a:spcPct val="90000"/>
              </a:lnSpc>
            </a:pPr>
            <a:r>
              <a:rPr lang="en-GB" smtClean="0"/>
              <a:t>Conclusions and further work (0.5 pages)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Title 289793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The abstract</a:t>
            </a:r>
          </a:p>
        </p:txBody>
      </p:sp>
      <p:sp>
        <p:nvSpPr>
          <p:cNvPr id="289795" name="Text Placeholder 28979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defTabSz="914400" eaLnBrk="1" hangingPunct="1"/>
            <a:r>
              <a:rPr lang="en-GB" smtClean="0"/>
              <a:t>I usually write the abstract last</a:t>
            </a:r>
          </a:p>
          <a:p>
            <a:pPr marL="609600" indent="-609600" defTabSz="914400" eaLnBrk="1" hangingPunct="1"/>
            <a:r>
              <a:rPr lang="en-GB" smtClean="0"/>
              <a:t>Used by program committee members to decide which papers to read</a:t>
            </a:r>
          </a:p>
          <a:p>
            <a:pPr marL="609600" indent="-609600" defTabSz="914400" eaLnBrk="1" hangingPunct="1"/>
            <a:r>
              <a:rPr lang="en-GB" smtClean="0"/>
              <a:t>Four sentences [Kent Beck]</a:t>
            </a:r>
          </a:p>
          <a:p>
            <a:pPr marL="990600" lvl="1" indent="-533400" defTabSz="914400" eaLnBrk="1" hangingPunct="1">
              <a:buFont typeface="Wingdings" pitchFamily="2" charset="2"/>
              <a:buAutoNum type="arabicPeriod"/>
            </a:pPr>
            <a:r>
              <a:rPr lang="en-GB" smtClean="0"/>
              <a:t>State the problem</a:t>
            </a:r>
          </a:p>
          <a:p>
            <a:pPr marL="990600" lvl="1" indent="-533400" defTabSz="914400" eaLnBrk="1" hangingPunct="1">
              <a:buFont typeface="Wingdings" pitchFamily="2" charset="2"/>
              <a:buAutoNum type="arabicPeriod"/>
            </a:pPr>
            <a:r>
              <a:rPr lang="en-GB" smtClean="0"/>
              <a:t>Say why it’s an interesting problem</a:t>
            </a:r>
          </a:p>
          <a:p>
            <a:pPr marL="990600" lvl="1" indent="-533400" defTabSz="914400" eaLnBrk="1" hangingPunct="1">
              <a:buFont typeface="Wingdings" pitchFamily="2" charset="2"/>
              <a:buAutoNum type="arabicPeriod"/>
            </a:pPr>
            <a:r>
              <a:rPr lang="en-GB" smtClean="0"/>
              <a:t>Say what your solution achieves</a:t>
            </a:r>
          </a:p>
          <a:p>
            <a:pPr marL="990600" lvl="1" indent="-533400" defTabSz="914400" eaLnBrk="1" hangingPunct="1">
              <a:buFont typeface="Wingdings" pitchFamily="2" charset="2"/>
              <a:buAutoNum type="arabicPeriod"/>
            </a:pPr>
            <a:r>
              <a:rPr lang="en-GB" smtClean="0"/>
              <a:t>Say what follows from your solution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Title 29184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Example</a:t>
            </a:r>
          </a:p>
        </p:txBody>
      </p:sp>
      <p:sp>
        <p:nvSpPr>
          <p:cNvPr id="291843" name="Text Placeholder 291842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229600" cy="4997450"/>
          </a:xfrm>
        </p:spPr>
        <p:txBody>
          <a:bodyPr/>
          <a:lstStyle/>
          <a:p>
            <a:pPr marL="609600" indent="-609600" defTabSz="914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GB" smtClean="0"/>
              <a:t>Many papers are badly written and hard to understand</a:t>
            </a:r>
          </a:p>
          <a:p>
            <a:pPr marL="609600" indent="-609600" defTabSz="914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GB" smtClean="0"/>
              <a:t>This is a pity, because their good ideas may go unappreciated</a:t>
            </a:r>
          </a:p>
          <a:p>
            <a:pPr marL="609600" indent="-609600" defTabSz="914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GB" smtClean="0"/>
              <a:t>Following simple guidelines can dramatically improve the quality of your papers</a:t>
            </a:r>
          </a:p>
          <a:p>
            <a:pPr marL="609600" indent="-609600" defTabSz="914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GB" smtClean="0"/>
              <a:t>Your work will be used more, and the feedback you get from others will in turn improve your research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itle 295937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Structure</a:t>
            </a:r>
          </a:p>
        </p:txBody>
      </p:sp>
      <p:sp>
        <p:nvSpPr>
          <p:cNvPr id="295939" name="Text Placeholder 295938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278813" cy="4349750"/>
          </a:xfrm>
          <a:solidFill>
            <a:srgbClr val="CCECFF"/>
          </a:solidFill>
        </p:spPr>
        <p:txBody>
          <a:bodyPr/>
          <a:lstStyle/>
          <a:p>
            <a:pPr defTabSz="914400" eaLnBrk="1" hangingPunct="1"/>
            <a:r>
              <a:rPr lang="en-GB" smtClean="0"/>
              <a:t>Abstract (4 sentences)</a:t>
            </a:r>
          </a:p>
          <a:p>
            <a:pPr defTabSz="914400" eaLnBrk="1" hangingPunct="1"/>
            <a:r>
              <a:rPr lang="en-GB" b="1" smtClean="0">
                <a:solidFill>
                  <a:schemeClr val="hlink"/>
                </a:solidFill>
              </a:rPr>
              <a:t>Introduction</a:t>
            </a:r>
            <a:r>
              <a:rPr lang="en-GB" smtClean="0"/>
              <a:t> (1 page)</a:t>
            </a:r>
          </a:p>
          <a:p>
            <a:pPr defTabSz="914400" eaLnBrk="1" hangingPunct="1"/>
            <a:r>
              <a:rPr lang="en-GB" smtClean="0"/>
              <a:t>The problem (1 page)</a:t>
            </a:r>
          </a:p>
          <a:p>
            <a:pPr defTabSz="914400" eaLnBrk="1" hangingPunct="1"/>
            <a:r>
              <a:rPr lang="en-GB" smtClean="0"/>
              <a:t>My idea (2 pages)</a:t>
            </a:r>
          </a:p>
          <a:p>
            <a:pPr defTabSz="914400" eaLnBrk="1" hangingPunct="1"/>
            <a:r>
              <a:rPr lang="en-GB" smtClean="0"/>
              <a:t>The details (5 pages)</a:t>
            </a:r>
          </a:p>
          <a:p>
            <a:pPr defTabSz="914400" eaLnBrk="1" hangingPunct="1"/>
            <a:r>
              <a:rPr lang="en-GB" smtClean="0"/>
              <a:t>Related work (1-2 pages)</a:t>
            </a:r>
          </a:p>
          <a:p>
            <a:pPr defTabSz="914400" eaLnBrk="1" hangingPunct="1"/>
            <a:r>
              <a:rPr lang="en-GB" smtClean="0"/>
              <a:t>Conclusions and further work (0.5 pages)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Title 269313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Writing papers is a skill</a:t>
            </a:r>
          </a:p>
        </p:txBody>
      </p:sp>
      <p:sp>
        <p:nvSpPr>
          <p:cNvPr id="269315" name="Text Placeholder 2693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1" hangingPunct="1"/>
            <a:r>
              <a:rPr lang="en-GB" smtClean="0"/>
              <a:t>Many papers are badly written</a:t>
            </a:r>
          </a:p>
          <a:p>
            <a:pPr defTabSz="914400" eaLnBrk="1" hangingPunct="1"/>
            <a:r>
              <a:rPr lang="en-GB" smtClean="0"/>
              <a:t>Good writing is a skill you can learn</a:t>
            </a:r>
          </a:p>
          <a:p>
            <a:pPr defTabSz="914400" eaLnBrk="1" hangingPunct="1"/>
            <a:r>
              <a:rPr lang="en-GB" smtClean="0"/>
              <a:t>It’s a skill that is worth learning:</a:t>
            </a:r>
          </a:p>
          <a:p>
            <a:pPr lvl="1" defTabSz="914400" eaLnBrk="1" hangingPunct="1"/>
            <a:r>
              <a:rPr lang="en-GB" smtClean="0"/>
              <a:t>You will get more brownie points (more papers accepted etc)</a:t>
            </a:r>
          </a:p>
          <a:p>
            <a:pPr lvl="1" defTabSz="914400" eaLnBrk="1" hangingPunct="1"/>
            <a:r>
              <a:rPr lang="en-GB" smtClean="0"/>
              <a:t>Your ideas will have more impact</a:t>
            </a:r>
          </a:p>
          <a:p>
            <a:pPr lvl="1" defTabSz="914400" eaLnBrk="1" hangingPunct="1"/>
            <a:r>
              <a:rPr lang="en-GB" smtClean="0"/>
              <a:t>You will have better ideas</a:t>
            </a:r>
          </a:p>
        </p:txBody>
      </p:sp>
      <p:sp>
        <p:nvSpPr>
          <p:cNvPr id="4099" name="Down Arrow 269315"/>
          <p:cNvSpPr>
            <a:spLocks noChangeArrowheads="1"/>
          </p:cNvSpPr>
          <p:nvPr/>
        </p:nvSpPr>
        <p:spPr bwMode="auto">
          <a:xfrm>
            <a:off x="539750" y="3644900"/>
            <a:ext cx="360363" cy="2232025"/>
          </a:xfrm>
          <a:prstGeom prst="downArrow">
            <a:avLst>
              <a:gd name="adj1" fmla="val 50000"/>
              <a:gd name="adj2" fmla="val 154846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en-GB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100" name="TextBox 269316"/>
          <p:cNvSpPr txBox="1">
            <a:spLocks noChangeArrowheads="1"/>
          </p:cNvSpPr>
          <p:nvPr/>
        </p:nvSpPr>
        <p:spPr bwMode="auto">
          <a:xfrm rot="-5400000">
            <a:off x="-757238" y="4654551"/>
            <a:ext cx="2035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400"/>
              <a:t>Increasing importance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itle 165889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z="4400" smtClean="0"/>
              <a:t>The introduction (1 page)</a:t>
            </a:r>
          </a:p>
        </p:txBody>
      </p:sp>
      <p:sp>
        <p:nvSpPr>
          <p:cNvPr id="165891" name="Text Placeholder 165890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229600" cy="4997450"/>
          </a:xfrm>
        </p:spPr>
        <p:txBody>
          <a:bodyPr/>
          <a:lstStyle/>
          <a:p>
            <a:pPr marL="609600" indent="-609600" defTabSz="914400" eaLnBrk="1" hangingPunct="1">
              <a:buFont typeface="Wingdings" pitchFamily="2" charset="2"/>
              <a:buAutoNum type="arabicPeriod"/>
            </a:pPr>
            <a:r>
              <a:rPr lang="en-GB" b="1" smtClean="0">
                <a:solidFill>
                  <a:schemeClr val="hlink"/>
                </a:solidFill>
              </a:rPr>
              <a:t>Describe the problem</a:t>
            </a:r>
          </a:p>
          <a:p>
            <a:pPr marL="609600" indent="-609600" defTabSz="914400" eaLnBrk="1" hangingPunct="1">
              <a:buFont typeface="Wingdings" pitchFamily="2" charset="2"/>
              <a:buAutoNum type="arabicPeriod"/>
            </a:pPr>
            <a:r>
              <a:rPr lang="en-GB" b="1" smtClean="0">
                <a:solidFill>
                  <a:schemeClr val="hlink"/>
                </a:solidFill>
              </a:rPr>
              <a:t>State your contributions</a:t>
            </a:r>
          </a:p>
          <a:p>
            <a:pPr marL="609600" indent="-609600" defTabSz="914400" eaLnBrk="1" hangingPunct="1">
              <a:buFont typeface="Wingdings" pitchFamily="2" charset="2"/>
              <a:buNone/>
            </a:pPr>
            <a:r>
              <a:rPr lang="en-GB" smtClean="0"/>
              <a:t>...and that is all</a:t>
            </a:r>
          </a:p>
          <a:p>
            <a:pPr marL="609600" indent="-609600" defTabSz="914400" eaLnBrk="1" hangingPunct="1">
              <a:buFont typeface="Wingdings" pitchFamily="2" charset="2"/>
              <a:buNone/>
            </a:pPr>
            <a:endParaRPr lang="en-GB" smtClean="0"/>
          </a:p>
          <a:p>
            <a:pPr marL="609600" indent="-609600" defTabSz="914400" eaLnBrk="1" hangingPunct="1">
              <a:buFont typeface="Wingdings" pitchFamily="2" charset="2"/>
              <a:buNone/>
            </a:pPr>
            <a:r>
              <a:rPr lang="en-GB" smtClean="0"/>
              <a:t>ONE PAGE!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itle 188417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Describe the problem</a:t>
            </a:r>
          </a:p>
        </p:txBody>
      </p:sp>
      <p:pic>
        <p:nvPicPr>
          <p:cNvPr id="21506" name="Rectangle 1884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628775"/>
            <a:ext cx="6624637" cy="50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ounded Rectangular Callout 188420"/>
          <p:cNvSpPr>
            <a:spLocks noChangeArrowheads="1"/>
          </p:cNvSpPr>
          <p:nvPr/>
        </p:nvSpPr>
        <p:spPr bwMode="auto">
          <a:xfrm>
            <a:off x="6877050" y="1700213"/>
            <a:ext cx="2124075" cy="2884487"/>
          </a:xfrm>
          <a:prstGeom prst="wedgeRoundRectCallout">
            <a:avLst>
              <a:gd name="adj1" fmla="val -96366"/>
              <a:gd name="adj2" fmla="val 30056"/>
              <a:gd name="adj3" fmla="val 16667"/>
            </a:avLst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/>
              <a:t>Use an example to introduce the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Molehills not mountains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58" y="1714488"/>
            <a:ext cx="7243786" cy="4648200"/>
          </a:xfrm>
        </p:spPr>
        <p:txBody>
          <a:bodyPr/>
          <a:lstStyle/>
          <a:p>
            <a:r>
              <a:rPr lang="en-GB" sz="2800" dirty="0" smtClean="0"/>
              <a:t>“Computer programs often have bugs.  It is very important to eliminate these bugs [1,2].  Many researchers have tried [3,4,5,6].  It really is very important.”</a:t>
            </a:r>
          </a:p>
          <a:p>
            <a:endParaRPr lang="en-GB" sz="2800" dirty="0" smtClean="0"/>
          </a:p>
          <a:p>
            <a:r>
              <a:rPr lang="en-GB" sz="2800" dirty="0" smtClean="0"/>
              <a:t>“Consider this program, which has an interesting bug.  &lt;brief description&gt;.  We will show an automatic technique for identifying and removing such bugs”</a:t>
            </a:r>
          </a:p>
          <a:p>
            <a:endParaRPr lang="en-GB" sz="2800" dirty="0"/>
          </a:p>
        </p:txBody>
      </p:sp>
      <p:sp>
        <p:nvSpPr>
          <p:cNvPr id="4" name="Explosion 2 3"/>
          <p:cNvSpPr/>
          <p:nvPr/>
        </p:nvSpPr>
        <p:spPr bwMode="auto">
          <a:xfrm rot="19035668">
            <a:off x="7130393" y="2042437"/>
            <a:ext cx="2214578" cy="1037630"/>
          </a:xfrm>
          <a:prstGeom prst="irregularSeal2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hlink">
                  <a:alpha val="100000"/>
                </a:schemeClr>
              </a:buClr>
              <a:buFont typeface="Wingdings"/>
              <a:buNone/>
              <a:tabLst/>
            </a:pPr>
            <a:r>
              <a:rPr lang="en-GB" sz="2400" dirty="0" smtClean="0">
                <a:solidFill>
                  <a:schemeClr val="tx1">
                    <a:alpha val="100000"/>
                  </a:schemeClr>
                </a:solidFill>
                <a:latin typeface="Comic Sans MS"/>
              </a:rPr>
              <a:t>Yawn</a:t>
            </a:r>
            <a:endParaRPr kumimoji="0" lang="en-GB" sz="24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Comic Sans MS"/>
            </a:endParaRPr>
          </a:p>
        </p:txBody>
      </p:sp>
      <p:sp>
        <p:nvSpPr>
          <p:cNvPr id="5" name="Explosion 2 4"/>
          <p:cNvSpPr/>
          <p:nvPr/>
        </p:nvSpPr>
        <p:spPr bwMode="auto">
          <a:xfrm rot="3374393">
            <a:off x="6902564" y="4409385"/>
            <a:ext cx="2643206" cy="1175980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hlink">
                  <a:alpha val="100000"/>
                </a:schemeClr>
              </a:buClr>
              <a:buFont typeface="Wingdings"/>
              <a:buNone/>
              <a:tabLst/>
            </a:pPr>
            <a:r>
              <a:rPr lang="en-GB" sz="2800" dirty="0" smtClean="0">
                <a:solidFill>
                  <a:schemeClr val="tx1">
                    <a:alpha val="100000"/>
                  </a:schemeClr>
                </a:solidFill>
                <a:latin typeface="Comic Sans MS"/>
              </a:rPr>
              <a:t>Cool!</a:t>
            </a:r>
            <a:endParaRPr kumimoji="0" lang="en-GB" sz="280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Comic Sans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itle 193537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z="4400" smtClean="0"/>
              <a:t>State your contributions</a:t>
            </a:r>
          </a:p>
        </p:txBody>
      </p:sp>
      <p:sp>
        <p:nvSpPr>
          <p:cNvPr id="193539" name="Text Placeholder 193538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229600" cy="4997450"/>
          </a:xfrm>
        </p:spPr>
        <p:txBody>
          <a:bodyPr/>
          <a:lstStyle/>
          <a:p>
            <a:pPr marL="609600" indent="-609600" defTabSz="914400" eaLnBrk="1" hangingPunct="1"/>
            <a:r>
              <a:rPr lang="en-GB" smtClean="0"/>
              <a:t>Write the list of contributions first</a:t>
            </a:r>
          </a:p>
          <a:p>
            <a:pPr marL="609600" indent="-609600" defTabSz="914400" eaLnBrk="1" hangingPunct="1"/>
            <a:r>
              <a:rPr lang="en-GB" smtClean="0">
                <a:solidFill>
                  <a:schemeClr val="hlink"/>
                </a:solidFill>
              </a:rPr>
              <a:t>The list of contributions drives the entire paper</a:t>
            </a:r>
            <a:r>
              <a:rPr lang="en-GB" smtClean="0"/>
              <a:t>: the paper substantiates the claims you have made</a:t>
            </a:r>
          </a:p>
          <a:p>
            <a:pPr marL="609600" indent="-609600" defTabSz="914400" eaLnBrk="1" hangingPunct="1"/>
            <a:r>
              <a:rPr lang="en-GB" smtClean="0"/>
              <a:t>Reader thinks “gosh, if they can really deliver this, that’s be exciting; I’d better read on”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itle 18944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State your contributions</a:t>
            </a:r>
          </a:p>
        </p:txBody>
      </p:sp>
      <p:sp>
        <p:nvSpPr>
          <p:cNvPr id="23554" name="Rounded Rectangular Callout 189443"/>
          <p:cNvSpPr>
            <a:spLocks noChangeArrowheads="1"/>
          </p:cNvSpPr>
          <p:nvPr/>
        </p:nvSpPr>
        <p:spPr bwMode="auto">
          <a:xfrm>
            <a:off x="6300788" y="1700213"/>
            <a:ext cx="2663825" cy="1474787"/>
          </a:xfrm>
          <a:prstGeom prst="wedgeRoundRectCallout">
            <a:avLst>
              <a:gd name="adj1" fmla="val -82120"/>
              <a:gd name="adj2" fmla="val 85630"/>
              <a:gd name="adj3" fmla="val 16667"/>
            </a:avLst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/>
              <a:t>Bulleted list of contributions</a:t>
            </a:r>
          </a:p>
        </p:txBody>
      </p:sp>
      <p:pic>
        <p:nvPicPr>
          <p:cNvPr id="23555" name="Rectangle 1894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700213"/>
            <a:ext cx="5256213" cy="477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TextBox 189445"/>
          <p:cNvSpPr txBox="1">
            <a:spLocks noChangeArrowheads="1"/>
          </p:cNvSpPr>
          <p:nvPr/>
        </p:nvSpPr>
        <p:spPr bwMode="auto">
          <a:xfrm>
            <a:off x="5795963" y="4724400"/>
            <a:ext cx="29606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Do not leave the reader to guess what your contributions are!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itle 166913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Contributions should be refutable</a:t>
            </a:r>
          </a:p>
        </p:txBody>
      </p:sp>
      <p:graphicFrame>
        <p:nvGraphicFramePr>
          <p:cNvPr id="24578" name="Table 166950"/>
          <p:cNvGraphicFramePr>
            <a:graphicFrameLocks noGrp="1"/>
          </p:cNvGraphicFramePr>
          <p:nvPr/>
        </p:nvGraphicFramePr>
        <p:xfrm>
          <a:off x="539750" y="1916113"/>
          <a:ext cx="8229600" cy="4147503"/>
        </p:xfrm>
        <a:graphic>
          <a:graphicData uri="http://schemas.openxmlformats.org/drawingml/2006/table">
            <a:tbl>
              <a:tblPr/>
              <a:tblGrid>
                <a:gridCol w="3527425"/>
                <a:gridCol w="4702175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NO!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YES!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1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We describe the WizWoz system.  It is really cool.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We give the syntax and semantics of a language that supports concurrent processes (Section 3).  Its innovative features are...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8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We study its properties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We prove that the type system is sound, and that type checking is decidable (Section 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9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We have used WizWoz in practice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We have built a GUI toolkit in WizWoz, and used it to implement a text editor (Section 5). The result is half the length of the Java version.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itle 16896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No “rest of this paper is...”</a:t>
            </a:r>
          </a:p>
        </p:txBody>
      </p:sp>
      <p:sp>
        <p:nvSpPr>
          <p:cNvPr id="168963" name="Text Placeholder 16896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1" hangingPunct="1">
              <a:spcBef>
                <a:spcPct val="45000"/>
              </a:spcBef>
            </a:pPr>
            <a:r>
              <a:rPr lang="en-GB" smtClean="0"/>
              <a:t>Not:</a:t>
            </a:r>
          </a:p>
          <a:p>
            <a:pPr defTabSz="914400" eaLnBrk="1" hangingPunct="1">
              <a:spcBef>
                <a:spcPct val="45000"/>
              </a:spcBef>
            </a:pPr>
            <a:endParaRPr lang="en-GB" sz="2400" smtClean="0"/>
          </a:p>
          <a:p>
            <a:pPr defTabSz="914400" eaLnBrk="1" hangingPunct="1">
              <a:spcBef>
                <a:spcPct val="45000"/>
              </a:spcBef>
            </a:pPr>
            <a:r>
              <a:rPr lang="en-GB" smtClean="0"/>
              <a:t>Instead, </a:t>
            </a:r>
            <a:r>
              <a:rPr lang="en-GB" b="1" smtClean="0">
                <a:solidFill>
                  <a:schemeClr val="hlink"/>
                </a:solidFill>
              </a:rPr>
              <a:t>use forward references from the narrative in the introduction</a:t>
            </a:r>
            <a:r>
              <a:rPr lang="en-GB" smtClean="0"/>
              <a:t>.  </a:t>
            </a:r>
            <a:br>
              <a:rPr lang="en-GB" smtClean="0"/>
            </a:br>
            <a:r>
              <a:rPr lang="en-GB" smtClean="0"/>
              <a:t>The introduction (including the contributions) should survey the whole paper, and therefore forward reference every important part.</a:t>
            </a:r>
          </a:p>
        </p:txBody>
      </p:sp>
      <p:sp>
        <p:nvSpPr>
          <p:cNvPr id="25603" name="TextBox 168963"/>
          <p:cNvSpPr txBox="1">
            <a:spLocks noChangeArrowheads="1"/>
          </p:cNvSpPr>
          <p:nvPr/>
        </p:nvSpPr>
        <p:spPr bwMode="auto">
          <a:xfrm>
            <a:off x="2339975" y="1700213"/>
            <a:ext cx="4968875" cy="91598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1800"/>
              <a:t>“The rest of this paper is structured as follows.  Section 2 introduces the problem.  Section 3 ...  Finally, Section 8 concludes”.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Title 27136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Structure</a:t>
            </a:r>
          </a:p>
        </p:txBody>
      </p:sp>
      <p:sp>
        <p:nvSpPr>
          <p:cNvPr id="271363" name="Text Placeholder 271362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278813" cy="4648200"/>
          </a:xfrm>
          <a:solidFill>
            <a:srgbClr val="CCECFF"/>
          </a:solidFill>
        </p:spPr>
        <p:txBody>
          <a:bodyPr/>
          <a:lstStyle/>
          <a:p>
            <a:pPr defTabSz="914400" eaLnBrk="1" hangingPunct="1">
              <a:lnSpc>
                <a:spcPct val="90000"/>
              </a:lnSpc>
            </a:pPr>
            <a:r>
              <a:rPr lang="en-GB" smtClean="0"/>
              <a:t>Abstract (4 sentences)</a:t>
            </a:r>
          </a:p>
          <a:p>
            <a:pPr defTabSz="914400" eaLnBrk="1" hangingPunct="1">
              <a:lnSpc>
                <a:spcPct val="90000"/>
              </a:lnSpc>
            </a:pPr>
            <a:r>
              <a:rPr lang="en-GB" smtClean="0"/>
              <a:t>Introduction (1 page)</a:t>
            </a:r>
          </a:p>
          <a:p>
            <a:pPr defTabSz="914400" eaLnBrk="1" hangingPunct="1">
              <a:lnSpc>
                <a:spcPct val="90000"/>
              </a:lnSpc>
            </a:pPr>
            <a:r>
              <a:rPr lang="en-GB" sz="5400" b="1" smtClean="0">
                <a:solidFill>
                  <a:schemeClr val="folHlink"/>
                </a:solidFill>
              </a:rPr>
              <a:t>Related work</a:t>
            </a:r>
          </a:p>
          <a:p>
            <a:pPr defTabSz="914400" eaLnBrk="1" hangingPunct="1">
              <a:lnSpc>
                <a:spcPct val="90000"/>
              </a:lnSpc>
            </a:pPr>
            <a:r>
              <a:rPr lang="en-GB" smtClean="0"/>
              <a:t>The problem (1 page)</a:t>
            </a:r>
          </a:p>
          <a:p>
            <a:pPr defTabSz="914400" eaLnBrk="1" hangingPunct="1">
              <a:lnSpc>
                <a:spcPct val="90000"/>
              </a:lnSpc>
            </a:pPr>
            <a:r>
              <a:rPr lang="en-GB" smtClean="0"/>
              <a:t>My idea (2 pages)</a:t>
            </a:r>
          </a:p>
          <a:p>
            <a:pPr defTabSz="914400" eaLnBrk="1" hangingPunct="1">
              <a:lnSpc>
                <a:spcPct val="90000"/>
              </a:lnSpc>
            </a:pPr>
            <a:r>
              <a:rPr lang="en-GB" smtClean="0"/>
              <a:t>The details (5 pages)</a:t>
            </a:r>
          </a:p>
          <a:p>
            <a:pPr defTabSz="914400" eaLnBrk="1" hangingPunct="1">
              <a:lnSpc>
                <a:spcPct val="90000"/>
              </a:lnSpc>
            </a:pPr>
            <a:r>
              <a:rPr lang="en-GB" smtClean="0"/>
              <a:t>Related work (1-2 pages)</a:t>
            </a:r>
          </a:p>
          <a:p>
            <a:pPr defTabSz="914400" eaLnBrk="1" hangingPunct="1">
              <a:lnSpc>
                <a:spcPct val="90000"/>
              </a:lnSpc>
            </a:pPr>
            <a:r>
              <a:rPr lang="en-GB" smtClean="0"/>
              <a:t>Conclusions and further work (0.5 pages)</a:t>
            </a:r>
          </a:p>
        </p:txBody>
      </p:sp>
      <p:pic>
        <p:nvPicPr>
          <p:cNvPr id="26627" name="Rectangle 27136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13" y="2781300"/>
            <a:ext cx="3960812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itle 169985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No related work yet!</a:t>
            </a:r>
          </a:p>
        </p:txBody>
      </p:sp>
      <p:pic>
        <p:nvPicPr>
          <p:cNvPr id="27650" name="Rectangle 16998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187450" y="2708275"/>
            <a:ext cx="122396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Shape 169994"/>
          <p:cNvSpPr>
            <a:spLocks noChangeArrowheads="1"/>
          </p:cNvSpPr>
          <p:nvPr/>
        </p:nvSpPr>
        <p:spPr bwMode="auto">
          <a:xfrm flipV="1">
            <a:off x="2843213" y="1844675"/>
            <a:ext cx="3095625" cy="2808288"/>
          </a:xfrm>
          <a:custGeom>
            <a:avLst/>
            <a:gdLst>
              <a:gd name="T0" fmla="*/ 2708672 w 21600"/>
              <a:gd name="T1" fmla="*/ 1404144 h 21600"/>
              <a:gd name="T2" fmla="*/ 1547813 w 21600"/>
              <a:gd name="T3" fmla="*/ 2808288 h 21600"/>
              <a:gd name="T4" fmla="*/ 386953 w 21600"/>
              <a:gd name="T5" fmla="*/ 1404144 h 21600"/>
              <a:gd name="T6" fmla="*/ 154781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1800 w 21600"/>
              <a:gd name="T13" fmla="*/ 1800 h 21600"/>
              <a:gd name="T14" fmla="*/ 19800 w 21600"/>
              <a:gd name="T15" fmla="*/ 198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rot="10800000" anchor="ctr"/>
          <a:lstStyle/>
          <a:p>
            <a:r>
              <a:rPr lang="en-GB" sz="3200"/>
              <a:t>Related work</a:t>
            </a:r>
          </a:p>
        </p:txBody>
      </p:sp>
      <p:sp>
        <p:nvSpPr>
          <p:cNvPr id="27652" name="TextBox 169995"/>
          <p:cNvSpPr txBox="1">
            <a:spLocks noChangeArrowheads="1"/>
          </p:cNvSpPr>
          <p:nvPr/>
        </p:nvSpPr>
        <p:spPr bwMode="auto">
          <a:xfrm>
            <a:off x="539750" y="4508500"/>
            <a:ext cx="189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81000" indent="-381000" algn="l"/>
            <a:r>
              <a:rPr lang="en-GB" sz="2400"/>
              <a:t>Your reader</a:t>
            </a:r>
          </a:p>
        </p:txBody>
      </p:sp>
      <p:sp>
        <p:nvSpPr>
          <p:cNvPr id="27653" name="TextBox 169996"/>
          <p:cNvSpPr txBox="1">
            <a:spLocks noChangeArrowheads="1"/>
          </p:cNvSpPr>
          <p:nvPr/>
        </p:nvSpPr>
        <p:spPr bwMode="auto">
          <a:xfrm>
            <a:off x="6732588" y="4508500"/>
            <a:ext cx="1520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81000" indent="-381000" algn="l"/>
            <a:r>
              <a:rPr lang="en-GB" sz="2400"/>
              <a:t>Your idea</a:t>
            </a:r>
          </a:p>
        </p:txBody>
      </p:sp>
      <p:sp>
        <p:nvSpPr>
          <p:cNvPr id="27654" name="TextBox 169997"/>
          <p:cNvSpPr txBox="1">
            <a:spLocks noChangeArrowheads="1"/>
          </p:cNvSpPr>
          <p:nvPr/>
        </p:nvSpPr>
        <p:spPr bwMode="auto">
          <a:xfrm>
            <a:off x="539750" y="5084763"/>
            <a:ext cx="8069263" cy="16160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/>
              <a:t>We adopt the notion of transaction from Brown [1], as modified for distributed systems by White [2], using the four-phase interpolation algorithm of Green [3].  Our work differs from White in our advanced revocation protocol, which deals with the case of priority inversion as described by Yellow [4].</a:t>
            </a:r>
          </a:p>
        </p:txBody>
      </p:sp>
      <p:pic>
        <p:nvPicPr>
          <p:cNvPr id="27655" name="Rectangle 16999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025" y="1844675"/>
            <a:ext cx="1619250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itle 171009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No related work yet</a:t>
            </a:r>
          </a:p>
        </p:txBody>
      </p:sp>
      <p:sp>
        <p:nvSpPr>
          <p:cNvPr id="171011" name="Text Placeholder 171010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6550025" cy="4852988"/>
          </a:xfrm>
        </p:spPr>
        <p:txBody>
          <a:bodyPr/>
          <a:lstStyle/>
          <a:p>
            <a:pPr defTabSz="914400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smtClean="0">
                <a:solidFill>
                  <a:schemeClr val="hlink"/>
                </a:solidFill>
              </a:rPr>
              <a:t>Problem 1</a:t>
            </a:r>
            <a:r>
              <a:rPr lang="en-GB" smtClean="0"/>
              <a:t>: the reader knows nothing about the problem yet; so your (carefully trimmed) description of various technical tradeoffs is absolutely incomprehensible </a:t>
            </a:r>
          </a:p>
          <a:p>
            <a:pPr defTabSz="914400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smtClean="0">
                <a:solidFill>
                  <a:schemeClr val="hlink"/>
                </a:solidFill>
              </a:rPr>
              <a:t>Problem 2</a:t>
            </a:r>
            <a:r>
              <a:rPr lang="en-GB" smtClean="0"/>
              <a:t>: describing alternative approaches gets between the reader and your idea</a:t>
            </a:r>
          </a:p>
        </p:txBody>
      </p:sp>
      <p:sp>
        <p:nvSpPr>
          <p:cNvPr id="28675" name="Rounded Rectangular Callout 171012"/>
          <p:cNvSpPr>
            <a:spLocks noChangeArrowheads="1"/>
          </p:cNvSpPr>
          <p:nvPr/>
        </p:nvSpPr>
        <p:spPr bwMode="auto">
          <a:xfrm>
            <a:off x="7164388" y="4868863"/>
            <a:ext cx="1439862" cy="863600"/>
          </a:xfrm>
          <a:prstGeom prst="wedgeRoundRectCallout">
            <a:avLst>
              <a:gd name="adj1" fmla="val -8875"/>
              <a:gd name="adj2" fmla="val -149449"/>
              <a:gd name="adj3" fmla="val 16667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2400"/>
              <a:t>I feel tired</a:t>
            </a:r>
          </a:p>
        </p:txBody>
      </p:sp>
      <p:pic>
        <p:nvPicPr>
          <p:cNvPr id="28676" name="Rectangle 1710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235825" y="2708275"/>
            <a:ext cx="122396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Rounded Rectangular Callout 171015"/>
          <p:cNvSpPr>
            <a:spLocks noChangeArrowheads="1"/>
          </p:cNvSpPr>
          <p:nvPr/>
        </p:nvSpPr>
        <p:spPr bwMode="auto">
          <a:xfrm>
            <a:off x="7092950" y="981075"/>
            <a:ext cx="1439863" cy="863600"/>
          </a:xfrm>
          <a:prstGeom prst="wedgeRoundRectCallout">
            <a:avLst>
              <a:gd name="adj1" fmla="val -14167"/>
              <a:gd name="adj2" fmla="val 131250"/>
              <a:gd name="adj3" fmla="val 16667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2400"/>
              <a:t>I feel stupid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Title 283649"/>
          <p:cNvSpPr>
            <a:spLocks noGrp="1" noChangeArrowheads="1"/>
          </p:cNvSpPr>
          <p:nvPr>
            <p:ph type="title"/>
          </p:nvPr>
        </p:nvSpPr>
        <p:spPr>
          <a:xfrm>
            <a:off x="1350963" y="0"/>
            <a:ext cx="7793037" cy="1143000"/>
          </a:xfrm>
        </p:spPr>
        <p:txBody>
          <a:bodyPr anchor="b"/>
          <a:lstStyle/>
          <a:p>
            <a:pPr marL="0" indent="0" defTabSz="914400" eaLnBrk="1" hangingPunct="1"/>
            <a:r>
              <a:rPr lang="en-US" sz="3200" dirty="0" smtClean="0"/>
              <a:t>Why write</a:t>
            </a:r>
            <a:br>
              <a:rPr lang="en-US" sz="3200" dirty="0" smtClean="0"/>
            </a:br>
            <a:r>
              <a:rPr lang="en-US" sz="3200" dirty="0" smtClean="0"/>
              <a:t>papers?</a:t>
            </a:r>
            <a:endParaRPr lang="en-GB" sz="3200" dirty="0" smtClean="0"/>
          </a:p>
        </p:txBody>
      </p:sp>
      <p:sp>
        <p:nvSpPr>
          <p:cNvPr id="10242" name="TextBox 283650"/>
          <p:cNvSpPr txBox="1">
            <a:spLocks noChangeArrowheads="1"/>
          </p:cNvSpPr>
          <p:nvPr/>
        </p:nvSpPr>
        <p:spPr bwMode="auto">
          <a:xfrm>
            <a:off x="4284663" y="1412875"/>
            <a:ext cx="4464050" cy="41116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400"/>
              <a:t>Good papers and talks are a fundamental part of research excellence</a:t>
            </a:r>
            <a:endParaRPr lang="en-GB" sz="4400"/>
          </a:p>
        </p:txBody>
      </p:sp>
      <p:pic>
        <p:nvPicPr>
          <p:cNvPr id="283653" name="Rectangle 28365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275" y="476250"/>
            <a:ext cx="5105400" cy="612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97634"/>
          <p:cNvSpPr txBox="1">
            <a:spLocks noChangeArrowheads="1"/>
          </p:cNvSpPr>
          <p:nvPr/>
        </p:nvSpPr>
        <p:spPr bwMode="auto">
          <a:xfrm>
            <a:off x="395289" y="1773238"/>
            <a:ext cx="3248018" cy="286232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3600" dirty="0" smtClean="0"/>
              <a:t>To impress others, gain recognition, and get promoted</a:t>
            </a:r>
            <a:endParaRPr lang="en-GB" sz="3600" b="1" dirty="0"/>
          </a:p>
        </p:txBody>
      </p:sp>
      <p:sp>
        <p:nvSpPr>
          <p:cNvPr id="7" name="Explosion 2 6"/>
          <p:cNvSpPr/>
          <p:nvPr/>
        </p:nvSpPr>
        <p:spPr bwMode="auto">
          <a:xfrm>
            <a:off x="500034" y="5072074"/>
            <a:ext cx="2643206" cy="1452682"/>
          </a:xfrm>
          <a:prstGeom prst="irregularSeal2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hlink">
                  <a:alpha val="100000"/>
                </a:schemeClr>
              </a:buClr>
              <a:buFont typeface="Wingdings"/>
              <a:buNone/>
              <a:tabLst/>
            </a:pPr>
            <a:r>
              <a:rPr lang="en-GB" sz="3600" dirty="0" smtClean="0">
                <a:solidFill>
                  <a:schemeClr val="tx1">
                    <a:alpha val="100000"/>
                  </a:schemeClr>
                </a:solidFill>
                <a:latin typeface="Comic Sans MS"/>
              </a:rPr>
              <a:t>No</a:t>
            </a:r>
            <a:endParaRPr kumimoji="0" lang="en-GB" sz="36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itle 260097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Structure</a:t>
            </a:r>
          </a:p>
        </p:txBody>
      </p:sp>
      <p:sp>
        <p:nvSpPr>
          <p:cNvPr id="260099" name="Text Placeholder 260098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278813" cy="4648200"/>
          </a:xfrm>
          <a:solidFill>
            <a:srgbClr val="CCECFF"/>
          </a:solidFill>
        </p:spPr>
        <p:txBody>
          <a:bodyPr/>
          <a:lstStyle/>
          <a:p>
            <a:pPr defTabSz="914400" eaLnBrk="1" hangingPunct="1"/>
            <a:r>
              <a:rPr lang="en-GB" smtClean="0"/>
              <a:t>Abstract (4 sentences)</a:t>
            </a:r>
          </a:p>
          <a:p>
            <a:pPr defTabSz="914400" eaLnBrk="1" hangingPunct="1"/>
            <a:r>
              <a:rPr lang="en-GB" smtClean="0"/>
              <a:t>Introduction (1 page)</a:t>
            </a:r>
          </a:p>
          <a:p>
            <a:pPr defTabSz="914400" eaLnBrk="1" hangingPunct="1"/>
            <a:r>
              <a:rPr lang="en-GB" smtClean="0">
                <a:solidFill>
                  <a:schemeClr val="hlink"/>
                </a:solidFill>
              </a:rPr>
              <a:t>The problem (1 page)</a:t>
            </a:r>
          </a:p>
          <a:p>
            <a:pPr defTabSz="914400" eaLnBrk="1" hangingPunct="1"/>
            <a:r>
              <a:rPr lang="en-GB" smtClean="0">
                <a:solidFill>
                  <a:schemeClr val="hlink"/>
                </a:solidFill>
              </a:rPr>
              <a:t>My idea (2 pages)</a:t>
            </a:r>
          </a:p>
          <a:p>
            <a:pPr defTabSz="914400" eaLnBrk="1" hangingPunct="1"/>
            <a:r>
              <a:rPr lang="en-GB" smtClean="0">
                <a:solidFill>
                  <a:schemeClr val="hlink"/>
                </a:solidFill>
              </a:rPr>
              <a:t>The details (5 pages)</a:t>
            </a:r>
          </a:p>
          <a:p>
            <a:pPr defTabSz="914400" eaLnBrk="1" hangingPunct="1"/>
            <a:r>
              <a:rPr lang="en-GB" smtClean="0"/>
              <a:t>Related work (1-2 pages)</a:t>
            </a:r>
          </a:p>
          <a:p>
            <a:pPr defTabSz="914400" eaLnBrk="1" hangingPunct="1"/>
            <a:r>
              <a:rPr lang="en-GB" smtClean="0"/>
              <a:t>Conclusions and further work (0.5 pages)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Title 303105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Presenting the idea</a:t>
            </a:r>
          </a:p>
        </p:txBody>
      </p:sp>
      <p:sp>
        <p:nvSpPr>
          <p:cNvPr id="30722" name="TextBox 303106"/>
          <p:cNvSpPr txBox="1">
            <a:spLocks noChangeArrowheads="1"/>
          </p:cNvSpPr>
          <p:nvPr/>
        </p:nvSpPr>
        <p:spPr bwMode="auto">
          <a:xfrm>
            <a:off x="827088" y="1557338"/>
            <a:ext cx="6911975" cy="206375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400" b="1"/>
              <a:t>3. The idea</a:t>
            </a:r>
          </a:p>
          <a:p>
            <a:pPr algn="l"/>
            <a:r>
              <a:rPr lang="en-GB" sz="2400"/>
              <a:t>Consider a bifircuated semi-lattice D, over a hyper-modulated signature S.  Suppose p</a:t>
            </a:r>
            <a:r>
              <a:rPr lang="en-GB" sz="2400" baseline="-25000"/>
              <a:t>i  </a:t>
            </a:r>
            <a:r>
              <a:rPr lang="en-GB" sz="2400"/>
              <a:t>is an element of D.  Then we know for every such p</a:t>
            </a:r>
            <a:r>
              <a:rPr lang="en-GB" sz="2400" baseline="-25000"/>
              <a:t>i</a:t>
            </a:r>
            <a:r>
              <a:rPr lang="en-GB" sz="2400"/>
              <a:t> there is an epi-modulus j, such that p</a:t>
            </a:r>
            <a:r>
              <a:rPr lang="en-GB" sz="2400" baseline="-25000"/>
              <a:t>j</a:t>
            </a:r>
            <a:r>
              <a:rPr lang="en-GB" sz="2400"/>
              <a:t> &lt; p</a:t>
            </a:r>
            <a:r>
              <a:rPr lang="en-GB" sz="2400" baseline="-25000"/>
              <a:t>i</a:t>
            </a:r>
            <a:r>
              <a:rPr lang="en-GB" sz="2400"/>
              <a:t>.</a:t>
            </a:r>
          </a:p>
        </p:txBody>
      </p:sp>
      <p:sp>
        <p:nvSpPr>
          <p:cNvPr id="30723" name="TextBox 303107"/>
          <p:cNvSpPr txBox="1">
            <a:spLocks noChangeArrowheads="1"/>
          </p:cNvSpPr>
          <p:nvPr/>
        </p:nvSpPr>
        <p:spPr bwMode="auto">
          <a:xfrm>
            <a:off x="755650" y="3716338"/>
            <a:ext cx="76993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 algn="l">
              <a:buFont typeface="Wingdings" pitchFamily="2" charset="2"/>
              <a:buChar char="§"/>
            </a:pPr>
            <a:r>
              <a:rPr lang="en-GB" sz="2800"/>
              <a:t>Sounds impressive...but</a:t>
            </a:r>
          </a:p>
          <a:p>
            <a:pPr marL="266700" indent="-266700" algn="l">
              <a:buFont typeface="Wingdings" pitchFamily="2" charset="2"/>
              <a:buChar char="§"/>
            </a:pPr>
            <a:r>
              <a:rPr lang="en-GB" sz="2800"/>
              <a:t>Sends readers to sleep</a:t>
            </a:r>
          </a:p>
          <a:p>
            <a:pPr marL="266700" indent="-266700" algn="l">
              <a:buFont typeface="Wingdings" pitchFamily="2" charset="2"/>
              <a:buChar char="§"/>
            </a:pPr>
            <a:r>
              <a:rPr lang="en-GB" sz="2800"/>
              <a:t>In a paper you MUST provide the details, </a:t>
            </a:r>
            <a:br>
              <a:rPr lang="en-GB" sz="2800"/>
            </a:br>
            <a:r>
              <a:rPr lang="en-GB" sz="2800"/>
              <a:t>but FIRST convey the idea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itle 203777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Presenting the idea</a:t>
            </a:r>
          </a:p>
        </p:txBody>
      </p:sp>
      <p:sp>
        <p:nvSpPr>
          <p:cNvPr id="203779" name="Text Placeholder 203778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229600" cy="4924425"/>
          </a:xfrm>
        </p:spPr>
        <p:txBody>
          <a:bodyPr/>
          <a:lstStyle/>
          <a:p>
            <a:pPr defTabSz="914400" eaLnBrk="1" hangingPunct="1"/>
            <a:r>
              <a:rPr lang="en-GB" smtClean="0"/>
              <a:t>Explain it as if you were speaking to someone using a whiteboard</a:t>
            </a:r>
          </a:p>
          <a:p>
            <a:pPr defTabSz="914400" eaLnBrk="1" hangingPunct="1"/>
            <a:r>
              <a:rPr lang="en-GB" b="1" smtClean="0">
                <a:solidFill>
                  <a:schemeClr val="hlink"/>
                </a:solidFill>
              </a:rPr>
              <a:t>Conveying the intuition is primary</a:t>
            </a:r>
            <a:r>
              <a:rPr lang="en-GB" smtClean="0"/>
              <a:t>, not secondary</a:t>
            </a:r>
          </a:p>
          <a:p>
            <a:pPr defTabSz="914400" eaLnBrk="1" hangingPunct="1"/>
            <a:r>
              <a:rPr lang="en-GB" smtClean="0"/>
              <a:t>Once your reader has the intuition, she can follow the details (but not vice versa)</a:t>
            </a:r>
          </a:p>
          <a:p>
            <a:pPr defTabSz="914400" eaLnBrk="1" hangingPunct="1"/>
            <a:r>
              <a:rPr lang="en-GB" smtClean="0"/>
              <a:t>Even if she skips the details, she still takes away something valuable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Title 30208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Putting the reader first</a:t>
            </a:r>
          </a:p>
        </p:txBody>
      </p:sp>
      <p:sp>
        <p:nvSpPr>
          <p:cNvPr id="302083" name="Text Placeholder 30208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defTabSz="914400" eaLnBrk="1" hangingPunct="1"/>
            <a:r>
              <a:rPr lang="en-GB" b="1" smtClean="0">
                <a:solidFill>
                  <a:schemeClr val="hlink"/>
                </a:solidFill>
              </a:rPr>
              <a:t>Do not</a:t>
            </a:r>
            <a:r>
              <a:rPr lang="en-GB" smtClean="0"/>
              <a:t> recapitulate your personal journey of discovery.  This route may be soaked with your blood, but that is not interesting to the reader.</a:t>
            </a:r>
            <a:br>
              <a:rPr lang="en-GB" smtClean="0"/>
            </a:br>
            <a:endParaRPr lang="en-GB" smtClean="0"/>
          </a:p>
          <a:p>
            <a:pPr marL="609600" indent="-609600" defTabSz="914400" eaLnBrk="1" hangingPunct="1"/>
            <a:r>
              <a:rPr lang="en-GB" smtClean="0"/>
              <a:t>Instead, choose the most direct route to the idea.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itle 201729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The payload of your paper</a:t>
            </a:r>
          </a:p>
        </p:txBody>
      </p:sp>
      <p:sp>
        <p:nvSpPr>
          <p:cNvPr id="33794" name="TextBox 201730"/>
          <p:cNvSpPr txBox="1">
            <a:spLocks noChangeArrowheads="1"/>
          </p:cNvSpPr>
          <p:nvPr/>
        </p:nvSpPr>
        <p:spPr bwMode="auto">
          <a:xfrm>
            <a:off x="1619250" y="1700213"/>
            <a:ext cx="5618163" cy="364648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200"/>
              <a:t>Introduce the problem, and your idea, using</a:t>
            </a:r>
          </a:p>
          <a:p>
            <a:r>
              <a:rPr lang="en-GB" sz="6600" b="1">
                <a:solidFill>
                  <a:schemeClr val="hlink"/>
                </a:solidFill>
              </a:rPr>
              <a:t>EXAMPLES</a:t>
            </a:r>
          </a:p>
          <a:p>
            <a:r>
              <a:rPr lang="en-GB" sz="3200"/>
              <a:t>and only then present the general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itle 202753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Using examples</a:t>
            </a:r>
          </a:p>
        </p:txBody>
      </p:sp>
      <p:pic>
        <p:nvPicPr>
          <p:cNvPr id="34818" name="Rectangle 2027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412875"/>
            <a:ext cx="691197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Rounded Rectangular Callout 202756"/>
          <p:cNvSpPr>
            <a:spLocks noChangeArrowheads="1"/>
          </p:cNvSpPr>
          <p:nvPr/>
        </p:nvSpPr>
        <p:spPr bwMode="auto">
          <a:xfrm>
            <a:off x="7072313" y="3040063"/>
            <a:ext cx="1928812" cy="1531937"/>
          </a:xfrm>
          <a:prstGeom prst="wedgeRoundRectCallout">
            <a:avLst>
              <a:gd name="adj1" fmla="val -151218"/>
              <a:gd name="adj2" fmla="val 22014"/>
              <a:gd name="adj3" fmla="val 16667"/>
            </a:avLst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/>
              <a:t>Example right away</a:t>
            </a:r>
          </a:p>
        </p:txBody>
      </p:sp>
      <p:sp>
        <p:nvSpPr>
          <p:cNvPr id="34820" name="TextBox 202757"/>
          <p:cNvSpPr txBox="1">
            <a:spLocks noChangeArrowheads="1"/>
          </p:cNvSpPr>
          <p:nvPr/>
        </p:nvSpPr>
        <p:spPr bwMode="auto">
          <a:xfrm>
            <a:off x="6443663" y="333375"/>
            <a:ext cx="2376487" cy="13112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The Simon PJ question: is there any typewriter font?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itle 208897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The details: evidence	</a:t>
            </a:r>
          </a:p>
        </p:txBody>
      </p:sp>
      <p:sp>
        <p:nvSpPr>
          <p:cNvPr id="208899" name="Text Placeholder 20889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GB" smtClean="0"/>
              <a:t>Your introduction makes claims</a:t>
            </a:r>
          </a:p>
          <a:p>
            <a:pPr defTabSz="914400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GB" smtClean="0"/>
              <a:t>The body of the paper provides </a:t>
            </a:r>
            <a:r>
              <a:rPr lang="en-GB" b="1" smtClean="0">
                <a:solidFill>
                  <a:schemeClr val="hlink"/>
                </a:solidFill>
              </a:rPr>
              <a:t>evidence to support each claim</a:t>
            </a:r>
          </a:p>
          <a:p>
            <a:pPr defTabSz="914400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GB" smtClean="0"/>
              <a:t>Check each claim in the introduction, identify the evidence, and forward-reference it from the claim</a:t>
            </a:r>
          </a:p>
          <a:p>
            <a:pPr defTabSz="914400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GB" smtClean="0"/>
              <a:t>Evidence can be: analysis and comparison, theorems, measurements, case studies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itle 200705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Structure</a:t>
            </a:r>
          </a:p>
        </p:txBody>
      </p:sp>
      <p:sp>
        <p:nvSpPr>
          <p:cNvPr id="200707" name="Text Placeholder 200706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278813" cy="4648200"/>
          </a:xfrm>
          <a:solidFill>
            <a:srgbClr val="CCECFF"/>
          </a:solidFill>
        </p:spPr>
        <p:txBody>
          <a:bodyPr/>
          <a:lstStyle/>
          <a:p>
            <a:pPr defTabSz="914400" eaLnBrk="1" hangingPunct="1"/>
            <a:r>
              <a:rPr lang="en-GB" smtClean="0"/>
              <a:t>Abstract (4 sentences)</a:t>
            </a:r>
          </a:p>
          <a:p>
            <a:pPr defTabSz="914400" eaLnBrk="1" hangingPunct="1"/>
            <a:r>
              <a:rPr lang="en-GB" smtClean="0"/>
              <a:t>Introduction (1 page)</a:t>
            </a:r>
          </a:p>
          <a:p>
            <a:pPr defTabSz="914400" eaLnBrk="1" hangingPunct="1"/>
            <a:r>
              <a:rPr lang="en-GB" smtClean="0"/>
              <a:t>The problem (1 page)</a:t>
            </a:r>
          </a:p>
          <a:p>
            <a:pPr defTabSz="914400" eaLnBrk="1" hangingPunct="1"/>
            <a:r>
              <a:rPr lang="en-GB" smtClean="0"/>
              <a:t>My idea (2 pages)</a:t>
            </a:r>
          </a:p>
          <a:p>
            <a:pPr defTabSz="914400" eaLnBrk="1" hangingPunct="1"/>
            <a:r>
              <a:rPr lang="en-GB" smtClean="0"/>
              <a:t>The details (5 pages)</a:t>
            </a:r>
          </a:p>
          <a:p>
            <a:pPr defTabSz="914400" eaLnBrk="1" hangingPunct="1"/>
            <a:r>
              <a:rPr lang="en-GB" b="1" smtClean="0">
                <a:solidFill>
                  <a:schemeClr val="hlink"/>
                </a:solidFill>
              </a:rPr>
              <a:t>Related work</a:t>
            </a:r>
            <a:r>
              <a:rPr lang="en-GB" smtClean="0"/>
              <a:t> (1-2 pages)</a:t>
            </a:r>
          </a:p>
          <a:p>
            <a:pPr defTabSz="914400" eaLnBrk="1" hangingPunct="1"/>
            <a:r>
              <a:rPr lang="en-GB" smtClean="0"/>
              <a:t>Conclusions and further work (0.5 pages)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itle 152577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Related work</a:t>
            </a:r>
          </a:p>
        </p:txBody>
      </p:sp>
      <p:sp>
        <p:nvSpPr>
          <p:cNvPr id="152579" name="Text Placeholder 152578"/>
          <p:cNvSpPr>
            <a:spLocks noGrp="1" noChangeArrowheads="1"/>
          </p:cNvSpPr>
          <p:nvPr>
            <p:ph type="body" idx="1"/>
          </p:nvPr>
        </p:nvSpPr>
        <p:spPr>
          <a:xfrm>
            <a:off x="1042988" y="1773238"/>
            <a:ext cx="7273925" cy="1373187"/>
          </a:xfrm>
        </p:spPr>
        <p:txBody>
          <a:bodyPr>
            <a:spAutoFit/>
          </a:bodyPr>
          <a:lstStyle/>
          <a:p>
            <a:pPr marL="1793875" indent="-1793875" defTabSz="914400" eaLnBrk="1" hangingPunct="1">
              <a:buFont typeface="Wingdings" pitchFamily="2" charset="2"/>
              <a:buNone/>
            </a:pPr>
            <a:r>
              <a:rPr lang="en-GB" sz="2800" smtClean="0">
                <a:solidFill>
                  <a:schemeClr val="hlink"/>
                </a:solidFill>
              </a:rPr>
              <a:t>Fallacy</a:t>
            </a:r>
            <a:r>
              <a:rPr lang="en-GB" sz="2800" smtClean="0"/>
              <a:t>	To make my work look good, I have to make other people’s work look bad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itle 15872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The truth: credit is not like money</a:t>
            </a:r>
          </a:p>
        </p:txBody>
      </p:sp>
      <p:sp>
        <p:nvSpPr>
          <p:cNvPr id="158723" name="Text Placeholder 158722"/>
          <p:cNvSpPr>
            <a:spLocks noGrp="1" noChangeArrowheads="1"/>
          </p:cNvSpPr>
          <p:nvPr>
            <p:ph type="body" idx="1"/>
          </p:nvPr>
        </p:nvSpPr>
        <p:spPr>
          <a:xfrm>
            <a:off x="827088" y="1628775"/>
            <a:ext cx="7200900" cy="1800225"/>
          </a:xfrm>
          <a:solidFill>
            <a:srgbClr val="CCECFF"/>
          </a:solidFill>
        </p:spPr>
        <p:txBody>
          <a:bodyPr/>
          <a:lstStyle/>
          <a:p>
            <a:pPr marL="0" indent="0" algn="ctr" defTabSz="914400" eaLnBrk="1" hangingPunct="1">
              <a:buFont typeface="Wingdings" pitchFamily="2" charset="2"/>
              <a:buNone/>
            </a:pPr>
            <a:r>
              <a:rPr lang="en-GB" sz="3600" smtClean="0"/>
              <a:t>Giving credit to others does not diminish the credit you get from your paper</a:t>
            </a:r>
          </a:p>
        </p:txBody>
      </p:sp>
      <p:sp>
        <p:nvSpPr>
          <p:cNvPr id="38915" name="TextBox 158723"/>
          <p:cNvSpPr txBox="1">
            <a:spLocks noChangeArrowheads="1"/>
          </p:cNvSpPr>
          <p:nvPr/>
        </p:nvSpPr>
        <p:spPr bwMode="auto">
          <a:xfrm>
            <a:off x="468313" y="3644900"/>
            <a:ext cx="8280400" cy="29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81000" indent="-381000" algn="l">
              <a:buFont typeface="Wingdings" pitchFamily="2" charset="2"/>
              <a:buChar char="§"/>
            </a:pPr>
            <a:r>
              <a:rPr lang="en-GB" sz="2800"/>
              <a:t>Warmly acknowledge people who have helped you</a:t>
            </a:r>
          </a:p>
          <a:p>
            <a:pPr marL="381000" indent="-381000" algn="l">
              <a:buFont typeface="Wingdings" pitchFamily="2" charset="2"/>
              <a:buChar char="§"/>
            </a:pPr>
            <a:r>
              <a:rPr lang="en-GB" sz="2800"/>
              <a:t>Be generous to the competition.  “In his inspiring paper [Foo98] Foogle shows....  We develop his foundation in the following ways...”</a:t>
            </a:r>
          </a:p>
          <a:p>
            <a:pPr marL="381000" indent="-381000" algn="l">
              <a:buFont typeface="Wingdings" pitchFamily="2" charset="2"/>
              <a:buChar char="§"/>
            </a:pPr>
            <a:r>
              <a:rPr lang="en-GB" sz="2800"/>
              <a:t>Acknowledge weaknesses in your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write papers?</a:t>
            </a:r>
            <a:endParaRPr lang="en-GB" dirty="0"/>
          </a:p>
        </p:txBody>
      </p:sp>
      <p:sp>
        <p:nvSpPr>
          <p:cNvPr id="3" name="TextBox 197634"/>
          <p:cNvSpPr txBox="1">
            <a:spLocks noChangeArrowheads="1"/>
          </p:cNvSpPr>
          <p:nvPr/>
        </p:nvSpPr>
        <p:spPr bwMode="auto">
          <a:xfrm>
            <a:off x="395289" y="1773238"/>
            <a:ext cx="3248018" cy="30469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4800" dirty="0" smtClean="0"/>
              <a:t>To describe what you have done</a:t>
            </a:r>
            <a:endParaRPr lang="en-GB" sz="4800" b="1" dirty="0"/>
          </a:p>
        </p:txBody>
      </p:sp>
      <p:sp>
        <p:nvSpPr>
          <p:cNvPr id="4" name="Explosion 2 3"/>
          <p:cNvSpPr/>
          <p:nvPr/>
        </p:nvSpPr>
        <p:spPr bwMode="auto">
          <a:xfrm>
            <a:off x="4357686" y="1357298"/>
            <a:ext cx="2643206" cy="1867733"/>
          </a:xfrm>
          <a:prstGeom prst="irregularSeal2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hlink">
                  <a:alpha val="100000"/>
                </a:schemeClr>
              </a:buClr>
              <a:buFont typeface="Wingdings"/>
              <a:buNone/>
              <a:tabLst/>
            </a:pPr>
            <a:r>
              <a:rPr lang="en-GB" sz="4800" dirty="0" smtClean="0">
                <a:solidFill>
                  <a:schemeClr val="tx1">
                    <a:alpha val="100000"/>
                  </a:schemeClr>
                </a:solidFill>
                <a:latin typeface="Comic Sans MS"/>
              </a:rPr>
              <a:t>No</a:t>
            </a:r>
            <a:endParaRPr kumimoji="0" lang="en-GB" sz="4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Comic Sans MS"/>
            </a:endParaRPr>
          </a:p>
        </p:txBody>
      </p:sp>
      <p:sp>
        <p:nvSpPr>
          <p:cNvPr id="5" name="TextBox 197635"/>
          <p:cNvSpPr txBox="1">
            <a:spLocks noChangeArrowheads="1"/>
          </p:cNvSpPr>
          <p:nvPr/>
        </p:nvSpPr>
        <p:spPr bwMode="auto">
          <a:xfrm>
            <a:off x="3643306" y="3929066"/>
            <a:ext cx="514353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3600" dirty="0"/>
              <a:t>Your reader does not </a:t>
            </a:r>
            <a:r>
              <a:rPr lang="en-GB" sz="3600" dirty="0" smtClean="0"/>
              <a:t>care about you</a:t>
            </a:r>
            <a:endParaRPr lang="en-GB" sz="36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Title 300033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Credit is not like money</a:t>
            </a:r>
          </a:p>
        </p:txBody>
      </p:sp>
      <p:sp>
        <p:nvSpPr>
          <p:cNvPr id="300035" name="Text Placeholder 300034"/>
          <p:cNvSpPr>
            <a:spLocks noGrp="1" noChangeArrowheads="1"/>
          </p:cNvSpPr>
          <p:nvPr>
            <p:ph type="body" idx="1"/>
          </p:nvPr>
        </p:nvSpPr>
        <p:spPr>
          <a:xfrm>
            <a:off x="1116013" y="1700213"/>
            <a:ext cx="6985000" cy="1368425"/>
          </a:xfrm>
          <a:solidFill>
            <a:srgbClr val="CCECFF"/>
          </a:solidFill>
        </p:spPr>
        <p:txBody>
          <a:bodyPr/>
          <a:lstStyle/>
          <a:p>
            <a:pPr marL="0" indent="0" algn="ctr" defTabSz="914400" eaLnBrk="1" hangingPunct="1">
              <a:buFont typeface="Wingdings" pitchFamily="2" charset="2"/>
              <a:buNone/>
            </a:pPr>
            <a:r>
              <a:rPr lang="en-GB" sz="3600" smtClean="0"/>
              <a:t>Failing to give credit to others can kill your paper</a:t>
            </a:r>
          </a:p>
        </p:txBody>
      </p:sp>
      <p:sp>
        <p:nvSpPr>
          <p:cNvPr id="39939" name="TextBox 300035"/>
          <p:cNvSpPr txBox="1">
            <a:spLocks noChangeArrowheads="1"/>
          </p:cNvSpPr>
          <p:nvPr/>
        </p:nvSpPr>
        <p:spPr bwMode="auto">
          <a:xfrm>
            <a:off x="468313" y="3789363"/>
            <a:ext cx="8280400" cy="257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tabLst>
                <a:tab pos="809625" algn="l"/>
              </a:tabLst>
            </a:pPr>
            <a:r>
              <a:rPr lang="en-GB" sz="2800"/>
              <a:t>If you imply that an idea is yours, and the referee knows it is not, then either</a:t>
            </a:r>
          </a:p>
          <a:p>
            <a:pPr marL="715963" lvl="1" indent="-455613" algn="l">
              <a:buFont typeface="Wingdings" pitchFamily="2" charset="2"/>
              <a:buChar char="§"/>
              <a:tabLst>
                <a:tab pos="809625" algn="l"/>
              </a:tabLst>
            </a:pPr>
            <a:r>
              <a:rPr lang="en-GB" sz="2800"/>
              <a:t>You don’t know that it’s an old idea (bad)</a:t>
            </a:r>
          </a:p>
          <a:p>
            <a:pPr marL="715963" lvl="1" indent="-455613" algn="l">
              <a:buFont typeface="Wingdings" pitchFamily="2" charset="2"/>
              <a:buChar char="§"/>
              <a:tabLst>
                <a:tab pos="809625" algn="l"/>
              </a:tabLst>
            </a:pPr>
            <a:r>
              <a:rPr lang="en-GB" sz="2800"/>
              <a:t>You do know, but are pretending it’s yours (very bad)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Title 262145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Structure</a:t>
            </a:r>
          </a:p>
        </p:txBody>
      </p:sp>
      <p:sp>
        <p:nvSpPr>
          <p:cNvPr id="262147" name="Text Placeholder 262146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278813" cy="4648200"/>
          </a:xfrm>
          <a:solidFill>
            <a:srgbClr val="CCECFF"/>
          </a:solidFill>
        </p:spPr>
        <p:txBody>
          <a:bodyPr/>
          <a:lstStyle/>
          <a:p>
            <a:pPr defTabSz="914400" eaLnBrk="1" hangingPunct="1"/>
            <a:r>
              <a:rPr lang="en-GB" smtClean="0"/>
              <a:t>Abstract (4 sentences)</a:t>
            </a:r>
          </a:p>
          <a:p>
            <a:pPr defTabSz="914400" eaLnBrk="1" hangingPunct="1"/>
            <a:r>
              <a:rPr lang="en-GB" smtClean="0"/>
              <a:t>Introduction (1 page)</a:t>
            </a:r>
          </a:p>
          <a:p>
            <a:pPr defTabSz="914400" eaLnBrk="1" hangingPunct="1"/>
            <a:r>
              <a:rPr lang="en-GB" smtClean="0"/>
              <a:t>The problem (1 page)</a:t>
            </a:r>
          </a:p>
          <a:p>
            <a:pPr defTabSz="914400" eaLnBrk="1" hangingPunct="1"/>
            <a:r>
              <a:rPr lang="en-GB" smtClean="0"/>
              <a:t>My idea (2 pages)</a:t>
            </a:r>
          </a:p>
          <a:p>
            <a:pPr defTabSz="914400" eaLnBrk="1" hangingPunct="1"/>
            <a:r>
              <a:rPr lang="en-GB" smtClean="0"/>
              <a:t>The details (5 pages)</a:t>
            </a:r>
          </a:p>
          <a:p>
            <a:pPr defTabSz="914400" eaLnBrk="1" hangingPunct="1"/>
            <a:r>
              <a:rPr lang="en-GB" smtClean="0"/>
              <a:t>Related work (1-2 pages)</a:t>
            </a:r>
          </a:p>
          <a:p>
            <a:pPr defTabSz="914400" eaLnBrk="1" hangingPunct="1"/>
            <a:r>
              <a:rPr lang="en-GB" smtClean="0">
                <a:solidFill>
                  <a:schemeClr val="hlink"/>
                </a:solidFill>
              </a:rPr>
              <a:t>Conclusions and further work</a:t>
            </a:r>
            <a:r>
              <a:rPr lang="en-GB" smtClean="0"/>
              <a:t> (0.5 pages)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Title 264193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Conclusions and further work</a:t>
            </a:r>
          </a:p>
        </p:txBody>
      </p:sp>
      <p:sp>
        <p:nvSpPr>
          <p:cNvPr id="264195" name="Text Placeholder 26419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1" hangingPunct="1"/>
            <a:r>
              <a:rPr lang="en-GB" dirty="0" smtClean="0"/>
              <a:t>Be brief.</a:t>
            </a:r>
          </a:p>
          <a:p>
            <a:pPr defTabSz="914400" eaLnBrk="1" hangingPunct="1"/>
            <a:r>
              <a:rPr lang="en-GB" dirty="0" smtClean="0"/>
              <a:t>For future work, say what </a:t>
            </a:r>
            <a:r>
              <a:rPr lang="en-GB" dirty="0" smtClean="0">
                <a:solidFill>
                  <a:srgbClr val="C00000"/>
                </a:solidFill>
              </a:rPr>
              <a:t>you intend to do</a:t>
            </a:r>
            <a:r>
              <a:rPr lang="en-GB" dirty="0" smtClean="0"/>
              <a:t>. Don’t waste space on ambitious but unattractive developments.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20" name="Title 265219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GB" smtClean="0"/>
              <a:t>The process of writing</a:t>
            </a:r>
          </a:p>
        </p:txBody>
      </p:sp>
      <p:sp>
        <p:nvSpPr>
          <p:cNvPr id="43010" name="Shape 265220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defTabSz="914400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itle 275457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The process</a:t>
            </a:r>
          </a:p>
        </p:txBody>
      </p:sp>
      <p:sp>
        <p:nvSpPr>
          <p:cNvPr id="275459" name="Text Placeholder 27545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1" hangingPunct="1">
              <a:spcBef>
                <a:spcPct val="40000"/>
              </a:spcBef>
            </a:pPr>
            <a:r>
              <a:rPr lang="en-GB" smtClean="0"/>
              <a:t>Start early.  Very early.  </a:t>
            </a:r>
          </a:p>
          <a:p>
            <a:pPr lvl="1" defTabSz="914400" eaLnBrk="1" hangingPunct="1">
              <a:spcBef>
                <a:spcPct val="40000"/>
              </a:spcBef>
            </a:pPr>
            <a:r>
              <a:rPr lang="en-GB" smtClean="0"/>
              <a:t>Hastily-written papers get rejected.</a:t>
            </a:r>
          </a:p>
          <a:p>
            <a:pPr lvl="1" defTabSz="914400" eaLnBrk="1" hangingPunct="1">
              <a:spcBef>
                <a:spcPct val="40000"/>
              </a:spcBef>
            </a:pPr>
            <a:r>
              <a:rPr lang="en-GB" smtClean="0"/>
              <a:t>Papers are like wine: they need time to mature</a:t>
            </a:r>
          </a:p>
          <a:p>
            <a:pPr defTabSz="914400" eaLnBrk="1" hangingPunct="1">
              <a:spcBef>
                <a:spcPct val="40000"/>
              </a:spcBef>
            </a:pPr>
            <a:r>
              <a:rPr lang="en-GB" smtClean="0"/>
              <a:t>Collaborate</a:t>
            </a:r>
          </a:p>
          <a:p>
            <a:pPr defTabSz="914400" eaLnBrk="1" hangingPunct="1">
              <a:spcBef>
                <a:spcPct val="40000"/>
              </a:spcBef>
            </a:pPr>
            <a:r>
              <a:rPr lang="en-GB" smtClean="0"/>
              <a:t>Use CVS to support collaboration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itle 154625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Getting help</a:t>
            </a:r>
          </a:p>
        </p:txBody>
      </p:sp>
      <p:sp>
        <p:nvSpPr>
          <p:cNvPr id="154627" name="Text Placeholder 154626"/>
          <p:cNvSpPr>
            <a:spLocks noGrp="1" noChangeArrowheads="1"/>
          </p:cNvSpPr>
          <p:nvPr>
            <p:ph type="body" idx="1"/>
          </p:nvPr>
        </p:nvSpPr>
        <p:spPr>
          <a:xfrm>
            <a:off x="611188" y="2708275"/>
            <a:ext cx="8229600" cy="3744913"/>
          </a:xfrm>
        </p:spPr>
        <p:txBody>
          <a:bodyPr/>
          <a:lstStyle/>
          <a:p>
            <a:pPr defTabSz="914400" eaLnBrk="1" hangingPunct="1"/>
            <a:r>
              <a:rPr lang="en-GB" sz="2800" smtClean="0"/>
              <a:t>Experts are good</a:t>
            </a:r>
          </a:p>
          <a:p>
            <a:pPr defTabSz="914400" eaLnBrk="1" hangingPunct="1"/>
            <a:r>
              <a:rPr lang="en-GB" sz="2800" smtClean="0"/>
              <a:t>Non-experts are also very good</a:t>
            </a:r>
          </a:p>
          <a:p>
            <a:pPr defTabSz="914400" eaLnBrk="1" hangingPunct="1"/>
            <a:r>
              <a:rPr lang="en-GB" sz="2800" smtClean="0"/>
              <a:t>Each reader can only read your paper for the first time once!  So use them carefully</a:t>
            </a:r>
          </a:p>
          <a:p>
            <a:pPr defTabSz="914400" eaLnBrk="1" hangingPunct="1"/>
            <a:r>
              <a:rPr lang="en-GB" sz="2800" smtClean="0"/>
              <a:t>Explain carefully what you want (“I got lost here” is much more important than “Jarva is mis-spelt”.)</a:t>
            </a:r>
          </a:p>
        </p:txBody>
      </p:sp>
      <p:sp>
        <p:nvSpPr>
          <p:cNvPr id="45059" name="Rectangle 154627"/>
          <p:cNvSpPr>
            <a:spLocks noChangeArrowheads="1"/>
          </p:cNvSpPr>
          <p:nvPr/>
        </p:nvSpPr>
        <p:spPr bwMode="auto">
          <a:xfrm>
            <a:off x="1116013" y="1484313"/>
            <a:ext cx="6480175" cy="115252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sz="3200"/>
              <a:t>Get your paper read by as many friendly guinea pigs as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itle 20480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Getting expert help</a:t>
            </a:r>
          </a:p>
        </p:txBody>
      </p:sp>
      <p:sp>
        <p:nvSpPr>
          <p:cNvPr id="204803" name="Text Placeholder 204802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3988" cy="4852988"/>
          </a:xfrm>
        </p:spPr>
        <p:txBody>
          <a:bodyPr/>
          <a:lstStyle/>
          <a:p>
            <a:pPr defTabSz="914400" eaLnBrk="1" hangingPunct="1">
              <a:spcBef>
                <a:spcPct val="50000"/>
              </a:spcBef>
            </a:pPr>
            <a:r>
              <a:rPr lang="en-GB" sz="2800" smtClean="0"/>
              <a:t>A good plan: when you think you are done, send the draft to the competition saying “could you help me ensure that I describe your work fairly?”.  </a:t>
            </a:r>
          </a:p>
          <a:p>
            <a:pPr defTabSz="914400" eaLnBrk="1" hangingPunct="1">
              <a:spcBef>
                <a:spcPct val="50000"/>
              </a:spcBef>
            </a:pPr>
            <a:r>
              <a:rPr lang="en-GB" sz="2800" smtClean="0"/>
              <a:t>Often they will respond with helpful critique (they are interested in the area)</a:t>
            </a:r>
          </a:p>
          <a:p>
            <a:pPr defTabSz="914400" eaLnBrk="1" hangingPunct="1">
              <a:spcBef>
                <a:spcPct val="50000"/>
              </a:spcBef>
            </a:pPr>
            <a:r>
              <a:rPr lang="en-GB" sz="2800" smtClean="0"/>
              <a:t>They are likely to be your referees anyway, so getting their comments or criticism up front is Jolly Good.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itle 155649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Listening to your reviewers</a:t>
            </a:r>
          </a:p>
        </p:txBody>
      </p:sp>
      <p:sp>
        <p:nvSpPr>
          <p:cNvPr id="47106" name="Rectangle 155651"/>
          <p:cNvSpPr>
            <a:spLocks noChangeArrowheads="1"/>
          </p:cNvSpPr>
          <p:nvPr/>
        </p:nvSpPr>
        <p:spPr bwMode="auto">
          <a:xfrm>
            <a:off x="1116013" y="1562100"/>
            <a:ext cx="6911975" cy="16510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sz="3200" b="1">
                <a:solidFill>
                  <a:schemeClr val="hlink"/>
                </a:solidFill>
              </a:rPr>
              <a:t>Treat every review like gold dust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sz="3200"/>
              <a:t>Be (truly) grateful for criticism as well as praise</a:t>
            </a:r>
          </a:p>
        </p:txBody>
      </p:sp>
      <p:sp>
        <p:nvSpPr>
          <p:cNvPr id="155653" name="Text Placeholder 155652"/>
          <p:cNvSpPr>
            <a:spLocks noGrp="1" noChangeArrowheads="1"/>
          </p:cNvSpPr>
          <p:nvPr>
            <p:ph type="body" idx="1"/>
          </p:nvPr>
        </p:nvSpPr>
        <p:spPr>
          <a:xfrm>
            <a:off x="539750" y="3573463"/>
            <a:ext cx="8229600" cy="3024187"/>
          </a:xfrm>
        </p:spPr>
        <p:txBody>
          <a:bodyPr/>
          <a:lstStyle/>
          <a:p>
            <a:pPr algn="ctr" defTabSz="914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mtClean="0"/>
              <a:t>This is </a:t>
            </a:r>
            <a:r>
              <a:rPr lang="en-GB" smtClean="0">
                <a:solidFill>
                  <a:schemeClr val="hlink"/>
                </a:solidFill>
              </a:rPr>
              <a:t>really, really, really</a:t>
            </a:r>
            <a:r>
              <a:rPr lang="en-GB" smtClean="0"/>
              <a:t> hard</a:t>
            </a:r>
          </a:p>
          <a:p>
            <a:pPr algn="ctr" defTabSz="914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mtClean="0"/>
          </a:p>
          <a:p>
            <a:pPr algn="ctr" defTabSz="914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mtClean="0"/>
              <a:t>But it’s </a:t>
            </a:r>
            <a:br>
              <a:rPr lang="en-GB" smtClean="0"/>
            </a:br>
            <a:r>
              <a:rPr lang="en-GB" smtClean="0">
                <a:solidFill>
                  <a:schemeClr val="hlink"/>
                </a:solidFill>
              </a:rPr>
              <a:t>really, really, really, really, really, really, really, really, really, really</a:t>
            </a:r>
            <a:r>
              <a:rPr lang="en-GB" smtClean="0"/>
              <a:t> </a:t>
            </a:r>
            <a:br>
              <a:rPr lang="en-GB" smtClean="0"/>
            </a:br>
            <a:r>
              <a:rPr lang="en-GB" smtClean="0"/>
              <a:t>important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itle 156673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Listening to your reviewers</a:t>
            </a:r>
          </a:p>
        </p:txBody>
      </p:sp>
      <p:sp>
        <p:nvSpPr>
          <p:cNvPr id="156676" name="Text Placeholder 156675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229600" cy="4681537"/>
          </a:xfrm>
        </p:spPr>
        <p:txBody>
          <a:bodyPr/>
          <a:lstStyle/>
          <a:p>
            <a:pPr defTabSz="914400" eaLnBrk="1" hangingPunct="1"/>
            <a:r>
              <a:rPr lang="en-GB" smtClean="0"/>
              <a:t>Read every criticism as a positive suggestion for something you could explain more clearly</a:t>
            </a:r>
          </a:p>
          <a:p>
            <a:pPr defTabSz="914400" eaLnBrk="1" hangingPunct="1"/>
            <a:r>
              <a:rPr lang="en-GB" smtClean="0"/>
              <a:t>DO NOT respond “</a:t>
            </a:r>
            <a:r>
              <a:rPr lang="en-GB" smtClean="0">
                <a:solidFill>
                  <a:srgbClr val="00B050"/>
                </a:solidFill>
              </a:rPr>
              <a:t>you stupid person, I meant X</a:t>
            </a:r>
            <a:r>
              <a:rPr lang="en-GB" smtClean="0"/>
              <a:t>”.  Fix the paper so that X is apparent even to the stupidest reader.</a:t>
            </a:r>
          </a:p>
          <a:p>
            <a:pPr defTabSz="914400" eaLnBrk="1" hangingPunct="1"/>
            <a:r>
              <a:rPr lang="en-GB" smtClean="0"/>
              <a:t>Thank them warmly.  They have given up their time for you.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itle 17408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algn="ctr" defTabSz="914400" eaLnBrk="1" hangingPunct="1"/>
            <a:r>
              <a:rPr lang="en-GB" sz="4800" smtClean="0"/>
              <a:t>Language and style</a:t>
            </a:r>
          </a:p>
        </p:txBody>
      </p:sp>
      <p:sp>
        <p:nvSpPr>
          <p:cNvPr id="49154" name="Shape 174082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defTabSz="914400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itle 197633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dirty="0" smtClean="0"/>
              <a:t>Why write papers?</a:t>
            </a:r>
          </a:p>
        </p:txBody>
      </p:sp>
      <p:sp>
        <p:nvSpPr>
          <p:cNvPr id="14338" name="TextBox 197634"/>
          <p:cNvSpPr txBox="1">
            <a:spLocks noChangeArrowheads="1"/>
          </p:cNvSpPr>
          <p:nvPr/>
        </p:nvSpPr>
        <p:spPr bwMode="auto">
          <a:xfrm>
            <a:off x="395288" y="1773238"/>
            <a:ext cx="4681537" cy="22875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81000" indent="-381000"/>
            <a:r>
              <a:rPr lang="en-GB" sz="4800" dirty="0"/>
              <a:t>To describe the </a:t>
            </a:r>
            <a:r>
              <a:rPr lang="en-GB" sz="4800" dirty="0" err="1"/>
              <a:t>WizWoz</a:t>
            </a:r>
            <a:r>
              <a:rPr lang="en-GB" sz="4800" dirty="0"/>
              <a:t> system</a:t>
            </a:r>
          </a:p>
        </p:txBody>
      </p:sp>
      <p:sp>
        <p:nvSpPr>
          <p:cNvPr id="14339" name="TextBox 197635"/>
          <p:cNvSpPr txBox="1">
            <a:spLocks noChangeArrowheads="1"/>
          </p:cNvSpPr>
          <p:nvPr/>
        </p:nvSpPr>
        <p:spPr bwMode="auto">
          <a:xfrm>
            <a:off x="500034" y="4643446"/>
            <a:ext cx="600079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81000" indent="-381000">
              <a:tabLst>
                <a:tab pos="0" algn="l"/>
              </a:tabLst>
            </a:pPr>
            <a:r>
              <a:rPr lang="en-GB" sz="2800" dirty="0"/>
              <a:t>Your reader does not have 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a </a:t>
            </a:r>
            <a:r>
              <a:rPr lang="en-GB" sz="2800" dirty="0" err="1" smtClean="0"/>
              <a:t>WizWoz</a:t>
            </a:r>
            <a:endParaRPr lang="en-GB" sz="2800" dirty="0"/>
          </a:p>
        </p:txBody>
      </p:sp>
      <p:pic>
        <p:nvPicPr>
          <p:cNvPr id="14340" name="Rectangle 19764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557338"/>
            <a:ext cx="2952750" cy="29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xplosion 2 5"/>
          <p:cNvSpPr/>
          <p:nvPr/>
        </p:nvSpPr>
        <p:spPr bwMode="auto">
          <a:xfrm>
            <a:off x="6286512" y="4357694"/>
            <a:ext cx="2643206" cy="1452682"/>
          </a:xfrm>
          <a:prstGeom prst="irregularSeal2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hlink">
                  <a:alpha val="100000"/>
                </a:schemeClr>
              </a:buClr>
              <a:buFont typeface="Wingdings"/>
              <a:buNone/>
              <a:tabLst/>
            </a:pPr>
            <a:r>
              <a:rPr lang="en-GB" sz="3600" dirty="0" smtClean="0">
                <a:solidFill>
                  <a:schemeClr val="tx1">
                    <a:alpha val="100000"/>
                  </a:schemeClr>
                </a:solidFill>
                <a:latin typeface="Comic Sans MS"/>
              </a:rPr>
              <a:t>No</a:t>
            </a:r>
            <a:endParaRPr kumimoji="0" lang="en-GB" sz="36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itle 151553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Basic stuff</a:t>
            </a:r>
          </a:p>
        </p:txBody>
      </p:sp>
      <p:sp>
        <p:nvSpPr>
          <p:cNvPr id="151555" name="Text Placeholder 15155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1" hangingPunct="1"/>
            <a:r>
              <a:rPr lang="en-GB" smtClean="0"/>
              <a:t>Submit by the deadline</a:t>
            </a:r>
          </a:p>
          <a:p>
            <a:pPr defTabSz="914400" eaLnBrk="1" hangingPunct="1"/>
            <a:r>
              <a:rPr lang="en-GB" smtClean="0"/>
              <a:t>Keep to the length restrictions</a:t>
            </a:r>
          </a:p>
          <a:p>
            <a:pPr lvl="1" defTabSz="914400" eaLnBrk="1" hangingPunct="1"/>
            <a:r>
              <a:rPr lang="en-GB" smtClean="0"/>
              <a:t>Do not narrow the margins</a:t>
            </a:r>
          </a:p>
          <a:p>
            <a:pPr lvl="1" defTabSz="914400" eaLnBrk="1" hangingPunct="1"/>
            <a:r>
              <a:rPr lang="en-GB" smtClean="0"/>
              <a:t>Do not</a:t>
            </a:r>
            <a:r>
              <a:rPr lang="en-GB" sz="1600" b="1" smtClean="0"/>
              <a:t> use 6pt font</a:t>
            </a:r>
          </a:p>
          <a:p>
            <a:pPr lvl="1" defTabSz="914400" eaLnBrk="1" hangingPunct="1"/>
            <a:r>
              <a:rPr lang="en-GB" smtClean="0"/>
              <a:t>On occasion, supply supporting evidence (e.g. experimental data, or a written-out proof) in an appendix</a:t>
            </a:r>
          </a:p>
          <a:p>
            <a:pPr defTabSz="914400" eaLnBrk="1" hangingPunct="1"/>
            <a:r>
              <a:rPr lang="en-GB" smtClean="0"/>
              <a:t>Always use a spell checker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itle 205825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Visual structure</a:t>
            </a:r>
          </a:p>
        </p:txBody>
      </p:sp>
      <p:sp>
        <p:nvSpPr>
          <p:cNvPr id="205827" name="Text Placeholder 205826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689850" cy="4648200"/>
          </a:xfrm>
        </p:spPr>
        <p:txBody>
          <a:bodyPr/>
          <a:lstStyle/>
          <a:p>
            <a:pPr defTabSz="914400" eaLnBrk="1" hangingPunct="1"/>
            <a:r>
              <a:rPr lang="en-GB" smtClean="0"/>
              <a:t>Give strong visual structure to your paper using </a:t>
            </a:r>
          </a:p>
          <a:p>
            <a:pPr lvl="1" defTabSz="914400" eaLnBrk="1" hangingPunct="1"/>
            <a:r>
              <a:rPr lang="en-GB" smtClean="0"/>
              <a:t>sections and sub-sections</a:t>
            </a:r>
          </a:p>
          <a:p>
            <a:pPr lvl="1" defTabSz="914400" eaLnBrk="1" hangingPunct="1"/>
            <a:r>
              <a:rPr lang="en-GB" smtClean="0"/>
              <a:t>bullets</a:t>
            </a:r>
          </a:p>
          <a:p>
            <a:pPr lvl="1" defTabSz="914400" eaLnBrk="1" hangingPunct="1"/>
            <a:r>
              <a:rPr lang="en-GB" smtClean="0"/>
              <a:t>italics</a:t>
            </a:r>
          </a:p>
          <a:p>
            <a:pPr lvl="1" defTabSz="914400" eaLnBrk="1" hangingPunct="1"/>
            <a:r>
              <a:rPr lang="en-GB" smtClean="0"/>
              <a:t>laid-out code</a:t>
            </a:r>
          </a:p>
          <a:p>
            <a:pPr defTabSz="914400" eaLnBrk="1" hangingPunct="1"/>
            <a:r>
              <a:rPr lang="en-GB" smtClean="0"/>
              <a:t>Find out how to draw pictures, and use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itle 207873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Visual structure</a:t>
            </a:r>
          </a:p>
        </p:txBody>
      </p:sp>
      <p:pic>
        <p:nvPicPr>
          <p:cNvPr id="52226" name="Rectangle 2078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1557338"/>
            <a:ext cx="8135937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149505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Use the active voice</a:t>
            </a:r>
          </a:p>
        </p:txBody>
      </p:sp>
      <p:graphicFrame>
        <p:nvGraphicFramePr>
          <p:cNvPr id="53250" name="Table 149575"/>
          <p:cNvGraphicFramePr>
            <a:graphicFrameLocks noGrp="1"/>
          </p:cNvGraphicFramePr>
          <p:nvPr/>
        </p:nvGraphicFramePr>
        <p:xfrm>
          <a:off x="250825" y="2565400"/>
          <a:ext cx="7127875" cy="3242945"/>
        </p:xfrm>
        <a:graphic>
          <a:graphicData uri="http://schemas.openxmlformats.org/drawingml/2006/table">
            <a:tbl>
              <a:tblPr/>
              <a:tblGrid>
                <a:gridCol w="3563938"/>
                <a:gridCol w="3563937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YES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It can be seen that...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We can see that...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34 tests were run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We ran 34 tests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These properties were thought desirable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We wanted to retain these properties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936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It might be thought that this would be a type error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You might think this would be a type error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53265" name="TextBox 149562"/>
          <p:cNvSpPr txBox="1">
            <a:spLocks noChangeArrowheads="1"/>
          </p:cNvSpPr>
          <p:nvPr/>
        </p:nvSpPr>
        <p:spPr bwMode="auto">
          <a:xfrm>
            <a:off x="539750" y="1557338"/>
            <a:ext cx="80279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The passive voice is “respectable” but it DEADENS your paper.  Avoid it at all costs.</a:t>
            </a:r>
          </a:p>
        </p:txBody>
      </p:sp>
      <p:sp>
        <p:nvSpPr>
          <p:cNvPr id="53266" name="Rounded Rectangular Callout 149576"/>
          <p:cNvSpPr>
            <a:spLocks noChangeArrowheads="1"/>
          </p:cNvSpPr>
          <p:nvPr/>
        </p:nvSpPr>
        <p:spPr bwMode="auto">
          <a:xfrm>
            <a:off x="7451725" y="2200275"/>
            <a:ext cx="1439863" cy="981075"/>
          </a:xfrm>
          <a:prstGeom prst="wedgeRoundRectCallout">
            <a:avLst>
              <a:gd name="adj1" fmla="val -123319"/>
              <a:gd name="adj2" fmla="val 72005"/>
              <a:gd name="adj3" fmla="val 16667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800"/>
              <a:t>“We” = you and the reader</a:t>
            </a:r>
          </a:p>
        </p:txBody>
      </p:sp>
      <p:sp>
        <p:nvSpPr>
          <p:cNvPr id="53267" name="Rounded Rectangular Callout 149577"/>
          <p:cNvSpPr>
            <a:spLocks noChangeArrowheads="1"/>
          </p:cNvSpPr>
          <p:nvPr/>
        </p:nvSpPr>
        <p:spPr bwMode="auto">
          <a:xfrm>
            <a:off x="7451725" y="4664075"/>
            <a:ext cx="1439863" cy="684213"/>
          </a:xfrm>
          <a:prstGeom prst="wedgeRoundRectCallout">
            <a:avLst>
              <a:gd name="adj1" fmla="val -115602"/>
              <a:gd name="adj2" fmla="val -61653"/>
              <a:gd name="adj3" fmla="val 16667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800"/>
              <a:t>“We” = the authors</a:t>
            </a:r>
          </a:p>
        </p:txBody>
      </p:sp>
      <p:sp>
        <p:nvSpPr>
          <p:cNvPr id="53268" name="Rounded Rectangular Callout 149578"/>
          <p:cNvSpPr>
            <a:spLocks noChangeArrowheads="1"/>
          </p:cNvSpPr>
          <p:nvPr/>
        </p:nvSpPr>
        <p:spPr bwMode="auto">
          <a:xfrm>
            <a:off x="2771775" y="5949950"/>
            <a:ext cx="1439863" cy="684213"/>
          </a:xfrm>
          <a:prstGeom prst="wedgeRoundRectCallout">
            <a:avLst>
              <a:gd name="adj1" fmla="val 53199"/>
              <a:gd name="adj2" fmla="val -140255"/>
              <a:gd name="adj3" fmla="val 16667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800"/>
              <a:t>“You” = the reader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itle 20992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Use simple, direct language</a:t>
            </a:r>
          </a:p>
        </p:txBody>
      </p:sp>
      <p:graphicFrame>
        <p:nvGraphicFramePr>
          <p:cNvPr id="54274" name="Table 209941"/>
          <p:cNvGraphicFramePr>
            <a:graphicFrameLocks noGrp="1"/>
          </p:cNvGraphicFramePr>
          <p:nvPr/>
        </p:nvGraphicFramePr>
        <p:xfrm>
          <a:off x="685800" y="1600200"/>
          <a:ext cx="8229600" cy="5006976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917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YES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The object under study was displaced horizontally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The ball moved sideways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On an annual basis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Yearly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1187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Endeavour to ascertain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Find out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1343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It could be considered that the speed of storage reclamation left something to be desired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The garbage collector was really slow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14848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Summary</a:t>
            </a:r>
          </a:p>
        </p:txBody>
      </p:sp>
      <p:sp>
        <p:nvSpPr>
          <p:cNvPr id="148483" name="Text Placeholder 148482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31113" cy="4648200"/>
          </a:xfrm>
        </p:spPr>
        <p:txBody>
          <a:bodyPr/>
          <a:lstStyle/>
          <a:p>
            <a:pPr defTabSz="914400" eaLnBrk="1" hangingPunct="1">
              <a:buFont typeface="Wingdings" pitchFamily="2" charset="2"/>
              <a:buNone/>
            </a:pPr>
            <a:r>
              <a:rPr lang="en-GB" smtClean="0"/>
              <a:t>If you remember nothing else:</a:t>
            </a:r>
          </a:p>
          <a:p>
            <a:pPr defTabSz="914400" eaLnBrk="1" hangingPunct="1"/>
            <a:r>
              <a:rPr lang="en-GB" b="1" smtClean="0">
                <a:solidFill>
                  <a:schemeClr val="folHlink"/>
                </a:solidFill>
              </a:rPr>
              <a:t>Identify your key idea</a:t>
            </a:r>
          </a:p>
          <a:p>
            <a:pPr defTabSz="914400" eaLnBrk="1" hangingPunct="1"/>
            <a:r>
              <a:rPr lang="en-GB" b="1" smtClean="0">
                <a:solidFill>
                  <a:schemeClr val="folHlink"/>
                </a:solidFill>
              </a:rPr>
              <a:t>Make your contributions explicit</a:t>
            </a:r>
          </a:p>
          <a:p>
            <a:pPr defTabSz="914400" eaLnBrk="1" hangingPunct="1"/>
            <a:r>
              <a:rPr lang="en-GB" b="1" smtClean="0">
                <a:solidFill>
                  <a:schemeClr val="folHlink"/>
                </a:solidFill>
              </a:rPr>
              <a:t>Use examples</a:t>
            </a:r>
          </a:p>
          <a:p>
            <a:pPr defTabSz="914400" eaLnBrk="1" hangingPunct="1">
              <a:buFont typeface="Wingdings" pitchFamily="2" charset="2"/>
              <a:buNone/>
            </a:pPr>
            <a:endParaRPr lang="en-GB" smtClean="0"/>
          </a:p>
          <a:p>
            <a:pPr defTabSz="914400" eaLnBrk="1" hangingPunct="1">
              <a:buFont typeface="Wingdings" pitchFamily="2" charset="2"/>
              <a:buNone/>
            </a:pPr>
            <a:r>
              <a:rPr lang="en-GB" sz="2400" smtClean="0"/>
              <a:t>A good starting point:</a:t>
            </a:r>
          </a:p>
          <a:p>
            <a:pPr defTabSz="914400" eaLnBrk="1" hangingPunct="1">
              <a:buFont typeface="Wingdings" pitchFamily="2" charset="2"/>
              <a:buNone/>
            </a:pPr>
            <a:r>
              <a:rPr lang="en-GB" sz="2400" smtClean="0"/>
              <a:t>	“Advice on Research and Writing”</a:t>
            </a:r>
          </a:p>
        </p:txBody>
      </p:sp>
      <p:sp>
        <p:nvSpPr>
          <p:cNvPr id="55299" name="Rectangle 148483"/>
          <p:cNvSpPr>
            <a:spLocks noChangeArrowheads="1"/>
          </p:cNvSpPr>
          <p:nvPr/>
        </p:nvSpPr>
        <p:spPr bwMode="auto">
          <a:xfrm>
            <a:off x="1116013" y="5373688"/>
            <a:ext cx="58277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/>
              <a:t>http://www-2.cs.cmu.edu/afs/cs.cmu.edu/user/</a:t>
            </a:r>
            <a:br>
              <a:rPr lang="en-GB"/>
            </a:br>
            <a:r>
              <a:rPr lang="en-GB"/>
              <a:t>mleone/web/how-to.html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write papers?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214810" y="1643050"/>
            <a:ext cx="4572000" cy="38472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But in </a:t>
            </a:r>
            <a:r>
              <a:rPr lang="en-GB" dirty="0" smtClean="0"/>
              <a:t>design</a:t>
            </a:r>
            <a:r>
              <a:rPr lang="en-GB" i="1" dirty="0" smtClean="0"/>
              <a:t>, </a:t>
            </a:r>
            <a:r>
              <a:rPr lang="en-GB" dirty="0" smtClean="0"/>
              <a:t>in </a:t>
            </a:r>
            <a:r>
              <a:rPr lang="en-GB" dirty="0"/>
              <a:t>contrast with science</a:t>
            </a:r>
            <a:r>
              <a:rPr lang="en-GB" i="1" dirty="0"/>
              <a:t>, novelty in itself has no merit.</a:t>
            </a:r>
          </a:p>
          <a:p>
            <a:r>
              <a:rPr lang="en-GB" dirty="0"/>
              <a:t>If we recognize our </a:t>
            </a:r>
            <a:r>
              <a:rPr lang="en-GB" dirty="0" err="1"/>
              <a:t>artifacts</a:t>
            </a:r>
            <a:r>
              <a:rPr lang="en-GB" dirty="0"/>
              <a:t> as tools, we test them </a:t>
            </a:r>
            <a:r>
              <a:rPr lang="en-GB" dirty="0" smtClean="0"/>
              <a:t>by their </a:t>
            </a:r>
            <a:r>
              <a:rPr lang="en-GB" dirty="0"/>
              <a:t>usefulness and their costs, not their novelty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Fred Brooks “The Computer Scientist as </a:t>
            </a:r>
            <a:r>
              <a:rPr lang="en-GB" dirty="0" err="1" smtClean="0"/>
              <a:t>Toolsmith</a:t>
            </a:r>
            <a:r>
              <a:rPr lang="en-GB" dirty="0" smtClean="0"/>
              <a:t>”, </a:t>
            </a:r>
            <a:r>
              <a:rPr lang="en-GB" dirty="0" err="1" smtClean="0"/>
              <a:t>Comm</a:t>
            </a:r>
            <a:r>
              <a:rPr lang="en-GB" dirty="0" smtClean="0"/>
              <a:t> ACM 39(5), March 1996</a:t>
            </a:r>
            <a:endParaRPr lang="en-GB" dirty="0"/>
          </a:p>
        </p:txBody>
      </p:sp>
      <p:sp>
        <p:nvSpPr>
          <p:cNvPr id="4" name="TextBox 197634"/>
          <p:cNvSpPr txBox="1">
            <a:spLocks noChangeArrowheads="1"/>
          </p:cNvSpPr>
          <p:nvPr/>
        </p:nvSpPr>
        <p:spPr bwMode="auto">
          <a:xfrm>
            <a:off x="395289" y="1773238"/>
            <a:ext cx="3248018" cy="30469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4800" dirty="0" smtClean="0"/>
              <a:t>To describe something new</a:t>
            </a:r>
            <a:endParaRPr lang="en-GB" sz="4800" b="1" dirty="0"/>
          </a:p>
        </p:txBody>
      </p:sp>
      <p:sp>
        <p:nvSpPr>
          <p:cNvPr id="5" name="Explosion 2 4"/>
          <p:cNvSpPr/>
          <p:nvPr/>
        </p:nvSpPr>
        <p:spPr bwMode="auto">
          <a:xfrm>
            <a:off x="1357290" y="4929198"/>
            <a:ext cx="2643206" cy="1452682"/>
          </a:xfrm>
          <a:prstGeom prst="irregularSeal2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hlink">
                  <a:alpha val="100000"/>
                </a:schemeClr>
              </a:buClr>
              <a:buFont typeface="Wingdings"/>
              <a:buNone/>
              <a:tabLst/>
            </a:pPr>
            <a:r>
              <a:rPr lang="en-GB" sz="3600" dirty="0" smtClean="0">
                <a:solidFill>
                  <a:schemeClr val="tx1">
                    <a:alpha val="100000"/>
                  </a:schemeClr>
                </a:solidFill>
                <a:latin typeface="Comic Sans MS"/>
              </a:rPr>
              <a:t>No</a:t>
            </a:r>
            <a:endParaRPr kumimoji="0" lang="en-GB" sz="36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write papers?</a:t>
            </a:r>
            <a:endParaRPr lang="en-GB" dirty="0"/>
          </a:p>
        </p:txBody>
      </p:sp>
      <p:sp>
        <p:nvSpPr>
          <p:cNvPr id="3" name="TextBox 197634"/>
          <p:cNvSpPr txBox="1">
            <a:spLocks noChangeArrowheads="1"/>
          </p:cNvSpPr>
          <p:nvPr/>
        </p:nvSpPr>
        <p:spPr bwMode="auto">
          <a:xfrm>
            <a:off x="928662" y="1571612"/>
            <a:ext cx="7143800" cy="193899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6000" dirty="0" smtClean="0"/>
              <a:t>To convey a useful and re-usable </a:t>
            </a:r>
            <a:r>
              <a:rPr lang="en-GB" sz="6000" b="1" dirty="0" smtClean="0">
                <a:solidFill>
                  <a:srgbClr val="FF0000"/>
                </a:solidFill>
              </a:rPr>
              <a:t>idea</a:t>
            </a:r>
            <a:endParaRPr lang="en-GB" sz="60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2910" y="3929066"/>
            <a:ext cx="750099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If we perceive our role aright, we then see </a:t>
            </a:r>
            <a:r>
              <a:rPr lang="en-GB" dirty="0" smtClean="0"/>
              <a:t>more clearly </a:t>
            </a:r>
            <a:r>
              <a:rPr lang="en-GB" dirty="0"/>
              <a:t>the proper criterion for success: a </a:t>
            </a:r>
            <a:r>
              <a:rPr lang="en-GB" dirty="0" smtClean="0"/>
              <a:t>toolmaker succeeds </a:t>
            </a:r>
            <a:r>
              <a:rPr lang="en-GB" dirty="0"/>
              <a:t>as, and only as, the </a:t>
            </a:r>
            <a:r>
              <a:rPr lang="en-GB" i="1" dirty="0"/>
              <a:t>users of his tool </a:t>
            </a:r>
            <a:r>
              <a:rPr lang="en-GB" i="1" dirty="0" smtClean="0"/>
              <a:t>succeed </a:t>
            </a:r>
            <a:r>
              <a:rPr lang="en-GB" dirty="0" smtClean="0"/>
              <a:t>with </a:t>
            </a:r>
            <a:r>
              <a:rPr lang="en-GB" dirty="0"/>
              <a:t>his aid. However shining the blade, however </a:t>
            </a:r>
            <a:r>
              <a:rPr lang="en-GB" dirty="0" smtClean="0"/>
              <a:t>jewelled the </a:t>
            </a:r>
            <a:r>
              <a:rPr lang="en-GB" dirty="0"/>
              <a:t>hilt, however perfect the heft, a sword is </a:t>
            </a:r>
            <a:r>
              <a:rPr lang="en-GB" dirty="0" smtClean="0"/>
              <a:t>tested only </a:t>
            </a:r>
            <a:r>
              <a:rPr lang="en-GB" dirty="0"/>
              <a:t>by cutting. That </a:t>
            </a:r>
            <a:r>
              <a:rPr lang="en-GB" dirty="0" err="1"/>
              <a:t>swordsmith</a:t>
            </a:r>
            <a:r>
              <a:rPr lang="en-GB" dirty="0"/>
              <a:t> is </a:t>
            </a:r>
            <a:r>
              <a:rPr lang="en-GB" dirty="0" smtClean="0"/>
              <a:t>successful whose </a:t>
            </a:r>
            <a:r>
              <a:rPr lang="en-GB" dirty="0"/>
              <a:t>clients die of old age</a:t>
            </a:r>
            <a:r>
              <a:rPr lang="en-GB" dirty="0" smtClean="0"/>
              <a:t>.</a:t>
            </a:r>
          </a:p>
          <a:p>
            <a:r>
              <a:rPr lang="en-GB" dirty="0" smtClean="0"/>
              <a:t>Fred Brooks “The Computer Scientist as </a:t>
            </a:r>
            <a:r>
              <a:rPr lang="en-GB" dirty="0" err="1" smtClean="0"/>
              <a:t>Toolsmith</a:t>
            </a:r>
            <a:r>
              <a:rPr lang="en-GB" dirty="0" smtClean="0"/>
              <a:t>”</a:t>
            </a:r>
            <a:endParaRPr lang="en-GB" dirty="0"/>
          </a:p>
        </p:txBody>
      </p:sp>
      <p:sp>
        <p:nvSpPr>
          <p:cNvPr id="6" name="Explosion 2 5"/>
          <p:cNvSpPr/>
          <p:nvPr/>
        </p:nvSpPr>
        <p:spPr bwMode="auto">
          <a:xfrm>
            <a:off x="5929322" y="0"/>
            <a:ext cx="2643206" cy="1452682"/>
          </a:xfrm>
          <a:prstGeom prst="irregularSeal2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hlink">
                  <a:alpha val="100000"/>
                </a:schemeClr>
              </a:buClr>
              <a:buFont typeface="Wingdings"/>
              <a:buNone/>
              <a:tabLst/>
            </a:pPr>
            <a:r>
              <a:rPr lang="en-GB" sz="3600" dirty="0" smtClean="0">
                <a:solidFill>
                  <a:schemeClr val="tx1">
                    <a:alpha val="100000"/>
                  </a:schemeClr>
                </a:solidFill>
                <a:latin typeface="Comic Sans MS"/>
              </a:rPr>
              <a:t>Yes</a:t>
            </a:r>
            <a:endParaRPr kumimoji="0" lang="en-GB" sz="36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itle 285697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Papers communicate ideas</a:t>
            </a:r>
          </a:p>
        </p:txBody>
      </p:sp>
      <p:sp>
        <p:nvSpPr>
          <p:cNvPr id="285699" name="Text Placeholder 28569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1" hangingPunct="1"/>
            <a:r>
              <a:rPr lang="en-GB" smtClean="0"/>
              <a:t>Your goal: to infect the mind of your reader with </a:t>
            </a:r>
            <a:r>
              <a:rPr lang="en-GB" b="1" smtClean="0">
                <a:solidFill>
                  <a:schemeClr val="hlink"/>
                </a:solidFill>
              </a:rPr>
              <a:t>your idea</a:t>
            </a:r>
            <a:r>
              <a:rPr lang="en-GB" smtClean="0"/>
              <a:t>, like a virus</a:t>
            </a:r>
          </a:p>
          <a:p>
            <a:pPr defTabSz="914400" eaLnBrk="1" hangingPunct="1"/>
            <a:r>
              <a:rPr lang="en-GB" smtClean="0"/>
              <a:t>Papers are far more durable than programs (think Mozart)</a:t>
            </a:r>
          </a:p>
        </p:txBody>
      </p:sp>
      <p:sp>
        <p:nvSpPr>
          <p:cNvPr id="11267" name="TextBox 285699"/>
          <p:cNvSpPr txBox="1">
            <a:spLocks noChangeArrowheads="1"/>
          </p:cNvSpPr>
          <p:nvPr/>
        </p:nvSpPr>
        <p:spPr bwMode="auto">
          <a:xfrm>
            <a:off x="755650" y="4437063"/>
            <a:ext cx="6950075" cy="15541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3200"/>
              <a:t>The greatest ideas are (literally) worthless if you keep them to yourself</a:t>
            </a:r>
            <a:endParaRPr lang="en-GB" sz="3200"/>
          </a:p>
        </p:txBody>
      </p:sp>
      <p:pic>
        <p:nvPicPr>
          <p:cNvPr id="11268" name="Rectangle 2857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488" y="3141663"/>
            <a:ext cx="1836737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itle 180225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Writing papers: model 1</a:t>
            </a:r>
          </a:p>
        </p:txBody>
      </p:sp>
      <p:sp>
        <p:nvSpPr>
          <p:cNvPr id="5122" name="Rounded Rectangle 180226"/>
          <p:cNvSpPr>
            <a:spLocks noChangeArrowheads="1"/>
          </p:cNvSpPr>
          <p:nvPr/>
        </p:nvSpPr>
        <p:spPr bwMode="auto">
          <a:xfrm>
            <a:off x="1419225" y="1770063"/>
            <a:ext cx="898525" cy="5064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2400">
                <a:latin typeface="Arial" pitchFamily="34" charset="0"/>
              </a:rPr>
              <a:t>Idea</a:t>
            </a:r>
          </a:p>
        </p:txBody>
      </p:sp>
      <p:sp>
        <p:nvSpPr>
          <p:cNvPr id="5123" name="Rounded Rectangle 180227"/>
          <p:cNvSpPr>
            <a:spLocks noChangeArrowheads="1"/>
          </p:cNvSpPr>
          <p:nvPr/>
        </p:nvSpPr>
        <p:spPr bwMode="auto">
          <a:xfrm>
            <a:off x="3076575" y="1770063"/>
            <a:ext cx="1911350" cy="5064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2400">
                <a:latin typeface="Arial" pitchFamily="34" charset="0"/>
              </a:rPr>
              <a:t>Do research</a:t>
            </a:r>
          </a:p>
        </p:txBody>
      </p:sp>
      <p:sp>
        <p:nvSpPr>
          <p:cNvPr id="5124" name="Rounded Rectangle 180228"/>
          <p:cNvSpPr>
            <a:spLocks noChangeArrowheads="1"/>
          </p:cNvSpPr>
          <p:nvPr/>
        </p:nvSpPr>
        <p:spPr bwMode="auto">
          <a:xfrm>
            <a:off x="5811838" y="1770063"/>
            <a:ext cx="2073275" cy="5064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2400">
                <a:latin typeface="Arial" pitchFamily="34" charset="0"/>
              </a:rPr>
              <a:t>Write paper</a:t>
            </a:r>
          </a:p>
        </p:txBody>
      </p:sp>
      <p:cxnSp>
        <p:nvCxnSpPr>
          <p:cNvPr id="5125" name="Straight Arrow Connector 180229"/>
          <p:cNvCxnSpPr>
            <a:cxnSpLocks noChangeShapeType="1"/>
          </p:cNvCxnSpPr>
          <p:nvPr/>
        </p:nvCxnSpPr>
        <p:spPr bwMode="auto">
          <a:xfrm>
            <a:off x="2317750" y="2024063"/>
            <a:ext cx="758825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26" name="Straight Arrow Connector 180230"/>
          <p:cNvCxnSpPr>
            <a:cxnSpLocks noChangeShapeType="1"/>
          </p:cNvCxnSpPr>
          <p:nvPr/>
        </p:nvCxnSpPr>
        <p:spPr bwMode="auto">
          <a:xfrm>
            <a:off x="4987925" y="2024063"/>
            <a:ext cx="823913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anchor="t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40000"/>
          </a:spcBef>
          <a:spcAft>
            <a:spcPct val="0"/>
          </a:spcAft>
          <a:buClr>
            <a:schemeClr val="hlink">
              <a:alpha val="100000"/>
            </a:schemeClr>
          </a:buClr>
          <a:buFont typeface="Wingdings"/>
          <a:buNone/>
          <a:tabLst/>
          <a:defRPr kumimoji="0" lang="en-GB" sz="2000" b="0" i="0" u="none" strike="noStrike" baseline="0">
            <a:solidFill>
              <a:schemeClr val="tx1">
                <a:alpha val="100000"/>
              </a:schemeClr>
            </a:solidFill>
            <a:effectLst/>
            <a:latin typeface="Comic Sans M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anchor="t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40000"/>
          </a:spcBef>
          <a:spcAft>
            <a:spcPct val="0"/>
          </a:spcAft>
          <a:buClr>
            <a:schemeClr val="hlink">
              <a:alpha val="100000"/>
            </a:schemeClr>
          </a:buClr>
          <a:buFont typeface="Wingdings"/>
          <a:buNone/>
          <a:tabLst/>
          <a:defRPr kumimoji="0" lang="en-GB" sz="2000" b="0" i="0" u="none" strike="noStrike" baseline="0">
            <a:solidFill>
              <a:schemeClr val="tx1">
                <a:alpha val="100000"/>
              </a:schemeClr>
            </a:solidFill>
            <a:effectLst/>
            <a:latin typeface="Comic Sans MS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CC6EB42EF67047A278C6E580679852" ma:contentTypeVersion="4" ma:contentTypeDescription="Create a new document." ma:contentTypeScope="" ma:versionID="40f89ca09ab3369822c7be1a6d9ba351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b387f137bb906b7447443f1b7ddcb5f2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ExpirationDate" minOccurs="0"/>
                <xsd:element ref="ns1:PublishingStart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ExpirationDate" ma:index="8" nillable="true" ma:displayName="Scheduling End Date" ma:internalName="PublishingExpirationDate">
      <xsd:simpleType>
        <xsd:restriction base="dms:Unknown"/>
      </xsd:simpleType>
    </xsd:element>
    <xsd:element name="PublishingStartDate" ma:index="9" nillable="true" ma:displayName="Scheduling Start Date" ma:internalName="PublishingStart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>2019-07-03T09:25:08+00:00</PublishingExpirationDate>
    <PublishingStartDate xmlns="http://schemas.microsoft.com/sharepoint/v3">2009-07-03T09:25:08+00:00</PublishingStartDate>
  </documentManagement>
</p:properties>
</file>

<file path=customXml/itemProps1.xml><?xml version="1.0" encoding="utf-8"?>
<ds:datastoreItem xmlns:ds="http://schemas.openxmlformats.org/officeDocument/2006/customXml" ds:itemID="{349B35B9-8DE8-4079-A4EA-B4C35C4EBD24}"/>
</file>

<file path=customXml/itemProps2.xml><?xml version="1.0" encoding="utf-8"?>
<ds:datastoreItem xmlns:ds="http://schemas.openxmlformats.org/officeDocument/2006/customXml" ds:itemID="{FEED2765-24BB-4AF9-98D5-5EB51DECBB2F}"/>
</file>

<file path=customXml/itemProps3.xml><?xml version="1.0" encoding="utf-8"?>
<ds:datastoreItem xmlns:ds="http://schemas.openxmlformats.org/officeDocument/2006/customXml" ds:itemID="{EEEF93B2-35A5-4E0D-BE8C-B1C3C9604DD4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2365</Words>
  <Application>Microsoft Office PowerPoint</Application>
  <PresentationFormat>On-screen Show (4:3)</PresentationFormat>
  <Paragraphs>364</Paragraphs>
  <Slides>55</Slides>
  <Notes>55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Blends</vt:lpstr>
      <vt:lpstr>How to write a  great research paper</vt:lpstr>
      <vt:lpstr>Writing papers is a skill</vt:lpstr>
      <vt:lpstr>Why write papers?</vt:lpstr>
      <vt:lpstr>Why write papers?</vt:lpstr>
      <vt:lpstr>Why write papers?</vt:lpstr>
      <vt:lpstr>Why write papers?</vt:lpstr>
      <vt:lpstr>Why write papers?</vt:lpstr>
      <vt:lpstr>Papers communicate ideas</vt:lpstr>
      <vt:lpstr>Writing papers: model 1</vt:lpstr>
      <vt:lpstr>Writing papers: model 2</vt:lpstr>
      <vt:lpstr>Do not be intimidated</vt:lpstr>
      <vt:lpstr>Do not be intimidated</vt:lpstr>
      <vt:lpstr>The Idea</vt:lpstr>
      <vt:lpstr>Can you hear the “ping”?</vt:lpstr>
      <vt:lpstr>Your narrative flow</vt:lpstr>
      <vt:lpstr>Structure (conference paper)</vt:lpstr>
      <vt:lpstr>The abstract</vt:lpstr>
      <vt:lpstr>Example</vt:lpstr>
      <vt:lpstr>Structure</vt:lpstr>
      <vt:lpstr>The introduction (1 page)</vt:lpstr>
      <vt:lpstr>Describe the problem</vt:lpstr>
      <vt:lpstr>Molehills not mountains</vt:lpstr>
      <vt:lpstr>State your contributions</vt:lpstr>
      <vt:lpstr>State your contributions</vt:lpstr>
      <vt:lpstr>Contributions should be refutable</vt:lpstr>
      <vt:lpstr>No “rest of this paper is...”</vt:lpstr>
      <vt:lpstr>Structure</vt:lpstr>
      <vt:lpstr>No related work yet!</vt:lpstr>
      <vt:lpstr>No related work yet</vt:lpstr>
      <vt:lpstr>Structure</vt:lpstr>
      <vt:lpstr>Presenting the idea</vt:lpstr>
      <vt:lpstr>Presenting the idea</vt:lpstr>
      <vt:lpstr>Putting the reader first</vt:lpstr>
      <vt:lpstr>The payload of your paper</vt:lpstr>
      <vt:lpstr>Using examples</vt:lpstr>
      <vt:lpstr>The details: evidence </vt:lpstr>
      <vt:lpstr>Structure</vt:lpstr>
      <vt:lpstr>Related work</vt:lpstr>
      <vt:lpstr>The truth: credit is not like money</vt:lpstr>
      <vt:lpstr>Credit is not like money</vt:lpstr>
      <vt:lpstr>Structure</vt:lpstr>
      <vt:lpstr>Conclusions and further work</vt:lpstr>
      <vt:lpstr>The process of writing</vt:lpstr>
      <vt:lpstr>The process</vt:lpstr>
      <vt:lpstr>Getting help</vt:lpstr>
      <vt:lpstr>Getting expert help</vt:lpstr>
      <vt:lpstr>Listening to your reviewers</vt:lpstr>
      <vt:lpstr>Listening to your reviewers</vt:lpstr>
      <vt:lpstr>Language and style</vt:lpstr>
      <vt:lpstr>Basic stuff</vt:lpstr>
      <vt:lpstr>Visual structure</vt:lpstr>
      <vt:lpstr>Visual structure</vt:lpstr>
      <vt:lpstr>Use the active voice</vt:lpstr>
      <vt:lpstr>Use simple, direct language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2009-07-02T12:49:56Z</dcterms:created>
  <dcterms:modified xsi:type="dcterms:W3CDTF">2009-07-02T12:50:02Z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0x01010078CC6EB42EF67047A278C6E580679852</vt:lpwstr>
  </property>
</Properties>
</file>