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76" r:id="rId2"/>
    <p:sldId id="279" r:id="rId3"/>
    <p:sldId id="313" r:id="rId4"/>
    <p:sldId id="314" r:id="rId5"/>
    <p:sldId id="315" r:id="rId6"/>
    <p:sldId id="283" r:id="rId7"/>
    <p:sldId id="316" r:id="rId8"/>
    <p:sldId id="317" r:id="rId9"/>
    <p:sldId id="319" r:id="rId10"/>
    <p:sldId id="320" r:id="rId11"/>
    <p:sldId id="321" r:id="rId12"/>
    <p:sldId id="322" r:id="rId13"/>
    <p:sldId id="323" r:id="rId14"/>
    <p:sldId id="324" r:id="rId15"/>
    <p:sldId id="325" r:id="rId16"/>
  </p:sldIdLst>
  <p:sldSz cx="9144000" cy="5143500" type="screen16x9"/>
  <p:notesSz cx="9144000" cy="6858000"/>
  <p:embeddedFontLst>
    <p:embeddedFont>
      <p:font typeface="Proxima Nova" panose="020B0604020202020204" charset="0"/>
      <p:regular r:id="rId18"/>
      <p:bold r:id="rId19"/>
      <p:italic r:id="rId20"/>
      <p:boldItalic r:id="rId21"/>
    </p:embeddedFont>
    <p:embeddedFont>
      <p:font typeface="Roboto" panose="020B0604020202020204" charset="0"/>
      <p:regular r:id="rId22"/>
      <p:bold r:id="rId23"/>
      <p:italic r:id="rId24"/>
      <p:boldItalic r:id="rId25"/>
    </p:embeddedFont>
    <p:embeddedFont>
      <p:font typeface="Proxima Nova Extrabold" panose="02000506030000020004" pitchFamily="2" charset="0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87703" autoAdjust="0"/>
  </p:normalViewPr>
  <p:slideViewPr>
    <p:cSldViewPr snapToGrid="0">
      <p:cViewPr varScale="1">
        <p:scale>
          <a:sx n="103" d="100"/>
          <a:sy n="103" d="100"/>
        </p:scale>
        <p:origin x="95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6" d="100"/>
          <a:sy n="116" d="100"/>
        </p:scale>
        <p:origin x="238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99227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b79a41cc15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b79a41cc15_0_28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заголовком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79347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b79a41cc15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b79a41cc15_0_37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Слайд со списком</a:t>
            </a: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28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b79a41cc15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b79a41cc15_0_37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Слайд со списком</a:t>
            </a: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436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b79a41cc15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b79a41cc15_0_37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Слайд со списком</a:t>
            </a: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538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b79a41cc15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b79a41cc15_0_37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Слайд со списком</a:t>
            </a: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203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b79a41cc15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b79a41cc15_0_37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Слайд со списком</a:t>
            </a: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719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b79a41cc15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b79a41cc15_0_37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Слайд со списком</a:t>
            </a: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372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b79a41cc15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b79a41cc15_0_32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Слайд с акцентным перечислением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79805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b79a41cc15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b79a41cc15_0_37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Слайд со списком</a:t>
            </a: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874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b79a41cc15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b79a41cc15_0_37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Слайд со списком</a:t>
            </a: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184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b79a41cc15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b79a41cc15_0_37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Слайд со списком</a:t>
            </a: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893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b79a41cc15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b79a41cc15_0_37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Слайд со списком</a:t>
            </a: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693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b79a41cc15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b79a41cc15_0_37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Слайд со списком</a:t>
            </a: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514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b79a41cc15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b79a41cc15_0_37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Слайд со списком</a:t>
            </a: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491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b79a41cc15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b79a41cc15_0_37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Слайд со списком</a:t>
            </a: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3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1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1" y="2834125"/>
            <a:ext cx="8520601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1" y="445025"/>
            <a:ext cx="852060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852060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12" lvl="0" indent="-34291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23" lvl="1" indent="-317508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34" lvl="2" indent="-317508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46" lvl="3" indent="-317508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57" lvl="4" indent="-317508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68" lvl="5" indent="-317508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80" lvl="6" indent="-317508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92" lvl="7" indent="-317508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902" lvl="8" indent="-31750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1" y="445025"/>
            <a:ext cx="852060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12" lvl="0" indent="-317508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23" lvl="1" indent="-304808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34" lvl="2" indent="-304808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46" lvl="3" indent="-304808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57" lvl="4" indent="-304808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68" lvl="5" indent="-304808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80" lvl="6" indent="-304808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92" lvl="7" indent="-304808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902" lvl="8" indent="-304808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12" lvl="0" indent="-317508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23" lvl="1" indent="-304808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34" lvl="2" indent="-304808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46" lvl="3" indent="-304808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57" lvl="4" indent="-304808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68" lvl="5" indent="-304808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80" lvl="6" indent="-304808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92" lvl="7" indent="-304808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902" lvl="8" indent="-304808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1" y="445025"/>
            <a:ext cx="852060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12" lvl="0" indent="-30480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23" lvl="1" indent="-304808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34" lvl="2" indent="-304808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46" lvl="3" indent="-304808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57" lvl="4" indent="-304808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68" lvl="5" indent="-304808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80" lvl="6" indent="-304808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92" lvl="7" indent="-304808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902" lvl="8" indent="-304808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49" y="450150"/>
            <a:ext cx="6367801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1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1" y="2803076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3" y="724075"/>
            <a:ext cx="3837001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12" lvl="0" indent="-34291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23" lvl="1" indent="-317508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34" lvl="2" indent="-317508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46" lvl="3" indent="-317508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57" lvl="4" indent="-317508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68" lvl="5" indent="-317508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80" lvl="6" indent="-317508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92" lvl="7" indent="-317508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902" lvl="8" indent="-31750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12" lvl="0" indent="-22860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1" y="1106125"/>
            <a:ext cx="8520601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1" y="3152225"/>
            <a:ext cx="8520601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12" lvl="0" indent="-34291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23" lvl="1" indent="-317508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34" lvl="2" indent="-317508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46" lvl="3" indent="-317508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57" lvl="4" indent="-317508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68" lvl="5" indent="-317508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80" lvl="6" indent="-317508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92" lvl="7" indent="-317508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902" lvl="8" indent="-317508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1" y="445025"/>
            <a:ext cx="85206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852060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3"/>
          <p:cNvSpPr txBox="1"/>
          <p:nvPr/>
        </p:nvSpPr>
        <p:spPr>
          <a:xfrm>
            <a:off x="1207194" y="1343954"/>
            <a:ext cx="7181433" cy="2108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5600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Open Office XML</a:t>
            </a:r>
          </a:p>
          <a:p>
            <a:r>
              <a:rPr lang="en-US" sz="5600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OOXML</a:t>
            </a:r>
            <a:endParaRPr sz="5600" dirty="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cxnSp>
        <p:nvCxnSpPr>
          <p:cNvPr id="377" name="Google Shape;377;p33"/>
          <p:cNvCxnSpPr/>
          <p:nvPr/>
        </p:nvCxnSpPr>
        <p:spPr>
          <a:xfrm>
            <a:off x="1323002" y="3452191"/>
            <a:ext cx="7179000" cy="0"/>
          </a:xfrm>
          <a:prstGeom prst="straightConnector1">
            <a:avLst/>
          </a:prstGeom>
          <a:noFill/>
          <a:ln w="9525" cap="flat" cmpd="sng">
            <a:solidFill>
              <a:srgbClr val="55B6F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8" name="Google Shape;378;p33"/>
          <p:cNvSpPr txBox="1"/>
          <p:nvPr/>
        </p:nvSpPr>
        <p:spPr>
          <a:xfrm>
            <a:off x="1207192" y="3810002"/>
            <a:ext cx="6845100" cy="549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1600" dirty="0">
                <a:solidFill>
                  <a:srgbClr val="D6EEFF"/>
                </a:solidFill>
                <a:latin typeface="Roboto"/>
                <a:ea typeface="Roboto"/>
                <a:cs typeface="Roboto"/>
                <a:sym typeface="Roboto"/>
              </a:rPr>
              <a:t>Office Open XML – формат на основе XML для офисных документов</a:t>
            </a:r>
          </a:p>
        </p:txBody>
      </p:sp>
      <p:grpSp>
        <p:nvGrpSpPr>
          <p:cNvPr id="379" name="Google Shape;379;p33"/>
          <p:cNvGrpSpPr/>
          <p:nvPr/>
        </p:nvGrpSpPr>
        <p:grpSpPr>
          <a:xfrm>
            <a:off x="0" y="0"/>
            <a:ext cx="648600" cy="5143500"/>
            <a:chOff x="0" y="0"/>
            <a:chExt cx="648600" cy="5143500"/>
          </a:xfrm>
        </p:grpSpPr>
        <p:sp>
          <p:nvSpPr>
            <p:cNvPr id="380" name="Google Shape;380;p33"/>
            <p:cNvSpPr/>
            <p:nvPr/>
          </p:nvSpPr>
          <p:spPr>
            <a:xfrm>
              <a:off x="0" y="0"/>
              <a:ext cx="648600" cy="5143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pic>
          <p:nvPicPr>
            <p:cNvPr id="381" name="Google Shape;381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399993">
              <a:off x="7200" y="435600"/>
              <a:ext cx="637200" cy="205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40"/>
          <p:cNvGrpSpPr/>
          <p:nvPr/>
        </p:nvGrpSpPr>
        <p:grpSpPr>
          <a:xfrm>
            <a:off x="0" y="0"/>
            <a:ext cx="648600" cy="5143500"/>
            <a:chOff x="0" y="0"/>
            <a:chExt cx="648600" cy="5143500"/>
          </a:xfrm>
        </p:grpSpPr>
        <p:sp>
          <p:nvSpPr>
            <p:cNvPr id="459" name="Google Shape;459;p40"/>
            <p:cNvSpPr/>
            <p:nvPr/>
          </p:nvSpPr>
          <p:spPr>
            <a:xfrm>
              <a:off x="0" y="0"/>
              <a:ext cx="648600" cy="5143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pic>
          <p:nvPicPr>
            <p:cNvPr id="460" name="Google Shape;460;p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399993">
              <a:off x="7200" y="435600"/>
              <a:ext cx="637200" cy="205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2" name="Google Shape;462;p40"/>
          <p:cNvSpPr txBox="1"/>
          <p:nvPr/>
        </p:nvSpPr>
        <p:spPr>
          <a:xfrm>
            <a:off x="800361" y="128762"/>
            <a:ext cx="8272201" cy="463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800" dirty="0" smtClean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Нумерованный список</a:t>
            </a:r>
            <a:r>
              <a:rPr lang="en-US" sz="1800" dirty="0" smtClean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 </a:t>
            </a:r>
            <a:r>
              <a:rPr lang="ru-RU" sz="1800" dirty="0" smtClean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реальный пример</a:t>
            </a:r>
            <a:r>
              <a:rPr lang="en-US" sz="1800" dirty="0" smtClean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 </a:t>
            </a:r>
            <a:r>
              <a:rPr lang="ru-RU" sz="1800" dirty="0" smtClean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файл </a:t>
            </a:r>
            <a:r>
              <a:rPr lang="en-US" sz="1800" dirty="0" smtClean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docx</a:t>
            </a:r>
            <a:endParaRPr lang="ru-RU" sz="1800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21" y="690308"/>
            <a:ext cx="7708983" cy="363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8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40"/>
          <p:cNvGrpSpPr/>
          <p:nvPr/>
        </p:nvGrpSpPr>
        <p:grpSpPr>
          <a:xfrm>
            <a:off x="0" y="0"/>
            <a:ext cx="648600" cy="5143500"/>
            <a:chOff x="0" y="0"/>
            <a:chExt cx="648600" cy="5143500"/>
          </a:xfrm>
        </p:grpSpPr>
        <p:sp>
          <p:nvSpPr>
            <p:cNvPr id="459" name="Google Shape;459;p40"/>
            <p:cNvSpPr/>
            <p:nvPr/>
          </p:nvSpPr>
          <p:spPr>
            <a:xfrm>
              <a:off x="0" y="0"/>
              <a:ext cx="648600" cy="5143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pic>
          <p:nvPicPr>
            <p:cNvPr id="460" name="Google Shape;460;p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399993">
              <a:off x="7200" y="435600"/>
              <a:ext cx="637200" cy="205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Google Shape;462;p40"/>
          <p:cNvSpPr txBox="1"/>
          <p:nvPr/>
        </p:nvSpPr>
        <p:spPr>
          <a:xfrm>
            <a:off x="1451864" y="1338457"/>
            <a:ext cx="7772400" cy="111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ru-RU" sz="1600" dirty="0">
              <a:solidFill>
                <a:schemeClr val="bg1"/>
              </a:solidFill>
            </a:endParaRPr>
          </a:p>
          <a:p>
            <a:r>
              <a:rPr lang="ru-RU" sz="1600" b="1" dirty="0">
                <a:solidFill>
                  <a:schemeClr val="bg1"/>
                </a:solidFill>
              </a:rPr>
              <a:t>  </a:t>
            </a:r>
            <a:endParaRPr lang="ru-RU" sz="1600" dirty="0">
              <a:solidFill>
                <a:schemeClr val="bg1"/>
              </a:solidFill>
            </a:endParaRPr>
          </a:p>
          <a:p>
            <a:r>
              <a:rPr lang="ru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ru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ru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ru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462;p40"/>
          <p:cNvSpPr txBox="1"/>
          <p:nvPr/>
        </p:nvSpPr>
        <p:spPr>
          <a:xfrm>
            <a:off x="4788050" y="1122151"/>
            <a:ext cx="3955535" cy="2134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В свойствах параграфа могут задаваться </a:t>
            </a:r>
            <a:r>
              <a:rPr lang="ru-RU" b="1" dirty="0" smtClean="0">
                <a:solidFill>
                  <a:schemeClr val="bg1"/>
                </a:solidFill>
              </a:rPr>
              <a:t>стили (на </a:t>
            </a:r>
            <a:r>
              <a:rPr lang="ru-RU" b="1" dirty="0" smtClean="0">
                <a:solidFill>
                  <a:schemeClr val="bg1"/>
                </a:solidFill>
              </a:rPr>
              <a:t>картинке выделено желтым </a:t>
            </a:r>
            <a:r>
              <a:rPr lang="ru-RU" b="1" dirty="0" smtClean="0">
                <a:solidFill>
                  <a:schemeClr val="bg1"/>
                </a:solidFill>
              </a:rPr>
              <a:t>прямоугольником).</a:t>
            </a:r>
          </a:p>
          <a:p>
            <a:endParaRPr lang="ru-RU" b="1" dirty="0">
              <a:solidFill>
                <a:schemeClr val="bg1"/>
              </a:solidFill>
            </a:endParaRPr>
          </a:p>
          <a:p>
            <a:r>
              <a:rPr lang="ru-RU" b="1" dirty="0" smtClean="0">
                <a:solidFill>
                  <a:schemeClr val="bg1"/>
                </a:solidFill>
              </a:rPr>
              <a:t>Несмотря </a:t>
            </a:r>
            <a:r>
              <a:rPr lang="ru-RU" b="1" dirty="0" smtClean="0">
                <a:solidFill>
                  <a:schemeClr val="bg1"/>
                </a:solidFill>
              </a:rPr>
              <a:t>на </a:t>
            </a:r>
            <a:r>
              <a:rPr lang="ru-RU" b="1" dirty="0" smtClean="0">
                <a:solidFill>
                  <a:schemeClr val="bg1"/>
                </a:solidFill>
              </a:rPr>
              <a:t>то, </a:t>
            </a:r>
            <a:r>
              <a:rPr lang="ru-RU" b="1" dirty="0" smtClean="0">
                <a:solidFill>
                  <a:schemeClr val="bg1"/>
                </a:solidFill>
              </a:rPr>
              <a:t>что в свойствах </a:t>
            </a:r>
            <a:r>
              <a:rPr lang="en-US" b="1" dirty="0" smtClean="0">
                <a:solidFill>
                  <a:schemeClr val="bg1"/>
                </a:solidFill>
              </a:rPr>
              <a:t>Run rPrp </a:t>
            </a:r>
            <a:r>
              <a:rPr lang="ru-RU" b="1" dirty="0" smtClean="0">
                <a:solidFill>
                  <a:schemeClr val="bg1"/>
                </a:solidFill>
              </a:rPr>
              <a:t> задан шрифт </a:t>
            </a:r>
            <a:r>
              <a:rPr lang="en-US" b="1" dirty="0" smtClean="0">
                <a:solidFill>
                  <a:schemeClr val="bg1"/>
                </a:solidFill>
              </a:rPr>
              <a:t>Times New Roman</a:t>
            </a:r>
            <a:r>
              <a:rPr lang="ru-RU" b="1" dirty="0" smtClean="0">
                <a:solidFill>
                  <a:schemeClr val="bg1"/>
                </a:solidFill>
              </a:rPr>
              <a:t>, шрифт будет выводиться согласно указанному в </a:t>
            </a:r>
            <a:r>
              <a:rPr lang="ru-RU" b="1" dirty="0" smtClean="0">
                <a:solidFill>
                  <a:schemeClr val="bg1"/>
                </a:solidFill>
              </a:rPr>
              <a:t>стилях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ru-RU" b="1" dirty="0" smtClean="0">
                <a:solidFill>
                  <a:schemeClr val="bg1"/>
                </a:solidFill>
              </a:rPr>
              <a:t>и это будет </a:t>
            </a:r>
            <a:r>
              <a:rPr lang="en-US" b="1" dirty="0" smtClean="0">
                <a:solidFill>
                  <a:schemeClr val="bg1"/>
                </a:solidFill>
              </a:rPr>
              <a:t>Calibri </a:t>
            </a:r>
            <a:r>
              <a:rPr lang="ru-RU" b="1" dirty="0" smtClean="0">
                <a:solidFill>
                  <a:schemeClr val="bg1"/>
                </a:solidFill>
              </a:rPr>
              <a:t>размером 11 пикселей = </a:t>
            </a:r>
            <a:r>
              <a:rPr lang="ru-RU" b="1" dirty="0" smtClean="0">
                <a:solidFill>
                  <a:schemeClr val="bg1"/>
                </a:solidFill>
              </a:rPr>
              <a:t>22/2.</a:t>
            </a:r>
          </a:p>
          <a:p>
            <a:endParaRPr lang="ru-RU" b="1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С</a:t>
            </a:r>
            <a:r>
              <a:rPr lang="ru-RU" b="1" dirty="0" smtClean="0">
                <a:solidFill>
                  <a:schemeClr val="bg1"/>
                </a:solidFill>
              </a:rPr>
              <a:t>тили </a:t>
            </a:r>
            <a:r>
              <a:rPr lang="ru-RU" b="1" dirty="0" smtClean="0">
                <a:solidFill>
                  <a:schemeClr val="bg1"/>
                </a:solidFill>
              </a:rPr>
              <a:t>хранятся в </a:t>
            </a:r>
            <a:r>
              <a:rPr lang="en-US" b="1" dirty="0" smtClean="0">
                <a:solidFill>
                  <a:schemeClr val="bg1"/>
                </a:solidFill>
              </a:rPr>
              <a:t>styles.xml</a:t>
            </a:r>
            <a:endParaRPr lang="ru-RU" dirty="0"/>
          </a:p>
          <a:p>
            <a:endParaRPr lang="ru-RU" dirty="0" smtClean="0"/>
          </a:p>
          <a:p>
            <a:endParaRPr lang="en-US"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58" y="219599"/>
            <a:ext cx="3392513" cy="230929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59" y="2745196"/>
            <a:ext cx="3419872" cy="179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0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40"/>
          <p:cNvGrpSpPr/>
          <p:nvPr/>
        </p:nvGrpSpPr>
        <p:grpSpPr>
          <a:xfrm>
            <a:off x="0" y="0"/>
            <a:ext cx="648600" cy="5143500"/>
            <a:chOff x="0" y="0"/>
            <a:chExt cx="648600" cy="5143500"/>
          </a:xfrm>
        </p:grpSpPr>
        <p:sp>
          <p:nvSpPr>
            <p:cNvPr id="459" name="Google Shape;459;p40"/>
            <p:cNvSpPr/>
            <p:nvPr/>
          </p:nvSpPr>
          <p:spPr>
            <a:xfrm>
              <a:off x="0" y="0"/>
              <a:ext cx="648600" cy="5143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pic>
          <p:nvPicPr>
            <p:cNvPr id="460" name="Google Shape;460;p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399993">
              <a:off x="7200" y="435600"/>
              <a:ext cx="637200" cy="205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Google Shape;462;p40"/>
          <p:cNvSpPr txBox="1"/>
          <p:nvPr/>
        </p:nvSpPr>
        <p:spPr>
          <a:xfrm>
            <a:off x="1451864" y="1338457"/>
            <a:ext cx="7772400" cy="111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ru-RU" sz="1600" dirty="0">
              <a:solidFill>
                <a:schemeClr val="bg1"/>
              </a:solidFill>
            </a:endParaRPr>
          </a:p>
          <a:p>
            <a:r>
              <a:rPr lang="ru-RU" sz="1600" b="1" dirty="0">
                <a:solidFill>
                  <a:schemeClr val="bg1"/>
                </a:solidFill>
              </a:rPr>
              <a:t>  </a:t>
            </a:r>
            <a:endParaRPr lang="ru-RU" sz="1600" dirty="0">
              <a:solidFill>
                <a:schemeClr val="bg1"/>
              </a:solidFill>
            </a:endParaRPr>
          </a:p>
          <a:p>
            <a:r>
              <a:rPr lang="ru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ru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ru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ru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462;p40"/>
          <p:cNvSpPr txBox="1"/>
          <p:nvPr/>
        </p:nvSpPr>
        <p:spPr>
          <a:xfrm>
            <a:off x="1451864" y="210249"/>
            <a:ext cx="7168470" cy="1421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200" dirty="0" smtClean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Основная идея формирования отчета </a:t>
            </a:r>
            <a:r>
              <a:rPr lang="en-US" sz="1200" dirty="0" err="1" smtClean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docx</a:t>
            </a:r>
            <a:r>
              <a:rPr lang="ru-RU" sz="1200" dirty="0" smtClean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 </a:t>
            </a:r>
            <a:r>
              <a:rPr lang="ru-RU" sz="1200" dirty="0">
                <a:solidFill>
                  <a:schemeClr val="bg1"/>
                </a:solidFill>
              </a:rPr>
              <a:t>— </a:t>
            </a:r>
            <a:r>
              <a:rPr lang="ru-RU" sz="1200" dirty="0" smtClean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это </a:t>
            </a:r>
            <a:r>
              <a:rPr lang="ru-RU" sz="1200" dirty="0" smtClean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замена текста в </a:t>
            </a:r>
            <a:r>
              <a:rPr lang="en-US" sz="1200" dirty="0" smtClean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word’</a:t>
            </a:r>
            <a:r>
              <a:rPr lang="ru-RU" sz="1200" dirty="0" smtClean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е</a:t>
            </a:r>
            <a:r>
              <a:rPr lang="en-US" sz="1200" dirty="0" smtClean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 </a:t>
            </a:r>
            <a:r>
              <a:rPr lang="ru-RU" sz="1200" dirty="0" smtClean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по ключевым</a:t>
            </a:r>
            <a:r>
              <a:rPr lang="en-US" sz="1200" dirty="0" smtClean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 </a:t>
            </a:r>
            <a:r>
              <a:rPr lang="ru-RU" sz="1200" dirty="0" smtClean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текстовым меткам, которые будут храниться внутри тега </a:t>
            </a:r>
            <a:r>
              <a:rPr lang="en-US" sz="1200" dirty="0" smtClean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(w:r)</a:t>
            </a:r>
            <a:r>
              <a:rPr lang="ru-RU" sz="1200" dirty="0" smtClean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 </a:t>
            </a:r>
            <a:r>
              <a:rPr lang="en-US" sz="1200" dirty="0" smtClean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Run</a:t>
            </a:r>
            <a:r>
              <a:rPr lang="ru-RU" sz="1200" dirty="0" smtClean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 в его теге </a:t>
            </a:r>
            <a:r>
              <a:rPr lang="en-US" sz="1200" dirty="0" smtClean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(w:t) </a:t>
            </a:r>
            <a:r>
              <a:rPr lang="en-US" sz="1200" dirty="0" smtClean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Text</a:t>
            </a:r>
            <a:r>
              <a:rPr lang="ru-RU" sz="1200" dirty="0" smtClean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, а также </a:t>
            </a:r>
            <a:r>
              <a:rPr lang="ru-RU" sz="1200" dirty="0" smtClean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вставка </a:t>
            </a:r>
            <a:r>
              <a:rPr lang="ru-RU" sz="1200" dirty="0" smtClean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табличных данных по меткам в таблицах</a:t>
            </a:r>
            <a:r>
              <a:rPr lang="ru-RU" sz="1200" dirty="0" smtClean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.</a:t>
            </a:r>
          </a:p>
          <a:p>
            <a:endParaRPr lang="ru-RU" sz="1200" dirty="0" smtClean="0">
              <a:solidFill>
                <a:srgbClr val="FFFFFF"/>
              </a:solidFill>
              <a:latin typeface="Roboto"/>
              <a:ea typeface="Roboto"/>
              <a:sym typeface="Roboto"/>
            </a:endParaRPr>
          </a:p>
          <a:p>
            <a:r>
              <a:rPr lang="ru-RU" sz="1200" dirty="0" smtClean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Для таблиц мы устанавливаем уникальный идентификатор таблицы </a:t>
            </a:r>
            <a:r>
              <a:rPr lang="en-US" sz="1200" dirty="0" smtClean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Id </a:t>
            </a:r>
            <a:r>
              <a:rPr lang="ru-RU" sz="1200" dirty="0" smtClean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для каждой таблицы в ее первой строке, чтобы осуществлять поиск меток для вывода табличных данных в ячейках таблицы.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213" y="1735931"/>
            <a:ext cx="4153800" cy="320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1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40"/>
          <p:cNvGrpSpPr/>
          <p:nvPr/>
        </p:nvGrpSpPr>
        <p:grpSpPr>
          <a:xfrm>
            <a:off x="0" y="0"/>
            <a:ext cx="648600" cy="5143500"/>
            <a:chOff x="0" y="0"/>
            <a:chExt cx="648600" cy="5143500"/>
          </a:xfrm>
        </p:grpSpPr>
        <p:sp>
          <p:nvSpPr>
            <p:cNvPr id="459" name="Google Shape;459;p40"/>
            <p:cNvSpPr/>
            <p:nvPr/>
          </p:nvSpPr>
          <p:spPr>
            <a:xfrm>
              <a:off x="0" y="0"/>
              <a:ext cx="648600" cy="5143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pic>
          <p:nvPicPr>
            <p:cNvPr id="460" name="Google Shape;460;p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399993">
              <a:off x="7200" y="435600"/>
              <a:ext cx="637200" cy="205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Google Shape;462;p40"/>
          <p:cNvSpPr txBox="1"/>
          <p:nvPr/>
        </p:nvSpPr>
        <p:spPr>
          <a:xfrm>
            <a:off x="1451864" y="1338457"/>
            <a:ext cx="7772400" cy="111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ru-RU" sz="1600" dirty="0">
              <a:solidFill>
                <a:schemeClr val="bg1"/>
              </a:solidFill>
            </a:endParaRPr>
          </a:p>
          <a:p>
            <a:r>
              <a:rPr lang="ru-RU" sz="1600" b="1" dirty="0">
                <a:solidFill>
                  <a:schemeClr val="bg1"/>
                </a:solidFill>
              </a:rPr>
              <a:t>  </a:t>
            </a:r>
            <a:endParaRPr lang="ru-RU" sz="1600" dirty="0">
              <a:solidFill>
                <a:schemeClr val="bg1"/>
              </a:solidFill>
            </a:endParaRPr>
          </a:p>
          <a:p>
            <a:r>
              <a:rPr lang="ru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ru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ru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ru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462;p40"/>
          <p:cNvSpPr txBox="1"/>
          <p:nvPr/>
        </p:nvSpPr>
        <p:spPr>
          <a:xfrm>
            <a:off x="1451864" y="167092"/>
            <a:ext cx="7168470" cy="101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200" dirty="0" smtClean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Код разделяется на клиентскую часть и серверную часть.</a:t>
            </a:r>
          </a:p>
          <a:p>
            <a:r>
              <a:rPr lang="ru-RU" sz="1200" dirty="0" smtClean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Задача клиентской части это заполнение и сериализация данных для отправки на серверную часть</a:t>
            </a:r>
            <a:r>
              <a:rPr lang="en-US" sz="1200" dirty="0" smtClean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. </a:t>
            </a:r>
            <a:r>
              <a:rPr lang="ru-RU" sz="1200" dirty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Табличные данные сериализуются в виде </a:t>
            </a:r>
            <a:r>
              <a:rPr lang="en-US" sz="1200" dirty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xml (DataTable)</a:t>
            </a:r>
            <a:r>
              <a:rPr lang="ru-RU" sz="1200" dirty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 с помощью библиотеки </a:t>
            </a:r>
            <a:r>
              <a:rPr lang="en-US" sz="1200" dirty="0" smtClean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FastMember. </a:t>
            </a:r>
            <a:r>
              <a:rPr lang="ru-RU" sz="1200" dirty="0" smtClean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Клиентская часть находится в библиотеке </a:t>
            </a:r>
            <a:r>
              <a:rPr lang="en-US" sz="1200" dirty="0" smtClean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Aeb.OpenXml </a:t>
            </a:r>
            <a:r>
              <a:rPr lang="ru-RU" sz="1200" dirty="0" smtClean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в нашем </a:t>
            </a:r>
            <a:r>
              <a:rPr lang="ru-RU" sz="1200" dirty="0" err="1" smtClean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нугете</a:t>
            </a:r>
            <a:r>
              <a:rPr lang="ru-RU" sz="1200" dirty="0" smtClean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.</a:t>
            </a:r>
            <a:endParaRPr lang="ru-RU" sz="1200" dirty="0">
              <a:solidFill>
                <a:srgbClr val="FFFFFF"/>
              </a:solidFill>
              <a:latin typeface="Roboto"/>
              <a:ea typeface="Roboto"/>
              <a:sym typeface="Roboto"/>
            </a:endParaRPr>
          </a:p>
          <a:p>
            <a:endParaRPr lang="ru-RU" sz="1200" dirty="0">
              <a:solidFill>
                <a:srgbClr val="FFFFFF"/>
              </a:solidFill>
              <a:latin typeface="Roboto"/>
              <a:ea typeface="Roboto"/>
              <a:sym typeface="Roboto"/>
            </a:endParaRPr>
          </a:p>
          <a:p>
            <a:endParaRPr lang="ru-RU" sz="1200" dirty="0" smtClean="0">
              <a:solidFill>
                <a:srgbClr val="FFFFFF"/>
              </a:solidFill>
              <a:latin typeface="Roboto"/>
              <a:ea typeface="Roboto"/>
              <a:sym typeface="Roboto"/>
            </a:endParaRPr>
          </a:p>
          <a:p>
            <a:endParaRPr lang="ru-RU" sz="1200" dirty="0">
              <a:solidFill>
                <a:srgbClr val="FFFFFF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171" y="1150144"/>
            <a:ext cx="6506274" cy="373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0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40"/>
          <p:cNvGrpSpPr/>
          <p:nvPr/>
        </p:nvGrpSpPr>
        <p:grpSpPr>
          <a:xfrm>
            <a:off x="0" y="0"/>
            <a:ext cx="648600" cy="5143500"/>
            <a:chOff x="0" y="0"/>
            <a:chExt cx="648600" cy="5143500"/>
          </a:xfrm>
        </p:grpSpPr>
        <p:sp>
          <p:nvSpPr>
            <p:cNvPr id="459" name="Google Shape;459;p40"/>
            <p:cNvSpPr/>
            <p:nvPr/>
          </p:nvSpPr>
          <p:spPr>
            <a:xfrm>
              <a:off x="0" y="0"/>
              <a:ext cx="648600" cy="5143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pic>
          <p:nvPicPr>
            <p:cNvPr id="460" name="Google Shape;460;p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399993">
              <a:off x="7200" y="435600"/>
              <a:ext cx="637200" cy="205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Google Shape;462;p40"/>
          <p:cNvSpPr txBox="1"/>
          <p:nvPr/>
        </p:nvSpPr>
        <p:spPr>
          <a:xfrm>
            <a:off x="1451864" y="1338457"/>
            <a:ext cx="7772400" cy="111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ru-RU" sz="1600" dirty="0">
              <a:solidFill>
                <a:schemeClr val="bg1"/>
              </a:solidFill>
            </a:endParaRPr>
          </a:p>
          <a:p>
            <a:r>
              <a:rPr lang="ru-RU" sz="1600" b="1" dirty="0">
                <a:solidFill>
                  <a:schemeClr val="bg1"/>
                </a:solidFill>
              </a:rPr>
              <a:t>  </a:t>
            </a:r>
            <a:endParaRPr lang="ru-RU" sz="1600" dirty="0">
              <a:solidFill>
                <a:schemeClr val="bg1"/>
              </a:solidFill>
            </a:endParaRPr>
          </a:p>
          <a:p>
            <a:r>
              <a:rPr lang="ru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ru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ru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ru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462;p40"/>
          <p:cNvSpPr txBox="1"/>
          <p:nvPr/>
        </p:nvSpPr>
        <p:spPr>
          <a:xfrm>
            <a:off x="1451864" y="314325"/>
            <a:ext cx="7168470" cy="835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200" dirty="0" smtClean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Серверная </a:t>
            </a:r>
            <a:r>
              <a:rPr lang="ru-RU" sz="1200" dirty="0" smtClean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часть.</a:t>
            </a:r>
          </a:p>
          <a:p>
            <a:r>
              <a:rPr lang="ru-RU" sz="1200" dirty="0" smtClean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Задача </a:t>
            </a:r>
            <a:r>
              <a:rPr lang="ru-RU" sz="1200" dirty="0" smtClean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серверной части </a:t>
            </a:r>
            <a:r>
              <a:rPr lang="ru-RU" sz="1200" dirty="0" smtClean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это </a:t>
            </a:r>
            <a:r>
              <a:rPr lang="ru-RU" sz="1200" dirty="0" smtClean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рендеринг (подмена данных) нашего шаблона.</a:t>
            </a:r>
          </a:p>
          <a:p>
            <a:r>
              <a:rPr lang="ru-RU" sz="1200" dirty="0" smtClean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Сам шаблон нужно подгрузить в микросервис </a:t>
            </a:r>
            <a:r>
              <a:rPr lang="en-US" sz="1200" dirty="0" smtClean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DocumentRenderService, </a:t>
            </a:r>
            <a:r>
              <a:rPr lang="ru-RU" sz="1200" dirty="0" smtClean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в нем реализован адаптер </a:t>
            </a:r>
            <a:r>
              <a:rPr lang="en-US" sz="1200" dirty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OpenXmlWinWordEngineAdapter</a:t>
            </a:r>
            <a:endParaRPr lang="ru-RU" sz="1200" dirty="0">
              <a:solidFill>
                <a:srgbClr val="FFFFFF"/>
              </a:solidFill>
              <a:latin typeface="Roboto"/>
              <a:ea typeface="Roboto"/>
              <a:sym typeface="Roboto"/>
            </a:endParaRPr>
          </a:p>
          <a:p>
            <a:endParaRPr lang="ru-RU" sz="1200" dirty="0" smtClean="0">
              <a:solidFill>
                <a:srgbClr val="FFFFFF"/>
              </a:solidFill>
              <a:latin typeface="Roboto"/>
              <a:ea typeface="Roboto"/>
              <a:sym typeface="Roboto"/>
            </a:endParaRPr>
          </a:p>
          <a:p>
            <a:endParaRPr lang="ru-RU" sz="1200" dirty="0">
              <a:solidFill>
                <a:srgbClr val="FFFFFF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69" y="1531761"/>
            <a:ext cx="7258049" cy="313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4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40"/>
          <p:cNvGrpSpPr/>
          <p:nvPr/>
        </p:nvGrpSpPr>
        <p:grpSpPr>
          <a:xfrm>
            <a:off x="0" y="0"/>
            <a:ext cx="648600" cy="5143500"/>
            <a:chOff x="0" y="0"/>
            <a:chExt cx="648600" cy="5143500"/>
          </a:xfrm>
        </p:grpSpPr>
        <p:sp>
          <p:nvSpPr>
            <p:cNvPr id="459" name="Google Shape;459;p40"/>
            <p:cNvSpPr/>
            <p:nvPr/>
          </p:nvSpPr>
          <p:spPr>
            <a:xfrm>
              <a:off x="0" y="0"/>
              <a:ext cx="648600" cy="5143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pic>
          <p:nvPicPr>
            <p:cNvPr id="460" name="Google Shape;460;p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399993">
              <a:off x="7200" y="435600"/>
              <a:ext cx="637200" cy="205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Google Shape;462;p40"/>
          <p:cNvSpPr txBox="1"/>
          <p:nvPr/>
        </p:nvSpPr>
        <p:spPr>
          <a:xfrm>
            <a:off x="1451864" y="1338457"/>
            <a:ext cx="7772400" cy="111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ru-RU" sz="1600" dirty="0">
              <a:solidFill>
                <a:schemeClr val="bg1"/>
              </a:solidFill>
            </a:endParaRPr>
          </a:p>
          <a:p>
            <a:r>
              <a:rPr lang="ru-RU" sz="1600" b="1" dirty="0">
                <a:solidFill>
                  <a:schemeClr val="bg1"/>
                </a:solidFill>
              </a:rPr>
              <a:t>  </a:t>
            </a:r>
            <a:endParaRPr lang="ru-RU" sz="1600" dirty="0">
              <a:solidFill>
                <a:schemeClr val="bg1"/>
              </a:solidFill>
            </a:endParaRPr>
          </a:p>
          <a:p>
            <a:r>
              <a:rPr lang="ru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ru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ru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ru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462;p40"/>
          <p:cNvSpPr txBox="1"/>
          <p:nvPr/>
        </p:nvSpPr>
        <p:spPr>
          <a:xfrm>
            <a:off x="1308989" y="227335"/>
            <a:ext cx="7168470" cy="3682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000" dirty="0" smtClean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Что реализовано</a:t>
            </a:r>
          </a:p>
          <a:p>
            <a:endParaRPr lang="ru-RU" sz="1200" dirty="0" smtClean="0">
              <a:solidFill>
                <a:srgbClr val="FFFFFF"/>
              </a:solidFill>
              <a:latin typeface="Roboto"/>
              <a:ea typeface="Roboto"/>
              <a:sym typeface="Roboto"/>
            </a:endParaRPr>
          </a:p>
          <a:p>
            <a:pPr>
              <a:spcAft>
                <a:spcPts val="1000"/>
              </a:spcAft>
            </a:pPr>
            <a:r>
              <a:rPr lang="ru-RU" sz="1200" dirty="0" smtClean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1</a:t>
            </a:r>
            <a:r>
              <a:rPr lang="ru-RU" sz="1200" dirty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) Вывод текста в верхний и нижний колонтитул колонтитул в указанные метки.</a:t>
            </a:r>
          </a:p>
          <a:p>
            <a:pPr>
              <a:spcAft>
                <a:spcPts val="1000"/>
              </a:spcAft>
            </a:pPr>
            <a:r>
              <a:rPr lang="ru-RU" sz="1200" dirty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2) Вывод произвольных строк табличных данных в указанную метку вордовской таблицы.</a:t>
            </a:r>
          </a:p>
          <a:p>
            <a:pPr>
              <a:spcAft>
                <a:spcPts val="1000"/>
              </a:spcAft>
            </a:pPr>
            <a:r>
              <a:rPr lang="ru-RU" sz="1200" dirty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3) Вывод текста в указанную метку вордовской  таблицы.</a:t>
            </a:r>
          </a:p>
          <a:p>
            <a:pPr>
              <a:spcAft>
                <a:spcPts val="1000"/>
              </a:spcAft>
            </a:pPr>
            <a:r>
              <a:rPr lang="ru-RU" sz="1200" dirty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4) Вывод группы заполненных таблиц по меткам (клонирование и заполнение данными на основе шаблонной таблицы с метками).</a:t>
            </a:r>
          </a:p>
          <a:p>
            <a:pPr>
              <a:spcAft>
                <a:spcPts val="1000"/>
              </a:spcAft>
            </a:pPr>
            <a:r>
              <a:rPr lang="ru-RU" sz="1200" dirty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Возможность установить разделитель между вордовскими таблицами (новая строка или новая страница).</a:t>
            </a:r>
          </a:p>
          <a:p>
            <a:pPr>
              <a:spcAft>
                <a:spcPts val="1000"/>
              </a:spcAft>
            </a:pPr>
            <a:r>
              <a:rPr lang="ru-RU" sz="1200" dirty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5) Возможность настройки вывода заголовка таблицы на каждой странице (сквозные заголовки).</a:t>
            </a:r>
          </a:p>
          <a:p>
            <a:pPr>
              <a:spcAft>
                <a:spcPts val="1000"/>
              </a:spcAft>
            </a:pPr>
            <a:r>
              <a:rPr lang="ru-RU" sz="1200" dirty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6) Вывод заполненных вложенных таблиц (в ячейке внешней таблицы находится вложенная таблица с указанными метками).</a:t>
            </a:r>
          </a:p>
          <a:p>
            <a:pPr>
              <a:spcAft>
                <a:spcPts val="1000"/>
              </a:spcAft>
            </a:pPr>
            <a:r>
              <a:rPr lang="ru-RU" sz="1200" dirty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7) Генератор текста для формирования текста в указанную метку (цвет текста, размер шрифта, жирность, табуляция, перенос на новую строку).</a:t>
            </a:r>
          </a:p>
          <a:p>
            <a:pPr>
              <a:spcAft>
                <a:spcPts val="1000"/>
              </a:spcAft>
            </a:pPr>
            <a:r>
              <a:rPr lang="ru-RU" sz="1200" dirty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8) Возможность задать глобальные и локальные настройки </a:t>
            </a:r>
            <a:r>
              <a:rPr lang="ru-RU" sz="1200" dirty="0" smtClean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шрифта</a:t>
            </a:r>
            <a:r>
              <a:rPr lang="en-US" sz="1200" dirty="0" smtClean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.</a:t>
            </a:r>
          </a:p>
          <a:p>
            <a:pPr>
              <a:spcAft>
                <a:spcPts val="1000"/>
              </a:spcAft>
            </a:pPr>
            <a:r>
              <a:rPr lang="en-US" sz="1200" dirty="0" smtClean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9) </a:t>
            </a:r>
            <a:r>
              <a:rPr lang="ru-RU" sz="1200" dirty="0" smtClean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Генератор нумерованных списков на основе существующего списка</a:t>
            </a:r>
          </a:p>
          <a:p>
            <a:pPr>
              <a:spcAft>
                <a:spcPts val="600"/>
              </a:spcAft>
            </a:pPr>
            <a:endParaRPr lang="ru-RU" sz="1200" dirty="0">
              <a:solidFill>
                <a:srgbClr val="FFFFFF"/>
              </a:solidFill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6362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36"/>
          <p:cNvGrpSpPr/>
          <p:nvPr/>
        </p:nvGrpSpPr>
        <p:grpSpPr>
          <a:xfrm>
            <a:off x="0" y="0"/>
            <a:ext cx="648600" cy="5143500"/>
            <a:chOff x="0" y="0"/>
            <a:chExt cx="648600" cy="5143500"/>
          </a:xfrm>
        </p:grpSpPr>
        <p:sp>
          <p:nvSpPr>
            <p:cNvPr id="410" name="Google Shape;410;p36"/>
            <p:cNvSpPr/>
            <p:nvPr/>
          </p:nvSpPr>
          <p:spPr>
            <a:xfrm>
              <a:off x="0" y="0"/>
              <a:ext cx="648600" cy="5143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pic>
          <p:nvPicPr>
            <p:cNvPr id="411" name="Google Shape;411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399993">
              <a:off x="7200" y="435600"/>
              <a:ext cx="637200" cy="205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2" name="Google Shape;412;p36"/>
          <p:cNvSpPr txBox="1"/>
          <p:nvPr/>
        </p:nvSpPr>
        <p:spPr>
          <a:xfrm>
            <a:off x="1194375" y="436951"/>
            <a:ext cx="7301100" cy="896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" sz="3200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Преимущества использования</a:t>
            </a:r>
            <a:endParaRPr sz="3200" dirty="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413" name="Google Shape;413;p36"/>
          <p:cNvSpPr txBox="1"/>
          <p:nvPr/>
        </p:nvSpPr>
        <p:spPr>
          <a:xfrm>
            <a:off x="1459585" y="1062741"/>
            <a:ext cx="577800" cy="1064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" sz="6000" b="1" i="1" dirty="0">
                <a:solidFill>
                  <a:srgbClr val="55B6FA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6000" b="1" i="1" dirty="0">
              <a:solidFill>
                <a:srgbClr val="55B6F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4" name="Google Shape;414;p36"/>
          <p:cNvSpPr txBox="1"/>
          <p:nvPr/>
        </p:nvSpPr>
        <p:spPr>
          <a:xfrm>
            <a:off x="1255457" y="3804740"/>
            <a:ext cx="1204268" cy="67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ru-RU" sz="1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Сложный </a:t>
            </a:r>
            <a:r>
              <a:rPr lang="en-US" sz="1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API</a:t>
            </a:r>
            <a:endParaRPr sz="12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p36"/>
          <p:cNvSpPr txBox="1"/>
          <p:nvPr/>
        </p:nvSpPr>
        <p:spPr>
          <a:xfrm>
            <a:off x="3090494" y="2060870"/>
            <a:ext cx="1796940" cy="784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ru-RU" sz="1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Не требует установки </a:t>
            </a:r>
            <a:r>
              <a:rPr lang="en-US" sz="1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Microsoft Office</a:t>
            </a:r>
            <a:endParaRPr sz="12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36"/>
          <p:cNvSpPr txBox="1"/>
          <p:nvPr/>
        </p:nvSpPr>
        <p:spPr>
          <a:xfrm>
            <a:off x="6966058" y="2060870"/>
            <a:ext cx="1633493" cy="617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ru-RU" sz="1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Открытый исходный код</a:t>
            </a:r>
            <a:endParaRPr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418;p36"/>
          <p:cNvSpPr txBox="1"/>
          <p:nvPr/>
        </p:nvSpPr>
        <p:spPr>
          <a:xfrm>
            <a:off x="5065850" y="2060872"/>
            <a:ext cx="1550537" cy="67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ru-RU" sz="1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Высокая скорость работы</a:t>
            </a:r>
            <a:endParaRPr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Google Shape;413;p36"/>
          <p:cNvSpPr txBox="1"/>
          <p:nvPr/>
        </p:nvSpPr>
        <p:spPr>
          <a:xfrm>
            <a:off x="3333310" y="1052244"/>
            <a:ext cx="577800" cy="1064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6000" b="1" i="1" dirty="0">
                <a:solidFill>
                  <a:srgbClr val="55B6FA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6000" b="1" i="1" dirty="0">
              <a:solidFill>
                <a:srgbClr val="55B6F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" name="Google Shape;413;p36"/>
          <p:cNvSpPr txBox="1"/>
          <p:nvPr/>
        </p:nvSpPr>
        <p:spPr>
          <a:xfrm>
            <a:off x="5207035" y="1052243"/>
            <a:ext cx="577800" cy="1064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6000" b="1" i="1" dirty="0">
                <a:solidFill>
                  <a:srgbClr val="55B6FA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6000" b="1" i="1" dirty="0">
              <a:solidFill>
                <a:srgbClr val="55B6F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" name="Google Shape;413;p36"/>
          <p:cNvSpPr txBox="1"/>
          <p:nvPr/>
        </p:nvSpPr>
        <p:spPr>
          <a:xfrm>
            <a:off x="7080759" y="1052243"/>
            <a:ext cx="577800" cy="1064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6000" b="1" i="1" dirty="0">
                <a:solidFill>
                  <a:srgbClr val="55B6FA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6000" b="1" i="1" dirty="0">
              <a:solidFill>
                <a:srgbClr val="55B6F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Google Shape;412;p36"/>
          <p:cNvSpPr txBox="1"/>
          <p:nvPr/>
        </p:nvSpPr>
        <p:spPr>
          <a:xfrm>
            <a:off x="1194375" y="2908144"/>
            <a:ext cx="7301100" cy="896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3200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Недостатки</a:t>
            </a:r>
            <a:endParaRPr sz="3200" dirty="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8" name="Google Shape;414;p36"/>
          <p:cNvSpPr txBox="1"/>
          <p:nvPr/>
        </p:nvSpPr>
        <p:spPr>
          <a:xfrm>
            <a:off x="1286438" y="2060870"/>
            <a:ext cx="1341566" cy="67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ru-RU" sz="1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Совместимость с </a:t>
            </a:r>
            <a:r>
              <a:rPr lang="en-US" sz="1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NET 5+</a:t>
            </a:r>
            <a:endParaRPr sz="12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Google Shape;414;p36"/>
          <p:cNvSpPr txBox="1"/>
          <p:nvPr/>
        </p:nvSpPr>
        <p:spPr>
          <a:xfrm>
            <a:off x="3093389" y="3804743"/>
            <a:ext cx="2207161" cy="67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ru-RU" sz="1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Скудная документация</a:t>
            </a:r>
            <a:endParaRPr sz="12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40"/>
          <p:cNvGrpSpPr/>
          <p:nvPr/>
        </p:nvGrpSpPr>
        <p:grpSpPr>
          <a:xfrm>
            <a:off x="0" y="0"/>
            <a:ext cx="648600" cy="5143500"/>
            <a:chOff x="0" y="0"/>
            <a:chExt cx="648600" cy="5143500"/>
          </a:xfrm>
        </p:grpSpPr>
        <p:sp>
          <p:nvSpPr>
            <p:cNvPr id="459" name="Google Shape;459;p40"/>
            <p:cNvSpPr/>
            <p:nvPr/>
          </p:nvSpPr>
          <p:spPr>
            <a:xfrm>
              <a:off x="0" y="0"/>
              <a:ext cx="648600" cy="5143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pic>
          <p:nvPicPr>
            <p:cNvPr id="460" name="Google Shape;460;p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399993">
              <a:off x="7200" y="435600"/>
              <a:ext cx="637200" cy="205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2" name="Google Shape;462;p40"/>
          <p:cNvSpPr txBox="1"/>
          <p:nvPr/>
        </p:nvSpPr>
        <p:spPr>
          <a:xfrm>
            <a:off x="1101610" y="406682"/>
            <a:ext cx="7699490" cy="395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800" b="1" dirty="0">
                <a:solidFill>
                  <a:schemeClr val="bg1"/>
                </a:solidFill>
              </a:rPr>
              <a:t>Office Open XML</a:t>
            </a:r>
            <a:r>
              <a:rPr lang="ru-RU" sz="1800" dirty="0">
                <a:solidFill>
                  <a:schemeClr val="bg1"/>
                </a:solidFill>
              </a:rPr>
              <a:t> (OOXML, DOCX, XLSX, PPTX, проект ISO (</a:t>
            </a:r>
            <a:r>
              <a:rPr lang="en-US" sz="1800" dirty="0">
                <a:solidFill>
                  <a:schemeClr val="bg1"/>
                </a:solidFill>
              </a:rPr>
              <a:t>International Organization for </a:t>
            </a:r>
            <a:r>
              <a:rPr lang="en-US" sz="1800" dirty="0" smtClean="0">
                <a:solidFill>
                  <a:schemeClr val="bg1"/>
                </a:solidFill>
              </a:rPr>
              <a:t>Standardization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ru-RU" sz="1800" dirty="0" smtClean="0">
                <a:solidFill>
                  <a:schemeClr val="bg1"/>
                </a:solidFill>
              </a:rPr>
              <a:t>/ IEC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(International Electrotechnical Commission</a:t>
            </a:r>
            <a:r>
              <a:rPr lang="ru-RU" sz="1800" dirty="0">
                <a:solidFill>
                  <a:schemeClr val="bg1"/>
                </a:solidFill>
              </a:rPr>
              <a:t> IS 29500:2008) — серия форматов файлов для хранения электронных документов пакетов офисных приложений — в частности, Microsoft Office. Формат представляет собой zip-архив, содержащий текст в виде XML, графику и другие данные, которые ранее хранились в двоичных форматах DOC, XLS и т. д</a:t>
            </a:r>
            <a:r>
              <a:rPr lang="ru-RU" sz="1800" dirty="0" smtClean="0">
                <a:solidFill>
                  <a:schemeClr val="bg1"/>
                </a:solidFill>
              </a:rPr>
              <a:t>.</a:t>
            </a:r>
          </a:p>
          <a:p>
            <a:r>
              <a:rPr lang="ru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ru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-RU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Office 2013 начал поддерживать строгий OOXML. По умолчанию сохранение всё ещё, даже на 2016 год, идёт в переходной</a:t>
            </a:r>
            <a:r>
              <a:rPr lang="en-US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стадии.</a:t>
            </a:r>
          </a:p>
          <a:p>
            <a:endParaRPr lang="ru-RU"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ru-RU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25 июня 2014 года Microsoft выпустила Open XML SDK в open source под лицензией Apache 2.0</a:t>
            </a:r>
          </a:p>
          <a:p>
            <a:endParaRPr lang="ru-RU"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ru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ru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5863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40"/>
          <p:cNvGrpSpPr/>
          <p:nvPr/>
        </p:nvGrpSpPr>
        <p:grpSpPr>
          <a:xfrm>
            <a:off x="0" y="0"/>
            <a:ext cx="648600" cy="5143500"/>
            <a:chOff x="0" y="0"/>
            <a:chExt cx="648600" cy="5143500"/>
          </a:xfrm>
        </p:grpSpPr>
        <p:sp>
          <p:nvSpPr>
            <p:cNvPr id="459" name="Google Shape;459;p40"/>
            <p:cNvSpPr/>
            <p:nvPr/>
          </p:nvSpPr>
          <p:spPr>
            <a:xfrm>
              <a:off x="0" y="0"/>
              <a:ext cx="648600" cy="5143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pic>
          <p:nvPicPr>
            <p:cNvPr id="460" name="Google Shape;460;p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399993">
              <a:off x="7200" y="435600"/>
              <a:ext cx="637200" cy="205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" name="Google Shape;462;p40"/>
          <p:cNvSpPr txBox="1"/>
          <p:nvPr/>
        </p:nvSpPr>
        <p:spPr>
          <a:xfrm>
            <a:off x="1101610" y="292895"/>
            <a:ext cx="7699490" cy="563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ru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44" y="292895"/>
            <a:ext cx="4355612" cy="4515480"/>
          </a:xfrm>
          <a:prstGeom prst="rect">
            <a:avLst/>
          </a:prstGeom>
        </p:spPr>
      </p:pic>
      <p:sp>
        <p:nvSpPr>
          <p:cNvPr id="9" name="Google Shape;462;p40"/>
          <p:cNvSpPr txBox="1"/>
          <p:nvPr/>
        </p:nvSpPr>
        <p:spPr>
          <a:xfrm>
            <a:off x="5295000" y="292895"/>
            <a:ext cx="3506100" cy="4401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Для просмотра содержимого файла </a:t>
            </a:r>
            <a:r>
              <a:rPr lang="en-US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docx </a:t>
            </a:r>
            <a:r>
              <a:rPr lang="ru-RU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нужно установить расширение в </a:t>
            </a:r>
            <a:r>
              <a:rPr lang="en-US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Visual Studio</a:t>
            </a:r>
          </a:p>
          <a:p>
            <a:r>
              <a:rPr lang="en-US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OpenXml Package Editor for Modern Visual Studio</a:t>
            </a:r>
            <a:r>
              <a:rPr lang="en-US" sz="18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ru-RU" sz="1800" dirty="0" smtClean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lang="en-US"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ru-RU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Картинка слева показывает внутреннюю структуру документа</a:t>
            </a:r>
            <a:r>
              <a:rPr lang="en-US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docx</a:t>
            </a:r>
            <a:r>
              <a:rPr lang="ru-RU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достаточно просто открыть файл в </a:t>
            </a:r>
            <a:r>
              <a:rPr lang="ru-RU" sz="18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Студии.</a:t>
            </a:r>
          </a:p>
          <a:p>
            <a:endParaRPr lang="en-US"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ru-RU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По внутреннему строению </a:t>
            </a:r>
            <a:r>
              <a:rPr lang="en-US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xml </a:t>
            </a:r>
            <a:r>
              <a:rPr lang="ru-RU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файлов можно </a:t>
            </a:r>
            <a:r>
              <a:rPr lang="ru-RU" sz="18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подробнее ознакомиться </a:t>
            </a:r>
            <a:r>
              <a:rPr lang="ru-RU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на сайте</a:t>
            </a:r>
            <a:r>
              <a:rPr lang="en-US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http://officeopenxml.com/</a:t>
            </a:r>
            <a:endParaRPr sz="18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879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40"/>
          <p:cNvGrpSpPr/>
          <p:nvPr/>
        </p:nvGrpSpPr>
        <p:grpSpPr>
          <a:xfrm>
            <a:off x="0" y="0"/>
            <a:ext cx="648600" cy="5143500"/>
            <a:chOff x="0" y="0"/>
            <a:chExt cx="648600" cy="5143500"/>
          </a:xfrm>
        </p:grpSpPr>
        <p:sp>
          <p:nvSpPr>
            <p:cNvPr id="459" name="Google Shape;459;p40"/>
            <p:cNvSpPr/>
            <p:nvPr/>
          </p:nvSpPr>
          <p:spPr>
            <a:xfrm>
              <a:off x="0" y="0"/>
              <a:ext cx="648600" cy="5143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pic>
          <p:nvPicPr>
            <p:cNvPr id="460" name="Google Shape;460;p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399993">
              <a:off x="7200" y="435600"/>
              <a:ext cx="637200" cy="205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" name="Google Shape;462;p40"/>
          <p:cNvSpPr txBox="1"/>
          <p:nvPr/>
        </p:nvSpPr>
        <p:spPr>
          <a:xfrm>
            <a:off x="1101610" y="292895"/>
            <a:ext cx="7699490" cy="563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Далее нам нужно открыть файл </a:t>
            </a:r>
            <a:r>
              <a:rPr lang="en-US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document.xml</a:t>
            </a:r>
            <a:endParaRPr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061" y="856803"/>
            <a:ext cx="7140601" cy="412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48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40"/>
          <p:cNvGrpSpPr/>
          <p:nvPr/>
        </p:nvGrpSpPr>
        <p:grpSpPr>
          <a:xfrm>
            <a:off x="0" y="0"/>
            <a:ext cx="648600" cy="5143500"/>
            <a:chOff x="0" y="0"/>
            <a:chExt cx="648600" cy="5143500"/>
          </a:xfrm>
        </p:grpSpPr>
        <p:sp>
          <p:nvSpPr>
            <p:cNvPr id="459" name="Google Shape;459;p40"/>
            <p:cNvSpPr/>
            <p:nvPr/>
          </p:nvSpPr>
          <p:spPr>
            <a:xfrm>
              <a:off x="0" y="0"/>
              <a:ext cx="648600" cy="5143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pic>
          <p:nvPicPr>
            <p:cNvPr id="460" name="Google Shape;460;p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399993">
              <a:off x="7200" y="435600"/>
              <a:ext cx="637200" cy="205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2" name="Google Shape;462;p40"/>
          <p:cNvSpPr txBox="1"/>
          <p:nvPr/>
        </p:nvSpPr>
        <p:spPr>
          <a:xfrm>
            <a:off x="3228977" y="311999"/>
            <a:ext cx="3723821" cy="730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400" dirty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Абзац </a:t>
            </a:r>
            <a:r>
              <a:rPr lang="en-US" sz="2400" dirty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(Paragraph)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Google Shape;462;p40"/>
          <p:cNvSpPr txBox="1"/>
          <p:nvPr/>
        </p:nvSpPr>
        <p:spPr>
          <a:xfrm>
            <a:off x="5199848" y="1338457"/>
            <a:ext cx="3172216" cy="30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12" indent="-304808">
              <a:buClr>
                <a:srgbClr val="FFFFFF"/>
              </a:buClr>
              <a:buSzPts val="1200"/>
              <a:buFont typeface="Roboto"/>
              <a:buChar char="❖"/>
            </a:pPr>
            <a:r>
              <a:rPr lang="ru-RU" sz="1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Абзац</a:t>
            </a:r>
            <a:r>
              <a:rPr lang="en-US" sz="1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(Paragraph)</a:t>
            </a:r>
            <a:r>
              <a:rPr lang="ru-RU" sz="1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&lt;w:p&gt;</a:t>
            </a:r>
            <a:r>
              <a:rPr lang="ru-RU" sz="1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- основная единица контента блочного уровня</a:t>
            </a:r>
            <a:r>
              <a:rPr lang="en-US" sz="1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ru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12" indent="-304808">
              <a:buClr>
                <a:srgbClr val="FFFFFF"/>
              </a:buClr>
              <a:buSzPts val="1200"/>
              <a:buFont typeface="Roboto"/>
              <a:buChar char="❖"/>
            </a:pPr>
            <a:r>
              <a:rPr lang="ru-RU" sz="1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Ход </a:t>
            </a:r>
            <a:r>
              <a:rPr lang="en-US" sz="1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(Run)</a:t>
            </a:r>
            <a:r>
              <a:rPr lang="ru-RU" sz="1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&lt;w:r&gt; </a:t>
            </a:r>
            <a:r>
              <a:rPr lang="ru-RU" sz="1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- содержимое абзаца хранится в одном или нескольких ходах</a:t>
            </a:r>
            <a:endParaRPr lang="en-US" sz="12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12" indent="-304808">
              <a:buClr>
                <a:srgbClr val="FFFFFF"/>
              </a:buClr>
              <a:buSzPts val="1200"/>
              <a:buFont typeface="Roboto"/>
              <a:buChar char="❖"/>
            </a:pPr>
            <a:endParaRPr lang="en-US"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12" indent="-304808">
              <a:buClr>
                <a:srgbClr val="FFFFFF"/>
              </a:buClr>
              <a:buSzPts val="1200"/>
              <a:buFont typeface="Roboto"/>
              <a:buChar char="❖"/>
            </a:pPr>
            <a:endParaRPr lang="en-US"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12" indent="-304808">
              <a:buClr>
                <a:srgbClr val="FFFFFF"/>
              </a:buClr>
              <a:buSzPts val="1200"/>
              <a:buFont typeface="Roboto"/>
              <a:buChar char="❖"/>
            </a:pPr>
            <a:r>
              <a:rPr lang="en-US" sz="1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rsidR (Revision save id)</a:t>
            </a:r>
          </a:p>
          <a:p>
            <a:pPr marL="457212" indent="-304808">
              <a:buClr>
                <a:srgbClr val="FFFFFF"/>
              </a:buClr>
              <a:buSzPts val="1200"/>
              <a:buFont typeface="Roboto"/>
              <a:buChar char="❖"/>
            </a:pPr>
            <a:r>
              <a:rPr lang="en-US" sz="1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rPr (Run properties)</a:t>
            </a:r>
          </a:p>
          <a:p>
            <a:pPr marL="457212" indent="-304808">
              <a:buClr>
                <a:srgbClr val="FFFFFF"/>
              </a:buClr>
              <a:buSzPts val="1200"/>
              <a:buFont typeface="Roboto"/>
              <a:buChar char="❖"/>
            </a:pPr>
            <a:r>
              <a:rPr lang="en-US" sz="1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pPr (Paragraph properties)</a:t>
            </a:r>
          </a:p>
          <a:p>
            <a:pPr marL="457212" indent="-304808">
              <a:buClr>
                <a:srgbClr val="FFFFFF"/>
              </a:buClr>
              <a:buSzPts val="1200"/>
              <a:buFont typeface="Roboto"/>
              <a:buChar char="❖"/>
            </a:pPr>
            <a:r>
              <a:rPr lang="en-US" sz="1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jc (Justify content)</a:t>
            </a:r>
          </a:p>
          <a:p>
            <a:pPr marL="457212" indent="-304808">
              <a:buClr>
                <a:srgbClr val="FFFFFF"/>
              </a:buClr>
              <a:buSzPts val="1200"/>
              <a:buFont typeface="Roboto"/>
              <a:buChar char="❖"/>
            </a:pPr>
            <a:r>
              <a:rPr lang="en-US" sz="1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 (Bold)</a:t>
            </a:r>
            <a:r>
              <a:rPr lang="ru" sz="1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ru" sz="1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ru" sz="12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12" indent="-304808">
              <a:lnSpc>
                <a:spcPct val="150000"/>
              </a:lnSpc>
              <a:buClr>
                <a:srgbClr val="FFFFFF"/>
              </a:buClr>
              <a:buSzPts val="1200"/>
              <a:buFont typeface="Roboto"/>
              <a:buChar char="❖"/>
            </a:pPr>
            <a:endParaRPr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462;p40"/>
          <p:cNvSpPr txBox="1"/>
          <p:nvPr/>
        </p:nvSpPr>
        <p:spPr>
          <a:xfrm>
            <a:off x="1451864" y="1338457"/>
            <a:ext cx="7772400" cy="111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ru-RU" sz="1600" dirty="0">
              <a:solidFill>
                <a:schemeClr val="bg1"/>
              </a:solidFill>
            </a:endParaRPr>
          </a:p>
          <a:p>
            <a:r>
              <a:rPr lang="ru-RU" sz="1600" b="1" dirty="0">
                <a:solidFill>
                  <a:schemeClr val="bg1"/>
                </a:solidFill>
              </a:rPr>
              <a:t>  </a:t>
            </a:r>
            <a:endParaRPr lang="ru-RU" sz="1600" dirty="0">
              <a:solidFill>
                <a:schemeClr val="bg1"/>
              </a:solidFill>
            </a:endParaRPr>
          </a:p>
          <a:p>
            <a:r>
              <a:rPr lang="ru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ru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ru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ru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462;p40"/>
          <p:cNvSpPr txBox="1"/>
          <p:nvPr/>
        </p:nvSpPr>
        <p:spPr>
          <a:xfrm>
            <a:off x="1175430" y="1260474"/>
            <a:ext cx="3172216" cy="2847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&lt;w:p</a:t>
            </a:r>
            <a:r>
              <a:rPr lang="ru-RU" sz="1600" b="1" dirty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w:rsidR="00D57EDE" &gt;</a:t>
            </a:r>
            <a:endParaRPr lang="ru-RU" sz="1600" dirty="0">
              <a:solidFill>
                <a:schemeClr val="bg1"/>
              </a:solidFill>
            </a:endParaRPr>
          </a:p>
          <a:p>
            <a:r>
              <a:rPr lang="ru-RU" sz="1600" b="1" dirty="0">
                <a:solidFill>
                  <a:schemeClr val="bg1"/>
                </a:solidFill>
              </a:rPr>
              <a:t>     </a:t>
            </a:r>
            <a:r>
              <a:rPr lang="en-US" sz="1600" b="1" dirty="0">
                <a:solidFill>
                  <a:schemeClr val="bg1"/>
                </a:solidFill>
              </a:rPr>
              <a:t>&lt;w:pPr&gt;</a:t>
            </a:r>
            <a:endParaRPr lang="ru-RU" sz="1600" dirty="0">
              <a:solidFill>
                <a:schemeClr val="bg1"/>
              </a:solidFill>
            </a:endParaRPr>
          </a:p>
          <a:p>
            <a:r>
              <a:rPr lang="ru-RU" sz="1600" b="1" dirty="0">
                <a:solidFill>
                  <a:schemeClr val="bg1"/>
                </a:solidFill>
              </a:rPr>
              <a:t>       </a:t>
            </a:r>
            <a:r>
              <a:rPr lang="en-US" sz="1600" b="1" dirty="0">
                <a:solidFill>
                  <a:schemeClr val="bg1"/>
                </a:solidFill>
              </a:rPr>
              <a:t>&lt;w:jc w:val="center"&gt;</a:t>
            </a:r>
            <a:endParaRPr lang="ru-RU" sz="1600" dirty="0">
              <a:solidFill>
                <a:schemeClr val="bg1"/>
              </a:solidFill>
            </a:endParaRPr>
          </a:p>
          <a:p>
            <a:r>
              <a:rPr lang="ru-RU" sz="1600" b="1" dirty="0">
                <a:solidFill>
                  <a:schemeClr val="bg1"/>
                </a:solidFill>
              </a:rPr>
              <a:t>     </a:t>
            </a:r>
            <a:r>
              <a:rPr lang="en-US" sz="1600" b="1" dirty="0">
                <a:solidFill>
                  <a:schemeClr val="bg1"/>
                </a:solidFill>
              </a:rPr>
              <a:t>&lt;w:pPr&gt;</a:t>
            </a:r>
            <a:endParaRPr lang="ru-RU" sz="1600" dirty="0">
              <a:solidFill>
                <a:schemeClr val="bg1"/>
              </a:solidFill>
            </a:endParaRPr>
          </a:p>
          <a:p>
            <a:r>
              <a:rPr lang="ru-RU" sz="1600" b="1" dirty="0">
                <a:solidFill>
                  <a:schemeClr val="bg1"/>
                </a:solidFill>
              </a:rPr>
              <a:t>       </a:t>
            </a:r>
            <a:r>
              <a:rPr lang="en-US" sz="1600" b="1" dirty="0">
                <a:solidFill>
                  <a:schemeClr val="bg1"/>
                </a:solidFill>
              </a:rPr>
              <a:t>&lt;w:r&gt;</a:t>
            </a:r>
            <a:endParaRPr lang="ru-RU" sz="1600" dirty="0">
              <a:solidFill>
                <a:schemeClr val="bg1"/>
              </a:solidFill>
            </a:endParaRPr>
          </a:p>
          <a:p>
            <a:r>
              <a:rPr lang="ru-RU" sz="1600" b="1" dirty="0">
                <a:solidFill>
                  <a:schemeClr val="bg1"/>
                </a:solidFill>
              </a:rPr>
              <a:t>         </a:t>
            </a:r>
            <a:r>
              <a:rPr lang="en-US" sz="1600" b="1" dirty="0">
                <a:solidFill>
                  <a:schemeClr val="bg1"/>
                </a:solidFill>
              </a:rPr>
              <a:t>&lt;w:rPr&gt;</a:t>
            </a:r>
            <a:endParaRPr lang="ru-RU" sz="1600" dirty="0">
              <a:solidFill>
                <a:schemeClr val="bg1"/>
              </a:solidFill>
            </a:endParaRPr>
          </a:p>
          <a:p>
            <a:r>
              <a:rPr lang="ru-RU" sz="1600" b="1" dirty="0">
                <a:solidFill>
                  <a:schemeClr val="bg1"/>
                </a:solidFill>
              </a:rPr>
              <a:t>           </a:t>
            </a:r>
            <a:r>
              <a:rPr lang="en-US" sz="1600" b="1" dirty="0">
                <a:solidFill>
                  <a:schemeClr val="bg1"/>
                </a:solidFill>
              </a:rPr>
              <a:t>&lt;w:b/&gt;</a:t>
            </a:r>
            <a:endParaRPr lang="ru-RU" sz="1600" dirty="0">
              <a:solidFill>
                <a:schemeClr val="bg1"/>
              </a:solidFill>
            </a:endParaRPr>
          </a:p>
          <a:p>
            <a:r>
              <a:rPr lang="ru-RU" sz="1600" b="1" dirty="0">
                <a:solidFill>
                  <a:schemeClr val="bg1"/>
                </a:solidFill>
              </a:rPr>
              <a:t>        </a:t>
            </a:r>
            <a:r>
              <a:rPr lang="en-US" sz="1600" b="1" dirty="0">
                <a:solidFill>
                  <a:schemeClr val="bg1"/>
                </a:solidFill>
              </a:rPr>
              <a:t> &lt;/w:rPr&gt;</a:t>
            </a:r>
            <a:endParaRPr lang="ru-RU" sz="1600" dirty="0">
              <a:solidFill>
                <a:schemeClr val="bg1"/>
              </a:solidFill>
            </a:endParaRPr>
          </a:p>
          <a:p>
            <a:r>
              <a:rPr lang="ru-RU" sz="1600" b="1" dirty="0">
                <a:solidFill>
                  <a:schemeClr val="bg1"/>
                </a:solidFill>
              </a:rPr>
              <a:t>           </a:t>
            </a:r>
            <a:r>
              <a:rPr lang="en-US" sz="1600" b="1" dirty="0">
                <a:solidFill>
                  <a:schemeClr val="bg1"/>
                </a:solidFill>
              </a:rPr>
              <a:t>&lt;w:t&gt;This is text.&lt;/w:t&gt;</a:t>
            </a:r>
            <a:endParaRPr lang="ru-RU" sz="1600" dirty="0">
              <a:solidFill>
                <a:schemeClr val="bg1"/>
              </a:solidFill>
            </a:endParaRPr>
          </a:p>
          <a:p>
            <a:r>
              <a:rPr lang="ru-RU" sz="1600" b="1" dirty="0">
                <a:solidFill>
                  <a:schemeClr val="bg1"/>
                </a:solidFill>
              </a:rPr>
              <a:t>       &lt;/</a:t>
            </a:r>
            <a:r>
              <a:rPr lang="en-US" sz="1600" b="1" dirty="0">
                <a:solidFill>
                  <a:schemeClr val="bg1"/>
                </a:solidFill>
              </a:rPr>
              <a:t>w</a:t>
            </a:r>
            <a:r>
              <a:rPr lang="ru-RU" sz="1600" b="1" dirty="0">
                <a:solidFill>
                  <a:schemeClr val="bg1"/>
                </a:solidFill>
              </a:rPr>
              <a:t>:</a:t>
            </a:r>
            <a:r>
              <a:rPr lang="en-US" sz="1600" b="1" dirty="0">
                <a:solidFill>
                  <a:schemeClr val="bg1"/>
                </a:solidFill>
              </a:rPr>
              <a:t>r&gt;</a:t>
            </a:r>
            <a:endParaRPr lang="ru-RU" sz="1600" b="1" dirty="0">
              <a:solidFill>
                <a:schemeClr val="bg1"/>
              </a:solidFill>
            </a:endParaRPr>
          </a:p>
          <a:p>
            <a:r>
              <a:rPr lang="ru-RU" sz="1600" b="1" dirty="0">
                <a:solidFill>
                  <a:schemeClr val="bg1"/>
                </a:solidFill>
              </a:rPr>
              <a:t>&lt;/</a:t>
            </a:r>
            <a:r>
              <a:rPr lang="en-US" sz="1600" b="1" dirty="0">
                <a:solidFill>
                  <a:schemeClr val="bg1"/>
                </a:solidFill>
              </a:rPr>
              <a:t>w</a:t>
            </a:r>
            <a:r>
              <a:rPr lang="ru-RU" sz="1600" b="1" dirty="0">
                <a:solidFill>
                  <a:schemeClr val="bg1"/>
                </a:solidFill>
              </a:rPr>
              <a:t>:</a:t>
            </a:r>
            <a:r>
              <a:rPr lang="en-US" sz="1600" b="1" dirty="0">
                <a:solidFill>
                  <a:schemeClr val="bg1"/>
                </a:solidFill>
              </a:rPr>
              <a:t>p</a:t>
            </a:r>
            <a:r>
              <a:rPr lang="ru-RU" sz="1600" b="1" dirty="0">
                <a:solidFill>
                  <a:schemeClr val="bg1"/>
                </a:solidFill>
              </a:rPr>
              <a:t>&gt;</a:t>
            </a:r>
            <a:endParaRPr lang="ru-RU" sz="1600" dirty="0">
              <a:solidFill>
                <a:schemeClr val="bg1"/>
              </a:solidFill>
            </a:endParaRPr>
          </a:p>
          <a:p>
            <a:r>
              <a:rPr lang="ru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ru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ru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40"/>
          <p:cNvGrpSpPr/>
          <p:nvPr/>
        </p:nvGrpSpPr>
        <p:grpSpPr>
          <a:xfrm>
            <a:off x="0" y="0"/>
            <a:ext cx="648600" cy="5143500"/>
            <a:chOff x="0" y="0"/>
            <a:chExt cx="648600" cy="5143500"/>
          </a:xfrm>
        </p:grpSpPr>
        <p:sp>
          <p:nvSpPr>
            <p:cNvPr id="459" name="Google Shape;459;p40"/>
            <p:cNvSpPr/>
            <p:nvPr/>
          </p:nvSpPr>
          <p:spPr>
            <a:xfrm>
              <a:off x="0" y="0"/>
              <a:ext cx="648600" cy="5143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pic>
          <p:nvPicPr>
            <p:cNvPr id="460" name="Google Shape;460;p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399993">
              <a:off x="7200" y="435600"/>
              <a:ext cx="637200" cy="205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2" name="Google Shape;462;p40"/>
          <p:cNvSpPr txBox="1"/>
          <p:nvPr/>
        </p:nvSpPr>
        <p:spPr>
          <a:xfrm>
            <a:off x="3706388" y="219599"/>
            <a:ext cx="2530106" cy="463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400" dirty="0" smtClean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Таблица</a:t>
            </a:r>
            <a:r>
              <a:rPr lang="en-US" sz="2400" dirty="0" smtClean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 (Table)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Google Shape;462;p40"/>
          <p:cNvSpPr txBox="1"/>
          <p:nvPr/>
        </p:nvSpPr>
        <p:spPr>
          <a:xfrm>
            <a:off x="5206992" y="1409895"/>
            <a:ext cx="3172216" cy="2104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12" indent="-304808">
              <a:buClr>
                <a:srgbClr val="FFFFFF"/>
              </a:buClr>
              <a:buSzPts val="1200"/>
              <a:buFont typeface="Roboto"/>
              <a:buChar char="❖"/>
            </a:pPr>
            <a:r>
              <a:rPr lang="ru-RU" sz="12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Таблица</a:t>
            </a:r>
            <a:r>
              <a:rPr lang="en-US" sz="12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(Table)</a:t>
            </a:r>
            <a:r>
              <a:rPr lang="ru-RU" sz="12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-US" sz="12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w:tbl&gt;</a:t>
            </a:r>
            <a:r>
              <a:rPr lang="ru-RU" sz="12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lang="en-US" sz="1200" b="1" dirty="0" smtClean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12" indent="-304808">
              <a:buClr>
                <a:srgbClr val="FFFFFF"/>
              </a:buClr>
              <a:buSzPts val="1200"/>
              <a:buFont typeface="Roboto"/>
              <a:buChar char="❖"/>
            </a:pPr>
            <a:endParaRPr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12" indent="-304808">
              <a:buClr>
                <a:srgbClr val="FFFFFF"/>
              </a:buClr>
              <a:buSzPts val="1200"/>
              <a:buFont typeface="Roboto"/>
              <a:buChar char="❖"/>
            </a:pPr>
            <a:r>
              <a:rPr lang="ru-RU" sz="12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Строка таблицы </a:t>
            </a:r>
            <a:r>
              <a:rPr lang="en-US" sz="12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(Table row) &lt;</a:t>
            </a:r>
            <a:r>
              <a:rPr lang="en-US" sz="1200" b="1" dirty="0" err="1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w:tr</a:t>
            </a:r>
            <a:r>
              <a:rPr lang="en-US" sz="12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endParaRPr lang="ru-RU" sz="1200" b="1" dirty="0" smtClean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12" indent="-304808">
              <a:buClr>
                <a:srgbClr val="FFFFFF"/>
              </a:buClr>
              <a:buSzPts val="1200"/>
              <a:buFont typeface="Roboto"/>
              <a:buChar char="❖"/>
            </a:pPr>
            <a:endParaRPr lang="ru-RU" sz="12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12" indent="-304808">
              <a:buClr>
                <a:srgbClr val="FFFFFF"/>
              </a:buClr>
              <a:buSzPts val="1200"/>
              <a:buFont typeface="Roboto"/>
              <a:buChar char="❖"/>
            </a:pPr>
            <a:r>
              <a:rPr lang="ru-RU" sz="1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Ячейка таблицы (</a:t>
            </a:r>
            <a:r>
              <a:rPr lang="en-US" sz="12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TableCell</a:t>
            </a:r>
            <a:r>
              <a:rPr lang="en-US" sz="1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 &lt;</a:t>
            </a:r>
            <a:r>
              <a:rPr lang="en-US" sz="12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w:tc</a:t>
            </a:r>
            <a:r>
              <a:rPr lang="en-US" sz="12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endParaRPr lang="ru-RU" sz="1200" b="1" dirty="0" smtClean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12" indent="-304808">
              <a:buClr>
                <a:srgbClr val="FFFFFF"/>
              </a:buClr>
              <a:buSzPts val="1200"/>
              <a:buFont typeface="Roboto"/>
              <a:buChar char="❖"/>
            </a:pPr>
            <a:endParaRPr lang="en-US"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12" indent="-304808">
              <a:buClr>
                <a:srgbClr val="FFFFFF"/>
              </a:buClr>
              <a:buSzPts val="1200"/>
              <a:buFont typeface="Roboto"/>
              <a:buChar char="❖"/>
            </a:pPr>
            <a:r>
              <a:rPr lang="ru-RU" sz="12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Параграф (</a:t>
            </a:r>
            <a:r>
              <a:rPr lang="en-US" sz="12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Paragraph) &lt;w:p&gt;</a:t>
            </a:r>
          </a:p>
          <a:p>
            <a:pPr marL="457212" indent="-304808">
              <a:buClr>
                <a:srgbClr val="FFFFFF"/>
              </a:buClr>
              <a:buSzPts val="1200"/>
              <a:buFont typeface="Roboto"/>
              <a:buChar char="❖"/>
            </a:pPr>
            <a:endParaRPr lang="en-US" sz="12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12" indent="-304808">
              <a:buClr>
                <a:srgbClr val="FFFFFF"/>
              </a:buClr>
              <a:buSzPts val="1200"/>
              <a:buFont typeface="Roboto"/>
              <a:buChar char="❖"/>
            </a:pPr>
            <a:r>
              <a:rPr lang="ru-RU" sz="12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Ход (</a:t>
            </a:r>
            <a:r>
              <a:rPr lang="en-US" sz="12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Run) &lt;w:r&gt;</a:t>
            </a:r>
          </a:p>
          <a:p>
            <a:pPr marL="457212" indent="-304808">
              <a:buClr>
                <a:srgbClr val="FFFFFF"/>
              </a:buClr>
              <a:buSzPts val="1200"/>
              <a:buFont typeface="Roboto"/>
              <a:buChar char="❖"/>
            </a:pPr>
            <a:endParaRPr lang="en-US" sz="1200" b="1" dirty="0" smtClean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12" indent="-304808">
              <a:buClr>
                <a:srgbClr val="FFFFFF"/>
              </a:buClr>
              <a:buSzPts val="1200"/>
              <a:buFont typeface="Roboto"/>
              <a:buChar char="❖"/>
            </a:pPr>
            <a:r>
              <a:rPr lang="ru-RU" sz="12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Текст (</a:t>
            </a:r>
            <a:r>
              <a:rPr lang="en-US" sz="12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Text) &lt;</a:t>
            </a:r>
            <a:r>
              <a:rPr lang="en-US" sz="1200" b="1" dirty="0" err="1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w:t</a:t>
            </a:r>
            <a:r>
              <a:rPr lang="en-US" sz="12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lang="ru" sz="1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ru" sz="1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ru" sz="12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12" indent="-304808">
              <a:lnSpc>
                <a:spcPct val="150000"/>
              </a:lnSpc>
              <a:buClr>
                <a:srgbClr val="FFFFFF"/>
              </a:buClr>
              <a:buSzPts val="1200"/>
              <a:buFont typeface="Roboto"/>
              <a:buChar char="❖"/>
            </a:pPr>
            <a:endParaRPr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462;p40"/>
          <p:cNvSpPr txBox="1"/>
          <p:nvPr/>
        </p:nvSpPr>
        <p:spPr>
          <a:xfrm>
            <a:off x="1175430" y="592932"/>
            <a:ext cx="3172216" cy="4371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l-PL" sz="1600" b="1" dirty="0">
                <a:solidFill>
                  <a:schemeClr val="bg1"/>
                </a:solidFill>
              </a:rPr>
              <a:t>&lt;w:tbl&gt;</a:t>
            </a:r>
          </a:p>
          <a:p>
            <a:r>
              <a:rPr lang="ru-RU" sz="1600" b="1" dirty="0">
                <a:solidFill>
                  <a:schemeClr val="bg1"/>
                </a:solidFill>
              </a:rPr>
              <a:t> </a:t>
            </a:r>
            <a:r>
              <a:rPr lang="pl-PL" sz="1600" b="1" dirty="0">
                <a:solidFill>
                  <a:schemeClr val="bg1"/>
                </a:solidFill>
              </a:rPr>
              <a:t>&lt;w:tblGrid&gt;</a:t>
            </a:r>
            <a:endParaRPr lang="en-US" sz="1600" b="1" dirty="0">
              <a:solidFill>
                <a:schemeClr val="bg1"/>
              </a:solidFill>
            </a:endParaRPr>
          </a:p>
          <a:p>
            <a:r>
              <a:rPr lang="ru-RU" sz="1600" b="1" dirty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…</a:t>
            </a:r>
            <a:r>
              <a:rPr lang="ru-RU" sz="1600" b="1" dirty="0">
                <a:solidFill>
                  <a:schemeClr val="bg1"/>
                </a:solidFill>
              </a:rPr>
              <a:t>размеры колонок</a:t>
            </a:r>
            <a:endParaRPr lang="pl-PL" sz="1600" b="1" dirty="0">
              <a:solidFill>
                <a:schemeClr val="bg1"/>
              </a:solidFill>
            </a:endParaRPr>
          </a:p>
          <a:p>
            <a:r>
              <a:rPr lang="ru-RU" sz="1600" b="1" dirty="0">
                <a:solidFill>
                  <a:schemeClr val="bg1"/>
                </a:solidFill>
              </a:rPr>
              <a:t> </a:t>
            </a:r>
            <a:r>
              <a:rPr lang="pl-PL" sz="1600" b="1" dirty="0">
                <a:solidFill>
                  <a:schemeClr val="bg1"/>
                </a:solidFill>
              </a:rPr>
              <a:t>&lt;/w:tblGrid&gt;</a:t>
            </a:r>
          </a:p>
          <a:p>
            <a:r>
              <a:rPr lang="pl-PL" sz="1600" b="1" dirty="0">
                <a:solidFill>
                  <a:schemeClr val="bg1"/>
                </a:solidFill>
              </a:rPr>
              <a:t>&lt;w:tr&gt;</a:t>
            </a:r>
          </a:p>
          <a:p>
            <a:r>
              <a:rPr lang="ru-RU" sz="1600" b="1" dirty="0">
                <a:solidFill>
                  <a:schemeClr val="bg1"/>
                </a:solidFill>
              </a:rPr>
              <a:t> </a:t>
            </a:r>
            <a:r>
              <a:rPr lang="pl-PL" sz="1600" b="1" dirty="0">
                <a:solidFill>
                  <a:schemeClr val="bg1"/>
                </a:solidFill>
              </a:rPr>
              <a:t>&lt;w:tc&gt;</a:t>
            </a:r>
          </a:p>
          <a:p>
            <a:r>
              <a:rPr lang="ru-RU" sz="1600" b="1" dirty="0">
                <a:solidFill>
                  <a:schemeClr val="bg1"/>
                </a:solidFill>
              </a:rPr>
              <a:t>  </a:t>
            </a:r>
            <a:r>
              <a:rPr lang="pl-PL" sz="1600" b="1" dirty="0">
                <a:solidFill>
                  <a:schemeClr val="bg1"/>
                </a:solidFill>
              </a:rPr>
              <a:t>&lt;w:tcPr&gt;</a:t>
            </a:r>
            <a:endParaRPr lang="en-US" sz="1600" b="1" dirty="0">
              <a:solidFill>
                <a:schemeClr val="bg1"/>
              </a:solidFill>
            </a:endParaRPr>
          </a:p>
          <a:p>
            <a:r>
              <a:rPr lang="ru-RU" sz="1600" b="1" dirty="0">
                <a:solidFill>
                  <a:schemeClr val="bg1"/>
                </a:solidFill>
              </a:rPr>
              <a:t>   </a:t>
            </a:r>
            <a:r>
              <a:rPr lang="en-US" sz="1600" b="1" dirty="0">
                <a:solidFill>
                  <a:schemeClr val="bg1"/>
                </a:solidFill>
              </a:rPr>
              <a:t>…</a:t>
            </a:r>
            <a:r>
              <a:rPr lang="ru-RU" sz="1600" b="1" dirty="0">
                <a:solidFill>
                  <a:schemeClr val="bg1"/>
                </a:solidFill>
              </a:rPr>
              <a:t>размер ячеек</a:t>
            </a:r>
            <a:endParaRPr lang="pl-PL" sz="1600" b="1" dirty="0">
              <a:solidFill>
                <a:schemeClr val="bg1"/>
              </a:solidFill>
            </a:endParaRPr>
          </a:p>
          <a:p>
            <a:r>
              <a:rPr lang="ru-RU" sz="1600" b="1" dirty="0">
                <a:solidFill>
                  <a:schemeClr val="bg1"/>
                </a:solidFill>
              </a:rPr>
              <a:t>  </a:t>
            </a:r>
            <a:r>
              <a:rPr lang="pl-PL" sz="1600" b="1" dirty="0">
                <a:solidFill>
                  <a:schemeClr val="bg1"/>
                </a:solidFill>
              </a:rPr>
              <a:t>&lt;/w:tcPr&gt;</a:t>
            </a:r>
          </a:p>
          <a:p>
            <a:r>
              <a:rPr lang="ru-RU" sz="1600" b="1" dirty="0">
                <a:solidFill>
                  <a:schemeClr val="bg1"/>
                </a:solidFill>
              </a:rPr>
              <a:t>   </a:t>
            </a:r>
            <a:r>
              <a:rPr lang="pl-PL" sz="1600" b="1" dirty="0">
                <a:solidFill>
                  <a:schemeClr val="bg1"/>
                </a:solidFill>
              </a:rPr>
              <a:t>&lt;w:p&gt;</a:t>
            </a:r>
          </a:p>
          <a:p>
            <a:r>
              <a:rPr lang="ru-RU" sz="1600" b="1" dirty="0">
                <a:solidFill>
                  <a:schemeClr val="bg1"/>
                </a:solidFill>
              </a:rPr>
              <a:t>    </a:t>
            </a:r>
            <a:r>
              <a:rPr lang="pl-PL" sz="1600" b="1" dirty="0">
                <a:solidFill>
                  <a:schemeClr val="bg1"/>
                </a:solidFill>
              </a:rPr>
              <a:t>&lt;w:r&gt;</a:t>
            </a:r>
          </a:p>
          <a:p>
            <a:r>
              <a:rPr lang="ru-RU" sz="1600" b="1" dirty="0">
                <a:solidFill>
                  <a:schemeClr val="bg1"/>
                </a:solidFill>
              </a:rPr>
              <a:t>     </a:t>
            </a:r>
            <a:r>
              <a:rPr lang="pl-PL" sz="1600" b="1" dirty="0">
                <a:solidFill>
                  <a:schemeClr val="bg1"/>
                </a:solidFill>
              </a:rPr>
              <a:t>&lt;w:t&gt;AAA&lt;/w:t&gt;</a:t>
            </a:r>
          </a:p>
          <a:p>
            <a:r>
              <a:rPr lang="ru-RU" sz="1600" b="1" dirty="0">
                <a:solidFill>
                  <a:schemeClr val="bg1"/>
                </a:solidFill>
              </a:rPr>
              <a:t>   </a:t>
            </a:r>
            <a:r>
              <a:rPr lang="pl-PL" sz="1600" b="1" dirty="0">
                <a:solidFill>
                  <a:schemeClr val="bg1"/>
                </a:solidFill>
              </a:rPr>
              <a:t>&lt;/w:r&gt;</a:t>
            </a:r>
          </a:p>
          <a:p>
            <a:r>
              <a:rPr lang="ru-RU" sz="1600" b="1" dirty="0">
                <a:solidFill>
                  <a:schemeClr val="bg1"/>
                </a:solidFill>
              </a:rPr>
              <a:t>  </a:t>
            </a:r>
            <a:r>
              <a:rPr lang="pl-PL" sz="1600" b="1" dirty="0">
                <a:solidFill>
                  <a:schemeClr val="bg1"/>
                </a:solidFill>
              </a:rPr>
              <a:t>&lt;/w:p&gt;</a:t>
            </a:r>
          </a:p>
          <a:p>
            <a:r>
              <a:rPr lang="ru-RU" sz="1600" b="1" dirty="0">
                <a:solidFill>
                  <a:schemeClr val="bg1"/>
                </a:solidFill>
              </a:rPr>
              <a:t>  </a:t>
            </a:r>
            <a:r>
              <a:rPr lang="pl-PL" sz="1600" b="1" dirty="0">
                <a:solidFill>
                  <a:schemeClr val="bg1"/>
                </a:solidFill>
              </a:rPr>
              <a:t>&lt;/w:tc</a:t>
            </a:r>
            <a:r>
              <a:rPr lang="pl-PL" sz="1600" b="1" dirty="0" smtClean="0">
                <a:solidFill>
                  <a:schemeClr val="bg1"/>
                </a:solidFill>
              </a:rPr>
              <a:t>&gt;</a:t>
            </a:r>
            <a:endParaRPr lang="en-US" sz="1600" b="1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&lt;/w:tr&gt;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&lt;/w:tbl&gt;</a:t>
            </a:r>
            <a:endParaRPr lang="pl-PL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82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40"/>
          <p:cNvGrpSpPr/>
          <p:nvPr/>
        </p:nvGrpSpPr>
        <p:grpSpPr>
          <a:xfrm>
            <a:off x="0" y="0"/>
            <a:ext cx="648600" cy="5143500"/>
            <a:chOff x="0" y="0"/>
            <a:chExt cx="648600" cy="5143500"/>
          </a:xfrm>
        </p:grpSpPr>
        <p:sp>
          <p:nvSpPr>
            <p:cNvPr id="459" name="Google Shape;459;p40"/>
            <p:cNvSpPr/>
            <p:nvPr/>
          </p:nvSpPr>
          <p:spPr>
            <a:xfrm>
              <a:off x="0" y="0"/>
              <a:ext cx="648600" cy="5143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pic>
          <p:nvPicPr>
            <p:cNvPr id="460" name="Google Shape;460;p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399993">
              <a:off x="7200" y="435600"/>
              <a:ext cx="637200" cy="205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2" name="Google Shape;462;p40"/>
          <p:cNvSpPr txBox="1"/>
          <p:nvPr/>
        </p:nvSpPr>
        <p:spPr>
          <a:xfrm>
            <a:off x="800361" y="76724"/>
            <a:ext cx="8272201" cy="463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400" dirty="0" smtClean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Нумерованный список</a:t>
            </a:r>
            <a:r>
              <a:rPr lang="en-US" sz="2400" dirty="0" smtClean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 (Numbering) </a:t>
            </a:r>
            <a:r>
              <a:rPr lang="ru-RU" sz="2400" dirty="0" smtClean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файл </a:t>
            </a:r>
            <a:r>
              <a:rPr lang="en-US" sz="2400" dirty="0" smtClean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numbering.xml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99" y="1754857"/>
            <a:ext cx="3300151" cy="294052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708" y="661895"/>
            <a:ext cx="3519767" cy="193963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358" y="661895"/>
            <a:ext cx="2581635" cy="971686"/>
          </a:xfrm>
          <a:prstGeom prst="rect">
            <a:avLst/>
          </a:prstGeom>
        </p:spPr>
      </p:pic>
      <p:sp>
        <p:nvSpPr>
          <p:cNvPr id="11" name="Google Shape;462;p40"/>
          <p:cNvSpPr txBox="1"/>
          <p:nvPr/>
        </p:nvSpPr>
        <p:spPr>
          <a:xfrm>
            <a:off x="4781271" y="2722804"/>
            <a:ext cx="3955535" cy="2134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1) </a:t>
            </a:r>
            <a:r>
              <a:rPr lang="ru-RU" sz="1200" b="1" dirty="0" smtClean="0">
                <a:solidFill>
                  <a:schemeClr val="bg1"/>
                </a:solidFill>
              </a:rPr>
              <a:t>Формат нумерации задается в теге </a:t>
            </a:r>
            <a:endParaRPr lang="en-US" sz="1200" b="1" dirty="0" smtClean="0">
              <a:solidFill>
                <a:schemeClr val="bg1"/>
              </a:solidFill>
            </a:endParaRPr>
          </a:p>
          <a:p>
            <a:r>
              <a:rPr lang="en-US" sz="1200" b="1" dirty="0" smtClean="0">
                <a:solidFill>
                  <a:schemeClr val="bg1"/>
                </a:solidFill>
              </a:rPr>
              <a:t>(</a:t>
            </a:r>
            <a:r>
              <a:rPr lang="ru-RU" sz="1200" b="1" dirty="0" smtClean="0">
                <a:solidFill>
                  <a:schemeClr val="bg1"/>
                </a:solidFill>
              </a:rPr>
              <a:t>Заглавные буквы)</a:t>
            </a:r>
            <a:endParaRPr lang="en-US" sz="1200" b="1" dirty="0">
              <a:solidFill>
                <a:schemeClr val="bg1"/>
              </a:solidFill>
            </a:endParaRPr>
          </a:p>
          <a:p>
            <a:r>
              <a:rPr lang="en-US" sz="1200" b="1" dirty="0" smtClean="0">
                <a:solidFill>
                  <a:schemeClr val="bg1"/>
                </a:solidFill>
              </a:rPr>
              <a:t>&lt;w:numFmt </a:t>
            </a:r>
            <a:r>
              <a:rPr lang="en-US" sz="1200" b="1" dirty="0">
                <a:solidFill>
                  <a:schemeClr val="bg1"/>
                </a:solidFill>
              </a:rPr>
              <a:t>w:val="upperLetter</a:t>
            </a:r>
            <a:r>
              <a:rPr lang="en-US" sz="1200" b="1" dirty="0" smtClean="0">
                <a:solidFill>
                  <a:schemeClr val="bg1"/>
                </a:solidFill>
              </a:rPr>
              <a:t>"/&gt;</a:t>
            </a:r>
            <a:r>
              <a:rPr lang="en-US" sz="1200" dirty="0"/>
              <a:t> </a:t>
            </a:r>
            <a:r>
              <a:rPr lang="ru-RU" sz="1200" dirty="0" smtClean="0"/>
              <a:t> 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&lt;</a:t>
            </a:r>
            <a:r>
              <a:rPr lang="en-US" sz="1200" b="1" dirty="0" smtClean="0">
                <a:solidFill>
                  <a:schemeClr val="bg1"/>
                </a:solidFill>
              </a:rPr>
              <a:t>w:lvlText </a:t>
            </a:r>
            <a:r>
              <a:rPr lang="en-US" sz="1200" b="1" dirty="0">
                <a:solidFill>
                  <a:schemeClr val="bg1"/>
                </a:solidFill>
              </a:rPr>
              <a:t>w:val</a:t>
            </a:r>
            <a:r>
              <a:rPr lang="en-US" sz="1200" b="1" dirty="0" smtClean="0">
                <a:solidFill>
                  <a:schemeClr val="bg1"/>
                </a:solidFill>
              </a:rPr>
              <a:t>=</a:t>
            </a:r>
            <a:r>
              <a:rPr lang="en-US" sz="1200" b="1" dirty="0">
                <a:solidFill>
                  <a:schemeClr val="bg1"/>
                </a:solidFill>
              </a:rPr>
              <a:t>"</a:t>
            </a:r>
            <a:r>
              <a:rPr lang="en-US" sz="1200" b="1" dirty="0" smtClean="0">
                <a:solidFill>
                  <a:schemeClr val="bg1"/>
                </a:solidFill>
              </a:rPr>
              <a:t>%1</a:t>
            </a:r>
            <a:r>
              <a:rPr lang="en-US" sz="1200" b="1" dirty="0" smtClean="0">
                <a:solidFill>
                  <a:schemeClr val="bg1"/>
                </a:solidFill>
              </a:rPr>
              <a:t>."/&gt;</a:t>
            </a:r>
            <a:endParaRPr lang="ru-RU" sz="1200" b="1" dirty="0" smtClean="0">
              <a:solidFill>
                <a:schemeClr val="bg1"/>
              </a:solidFill>
            </a:endParaRPr>
          </a:p>
          <a:p>
            <a:r>
              <a:rPr lang="en-US" sz="1200" dirty="0"/>
              <a:t> </a:t>
            </a:r>
            <a:endParaRPr lang="en-US" sz="1200" dirty="0" smtClean="0"/>
          </a:p>
          <a:p>
            <a:r>
              <a:rPr lang="en-US" sz="1200" b="1" dirty="0" smtClean="0">
                <a:solidFill>
                  <a:schemeClr val="bg1"/>
                </a:solidFill>
              </a:rPr>
              <a:t>2) %1</a:t>
            </a:r>
            <a:r>
              <a:rPr lang="ru-RU" sz="1200" b="1" dirty="0" smtClean="0">
                <a:solidFill>
                  <a:schemeClr val="bg1"/>
                </a:solidFill>
              </a:rPr>
              <a:t> это шаблон для вставки  символа используемого на первом уровне(</a:t>
            </a:r>
            <a:r>
              <a:rPr lang="en-US" sz="1200" b="1" dirty="0" smtClean="0">
                <a:solidFill>
                  <a:schemeClr val="bg1"/>
                </a:solidFill>
              </a:rPr>
              <a:t>w:lvl</a:t>
            </a:r>
            <a:r>
              <a:rPr lang="ru-RU" sz="1200" b="1" dirty="0" smtClean="0">
                <a:solidFill>
                  <a:schemeClr val="bg1"/>
                </a:solidFill>
              </a:rPr>
              <a:t> </a:t>
            </a:r>
            <a:r>
              <a:rPr lang="en-US" sz="1200" b="1" dirty="0">
                <a:solidFill>
                  <a:schemeClr val="bg1"/>
                </a:solidFill>
              </a:rPr>
              <a:t>W:ilvl="</a:t>
            </a:r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r>
              <a:rPr lang="en-US" sz="1200" b="1" dirty="0" smtClean="0">
                <a:solidFill>
                  <a:schemeClr val="bg1"/>
                </a:solidFill>
              </a:rPr>
              <a:t>")</a:t>
            </a:r>
            <a:endParaRPr lang="ru-RU" sz="1200" b="1" dirty="0" smtClean="0">
              <a:solidFill>
                <a:schemeClr val="bg1"/>
              </a:solidFill>
            </a:endParaRPr>
          </a:p>
          <a:p>
            <a:endParaRPr lang="ru-RU" sz="1200" b="1" dirty="0" smtClean="0">
              <a:solidFill>
                <a:schemeClr val="bg1"/>
              </a:solidFill>
            </a:endParaRPr>
          </a:p>
          <a:p>
            <a:r>
              <a:rPr lang="en-US" sz="1200" b="1" dirty="0" smtClean="0">
                <a:solidFill>
                  <a:schemeClr val="bg1"/>
                </a:solidFill>
              </a:rPr>
              <a:t>3)</a:t>
            </a:r>
            <a:r>
              <a:rPr lang="ru-RU" sz="1200" b="1" dirty="0" smtClean="0">
                <a:solidFill>
                  <a:schemeClr val="bg1"/>
                </a:solidFill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</a:rPr>
              <a:t>w:ind (indentation w:start </a:t>
            </a:r>
            <a:r>
              <a:rPr lang="ru-RU" sz="1200" b="1" dirty="0" smtClean="0">
                <a:solidFill>
                  <a:schemeClr val="bg1"/>
                </a:solidFill>
              </a:rPr>
              <a:t>слева отступ</a:t>
            </a:r>
            <a:r>
              <a:rPr lang="en-US" sz="1200" b="1" dirty="0" smtClean="0">
                <a:solidFill>
                  <a:schemeClr val="bg1"/>
                </a:solidFill>
              </a:rPr>
              <a:t> </a:t>
            </a:r>
            <a:r>
              <a:rPr lang="ru-RU" sz="1200" b="1" dirty="0" smtClean="0">
                <a:solidFill>
                  <a:schemeClr val="bg1"/>
                </a:solidFill>
              </a:rPr>
              <a:t>в </a:t>
            </a:r>
            <a:r>
              <a:rPr lang="en-US" sz="1200" b="1" dirty="0" smtClean="0">
                <a:solidFill>
                  <a:schemeClr val="bg1"/>
                </a:solidFill>
              </a:rPr>
              <a:t>twips 567 twips = 1 cm</a:t>
            </a:r>
            <a:r>
              <a:rPr lang="ru-RU" sz="1200" b="1" dirty="0" smtClean="0">
                <a:solidFill>
                  <a:schemeClr val="bg1"/>
                </a:solidFill>
              </a:rPr>
              <a:t>)</a:t>
            </a:r>
            <a:endParaRPr lang="ru-RU" sz="1200" dirty="0"/>
          </a:p>
          <a:p>
            <a:endParaRPr lang="ru-RU" sz="1200" dirty="0" smtClean="0"/>
          </a:p>
          <a:p>
            <a:endParaRPr lang="en-US"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9128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40"/>
          <p:cNvGrpSpPr/>
          <p:nvPr/>
        </p:nvGrpSpPr>
        <p:grpSpPr>
          <a:xfrm>
            <a:off x="0" y="0"/>
            <a:ext cx="648600" cy="5143500"/>
            <a:chOff x="0" y="0"/>
            <a:chExt cx="648600" cy="5143500"/>
          </a:xfrm>
        </p:grpSpPr>
        <p:sp>
          <p:nvSpPr>
            <p:cNvPr id="459" name="Google Shape;459;p40"/>
            <p:cNvSpPr/>
            <p:nvPr/>
          </p:nvSpPr>
          <p:spPr>
            <a:xfrm>
              <a:off x="0" y="0"/>
              <a:ext cx="648600" cy="5143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pic>
          <p:nvPicPr>
            <p:cNvPr id="460" name="Google Shape;460;p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399993">
              <a:off x="7200" y="435600"/>
              <a:ext cx="637200" cy="205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2" name="Google Shape;462;p40"/>
          <p:cNvSpPr txBox="1"/>
          <p:nvPr/>
        </p:nvSpPr>
        <p:spPr>
          <a:xfrm>
            <a:off x="800361" y="91592"/>
            <a:ext cx="8272201" cy="463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800" dirty="0" smtClean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Нумерованный список</a:t>
            </a:r>
            <a:r>
              <a:rPr lang="en-US" sz="1800" dirty="0" smtClean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 </a:t>
            </a:r>
            <a:r>
              <a:rPr lang="ru-RU" sz="1800" dirty="0" smtClean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реальный пример </a:t>
            </a:r>
            <a:r>
              <a:rPr lang="en-US" sz="1800" dirty="0" smtClean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document.xml</a:t>
            </a:r>
            <a:endParaRPr lang="ru-RU" sz="18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99" y="615965"/>
            <a:ext cx="7679271" cy="452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721</Words>
  <Application>Microsoft Office PowerPoint</Application>
  <PresentationFormat>Экран (16:9)</PresentationFormat>
  <Paragraphs>151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Proxima Nova</vt:lpstr>
      <vt:lpstr>Roboto</vt:lpstr>
      <vt:lpstr>Proxima Nova Extrabold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melchinov_pv</dc:creator>
  <cp:lastModifiedBy>Герасимов Герман Константинович</cp:lastModifiedBy>
  <cp:revision>52</cp:revision>
  <dcterms:modified xsi:type="dcterms:W3CDTF">2022-09-14T01:17:38Z</dcterms:modified>
</cp:coreProperties>
</file>