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Generación de Segmentos Geográficos para el Censo 2022 en áreas urbanas y suburbanas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Hernán Alperin, Veróncia Heredia, Manuel Retamozo</a:t>
            </a:r>
          </a:p>
        </p:txBody>
      </p:sp>
      <p:sp>
        <p:nvSpPr>
          <p:cNvPr id="4" name="Date Placeholder 3"/>
          <p:cNvSpPr>
            <a:spLocks noGrp="1"/>
          </p:cNvSpPr>
          <p:nvPr>
            <p:ph idx="10" sz="half" type="dt"/>
          </p:nvPr>
        </p:nvSpPr>
        <p:spPr/>
        <p:txBody>
          <a:bodyPr/>
          <a:lstStyle/>
          <a:p>
            <a:pPr lvl="0" indent="0" marL="0">
              <a:buNone/>
            </a:pPr>
            <a:r>
              <a:rPr/>
              <a:t>June,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Optimización global</a:t>
            </a:r>
          </a:p>
        </p:txBody>
      </p:sp>
      <p:pic>
        <p:nvPicPr>
          <p:cNvPr descr="fig:  imagenes/optimizacion_global.png" id="0" name="Picture 1"/>
          <p:cNvPicPr>
            <a:picLocks noGrp="1" noChangeAspect="1"/>
          </p:cNvPicPr>
          <p:nvPr/>
        </p:nvPicPr>
        <p:blipFill>
          <a:blip r:embed="rId2"/>
          <a:stretch>
            <a:fillRect/>
          </a:stretch>
        </p:blipFill>
        <p:spPr bwMode="auto">
          <a:xfrm>
            <a:off x="2235200" y="1193800"/>
            <a:ext cx="468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OG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nes/extraer.png" id="0" name="Picture 1"/>
          <p:cNvPicPr>
            <a:picLocks noGrp="1" noChangeAspect="1"/>
          </p:cNvPicPr>
          <p:nvPr/>
        </p:nvPicPr>
        <p:blipFill>
          <a:blip r:embed="rId2"/>
          <a:stretch>
            <a:fillRect/>
          </a:stretch>
        </p:blipFill>
        <p:spPr bwMode="auto">
          <a:xfrm>
            <a:off x="2171700" y="1193800"/>
            <a:ext cx="4800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nes/transferir.png" id="0" name="Picture 1"/>
          <p:cNvPicPr>
            <a:picLocks noGrp="1" noChangeAspect="1"/>
          </p:cNvPicPr>
          <p:nvPr/>
        </p:nvPicPr>
        <p:blipFill>
          <a:blip r:embed="rId2"/>
          <a:stretch>
            <a:fillRect/>
          </a:stretch>
        </p:blipFill>
        <p:spPr bwMode="auto">
          <a:xfrm>
            <a:off x="2298700" y="1193800"/>
            <a:ext cx="4559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nes/fusionar.png" id="0" name="Picture 1"/>
          <p:cNvPicPr>
            <a:picLocks noGrp="1" noChangeAspect="1"/>
          </p:cNvPicPr>
          <p:nvPr/>
        </p:nvPicPr>
        <p:blipFill>
          <a:blip r:embed="rId2"/>
          <a:stretch>
            <a:fillRect/>
          </a:stretch>
        </p:blipFill>
        <p:spPr bwMode="auto">
          <a:xfrm>
            <a:off x="2095500" y="1193800"/>
            <a:ext cx="4940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Numeración de los segmentos</a:t>
            </a:r>
          </a:p>
          <a:p>
            <a:pPr lvl="0"/>
            <a:r>
              <a:rPr/>
              <a:t>Cada segmento del radio urbano se debe identificar con un número de dos dígitos. Esta numeración es correlativa, de 01 en más, dentro del radio.</a:t>
            </a:r>
          </a:p>
          <a:p>
            <a:pPr lvl="0"/>
            <a:r>
              <a:rPr/>
              <a:t>En el área urbana del radio mixto los segmentos se numeran del 80 al 89, siguiendo por 70 hasta 75 y continuando por 76 a 79 y finalmente del 91 al 99 de ser necesario.</a:t>
            </a:r>
          </a:p>
          <a:p>
            <a:pPr lvl="0"/>
            <a:r>
              <a:rPr/>
              <a:t>El segmento colectivo está identificado con el número 90 y dentro del mismo están contenidas todas las viviendas colectivas del radio.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Descripción del problema.</a:t>
            </a:r>
          </a:p>
          <a:p>
            <a:pPr lvl="0" indent="0" marL="0">
              <a:buNone/>
            </a:pPr>
            <a:r>
              <a:rPr/>
              <a:t>Armar el recorrido de 650.000 censistas para que visiten todas las viviendas del territorio siguiendo las reglas definidas en el MANUAL del SEGMENTADOR</a:t>
            </a:r>
          </a:p>
          <a:p>
            <a:pPr lvl="0" indent="0" marL="0">
              <a:buNone/>
            </a:pPr>
            <a:r>
              <a:rPr/>
              <a:t>El optimo no es un valor, sino una función Estamos acostumbrados a considerar problemas de optimización, que matemáticamente se formulan como: Min f(x) sujeto a: x E S Donde S es el conjunto de los valores entre los que podemos buscar la solución, lo que se llama conjunto de Factible, Desde el punto de vista matemático no existe ninguna diferencia entre que el problema sea de maximizar o de minimizar, pues el cambio se puede hacer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Optimización Discreta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Función objetivo con costo que incluye penalidad</a:t>
            </a:r>
          </a:p>
          <a:p>
            <a:pPr lvl="0"/>
            <a:r>
              <a:rPr/>
              <a:t>cantidad de viviendas por segmento</a:t>
            </a:r>
          </a:p>
          <a:p>
            <a:pPr lvl="0"/>
            <a:r>
              <a:rPr/>
              <a:t>cantidad de manzanas por segmento</a:t>
            </a:r>
          </a:p>
          <a:p>
            <a:pPr lvl="0"/>
            <a:r>
              <a:rPr/>
              <a:t>cantidad de segmentos</a:t>
            </a:r>
          </a:p>
          <a:p>
            <a:pPr lvl="0"/>
            <a:r>
              <a:rPr/>
              <a:t>cantidad de lados delimitando segmentos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Espacio factible definido por vecindario de segmentación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nes/ETL.png" id="0" name="Picture 1"/>
          <p:cNvPicPr>
            <a:picLocks noGrp="1" noChangeAspect="1"/>
          </p:cNvPicPr>
          <p:nvPr/>
        </p:nvPicPr>
        <p:blipFill>
          <a:blip r:embed="rId2"/>
          <a:stretch>
            <a:fillRect/>
          </a:stretch>
        </p:blipFill>
        <p:spPr bwMode="auto">
          <a:xfrm>
            <a:off x="1346200" y="1193800"/>
            <a:ext cx="226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ETL</a:t>
            </a:r>
          </a:p>
        </p:txBody>
      </p:sp>
      <p:sp>
        <p:nvSpPr>
          <p:cNvPr id="4" name="Content Placeholder 3"/>
          <p:cNvSpPr>
            <a:spLocks noGrp="1"/>
          </p:cNvSpPr>
          <p:nvPr>
            <p:ph idx="2" sz="half"/>
          </p:nvPr>
        </p:nvSpPr>
        <p:spPr/>
        <p:txBody>
          <a:bodyPr/>
          <a:lstStyle/>
          <a:p>
            <a:pPr lvl="0"/>
            <a:r>
              <a:rPr/>
              <a:t>Vecinos se calculan con operaciones elementales</a:t>
            </a:r>
          </a:p>
          <a:p>
            <a:pPr lvl="0" indent="-342900" marL="342900">
              <a:buAutoNum type="arabicPeriod"/>
            </a:pPr>
            <a:r>
              <a:rPr/>
              <a:t>extraer componente (manzana o lado) de segmento</a:t>
            </a:r>
          </a:p>
          <a:p>
            <a:pPr lvl="0" indent="-342900" marL="342900">
              <a:buAutoNum type="arabicPeriod"/>
            </a:pPr>
            <a:r>
              <a:rPr/>
              <a:t>transferir componente de un segmento a otro</a:t>
            </a:r>
          </a:p>
          <a:p>
            <a:pPr lvl="0" indent="-342900" marL="342900">
              <a:buAutoNum type="arabicPeriod"/>
            </a:pPr>
            <a:r>
              <a:rPr/>
              <a:t>fusionar 2 segmentos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center, inverse background-image: url(“plantilla_idera_html/img0.png”)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Carga de datos y procesamiento de datos.</a:t>
            </a:r>
          </a:p>
        </p:txBody>
      </p:sp>
      <p:sp>
        <p:nvSpPr>
          <p:cNvPr id="3" name="Content Placeholder 2"/>
          <p:cNvSpPr>
            <a:spLocks noGrp="1"/>
          </p:cNvSpPr>
          <p:nvPr>
            <p:ph idx="1"/>
          </p:nvPr>
        </p:nvSpPr>
        <p:spPr/>
        <p:txBody>
          <a:bodyPr/>
          <a:lstStyle/>
          <a:p>
            <a:pPr lvl="0" indent="0" marL="0">
              <a:spcBef>
                <a:spcPts val="3000"/>
              </a:spcBef>
              <a:buNone/>
            </a:pPr>
            <a:r>
              <a:rPr b="1"/>
              <a:t>DTL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nes/amigos.png" id="0" name="Picture 1"/>
          <p:cNvPicPr>
            <a:picLocks noGrp="1" noChangeAspect="1"/>
          </p:cNvPicPr>
          <p:nvPr/>
        </p:nvPicPr>
        <p:blipFill>
          <a:blip r:embed="rId2"/>
          <a:stretch>
            <a:fillRect/>
          </a:stretch>
        </p:blipFill>
        <p:spPr bwMode="auto">
          <a:xfrm>
            <a:off x="457200" y="2400300"/>
            <a:ext cx="8229600" cy="469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Segmentación.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Generación de resumenes.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Salidas Gráficas.</a:t>
            </a:r>
          </a:p>
        </p:txBody>
      </p:sp>
      <p:pic>
        <p:nvPicPr>
          <p:cNvPr descr="fig:  imagenes/plugin.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Plugin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 al problema.</a:t>
            </a:r>
          </a:p>
        </p:txBody>
      </p:sp>
      <p:sp>
        <p:nvSpPr>
          <p:cNvPr id="3" name="Content Placeholder 2"/>
          <p:cNvSpPr>
            <a:spLocks noGrp="1"/>
          </p:cNvSpPr>
          <p:nvPr>
            <p:ph idx="1"/>
          </p:nvPr>
        </p:nvSpPr>
        <p:spPr/>
        <p:txBody>
          <a:bodyPr/>
          <a:lstStyle/>
          <a:p>
            <a:pPr lvl="0" indent="0" marL="0">
              <a:spcBef>
                <a:spcPts val="3000"/>
              </a:spcBef>
              <a:buNone/>
            </a:pPr>
            <a:r>
              <a:rPr b="1"/>
              <a:t>¿Que es la segmentación?</a:t>
            </a:r>
          </a:p>
          <a:p>
            <a:pPr lvl="0" indent="0" marL="0">
              <a:buNone/>
            </a:pPr>
            <a:r>
              <a:rPr/>
              <a:t>Es la tarea que permite subdividir el radio censal en unidades operativas menores llamadas segmentos. Para asegurar que todas las viviendas y personas sean censadas, es necesario determinar con anterioridad el área que deberán recorrer los censistas y la carga de trabajo que se le asignará a cada uno de ellos.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Descripcion somera , Generar mapas, recorridos, planillas.</a:t>
            </a:r>
          </a:p>
          <a:p>
            <a:pPr lvl="0"/>
            <a:r>
              <a:rPr/>
              <a:t>16 millones de domicilios.</a:t>
            </a:r>
          </a:p>
          <a:p>
            <a:pPr lvl="0"/>
            <a:r>
              <a:rPr/>
              <a:t>Carga promedio en zona urbana: entre 30 y 36 viviendas (según la provincia)</a:t>
            </a:r>
          </a:p>
          <a:p>
            <a:pPr lvl="0"/>
            <a:r>
              <a:rPr/>
              <a:t>Carga promedio en asentamientos: 18 viviendas.</a:t>
            </a:r>
          </a:p>
          <a:p>
            <a:pPr lvl="0"/>
            <a:r>
              <a:rPr/>
              <a:t>Carga promedio en zona suburbana: 12 a 15 viviendas.</a:t>
            </a:r>
          </a:p>
          <a:p>
            <a:pPr lvl="0"/>
            <a:r>
              <a:rPr/>
              <a:t>De 8 a 12 hs. de trabajo.</a:t>
            </a:r>
          </a:p>
          <a:p>
            <a:pPr lvl="0"/>
            <a:r>
              <a:rPr/>
              <a:t>Aprox. 650 mil censistas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Tipos de Radios</a:t>
            </a:r>
          </a:p>
          <a:p>
            <a:pPr lvl="0"/>
            <a:r>
              <a:rPr/>
              <a:t>Urbano</a:t>
            </a:r>
          </a:p>
          <a:p>
            <a:pPr lvl="0" indent="0" marL="0">
              <a:buNone/>
            </a:pPr>
            <a:r>
              <a:rPr/>
              <a:t>con población agrupada únicamente, y conformado por manzanas y/o sectores pertenecientes a una localidad.</a:t>
            </a:r>
          </a:p>
          <a:p>
            <a:pPr lvl="0"/>
            <a:r>
              <a:rPr/>
              <a:t>Sub Urbano</a:t>
            </a:r>
          </a:p>
          <a:p>
            <a:pPr lvl="1" indent="0" marL="342900">
              <a:buNone/>
            </a:pPr>
            <a:r>
              <a:rPr/>
              <a:t>agrupada en pequeños poblados o en bordes amanzanados de localidades.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Limites del segmento</a:t>
            </a:r>
          </a:p>
          <a:p>
            <a:pPr lvl="0"/>
            <a:r>
              <a:rPr/>
              <a:t>Todo espacio con o sin viviendas debe estar asignado a algún segmento.</a:t>
            </a:r>
          </a:p>
          <a:p>
            <a:pPr lvl="0"/>
            <a:r>
              <a:rPr/>
              <a:t>Identificar claramente Inicio y Fin de cada uno.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Facilitar el recorrido del censista</a:t>
            </a:r>
          </a:p>
          <a:p>
            <a:pPr lvl="0" indent="0" marL="0">
              <a:spcBef>
                <a:spcPts val="3000"/>
              </a:spcBef>
              <a:buNone/>
            </a:pPr>
            <a:r>
              <a:rPr b="1"/>
              <a:t>Evitar</a:t>
            </a:r>
          </a:p>
          <a:p>
            <a:pPr lvl="0"/>
            <a:r>
              <a:rPr/>
              <a:t>recorridos discontinuo</a:t>
            </a:r>
          </a:p>
          <a:p>
            <a:pPr lvl="0"/>
            <a:r>
              <a:rPr/>
              <a:t>Cruces en diagonal</a:t>
            </a:r>
          </a:p>
          <a:p>
            <a:pPr lvl="0"/>
            <a:r>
              <a:rPr/>
              <a:t>En lo posible cruces de avenidas, rutas, vías de ferrocarril o cursos de agua.</a:t>
            </a:r>
          </a:p>
          <a:p>
            <a:pPr lvl="0"/>
            <a:r>
              <a:rPr/>
              <a:t>Identificar claramente INICIO y FIN de cada segmento.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Segmentos</a:t>
            </a:r>
          </a:p>
        </p:txBody>
      </p:sp>
      <p:pic>
        <p:nvPicPr>
          <p:cNvPr descr="fig:  imagenes/mapa.png" id="0" name="Picture 1"/>
          <p:cNvPicPr>
            <a:picLocks noGrp="1" noChangeAspect="1"/>
          </p:cNvPicPr>
          <p:nvPr/>
        </p:nvPicPr>
        <p:blipFill>
          <a:blip r:embed="rId2"/>
          <a:stretch>
            <a:fillRect/>
          </a:stretch>
        </p:blipFill>
        <p:spPr bwMode="auto">
          <a:xfrm>
            <a:off x="2006600" y="1193800"/>
            <a:ext cx="5143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Descripción más precisa y Definiciones.</a:t>
            </a:r>
          </a:p>
          <a:p>
            <a:pPr lvl="0" indent="0" marL="0">
              <a:buNone/>
            </a:pPr>
            <a:r>
              <a:rPr/>
              <a:t>Los segmentos deberán tener:</a:t>
            </a:r>
          </a:p>
          <a:p>
            <a:pPr lvl="0"/>
            <a:r>
              <a:rPr/>
              <a:t>Una carga.</a:t>
            </a:r>
          </a:p>
          <a:p>
            <a:pPr lvl="0"/>
            <a:r>
              <a:rPr/>
              <a:t>Continuidad.</a:t>
            </a:r>
          </a:p>
          <a:p>
            <a:pPr lvl="0"/>
            <a:r>
              <a:rPr/>
              <a:t>Recorrido.</a:t>
            </a:r>
          </a:p>
          <a:p>
            <a:pPr lvl="0" indent="0" marL="0">
              <a:spcBef>
                <a:spcPts val="3000"/>
              </a:spcBef>
              <a:buNone/>
            </a:pPr>
            <a:r>
              <a:rPr b="1"/>
              <a:t>Tipos de Radios Urbanos o parte Sub Urbana de Radios Mixtos</a:t>
            </a:r>
          </a:p>
          <a:p>
            <a:pPr lvl="0" indent="0" marL="0">
              <a:spcBef>
                <a:spcPts val="3000"/>
              </a:spcBef>
              <a:buNone/>
            </a:pPr>
            <a:r>
              <a:rPr b="1"/>
              <a:t>Según distribución de viviendas dada una carga deseada.</a:t>
            </a:r>
          </a:p>
          <a:p>
            <a:pPr lvl="0"/>
            <a:r>
              <a:rPr/>
              <a:t>Esparcidos: todos los lados con pocas viviendas.</a:t>
            </a:r>
          </a:p>
          <a:p>
            <a:pPr lvl="0"/>
            <a:r>
              <a:rPr/>
              <a:t>Densos: todas las manzanas con muchas viviendas.</a:t>
            </a:r>
          </a:p>
          <a:p>
            <a:pPr lvl="0"/>
            <a:r>
              <a:rPr/>
              <a:t>Combinados: situaciones intermedias algunas manzanas con pocas viviendas o algunos lados con muchas viviendas.</a:t>
            </a:r>
          </a:p>
          <a:p>
            <a:pPr lvl="0" indent="0" marL="0">
              <a:spcBef>
                <a:spcPts val="3000"/>
              </a:spcBef>
              <a:buNone/>
            </a:pPr>
            <a:r>
              <a:rPr b="1"/>
              <a:t>Algoritmos o Métodos.</a:t>
            </a:r>
          </a:p>
          <a:p>
            <a:pPr lvl="0" indent="0" marL="0">
              <a:spcBef>
                <a:spcPts val="3000"/>
              </a:spcBef>
              <a:buNone/>
            </a:pPr>
            <a:r>
              <a:rPr b="1"/>
              <a:t>Elementos disponibles, o agrupación elemental.</a:t>
            </a:r>
          </a:p>
          <a:p>
            <a:pPr lvl="0"/>
            <a:r>
              <a:rPr/>
              <a:t>Conteos: lados o manzanas completas</a:t>
            </a:r>
          </a:p>
          <a:p>
            <a:pPr lvl="0"/>
            <a:r>
              <a:rPr/>
              <a:t>Listados: direcciones, pisos (no puede haber más de 1 segmento por piso) recorridos o manzanas independientes</a:t>
            </a:r>
          </a:p>
          <a:p>
            <a:pPr lvl="0"/>
            <a:r>
              <a:rPr/>
              <a:t>Varias combinaciones de ambos.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Generación de Segmentos Geográficos para el Censo 2022 en áreas urbanas y suburbanas</dc:title>
  <dc:creator>Hernán Alperin, Veróncia Heredia, Manuel Retamozo</dc:creator>
  <cp:keywords/>
  <dcterms:created xsi:type="dcterms:W3CDTF">2022-06-21T19:22:58Z</dcterms:created>
  <dcterms:modified xsi:type="dcterms:W3CDTF">2022-06-21T19:22:58Z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June, 2022</vt:lpwstr>
  </property>
  <property fmtid="{D5CDD505-2E9C-101B-9397-08002B2CF9AE}" pid="3" name="output">
    <vt:lpwstr/>
  </property>
</Properties>
</file>