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7559675" cy="1069181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8" Type="http://schemas.openxmlformats.org/officeDocument/2006/relationships/slide" Target="slides/slide1.xml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Master" Target="slideMasters/slideMaster4.xml" /><Relationship Id="rId6" Type="http://schemas.openxmlformats.org/officeDocument/2006/relationships/slideMaster" Target="slideMasters/slideMaster5.xml" /><Relationship Id="rId7" Type="http://schemas.openxmlformats.org/officeDocument/2006/relationships/slideMaster" Target="slideMasters/slideMaster6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jpeg" Type="http://schemas.openxmlformats.org/officeDocument/2006/relationships/image" /><Relationship Id="rId3" Target="../media/image2.png" Type="http://schemas.openxmlformats.org/officeDocument/2006/relationships/image" /><Relationship Id="rId4" Target="../media/image3.png" Type="http://schemas.openxmlformats.org/officeDocument/2006/relationships/image" /><Relationship Id="rId5" Target="../media/image4.png" Type="http://schemas.openxmlformats.org/officeDocument/2006/relationships/image" /><Relationship Id="rId6" Target="../media/image5.png" Type="http://schemas.openxmlformats.org/officeDocument/2006/relationships/image" /><Relationship Id="rId7" Target="../media/image6.png" Type="http://schemas.openxmlformats.org/officeDocument/2006/relationships/image" /><Relationship Id="rId8" Target="../slideLayouts/slideLayout1.xml" Type="http://schemas.openxmlformats.org/officeDocument/2006/relationships/slideLayout" /><Relationship Id="rId9" Target="../slideLayouts/slideLayout2.xml" Type="http://schemas.openxmlformats.org/officeDocument/2006/relationships/slideLayout" /><Relationship Id="rId10" Target="../slideLayouts/slideLayout3.xml" Type="http://schemas.openxmlformats.org/officeDocument/2006/relationships/slideLayout" /><Relationship Id="rId11" Target="../slideLayouts/slideLayout4.xml" Type="http://schemas.openxmlformats.org/officeDocument/2006/relationships/slideLayout" /><Relationship Id="rId12" Target="../slideLayouts/slideLayout5.xml" Type="http://schemas.openxmlformats.org/officeDocument/2006/relationships/slideLayout" /><Relationship Id="rId13" Target="../slideLayouts/slideLayout6.xml" Type="http://schemas.openxmlformats.org/officeDocument/2006/relationships/slideLayout" /><Relationship Id="rId14" Target="../slideLayouts/slideLayout7.xml" Type="http://schemas.openxmlformats.org/officeDocument/2006/relationships/slideLayout" /><Relationship Id="rId15" Target="../slideLayouts/slideLayout8.xml" Type="http://schemas.openxmlformats.org/officeDocument/2006/relationships/slideLayout" /><Relationship Id="rId16" Target="../slideLayouts/slideLayout9.xml" Type="http://schemas.openxmlformats.org/officeDocument/2006/relationships/slideLayout" /><Relationship Id="rId17" Target="../slideLayouts/slideLayout10.xml" Type="http://schemas.openxmlformats.org/officeDocument/2006/relationships/slideLayout" /><Relationship Id="rId18" Target="../slideLayouts/slideLayout11.xml" Type="http://schemas.openxmlformats.org/officeDocument/2006/relationships/slideLayout" /><Relationship Id="rId19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6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descr="" id="1" name="Imagen 6"/>
          <p:cNvPicPr/>
          <p:nvPr/>
        </p:nvPicPr>
        <p:blipFill>
          <a:blip r:embed="rId4"/>
          <a:stretch/>
        </p:blipFill>
        <p:spPr>
          <a:xfrm>
            <a:off x="690120" y="5774400"/>
            <a:ext cx="2641680" cy="609840"/>
          </a:xfrm>
          <a:prstGeom prst="rect">
            <a:avLst/>
          </a:prstGeom>
          <a:ln>
            <a:noFill/>
          </a:ln>
        </p:spPr>
      </p:pic>
      <p:pic>
        <p:nvPicPr>
          <p:cNvPr descr="" id="2" name="Imagen 7"/>
          <p:cNvPicPr/>
          <p:nvPr/>
        </p:nvPicPr>
        <p:blipFill>
          <a:blip r:embed="rId5"/>
          <a:stretch/>
        </p:blipFill>
        <p:spPr>
          <a:xfrm>
            <a:off x="9820440" y="5774400"/>
            <a:ext cx="713520" cy="565560"/>
          </a:xfrm>
          <a:prstGeom prst="rect">
            <a:avLst/>
          </a:prstGeom>
          <a:ln>
            <a:noFill/>
          </a:ln>
        </p:spPr>
      </p:pic>
      <p:pic>
        <p:nvPicPr>
          <p:cNvPr descr="" id="3" name="Imagen 8"/>
          <p:cNvPicPr/>
          <p:nvPr/>
        </p:nvPicPr>
        <p:blipFill>
          <a:blip r:embed="rId6"/>
          <a:stretch/>
        </p:blipFill>
        <p:spPr>
          <a:xfrm>
            <a:off x="10671840" y="5774400"/>
            <a:ext cx="587520" cy="516960"/>
          </a:xfrm>
          <a:prstGeom prst="rect">
            <a:avLst/>
          </a:prstGeom>
          <a:ln>
            <a:noFill/>
          </a:ln>
        </p:spPr>
      </p:pic>
      <p:pic>
        <p:nvPicPr>
          <p:cNvPr descr="" id="4" name="Imagen 9"/>
          <p:cNvPicPr/>
          <p:nvPr/>
        </p:nvPicPr>
        <p:blipFill>
          <a:blip r:embed="rId7"/>
          <a:stretch/>
        </p:blipFill>
        <p:spPr>
          <a:xfrm>
            <a:off x="542520" y="417960"/>
            <a:ext cx="2260080" cy="203508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51600" y="2924640"/>
            <a:ext cx="3688200" cy="1100880"/>
          </a:xfrm>
          <a:prstGeom prst="rect">
            <a:avLst/>
          </a:prstGeom>
        </p:spPr>
        <p:txBody>
          <a:bodyPr anchor="ctr" bIns="0" lIns="0" rIns="0" tIns="0"/>
          <a:p>
            <a:r>
              <a:rPr b="0" lang="es-AR" spc="-1" strike="noStrike" sz="1800">
                <a:latin typeface="Arial"/>
              </a:rPr>
              <a:t>Pulse </a:t>
            </a:r>
            <a:r>
              <a:rPr b="0" lang="es-AR" spc="-1" strike="noStrike" sz="1800">
                <a:latin typeface="Arial"/>
              </a:rPr>
              <a:t>para </a:t>
            </a:r>
            <a:r>
              <a:rPr b="0" lang="es-AR" spc="-1" strike="noStrike" sz="1800">
                <a:latin typeface="Arial"/>
              </a:rPr>
              <a:t>editar </a:t>
            </a:r>
            <a:r>
              <a:rPr b="0" lang="es-AR" spc="-1" strike="noStrike" sz="1800">
                <a:latin typeface="Arial"/>
              </a:rPr>
              <a:t>el </a:t>
            </a:r>
            <a:r>
              <a:rPr b="0" lang="es-AR" spc="-1" strike="noStrike" sz="1800">
                <a:latin typeface="Arial"/>
              </a:rPr>
              <a:t>format</a:t>
            </a:r>
            <a:r>
              <a:rPr b="0" lang="es-AR" spc="-1" strike="noStrike" sz="1800">
                <a:latin typeface="Arial"/>
              </a:rPr>
              <a:t>o del </a:t>
            </a:r>
            <a:r>
              <a:rPr b="0" lang="es-AR" spc="-1" strike="noStrike" sz="1800">
                <a:latin typeface="Arial"/>
              </a:rPr>
              <a:t>texto </a:t>
            </a:r>
            <a:r>
              <a:rPr b="0" lang="es-AR" spc="-1" strike="noStrike" sz="1800">
                <a:latin typeface="Arial"/>
              </a:rPr>
              <a:t>de </a:t>
            </a:r>
            <a:r>
              <a:rPr b="0" lang="es-AR" spc="-1" strike="noStrike" sz="1800">
                <a:latin typeface="Arial"/>
              </a:rPr>
              <a:t>título</a:t>
            </a:r>
            <a:endParaRPr b="0" lang="es-AR" spc="-1" strike="noStrike" sz="180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3200">
                <a:latin typeface="Arial"/>
              </a:rPr>
              <a:t>Pulse para editar el formato de esquema del texto</a:t>
            </a:r>
            <a:endParaRPr b="0" lang="es-AR" spc="-1" strike="noStrike" sz="3200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800">
                <a:latin typeface="Arial"/>
              </a:rPr>
              <a:t>Segundo nivel del esquema</a:t>
            </a:r>
            <a:endParaRPr b="0" lang="es-AR" spc="-1" strike="noStrike" sz="2800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400">
                <a:latin typeface="Arial"/>
              </a:rPr>
              <a:t>Tercer nivel del esquema</a:t>
            </a:r>
            <a:endParaRPr b="0" lang="es-AR" spc="-1" strike="noStrike" sz="2400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000">
                <a:latin typeface="Arial"/>
              </a:rPr>
              <a:t>Cuarto nivel del esquema</a:t>
            </a:r>
            <a:endParaRPr b="0" lang="es-AR" spc="-1" strike="noStrike" sz="2000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Quinto nivel del esquema</a:t>
            </a:r>
            <a:endParaRPr b="0" lang="es-AR" spc="-1" strike="noStrike" sz="2000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Sexto nivel del esquema</a:t>
            </a:r>
            <a:endParaRPr b="0" lang="es-AR" spc="-1" strike="noStrike" sz="2000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Séptimo nivel del esquema</a:t>
            </a:r>
            <a:endParaRPr b="0" lang="es-AR" spc="-1" strike="noStrike" sz="2000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6264000" y="3600000"/>
            <a:ext cx="5040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" name="TextShape 4"/>
          <p:cNvSpPr txBox="1"/>
          <p:nvPr/>
        </p:nvSpPr>
        <p:spPr>
          <a:xfrm>
            <a:off x="1800000" y="6384240"/>
            <a:ext cx="8342280" cy="426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fld id="{AB5C0D63-0191-4B77-82E3-7FF5B2E6CD32}" type="slidename">
              <a:rPr b="0" lang="es-AR" spc="-1" strike="noStrike" sz="1800">
                <a:latin typeface="Arial"/>
              </a:rPr>
              <a:t>&lt;nombre-diapositiva&gt;</a:t>
            </a:fld>
            <a:endParaRPr b="0" lang="es-AR" spc="-1" strike="noStrike" sz="1800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Generación de Segmentos Geográficos para el Censo 2022 en áreas urbanas y suburbanas”</a:t>
            </a:r>
            <a:br/>
            <a:br/>
            <a:r>
              <a:rPr/>
              <a:t>Hernán Alperin, Verónica Heredia, Manuel Retamozo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global</a:t>
            </a:r>
          </a:p>
        </p:txBody>
      </p:sp>
      <p:pic>
        <p:nvPicPr>
          <p:cNvPr descr="fig:  imagenes/optimizacion_glob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0"/>
            <a:ext cx="10312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extra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10566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transfer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0"/>
            <a:ext cx="100330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fusion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0"/>
            <a:ext cx="108839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Numeración de los segmentos</a:t>
            </a:r>
          </a:p>
          <a:p>
            <a:pPr lvl="0"/>
            <a:r>
              <a:rPr/>
              <a:t>Cada segmento del radio urbano se identifica con un número de dos dígitos, de 01 en más, dentro del radio.</a:t>
            </a:r>
          </a:p>
          <a:p>
            <a:pPr lvl="0"/>
            <a:r>
              <a:rPr/>
              <a:t>En el área urbana del radio mixto los segmentos se numeran del 60 en más excluyendo al 90.</a:t>
            </a:r>
          </a:p>
          <a:p>
            <a:pPr lvl="0"/>
            <a:r>
              <a:rPr/>
              <a:t>El segmento 90 y contiene las viviendas colectivas del radio.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Descripción del problema.</a:t>
                </a:r>
              </a:p>
              <a:p>
                <a:pPr lvl="0" indent="0" marL="0">
                  <a:buNone/>
                </a:pPr>
                <a:r>
                  <a:rPr/>
                  <a:t>Armar el recorrido de 650.000 censistas para que visiten todas las viviendas del territorio siguiendo las reglas definidas en el MANUAL del SEGMENTADOR</a:t>
                </a:r>
              </a:p>
              <a:p>
                <a:pPr lvl="0" indent="0" marL="0">
                  <a:buNone/>
                </a:pPr>
                <a:r>
                  <a:rPr/>
                  <a:t>Un problema de optimización, matemáticamente se formulan como: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s</m:t>
                    </m:r>
                    <m:r>
                      <m:t>u</m:t>
                    </m:r>
                    <m:r>
                      <m:t>j</m:t>
                    </m:r>
                    <m:r>
                      <m:t>e</m:t>
                    </m:r>
                    <m:r>
                      <m:t>t</m:t>
                    </m:r>
                    <m:r>
                      <m:t>o</m:t>
                    </m:r>
                    <m:r>
                      <m:t>a</m:t>
                    </m:r>
                    <m:r>
                      <m:rPr>
                        <m:sty m:val="p"/>
                      </m:rPr>
                      <m:t>:</m:t>
                    </m:r>
                    <m:r>
                      <m:t>x</m:t>
                    </m:r>
                    <m:r>
                      <m:t>E</m:t>
                    </m:r>
                    <m:r>
                      <m:t>S</m:t>
                    </m:r>
                  </m:oMath>
                </a14:m>
                <a:r>
                  <a:rPr/>
                  <a:t> , donde S es el conjunto de los valores entre los que podemos buscar la solución, lo que se llama conjunto de soluciones factibles.</a:t>
                </a:r>
              </a:p>
              <a:p>
                <a:pPr lvl="0" indent="0" marL="0">
                  <a:buNone/>
                </a:pPr>
                <a:r>
                  <a:rPr/>
                  <a:t>En este caso, $ S $ es el conjunto de todas las segmentaciones posibles, $ x $ es una segmentación y $ f(x) $ es el costo de dicha segmentación.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Optimización Discreta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Función objetivo con costo que incluye penalidad</a:t>
            </a:r>
          </a:p>
          <a:p>
            <a:pPr lvl="0"/>
            <a:r>
              <a:rPr/>
              <a:t>cantidad de viviendas por segmento</a:t>
            </a:r>
          </a:p>
          <a:p>
            <a:pPr lvl="0"/>
            <a:r>
              <a:rPr/>
              <a:t>cantidad de manzanas por segmento</a:t>
            </a:r>
          </a:p>
          <a:p>
            <a:pPr lvl="0"/>
            <a:r>
              <a:rPr/>
              <a:t>cantidad de segmentos</a:t>
            </a:r>
          </a:p>
          <a:p>
            <a:pPr lvl="0"/>
            <a:r>
              <a:rPr/>
              <a:t>cantidad de lados delimitando segmentos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Espacio factible definido por vecindario de segmentación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E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193800"/>
            <a:ext cx="226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Vecinos se calculan con operaciones elementales</a:t>
            </a:r>
          </a:p>
          <a:p>
            <a:pPr lvl="0">
              <a:buAutoNum type="arabicPeriod"/>
            </a:pPr>
            <a:r>
              <a:rPr/>
              <a:t>extraer componente (manzana o lado) de segmento</a:t>
            </a:r>
          </a:p>
          <a:p>
            <a:pPr lvl="0">
              <a:buAutoNum type="arabicPeriod"/>
            </a:pPr>
            <a:r>
              <a:rPr/>
              <a:t>transferir componente de un segmento a otro</a:t>
            </a:r>
          </a:p>
          <a:p>
            <a:pPr lvl="0">
              <a:buAutoNum type="arabicPeriod"/>
            </a:pPr>
            <a:r>
              <a:rPr/>
              <a:t>fusionar 2 segmentos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inverse background-image: url(“plantilla_idera_html/img0.png”)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de datos y procesamiento de datos.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DTL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amig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832100"/>
            <a:ext cx="121920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Segmentación.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resumenes.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Salidas Gráficas.</a:t>
            </a:r>
          </a:p>
        </p:txBody>
      </p:sp>
      <p:pic>
        <p:nvPicPr>
          <p:cNvPr descr="fig:  imagenes/plu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7000"/>
            <a:ext cx="12192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Plugin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¿Que es la segmentación?</a:t>
            </a:r>
          </a:p>
          <a:p>
            <a:pPr lvl="0" indent="0" marL="0">
              <a:buNone/>
            </a:pPr>
            <a:r>
              <a:rPr/>
              <a:t>Es la tarea que permite subdividir el radio censal en unidades operativas menores llamadas segmentos. Para asegurar que todas las viviendas y personas sean censadas, es necesario determinar con anterioridad el área que deberán recorrer los censistas y la carga de trabajo que se le asignará a cada uno de ellos.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Descripción somera: Generar mapas, recorridos, planillas.</a:t>
            </a:r>
          </a:p>
          <a:p>
            <a:pPr lvl="0"/>
            <a:r>
              <a:rPr/>
              <a:t>16 millones de domicilios.</a:t>
            </a:r>
          </a:p>
          <a:p>
            <a:pPr lvl="0"/>
            <a:r>
              <a:rPr/>
              <a:t>Carga promedio en zona urbana: entre 30 y 36 viviendas (según la provincia)</a:t>
            </a:r>
          </a:p>
          <a:p>
            <a:pPr lvl="0"/>
            <a:r>
              <a:rPr/>
              <a:t>Carga promedio en asentamientos: 18 viviendas.</a:t>
            </a:r>
          </a:p>
          <a:p>
            <a:pPr lvl="0"/>
            <a:r>
              <a:rPr/>
              <a:t>Carga promedio en zona suburbana: 12 a 15 viviendas.</a:t>
            </a:r>
          </a:p>
          <a:p>
            <a:pPr lvl="0"/>
            <a:r>
              <a:rPr/>
              <a:t>De 8 a 12 hs. de trabajo.</a:t>
            </a:r>
          </a:p>
          <a:p>
            <a:pPr lvl="0"/>
            <a:r>
              <a:rPr/>
              <a:t>Aprox. 650 mil censistas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Tipos de Radios</a:t>
            </a:r>
          </a:p>
          <a:p>
            <a:pPr lvl="0"/>
            <a:r>
              <a:rPr/>
              <a:t>Urbano</a:t>
            </a:r>
          </a:p>
          <a:p>
            <a:pPr lvl="0" indent="0" marL="0">
              <a:buNone/>
            </a:pPr>
            <a:r>
              <a:rPr/>
              <a:t>población agrupada únicamente, y conformado por manzanas y/o sectores pertenecientes a una localidad.</a:t>
            </a:r>
          </a:p>
          <a:p>
            <a:pPr lvl="0"/>
            <a:r>
              <a:rPr/>
              <a:t>Suburbano</a:t>
            </a:r>
          </a:p>
          <a:p>
            <a:pPr lvl="0" indent="0" marL="0">
              <a:buNone/>
            </a:pPr>
            <a:r>
              <a:rPr/>
              <a:t>agrupada en pequeños poblados o en bordes amanzanados de localidades.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Límites del segmento</a:t>
            </a:r>
          </a:p>
          <a:p>
            <a:pPr lvl="0"/>
            <a:r>
              <a:rPr/>
              <a:t>Todo espacio con o sin viviendas debe estar asignado a algún segmento.</a:t>
            </a:r>
          </a:p>
          <a:p>
            <a:pPr lvl="0"/>
            <a:r>
              <a:rPr/>
              <a:t>Identificar claramente Inicio y Fin de cada uno.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Facilitar el recorrido del censista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Evitar</a:t>
            </a:r>
          </a:p>
          <a:p>
            <a:pPr lvl="0"/>
            <a:r>
              <a:rPr/>
              <a:t>recorridos discontinuo</a:t>
            </a:r>
          </a:p>
          <a:p>
            <a:pPr lvl="0"/>
            <a:r>
              <a:rPr/>
              <a:t>Cruces en diagonal</a:t>
            </a:r>
          </a:p>
          <a:p>
            <a:pPr lvl="0"/>
            <a:r>
              <a:rPr/>
              <a:t>En lo posible cruces de avenidas, rutas, vías de ferrocarril o cursos de agua.</a:t>
            </a:r>
          </a:p>
          <a:p>
            <a:pPr lvl="0"/>
            <a:r>
              <a:rPr/>
              <a:t>Identificar claramente INICIO y FIN de cada segmento.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Segmentos</a:t>
            </a:r>
          </a:p>
        </p:txBody>
      </p:sp>
      <p:pic>
        <p:nvPicPr>
          <p:cNvPr descr="fig:  imagenes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0"/>
            <a:ext cx="11328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Descripción más precisa y Definiciones.</a:t>
            </a:r>
          </a:p>
          <a:p>
            <a:pPr lvl="0" indent="0" marL="0">
              <a:buNone/>
            </a:pPr>
            <a:r>
              <a:rPr/>
              <a:t>Los segmentos deberán tener:</a:t>
            </a:r>
          </a:p>
          <a:p>
            <a:pPr lvl="0"/>
            <a:r>
              <a:rPr/>
              <a:t>Una carga.</a:t>
            </a:r>
          </a:p>
          <a:p>
            <a:pPr lvl="0"/>
            <a:r>
              <a:rPr/>
              <a:t>Continuidad.</a:t>
            </a:r>
          </a:p>
          <a:p>
            <a:pPr lvl="0"/>
            <a:r>
              <a:rPr/>
              <a:t>Recorrido.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Tipos de Radios Urbanos o parte Urbana de Radios Mixtos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Según distribución de viviendas dada una carga deseada.</a:t>
            </a:r>
          </a:p>
          <a:p>
            <a:pPr lvl="0"/>
            <a:r>
              <a:rPr/>
              <a:t>Esparcidos: todos los lados con pocas viviendas.</a:t>
            </a:r>
          </a:p>
          <a:p>
            <a:pPr lvl="0"/>
            <a:r>
              <a:rPr/>
              <a:t>Densos: todas las manzanas con muchas viviendas.</a:t>
            </a:r>
          </a:p>
          <a:p>
            <a:pPr lvl="0"/>
            <a:r>
              <a:rPr/>
              <a:t>Combinados: situaciones intermedias algunas manzanas con pocas viviendas o algunos lados con muchas viviendas.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Algoritmos o Métodos.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disponibles, o agrupación elemental.</a:t>
            </a:r>
          </a:p>
          <a:p>
            <a:pPr lvl="0"/>
            <a:r>
              <a:rPr/>
              <a:t>Conteos: lados o manzanas completas</a:t>
            </a:r>
          </a:p>
          <a:p>
            <a:pPr lvl="0"/>
            <a:r>
              <a:rPr/>
              <a:t>Listados: direcciones, pisos (no puede haber más de 1 segmento por piso) recorridos o manzanas independientes</a:t>
            </a:r>
          </a:p>
          <a:p>
            <a:pPr lvl="0"/>
            <a:r>
              <a:rPr/>
              <a:t>Varias combinaciones de ambos.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Censo 2022</dc:title>
  <dc:creator>Hernán Alperin, Verónica Heredia, Manuel Retamozo</dc:creator>
  <cp:keywords/>
  <dcterms:created xsi:type="dcterms:W3CDTF">2022-06-21T22:44:23Z</dcterms:created>
  <dcterms:modified xsi:type="dcterms:W3CDTF">2022-06-21T22:44:23Z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June, 2022</vt:lpwstr>
  </property>
  <property fmtid="{D5CDD505-2E9C-101B-9397-08002B2CF9AE}" pid="3" name="encoding">
    <vt:lpwstr>utf8</vt:lpwstr>
  </property>
  <property fmtid="{D5CDD505-2E9C-101B-9397-08002B2CF9AE}" pid="4" name="output">
    <vt:lpwstr/>
  </property>
  <property fmtid="{D5CDD505-2E9C-101B-9397-08002B2CF9AE}" pid="5" name="subtitle">
    <vt:lpwstr>Generación de Segmentos Geográficos para el Censo 2022 en áreas urbanas y suburbanas”</vt:lpwstr>
  </property>
</Properties>
</file>