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38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slide" Target="slides/slide26.xml" /><Relationship Id="rId33" Type="http://schemas.openxmlformats.org/officeDocument/2006/relationships/slide" Target="slides/slide27.xml" /><Relationship Id="rId34" Type="http://schemas.openxmlformats.org/officeDocument/2006/relationships/slide" Target="slides/slide28.xml" /><Relationship Id="rId35" Type="http://schemas.openxmlformats.org/officeDocument/2006/relationships/slide" Target="slides/slide29.xml" /><Relationship Id="rId36" Type="http://schemas.openxmlformats.org/officeDocument/2006/relationships/slide" Target="slides/slide30.xml" /><Relationship Id="rId37" Type="http://schemas.openxmlformats.org/officeDocument/2006/relationships/slide" Target="slides/slide31.xml" /><Relationship Id="rId38" Type="http://schemas.openxmlformats.org/officeDocument/2006/relationships/notesMaster" Target="notesMasters/notesMaster1.xml" /><Relationship Id="rId1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slideMaster" Target="slideMasters/slideMaster4.xml" /><Relationship Id="rId6" Type="http://schemas.openxmlformats.org/officeDocument/2006/relationships/slideMaster" Target="slideMasters/slideMaster5.xml" /><Relationship Id="rId3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Urbano:</a:t>
            </a:r>
            <a:r>
              <a:rPr/>
              <a:t> población agrupada únicamente, y conformado por manzanas y/o sectores pertenecientes a una localidad.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Suburbano:</a:t>
            </a:r>
            <a:r>
              <a:rPr/>
              <a:t> agrupada en pequeños poblados o en bordes amanzanados de localidades.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<Relationships xmlns="http://schemas.openxmlformats.org/package/2006/relationships"><Relationship Id="rId1" Target="../theme/theme1.xml" Type="http://schemas.openxmlformats.org/officeDocument/2006/relationships/theme" /><Relationship Id="rId2" Target="../media/image1.jpeg" Type="http://schemas.openxmlformats.org/officeDocument/2006/relationships/image" /><Relationship Id="rId3" Target="../media/image2.png" Type="http://schemas.openxmlformats.org/officeDocument/2006/relationships/image" /><Relationship Id="rId4" Target="../media/image3.png" Type="http://schemas.openxmlformats.org/officeDocument/2006/relationships/image" /><Relationship Id="rId5" Target="../media/image4.png" Type="http://schemas.openxmlformats.org/officeDocument/2006/relationships/image" /><Relationship Id="rId6" Target="../media/image5.png" Type="http://schemas.openxmlformats.org/officeDocument/2006/relationships/image" /><Relationship Id="rId7" Target="../media/image6.png" Type="http://schemas.openxmlformats.org/officeDocument/2006/relationships/image" /><Relationship Id="rId8" Target="../slideLayouts/slideLayout1.xml" Type="http://schemas.openxmlformats.org/officeDocument/2006/relationships/slideLayout" /><Relationship Id="rId9" Target="../slideLayouts/slideLayout2.xml" Type="http://schemas.openxmlformats.org/officeDocument/2006/relationships/slideLayout" /><Relationship Id="rId10" Target="../slideLayouts/slideLayout3.xml" Type="http://schemas.openxmlformats.org/officeDocument/2006/relationships/slideLayout" /><Relationship Id="rId11" Target="../slideLayouts/slideLayout4.xml" Type="http://schemas.openxmlformats.org/officeDocument/2006/relationships/slideLayout" /><Relationship Id="rId12" Target="../slideLayouts/slideLayout5.xml" Type="http://schemas.openxmlformats.org/officeDocument/2006/relationships/slideLayout" /><Relationship Id="rId13" Target="../slideLayouts/slideLayout6.xml" Type="http://schemas.openxmlformats.org/officeDocument/2006/relationships/slideLayout" /><Relationship Id="rId14" Target="../slideLayouts/slideLayout7.xml" Type="http://schemas.openxmlformats.org/officeDocument/2006/relationships/slideLayout" /><Relationship Id="rId15" Target="../slideLayouts/slideLayout8.xml" Type="http://schemas.openxmlformats.org/officeDocument/2006/relationships/slideLayout" /><Relationship Id="rId16" Target="../slideLayouts/slideLayout9.xml" Type="http://schemas.openxmlformats.org/officeDocument/2006/relationships/slideLayout" /><Relationship Id="rId17" Target="../slideLayouts/slideLayout10.xml" Type="http://schemas.openxmlformats.org/officeDocument/2006/relationships/slideLayout" /><Relationship Id="rId18" Target="../slideLayouts/slideLayout11.xml" Type="http://schemas.openxmlformats.org/officeDocument/2006/relationships/slideLayout" /><Relationship Id="rId19" Target="../slideLayouts/slideLayout12.xml" Type="http://schemas.openxmlformats.org/officeDocument/2006/relationships/slideLayout" />
</Relationships>
</file>

<file path=ppt/slideMasters/slideMaster1.xml><?xml version="1.0" encoding="utf-8"?>
<p:sldMaster xmlns:a="http://schemas.openxmlformats.org/drawingml/2006/main" xmlns:mc="http://schemas.openxmlformats.org/markup-compatibility/2006" xmlns:p="http://schemas.openxmlformats.org/presentationml/2006/main" xmlns:p14="http://schemas.microsoft.com/office/powerpoint/2010/main" xmlns:p15="http://schemas.microsoft.com/office/powerpoint/2012/main" xmlns:r="http://schemas.openxmlformats.org/officeDocument/2006/relationships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Imagen 6"/>
          <p:cNvPicPr/>
          <p:nvPr/>
        </p:nvPicPr>
        <p:blipFill>
          <a:blip r:embed="rId3"/>
          <a:stretch/>
        </p:blipFill>
        <p:spPr>
          <a:xfrm>
            <a:off x="11041200" y="-75960"/>
            <a:ext cx="920880" cy="1181160"/>
          </a:xfrm>
          <a:prstGeom prst="rect">
            <a:avLst/>
          </a:prstGeom>
          <a:ln w="0">
            <a:noFill/>
          </a:ln>
        </p:spPr>
      </p:pic>
      <p:pic>
        <p:nvPicPr>
          <p:cNvPr descr="" id="1" name="Imagen 6"/>
          <p:cNvPicPr/>
          <p:nvPr/>
        </p:nvPicPr>
        <p:blipFill>
          <a:blip r:embed="rId4"/>
          <a:stretch/>
        </p:blipFill>
        <p:spPr>
          <a:xfrm>
            <a:off x="690120" y="5774400"/>
            <a:ext cx="2640600" cy="608760"/>
          </a:xfrm>
          <a:prstGeom prst="rect">
            <a:avLst/>
          </a:prstGeom>
          <a:ln w="0">
            <a:noFill/>
          </a:ln>
        </p:spPr>
      </p:pic>
      <p:pic>
        <p:nvPicPr>
          <p:cNvPr descr="" id="2" name="Imagen 7"/>
          <p:cNvPicPr/>
          <p:nvPr/>
        </p:nvPicPr>
        <p:blipFill>
          <a:blip r:embed="rId5"/>
          <a:stretch/>
        </p:blipFill>
        <p:spPr>
          <a:xfrm>
            <a:off x="9820440" y="5774400"/>
            <a:ext cx="712440" cy="564480"/>
          </a:xfrm>
          <a:prstGeom prst="rect">
            <a:avLst/>
          </a:prstGeom>
          <a:ln w="0">
            <a:noFill/>
          </a:ln>
        </p:spPr>
      </p:pic>
      <p:pic>
        <p:nvPicPr>
          <p:cNvPr descr="" id="3" name="Imagen 8"/>
          <p:cNvPicPr/>
          <p:nvPr/>
        </p:nvPicPr>
        <p:blipFill>
          <a:blip r:embed="rId6">
            <a:lum contrast="15000"/>
          </a:blip>
          <a:stretch/>
        </p:blipFill>
        <p:spPr>
          <a:xfrm>
            <a:off x="10671840" y="5774400"/>
            <a:ext cx="586440" cy="515880"/>
          </a:xfrm>
          <a:prstGeom prst="rect">
            <a:avLst/>
          </a:prstGeom>
          <a:ln w="0">
            <a:noFill/>
          </a:ln>
        </p:spPr>
      </p:pic>
      <p:pic>
        <p:nvPicPr>
          <p:cNvPr descr="" id="4" name="Imagen 9"/>
          <p:cNvPicPr/>
          <p:nvPr/>
        </p:nvPicPr>
        <p:blipFill>
          <a:blip r:embed="rId7"/>
          <a:stretch/>
        </p:blipFill>
        <p:spPr>
          <a:xfrm>
            <a:off x="542520" y="417960"/>
            <a:ext cx="1374120" cy="123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6264000" y="3600000"/>
            <a:ext cx="50389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20000" y="180000"/>
            <a:ext cx="8639640" cy="1079640"/>
          </a:xfrm>
          <a:prstGeom prst="rect">
            <a:avLst/>
          </a:prstGeom>
          <a:noFill/>
          <a:ln w="0">
            <a:noFill/>
          </a:ln>
        </p:spPr>
        <p:txBody>
          <a:bodyPr anchor="ctr" bIns="0" lIns="0" rIns="0" tIns="0">
            <a:noAutofit/>
          </a:bodyPr>
          <a:p>
            <a:pPr algn="ctr">
              <a:buNone/>
            </a:pPr>
            <a:r>
              <a:rPr b="0" lang="es-AR" spc="-1" strike="noStrike" sz="4400">
                <a:latin typeface="Arial"/>
              </a:rPr>
              <a:t>P</a:t>
            </a:r>
            <a:r>
              <a:rPr b="0" lang="es-AR" spc="-1" strike="noStrike" sz="4400">
                <a:latin typeface="Arial"/>
              </a:rPr>
              <a:t>u</a:t>
            </a:r>
            <a:r>
              <a:rPr b="0" lang="es-AR" spc="-1" strike="noStrike" sz="4400">
                <a:latin typeface="Arial"/>
              </a:rPr>
              <a:t>l</a:t>
            </a:r>
            <a:r>
              <a:rPr b="0" lang="es-AR" spc="-1" strike="noStrike" sz="4400">
                <a:latin typeface="Arial"/>
              </a:rPr>
              <a:t>s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 </a:t>
            </a:r>
            <a:r>
              <a:rPr b="0" lang="es-AR" spc="-1" strike="noStrike" sz="4400">
                <a:latin typeface="Arial"/>
              </a:rPr>
              <a:t>p</a:t>
            </a:r>
            <a:r>
              <a:rPr b="0" lang="es-AR" spc="-1" strike="noStrike" sz="4400">
                <a:latin typeface="Arial"/>
              </a:rPr>
              <a:t>a</a:t>
            </a:r>
            <a:r>
              <a:rPr b="0" lang="es-AR" spc="-1" strike="noStrike" sz="4400">
                <a:latin typeface="Arial"/>
              </a:rPr>
              <a:t>r</a:t>
            </a:r>
            <a:r>
              <a:rPr b="0" lang="es-AR" spc="-1" strike="noStrike" sz="4400">
                <a:latin typeface="Arial"/>
              </a:rPr>
              <a:t>a</a:t>
            </a:r>
            <a:r>
              <a:rPr b="0" lang="es-AR" spc="-1" strike="noStrike" sz="4400">
                <a:latin typeface="Arial"/>
              </a:rPr>
              <a:t> 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d</a:t>
            </a:r>
            <a:r>
              <a:rPr b="0" lang="es-AR" spc="-1" strike="noStrike" sz="4400">
                <a:latin typeface="Arial"/>
              </a:rPr>
              <a:t>it</a:t>
            </a:r>
            <a:r>
              <a:rPr b="0" lang="es-AR" spc="-1" strike="noStrike" sz="4400">
                <a:latin typeface="Arial"/>
              </a:rPr>
              <a:t>a</a:t>
            </a:r>
            <a:r>
              <a:rPr b="0" lang="es-AR" spc="-1" strike="noStrike" sz="4400">
                <a:latin typeface="Arial"/>
              </a:rPr>
              <a:t>r 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l </a:t>
            </a:r>
            <a:r>
              <a:rPr b="0" lang="es-AR" spc="-1" strike="noStrike" sz="4400">
                <a:latin typeface="Arial"/>
              </a:rPr>
              <a:t>f</a:t>
            </a:r>
            <a:r>
              <a:rPr b="0" lang="es-AR" spc="-1" strike="noStrike" sz="4400">
                <a:latin typeface="Arial"/>
              </a:rPr>
              <a:t>o</a:t>
            </a:r>
            <a:r>
              <a:rPr b="0" lang="es-AR" spc="-1" strike="noStrike" sz="4400">
                <a:latin typeface="Arial"/>
              </a:rPr>
              <a:t>r</a:t>
            </a:r>
            <a:r>
              <a:rPr b="0" lang="es-AR" spc="-1" strike="noStrike" sz="4400">
                <a:latin typeface="Arial"/>
              </a:rPr>
              <a:t>m</a:t>
            </a:r>
            <a:r>
              <a:rPr b="0" lang="es-AR" spc="-1" strike="noStrike" sz="4400">
                <a:latin typeface="Arial"/>
              </a:rPr>
              <a:t>a</a:t>
            </a:r>
            <a:r>
              <a:rPr b="0" lang="es-AR" spc="-1" strike="noStrike" sz="4400">
                <a:latin typeface="Arial"/>
              </a:rPr>
              <a:t>t</a:t>
            </a:r>
            <a:r>
              <a:rPr b="0" lang="es-AR" spc="-1" strike="noStrike" sz="4400">
                <a:latin typeface="Arial"/>
              </a:rPr>
              <a:t>o</a:t>
            </a:r>
            <a:r>
              <a:rPr b="0" lang="es-AR" spc="-1" strike="noStrike" sz="4400">
                <a:latin typeface="Arial"/>
              </a:rPr>
              <a:t> </a:t>
            </a:r>
            <a:r>
              <a:rPr b="0" lang="es-AR" spc="-1" strike="noStrike" sz="4400">
                <a:latin typeface="Arial"/>
              </a:rPr>
              <a:t>d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l </a:t>
            </a:r>
            <a:r>
              <a:rPr b="0" lang="es-AR" spc="-1" strike="noStrike" sz="4400">
                <a:latin typeface="Arial"/>
              </a:rPr>
              <a:t>t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x</a:t>
            </a:r>
            <a:r>
              <a:rPr b="0" lang="es-AR" spc="-1" strike="noStrike" sz="4400">
                <a:latin typeface="Arial"/>
              </a:rPr>
              <a:t>t</a:t>
            </a:r>
            <a:r>
              <a:rPr b="0" lang="es-AR" spc="-1" strike="noStrike" sz="4400">
                <a:latin typeface="Arial"/>
              </a:rPr>
              <a:t>o</a:t>
            </a:r>
            <a:r>
              <a:rPr b="0" lang="es-AR" spc="-1" strike="noStrike" sz="4400">
                <a:latin typeface="Arial"/>
              </a:rPr>
              <a:t> </a:t>
            </a:r>
            <a:r>
              <a:rPr b="0" lang="es-AR" spc="-1" strike="noStrike" sz="4400">
                <a:latin typeface="Arial"/>
              </a:rPr>
              <a:t>d</a:t>
            </a:r>
            <a:r>
              <a:rPr b="0" lang="es-AR" spc="-1" strike="noStrike" sz="4400">
                <a:latin typeface="Arial"/>
              </a:rPr>
              <a:t>e</a:t>
            </a:r>
            <a:r>
              <a:rPr b="0" lang="es-AR" spc="-1" strike="noStrike" sz="4400">
                <a:latin typeface="Arial"/>
              </a:rPr>
              <a:t> </a:t>
            </a:r>
            <a:r>
              <a:rPr b="0" lang="es-AR" spc="-1" strike="noStrike" sz="4400">
                <a:latin typeface="Arial"/>
              </a:rPr>
              <a:t>t</a:t>
            </a:r>
            <a:r>
              <a:rPr b="0" lang="es-AR" spc="-1" strike="noStrike" sz="4400">
                <a:latin typeface="Arial"/>
              </a:rPr>
              <a:t>í</a:t>
            </a:r>
            <a:r>
              <a:rPr b="0" lang="es-AR" spc="-1" strike="noStrike" sz="4400">
                <a:latin typeface="Arial"/>
              </a:rPr>
              <a:t>t</a:t>
            </a:r>
            <a:r>
              <a:rPr b="0" lang="es-AR" spc="-1" strike="noStrike" sz="4400">
                <a:latin typeface="Arial"/>
              </a:rPr>
              <a:t>u</a:t>
            </a:r>
            <a:r>
              <a:rPr b="0" lang="es-AR" spc="-1" strike="noStrike" sz="4400">
                <a:latin typeface="Arial"/>
              </a:rPr>
              <a:t>l</a:t>
            </a:r>
            <a:r>
              <a:rPr b="0" lang="es-AR" spc="-1" strike="noStrike" sz="4400">
                <a:latin typeface="Arial"/>
              </a:rPr>
              <a:t>o</a:t>
            </a:r>
            <a:endParaRPr b="0" lang="es-AR" spc="-1" strike="noStrike" sz="4400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anchor="t" bIns="0" lIns="0" rIns="0" tIns="0">
            <a:normAutofit/>
          </a:bodyPr>
          <a:p>
            <a:pPr indent="-324000" marL="432000">
              <a:spcBef>
                <a:spcPts val="1417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3200">
                <a:latin typeface="Arial"/>
              </a:rPr>
              <a:t>Pulse para editar el formato de texto del esquema</a:t>
            </a:r>
            <a:endParaRPr b="0" lang="es-AR" spc="-1" strike="noStrike" sz="3200">
              <a:latin typeface="Arial"/>
            </a:endParaRPr>
          </a:p>
          <a:p>
            <a:pPr indent="-324000" lvl="1" marL="864000">
              <a:spcBef>
                <a:spcPts val="1134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800">
                <a:latin typeface="Arial"/>
              </a:rPr>
              <a:t>Segundo nivel del esquema</a:t>
            </a:r>
            <a:endParaRPr b="0" lang="es-AR" spc="-1" strike="noStrike" sz="2800">
              <a:latin typeface="Arial"/>
            </a:endParaRPr>
          </a:p>
          <a:p>
            <a:pPr indent="-288000" lvl="2" marL="1296000">
              <a:spcBef>
                <a:spcPts val="850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400">
                <a:latin typeface="Arial"/>
              </a:rPr>
              <a:t>Tercer nivel del esquema</a:t>
            </a:r>
            <a:endParaRPr b="0" lang="es-AR" spc="-1" strike="noStrike" sz="2400">
              <a:latin typeface="Arial"/>
            </a:endParaRPr>
          </a:p>
          <a:p>
            <a:pPr indent="-216000" lvl="3" marL="1728000">
              <a:spcBef>
                <a:spcPts val="567"/>
              </a:spcBef>
              <a:buClr>
                <a:srgbClr val="000000"/>
              </a:buClr>
              <a:buSzPct val="75000"/>
              <a:buFont charset="2" typeface="Symbol"/>
              <a:buChar char=""/>
            </a:pPr>
            <a:r>
              <a:rPr b="0" lang="es-AR" spc="-1" strike="noStrike" sz="2000">
                <a:latin typeface="Arial"/>
              </a:rPr>
              <a:t>Cuarto nivel del esquema</a:t>
            </a:r>
            <a:endParaRPr b="0" lang="es-AR" spc="-1" strike="noStrike" sz="2000">
              <a:latin typeface="Arial"/>
            </a:endParaRPr>
          </a:p>
          <a:p>
            <a:pPr indent="-216000" lvl="4" marL="2160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Quinto nivel del esquema</a:t>
            </a:r>
            <a:endParaRPr b="0" lang="es-AR" spc="-1" strike="noStrike" sz="2000">
              <a:latin typeface="Arial"/>
            </a:endParaRPr>
          </a:p>
          <a:p>
            <a:pPr indent="-216000" lvl="5" marL="2592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Sexto nivel del esquema</a:t>
            </a:r>
            <a:endParaRPr b="0" lang="es-AR" spc="-1" strike="noStrike" sz="2000">
              <a:latin typeface="Arial"/>
            </a:endParaRPr>
          </a:p>
          <a:p>
            <a:pPr indent="-216000" lvl="6" marL="3024000">
              <a:spcBef>
                <a:spcPts val="283"/>
              </a:spcBef>
              <a:buClr>
                <a:srgbClr val="000000"/>
              </a:buClr>
              <a:buSzPct val="45000"/>
              <a:buFont charset="2" typeface="Wingdings"/>
              <a:buChar char=""/>
            </a:pPr>
            <a:r>
              <a:rPr b="0" lang="es-AR" spc="-1" strike="noStrike" sz="2000">
                <a:latin typeface="Arial"/>
              </a:rPr>
              <a:t>Séptimo nivel del esquema</a:t>
            </a:r>
            <a:endParaRPr b="0" lang="es-AR" spc="-1" strike="noStrike" sz="2000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0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1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4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Generación de Segmentos Geográficos para el Censo 2022 en áreas urbanas y suburbanas”</a:t>
            </a:r>
            <a:br/>
            <a:br/>
            <a:r>
              <a:rPr/>
              <a:t>Hernán Alperin, Verónica Heredia, Manuel Retamozo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Algoritmos o Métodos.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Optimización global</a:t>
            </a:r>
          </a:p>
        </p:txBody>
      </p:sp>
      <p:pic>
        <p:nvPicPr>
          <p:cNvPr descr="fig:  imagenes/optimizacion_glob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9800" y="0"/>
            <a:ext cx="10312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Espacio de soluciones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segmentaciones vecinas</a:t>
            </a:r>
          </a:p>
        </p:txBody>
      </p:sp>
      <p:pic>
        <p:nvPicPr>
          <p:cNvPr descr="fig:  imagenes/extra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2800" y="0"/>
            <a:ext cx="10566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Extraer componente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transferi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0"/>
            <a:ext cx="92075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Transferir componente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imagenes/fusion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0"/>
            <a:ext cx="108839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Fusionar componente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 de los segmentos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Cada segmento del radio urbano se identifica con un número de dos dígitos, de 01 en más, dentro del radio.</a:t>
            </a:r>
          </a:p>
          <a:p>
            <a:pPr lvl="0"/>
            <a:r>
              <a:rPr/>
              <a:t>En el área urbana del radio mixto los segmentos se numeran del 60 en más excluyendo al 90.</a:t>
            </a:r>
          </a:p>
          <a:p>
            <a:pPr lvl="0"/>
            <a:r>
              <a:rPr/>
              <a:t>El segmento 90 contiene las viviendas colectivas del radio.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Descripción del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Armar el recorrido de 650.000 censistas para que visiten todas las viviendas del territorio siguiendo las reglas definidas en el MANUAL del SEGMENTADOR.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El problema</a:t>
                </a:r>
              </a:p>
              <a:p>
                <a:pPr lvl="0" indent="0" marL="0">
                  <a:buNone/>
                </a:pPr>
                <a:r>
                  <a:rPr/>
                  <a:t>Un problema de optimización, matemáticamente se formulan como: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sujeto a: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</m:oMath>
                </a14:m>
                <a:r>
                  <a:rPr/>
                  <a:t>, donde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es el conjunto de los valores entre los que podemos buscar la solución, lo que se llama conjunto de soluciones factibles.</a:t>
                </a:r>
              </a:p>
              <a:p>
                <a:pPr lvl="0" indent="0" marL="0">
                  <a:buNone/>
                </a:pPr>
                <a:r>
                  <a:rPr/>
                  <a:t>En este caso,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es el conjunto de todas las segmentaciones posibles,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es una segmentación y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es el costo de dicha segmentación.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Función objetivo con costo que incluye penalidad</a:t>
            </a:r>
          </a:p>
          <a:p>
            <a:pPr lvl="0"/>
            <a:r>
              <a:rPr/>
              <a:t>Cantidad de viviendas por segmento</a:t>
            </a:r>
          </a:p>
          <a:p>
            <a:pPr lvl="0"/>
            <a:r>
              <a:rPr/>
              <a:t>Cantidad de manzanas por segmento</a:t>
            </a:r>
          </a:p>
          <a:p>
            <a:pPr lvl="0"/>
            <a:r>
              <a:rPr/>
              <a:t>Tipos de ejes que se cruzan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Espacio factible definido por vecindario de segmentación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 al problema.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¿Que es la segmentación?</a:t>
            </a:r>
          </a:p>
          <a:p>
            <a:pPr lvl="0" indent="0" marL="0">
              <a:buNone/>
            </a:pPr>
            <a:r>
              <a:rPr/>
              <a:t>Son las tareas que permiten subdividir el radio censal en segmentos.</a:t>
            </a:r>
          </a:p>
          <a:p>
            <a:pPr lvl="0" indent="0" marL="0">
              <a:buNone/>
            </a:pPr>
            <a:r>
              <a:rPr/>
              <a:t>Para asegurar que todas las viviendas sean censadas, hay que determinar qué área y qué viviendas le corresponden a cada censista.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Optimización Discreta</a:t>
            </a:r>
          </a:p>
        </p:txBody>
      </p:sp>
      <p:pic>
        <p:nvPicPr>
          <p:cNvPr descr="fig:  imagenes/optimizacion_discre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25600"/>
            <a:ext cx="30480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Vecinos se calculan con operaciones elementales</a:t>
            </a:r>
          </a:p>
          <a:p>
            <a:pPr lvl="0">
              <a:buAutoNum type="arabicPeriod"/>
            </a:pPr>
            <a:r>
              <a:rPr/>
              <a:t>Extraer componente (manzana o lado) de segmento</a:t>
            </a:r>
          </a:p>
          <a:p>
            <a:pPr lvl="0">
              <a:buAutoNum type="arabicPeriod"/>
            </a:pPr>
            <a:r>
              <a:rPr/>
              <a:t>Transferir componente de un segmento a otro</a:t>
            </a:r>
          </a:p>
          <a:p>
            <a:pPr lvl="0">
              <a:buAutoNum type="arabicPeriod"/>
            </a:pPr>
            <a:r>
              <a:rPr/>
              <a:t>Fusionar 2 segmentos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esparcidos (lados completos)</a:t>
            </a:r>
          </a:p>
          <a:p>
            <a:pPr lvl="0">
              <a:buAutoNum type="arabicPeriod"/>
            </a:pPr>
            <a:r>
              <a:rPr/>
              <a:t>Tomar una segmentación inicial y hacer que sea la actual</a:t>
            </a:r>
          </a:p>
          <a:p>
            <a:pPr lvl="0">
              <a:buAutoNum type="arabicPeriod"/>
            </a:pPr>
            <a:r>
              <a:rPr/>
              <a:t>Calcular todas las segmentaciones vecinas a la actual y elejir una de costo mínimo</a:t>
            </a:r>
          </a:p>
          <a:p>
            <a:pPr lvl="0">
              <a:buAutoNum type="arabicPeriod"/>
            </a:pPr>
            <a:r>
              <a:rPr/>
              <a:t>Si su costo es menor que el costo de la segmentación actual, hacer ésta la nueva segmentación actual</a:t>
            </a:r>
          </a:p>
          <a:p>
            <a:pPr lvl="0">
              <a:buAutoNum type="arabicPeriod"/>
            </a:pPr>
            <a:r>
              <a:rPr/>
              <a:t>Si no, la segmentación actual es un mínimo local, terminar.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Algoritmo para radios densos (manzanas independientes)</a:t>
                </a:r>
              </a:p>
              <a:p>
                <a:pPr lvl="0">
                  <a:buAutoNum type="arabicPeriod"/>
                </a:pPr>
                <a:r>
                  <a:rPr/>
                  <a:t>En cada manzana encontrar el número entero </a:t>
                </a:r>
                <a14:m>
                  <m:oMath xmlns:m="http://schemas.openxmlformats.org/officeDocument/2006/math">
                    <m:sSub>
                      <m:e>
                        <m:r>
                          <m:t>d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más cercano a cantidad de viviendas de la manzana dividido cantidad de viviendas deseada</a:t>
                </a:r>
              </a:p>
              <a:p>
                <a:pPr lvl="0">
                  <a:buAutoNum type="arabicPeriod"/>
                </a:pPr>
                <a:r>
                  <a:rPr/>
                  <a:t>Hacer ese el número de segmentos en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</a:p>
              <a:p>
                <a:pPr lvl="0">
                  <a:buAutoNum type="arabicPeriod"/>
                </a:pPr>
                <a:r>
                  <a:rPr/>
                  <a:t>Calcular la cantidad de viviendas por segmento en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d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</a:p>
              <a:p>
                <a:pPr lvl="0">
                  <a:buAutoNum type="arabicPeriod"/>
                </a:pPr>
                <a:r>
                  <a:rPr/>
                  <a:t>Cortar el listado de la manzana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cortando a piso enteros anavanzando con segmentos de cantidad de viviendas lo más cercano a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posible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Algoritmo para radios combinados</a:t>
            </a:r>
          </a:p>
          <a:p>
            <a:pPr lvl="0">
              <a:buAutoNum type="arabicPeriod"/>
            </a:pPr>
            <a:r>
              <a:rPr/>
              <a:t>Aplicar el algoritmo para radios esparcidos (lados completos)</a:t>
            </a:r>
          </a:p>
          <a:p>
            <a:pPr lvl="0">
              <a:buAutoNum type="arabicPeriod"/>
            </a:pPr>
            <a:r>
              <a:rPr/>
              <a:t>Para todos los segmentos que superen un valor umbral de viviendas aplicar algoritmo de (listado) manzana independiente</a:t>
            </a:r>
          </a:p>
          <a:p>
            <a:pPr lvl="0">
              <a:buAutoNum type="arabicPeriod"/>
            </a:pPr>
            <a:r>
              <a:rPr/>
              <a:t>Juntar segmentos con cero o pocas viviendas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Carga de datos y procesamiento de datos.</a:t>
            </a:r>
          </a:p>
        </p:txBody>
      </p:sp>
      <p:pic>
        <p:nvPicPr>
          <p:cNvPr descr="fig:  imagenes/DT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0"/>
            <a:ext cx="61468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 Software utilizado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Segmentación.</a:t>
            </a:r>
          </a:p>
        </p:txBody>
      </p:sp>
      <p:pic>
        <p:nvPicPr>
          <p:cNvPr descr="fig:  imagenes/S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0"/>
            <a:ext cx="5613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Parámetros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 de resumenes.</a:t>
            </a:r>
          </a:p>
        </p:txBody>
      </p:sp>
      <p:pic>
        <p:nvPicPr>
          <p:cNvPr descr="fig:  imagenes/R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55600"/>
            <a:ext cx="12192000" cy="565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Resumen R3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Salidas Gráficas.</a:t>
            </a:r>
          </a:p>
        </p:txBody>
      </p:sp>
      <p:pic>
        <p:nvPicPr>
          <p:cNvPr descr="fig:  imagenes/plug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7000"/>
            <a:ext cx="12192000" cy="609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Plugin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2192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# Optmización de recursos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* Se redujo el tiempo de armado e impresion de mapas * Se utilizó el complemento atlas para automatizar el armado de los mapas para censistas, jefes de radios, fracciones, departamentos y la planilla de recorrido del censista R3 * Se informatizó y masificó la distribución de planos utilizando formato digital (.pdf .png) * Se fomentó el uso de herramientas de software libre, QGIS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Tareas: Generar mapas, recorridos, planillas.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 millones de domicilios.</a:t>
            </a:r>
          </a:p>
          <a:p>
            <a:pPr lvl="0"/>
            <a:r>
              <a:rPr/>
              <a:t>Carga promedio en zona urbana: entre 30 y 36 viviendas (según la provincia)</a:t>
            </a:r>
          </a:p>
          <a:p>
            <a:pPr lvl="0"/>
            <a:r>
              <a:rPr/>
              <a:t>Carga promedio en asentamientos: 18 viviendas.</a:t>
            </a:r>
          </a:p>
          <a:p>
            <a:pPr lvl="0"/>
            <a:r>
              <a:rPr/>
              <a:t>Carga promedio en zona suburbana: 12 a 15 viviendas.</a:t>
            </a:r>
          </a:p>
          <a:p>
            <a:pPr lvl="0"/>
            <a:r>
              <a:rPr/>
              <a:t>De 8 a 12 hs. de trabajo.</a:t>
            </a:r>
          </a:p>
          <a:p>
            <a:pPr lvl="0"/>
            <a:r>
              <a:rPr/>
              <a:t>Aprox. 650 mil censistas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Espacio de trabajo QGIS</a:t>
            </a:r>
          </a:p>
        </p:txBody>
      </p:sp>
      <p:pic>
        <p:nvPicPr>
          <p:cNvPr descr="fig:  imagenes/SG_fracc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355600"/>
            <a:ext cx="12192000" cy="563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 Fracción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Urbano:</a:t>
            </a:r>
          </a:p>
          <a:p>
            <a:pPr lvl="1">
              <a:buNone/>
            </a:pPr>
            <a:r>
              <a:rPr/>
              <a:t>población agrupada únicamente</a:t>
            </a:r>
          </a:p>
          <a:p>
            <a:pPr lvl="0"/>
            <a:r>
              <a:rPr/>
              <a:t>Suburbano:</a:t>
            </a:r>
          </a:p>
          <a:p>
            <a:pPr lvl="1">
              <a:buNone/>
            </a:pPr>
            <a:r>
              <a:rPr/>
              <a:t>población agrupada en pequeños poblados o en bordes amanzanados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Delimitación del segmento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Todo espacio (con o sin viviendas) debe estar asignado a un segmento.</a:t>
            </a:r>
          </a:p>
          <a:p>
            <a:pPr lvl="0"/>
            <a:r>
              <a:rPr/>
              <a:t>Identificar claramente Inicio y Fin de cada segmento.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Facilitar el recorrido del censista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Evitar</a:t>
            </a:r>
          </a:p>
          <a:p>
            <a:pPr lvl="0"/>
            <a:r>
              <a:rPr/>
              <a:t>Recorrido discontinuo</a:t>
            </a:r>
          </a:p>
          <a:p>
            <a:pPr lvl="0"/>
            <a:r>
              <a:rPr/>
              <a:t>Cruce en diagonal</a:t>
            </a:r>
          </a:p>
          <a:p>
            <a:pPr lvl="0"/>
            <a:r>
              <a:rPr/>
              <a:t>“En lo posible” cruce de avenidas, rutas, vías de ferrocarril o cursos de agua.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Segmentos</a:t>
            </a:r>
          </a:p>
        </p:txBody>
      </p:sp>
      <p:pic>
        <p:nvPicPr>
          <p:cNvPr descr="fig:  imagenes/map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" y="0"/>
            <a:ext cx="11328400" cy="635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0" y="6350000"/>
            <a:ext cx="121920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Mapas de análisis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Tipos de Radios Urbanos o parte Urbana de Radios Mixtos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Según distribución de viviendas dada una carga deseada.</a:t>
            </a:r>
          </a:p>
          <a:p>
            <a:pPr lvl="0"/>
            <a:r>
              <a:rPr/>
              <a:t>Esparcidos: todos los lados con pocas viviendas.</a:t>
            </a:r>
          </a:p>
          <a:p>
            <a:pPr lvl="0"/>
            <a:r>
              <a:rPr/>
              <a:t>Densos: todas las manzanas con muchas viviendas.</a:t>
            </a:r>
          </a:p>
          <a:p>
            <a:pPr lvl="0"/>
            <a:r>
              <a:rPr/>
              <a:t>Combinados: situaciones intermedias, algunas manzanas con pocas viviendas o algunos lados con muchas viviendas.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Elementos disponibles, o agrupación elemental.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Conteos: lados o manzanas completas</a:t>
            </a:r>
          </a:p>
          <a:p>
            <a:pPr lvl="0"/>
            <a:r>
              <a:rPr/>
              <a:t>Listados: direcciones, pisos (no puede haber más de 1 segmento por piso) recorridos o manzanas independientes</a:t>
            </a:r>
          </a:p>
          <a:p>
            <a:pPr lvl="0"/>
            <a:r>
              <a:rPr/>
              <a:t>Varias combinaciones de ambos.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LibreOffice/7.3.4.2$Linux_X86_64 LibreOffice_project/30$Build-2</Application>
  <AppVersion>15.0000</AppVers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Censo 2022</dc:title>
  <dc:creator>Hernán Alperin, Verónica Heredia, Manuel Retamozo</dc:creator>
  <cp:keywords/>
  <dcterms:created xsi:type="dcterms:W3CDTF">2022-06-25T23:04:12Z</dcterms:created>
  <dcterms:modified xsi:type="dcterms:W3CDTF">2022-06-25T23:04:12Z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June, 2022</vt:lpwstr>
  </property>
  <property fmtid="{D5CDD505-2E9C-101B-9397-08002B2CF9AE}" pid="3" name="encoding">
    <vt:lpwstr>utf8</vt:lpwstr>
  </property>
  <property fmtid="{D5CDD505-2E9C-101B-9397-08002B2CF9AE}" pid="4" name="output">
    <vt:lpwstr/>
  </property>
  <property fmtid="{D5CDD505-2E9C-101B-9397-08002B2CF9AE}" pid="5" name="subtitle">
    <vt:lpwstr>Generación de Segmentos Geográficos para el Censo 2022 en áreas urbanas y suburbanas”</vt:lpwstr>
  </property>
</Properties>
</file>