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8" Type="http://schemas.openxmlformats.org/officeDocument/2006/relationships/slide" Target="slides/slide1.xml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Relationship Id="rId28" Type="http://schemas.openxmlformats.org/officeDocument/2006/relationships/slide" Target="slides/slide21.xml" /><Relationship Id="rId29" Type="http://schemas.openxmlformats.org/officeDocument/2006/relationships/slide" Target="slides/slide22.xml" /><Relationship Id="rId30" Type="http://schemas.openxmlformats.org/officeDocument/2006/relationships/slide" Target="slides/slide23.xml" /><Relationship Id="rId31" Type="http://schemas.openxmlformats.org/officeDocument/2006/relationships/slide" Target="slides/slide24.xml" /><Relationship Id="rId32" Type="http://schemas.openxmlformats.org/officeDocument/2006/relationships/slide" Target="slides/slide25.xml" /><Relationship Id="rId33" Type="http://schemas.openxmlformats.org/officeDocument/2006/relationships/slide" Target="slides/slide26.xml" /><Relationship Id="rId34" Type="http://schemas.openxmlformats.org/officeDocument/2006/relationships/slide" Target="slides/slide27.xml" /><Relationship Id="rId35" Type="http://schemas.openxmlformats.org/officeDocument/2006/relationships/slide" Target="slides/slide28.xml" /><Relationship Id="rId36" Type="http://schemas.openxmlformats.org/officeDocument/2006/relationships/slide" Target="slides/slide29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7" Type="http://schemas.openxmlformats.org/officeDocument/2006/relationships/slideMaster" Target="slideMasters/slideMaster6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2762280" y="273600"/>
            <a:ext cx="83977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174080" y="39564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51736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730720" y="15120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30400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551736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730720" y="3956400"/>
            <a:ext cx="306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0400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174080" y="1512000"/>
            <a:ext cx="46378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04000" y="3956400"/>
            <a:ext cx="9504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1600" cy="1181880"/>
          </a:xfrm>
          <a:prstGeom prst="rect">
            <a:avLst/>
          </a:prstGeom>
          <a:ln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1320" cy="609480"/>
          </a:xfrm>
          <a:prstGeom prst="rect">
            <a:avLst/>
          </a:prstGeom>
          <a:ln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3160" cy="565200"/>
          </a:xfrm>
          <a:prstGeom prst="rect">
            <a:avLst/>
          </a:prstGeom>
          <a:ln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7160" cy="516600"/>
          </a:xfrm>
          <a:prstGeom prst="rect">
            <a:avLst/>
          </a:prstGeom>
          <a:ln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1374840" cy="12380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016000" y="144000"/>
            <a:ext cx="9288000" cy="144000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b="0" lang="es-AR" spc="-1" strike="noStrike" sz="4400">
                <a:latin typeface="Arial"/>
              </a:rPr>
              <a:t>Pulse para editar el formato del texto de título</a:t>
            </a:r>
            <a:endParaRPr b="0" lang="es-AR" spc="-1" strike="noStrike" sz="4400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48000" y="1584000"/>
            <a:ext cx="10933920" cy="4680000"/>
          </a:xfrm>
          <a:prstGeom prst="rect">
            <a:avLst/>
          </a:prstGeom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</a:t>
            </a:r>
            <a:r>
              <a:rPr b="0" lang="es-AR" spc="-1" strike="noStrike" sz="3200">
                <a:latin typeface="Arial"/>
              </a:rPr>
              <a:t>formato de esquema </a:t>
            </a:r>
            <a:r>
              <a:rPr b="0" lang="es-AR" spc="-1" strike="noStrike" sz="3200">
                <a:latin typeface="Arial"/>
              </a:rPr>
              <a:t>del texto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</a:t>
            </a:r>
            <a:r>
              <a:rPr b="0" lang="es-AR" spc="-1" strike="noStrike" sz="2800">
                <a:latin typeface="Arial"/>
              </a:rPr>
              <a:t>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</a:t>
            </a:r>
            <a:r>
              <a:rPr b="0" lang="es-AR" spc="-1" strike="noStrike" sz="2400">
                <a:latin typeface="Arial"/>
              </a:rPr>
              <a:t>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</a:t>
            </a:r>
            <a:r>
              <a:rPr b="0" lang="es-AR" spc="-1" strike="noStrike" sz="2000">
                <a:latin typeface="Arial"/>
              </a:rPr>
              <a:t>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</a:t>
            </a:r>
            <a:r>
              <a:rPr b="0" lang="es-AR" spc="-1" strike="noStrike" sz="2000">
                <a:latin typeface="Arial"/>
              </a:rPr>
              <a:t>nivel del </a:t>
            </a:r>
            <a:r>
              <a:rPr b="0" lang="es-AR" spc="-1" strike="noStrike" sz="2000">
                <a:latin typeface="Arial"/>
              </a:rPr>
              <a:t>esquema</a:t>
            </a:r>
            <a:endParaRPr b="0" lang="es-AR" spc="-1" strike="noStrike" sz="20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2304000" y="1512000"/>
            <a:ext cx="9504000" cy="46800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Algoritmos o Métodos.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Espacio de soluciones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segmentaciones vecinas</a:t>
            </a:r>
          </a:p>
        </p:txBody>
      </p:sp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Extraer componente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0"/>
            <a:ext cx="92075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Transferir componente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Fusionar componente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 de los segmentos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contiene las viviendas colectivas del radio.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Descripción del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Armar el recorrido de 650.000 censistas para que visiten todas las viviendas del territorio siguiendo las reglas definidas en el MANUAL del SEGMENTADOR.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El problema</a:t>
            </a:r>
          </a:p>
          <a:p>
            <a:pPr lvl="0" indent="0" marL="0">
              <a:buNone/>
            </a:pPr>
            <a:r>
              <a:rPr/>
              <a:t>Un problema de optimización, matemáticamente se formulan como: $ Min f(x) sujeto a: x S $ , donde $ S $ es el conjunto de los valores entre los que podemos buscar la solución, lo que se llama conjunto de soluciones factibles.</a:t>
            </a:r>
          </a:p>
          <a:p>
            <a:pPr lvl="0" indent="0" marL="0">
              <a:buNone/>
            </a:pPr>
            <a:r>
              <a:rPr/>
              <a:t>En este caso, $ S $ es el conjunto de todas las segmentaciones posibles, $ x $ es una segmentación y $ f(x) $ es el costo de dicha segmentación.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tipos de ejes que se cruzan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Son las tareas que permiten subdividir el radio censal en segmentos.</a:t>
            </a:r>
          </a:p>
          <a:p>
            <a:pPr lvl="0" indent="0" marL="0">
              <a:buNone/>
            </a:pPr>
            <a:r>
              <a:rPr/>
              <a:t>Para asegurar que todas las viviendas sean censadas, hay que determinar qué área y qué viviendas le corresponden a cada censista.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Optimización Discreta</a:t>
            </a:r>
          </a:p>
        </p:txBody>
      </p:sp>
      <p:pic>
        <p:nvPicPr>
          <p:cNvPr descr="fig:  imagenes/optimizacion_discre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25600"/>
            <a:ext cx="30480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esparcidos (lados completos)</a:t>
            </a:r>
          </a:p>
          <a:p>
            <a:pPr lvl="0">
              <a:buAutoNum type="arabicPeriod"/>
            </a:pPr>
            <a:r>
              <a:rPr/>
              <a:t>tomar una segmentación inicial y hacer que sea la actual</a:t>
            </a:r>
          </a:p>
          <a:p>
            <a:pPr lvl="0">
              <a:buAutoNum type="arabicPeriod"/>
            </a:pPr>
            <a:r>
              <a:rPr/>
              <a:t>calcular todas las segmentaciones vecinas a la actual y elejir una de costo mínimo</a:t>
            </a:r>
          </a:p>
          <a:p>
            <a:pPr lvl="0">
              <a:buAutoNum type="arabicPeriod"/>
            </a:pPr>
            <a:r>
              <a:rPr/>
              <a:t>si su costo es menor que el costo de la segmentación actual, hacer ésta la nueva segmentación actual</a:t>
            </a:r>
          </a:p>
          <a:p>
            <a:pPr lvl="0">
              <a:buAutoNum type="arabicPeriod"/>
            </a:pPr>
            <a:r>
              <a:rPr/>
              <a:t>si no, la segmentación actual es un mínimo local, terminar.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densos (manzanas independientes)</a:t>
            </a:r>
          </a:p>
          <a:p>
            <a:pPr lvl="0">
              <a:buAutoNum type="arabicPeriod"/>
            </a:pPr>
            <a:r>
              <a:rPr/>
              <a:t>en cada manzana encontrar el número entero $ d_m $ más cercano a cantidad de viviendas de la manzana dividido cantidad de viviendas deseada</a:t>
            </a:r>
          </a:p>
          <a:p>
            <a:pPr lvl="0">
              <a:buAutoNum type="arabicPeriod"/>
            </a:pPr>
            <a:r>
              <a:rPr/>
              <a:t>hacer ese el número de segmentos en la manzana $ m $</a:t>
            </a:r>
          </a:p>
          <a:p>
            <a:pPr lvl="0">
              <a:buAutoNum type="arabicPeriod"/>
            </a:pPr>
            <a:r>
              <a:rPr/>
              <a:t>calcular la cantidad de viviendas por segmento en la manzana $ m $ , $ s_m = v_m / d_m $</a:t>
            </a:r>
          </a:p>
          <a:p>
            <a:pPr lvl="0">
              <a:buAutoNum type="arabicPeriod"/>
            </a:pPr>
            <a:r>
              <a:rPr/>
              <a:t>cortar el listado de la manzana $ m $ cortando a piso enteros anavanzando con segmentos de cantidad de viviendas lo más cercano a $ s_m $ posible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combinados</a:t>
            </a:r>
          </a:p>
          <a:p>
            <a:pPr lvl="0">
              <a:buAutoNum type="arabicPeriod"/>
            </a:pPr>
            <a:r>
              <a:rPr/>
              <a:t>aplicar el algoritmo para radios esparcidos (lados completos)</a:t>
            </a:r>
          </a:p>
          <a:p>
            <a:pPr lvl="0">
              <a:buAutoNum type="arabicPeriod"/>
            </a:pPr>
            <a:r>
              <a:rPr/>
              <a:t>para todos los segmentos que superen un valor umbral de viviendas aplicar algoritmo de (listado) manzana independiente</a:t>
            </a:r>
          </a:p>
          <a:p>
            <a:pPr lvl="0">
              <a:buAutoNum type="arabicPeriod"/>
            </a:pPr>
            <a:r>
              <a:rPr/>
              <a:t>juntar segmentos con cero o pocas viviendas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pic>
        <p:nvPicPr>
          <p:cNvPr descr="fig:  imagenes/D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0"/>
            <a:ext cx="61468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amig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832100"/>
            <a:ext cx="121920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Tareas: Generar mapas, recorridos, planillas.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Urbano</a:t>
            </a:r>
          </a:p>
          <a:p>
            <a:pPr lvl="0" indent="0" marL="0">
              <a:buNone/>
            </a:pPr>
            <a:r>
              <a:rPr/>
              <a:t>— población agrupada únicamente, y conformado por manzanas y/o sectores pertenecientes a una localidad. —</a:t>
            </a:r>
          </a:p>
          <a:p>
            <a:pPr lvl="0"/>
            <a:r>
              <a:rPr/>
              <a:t>Suburbano</a:t>
            </a:r>
          </a:p>
          <a:p>
            <a:pPr lvl="0" indent="0" marL="0">
              <a:buNone/>
            </a:pPr>
            <a:r>
              <a:rPr/>
              <a:t>— agrupada en pequeños poblados o en bordes amanzanados de localidades. 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Delimitación del segmento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Todo espacio (con o sin viviendas) debe estar asignado a un segmento.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Facilitar el recorrido del censista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 discontinuo</a:t>
            </a:r>
          </a:p>
          <a:p>
            <a:pPr lvl="0"/>
            <a:r>
              <a:rPr/>
              <a:t>Cruce en diagonal</a:t>
            </a:r>
          </a:p>
          <a:p>
            <a:pPr lvl="0"/>
            <a:r>
              <a:rPr/>
              <a:t>“En lo posible” cruce de avenidas, rutas, vías de ferrocarril o cursos de agua.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Mapas de análisis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 Urbanos o parte Urbana de Radios Mixtos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intermedias, algunas manzanas con pocas viviendas o algunos lados con muchas viviendas.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Elementos disponibles, o agrupación elemental.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2022-06-25T20:43:10Z</dcterms:created>
  <dcterms:modified xsi:type="dcterms:W3CDTF">2022-06-25T20:43:10Z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