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6" r:id="rId10"/>
    <p:sldId id="269" r:id="rId11"/>
    <p:sldId id="261" r:id="rId12"/>
    <p:sldId id="271" r:id="rId13"/>
    <p:sldId id="272" r:id="rId14"/>
    <p:sldId id="267" r:id="rId15"/>
    <p:sldId id="273" r:id="rId16"/>
    <p:sldId id="274" r:id="rId17"/>
    <p:sldId id="260" r:id="rId18"/>
    <p:sldId id="268" r:id="rId19"/>
    <p:sldId id="278" r:id="rId20"/>
    <p:sldId id="291" r:id="rId21"/>
    <p:sldId id="292" r:id="rId22"/>
    <p:sldId id="294" r:id="rId23"/>
    <p:sldId id="293" r:id="rId24"/>
    <p:sldId id="295" r:id="rId25"/>
    <p:sldId id="297" r:id="rId26"/>
    <p:sldId id="298" r:id="rId27"/>
    <p:sldId id="299" r:id="rId28"/>
    <p:sldId id="296" r:id="rId29"/>
    <p:sldId id="289" r:id="rId30"/>
    <p:sldId id="290" r:id="rId31"/>
    <p:sldId id="277" r:id="rId32"/>
    <p:sldId id="282" r:id="rId33"/>
    <p:sldId id="283" r:id="rId34"/>
    <p:sldId id="284" r:id="rId35"/>
    <p:sldId id="285" r:id="rId36"/>
    <p:sldId id="286" r:id="rId37"/>
    <p:sldId id="287" r:id="rId38"/>
    <p:sldId id="279" r:id="rId39"/>
    <p:sldId id="300" r:id="rId40"/>
    <p:sldId id="301" r:id="rId41"/>
    <p:sldId id="302" r:id="rId42"/>
    <p:sldId id="280" r:id="rId43"/>
    <p:sldId id="288" r:id="rId44"/>
    <p:sldId id="281" r:id="rId45"/>
    <p:sldId id="275" r:id="rId46"/>
    <p:sldId id="27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82736-E983-48DC-B08D-D464509AD48C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0949-B32D-447F-BA07-F5684D1F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0949-B32D-447F-BA07-F5684D1F53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8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8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0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071A-EA00-304A-B3A1-B69449817720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Microsoft Prism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Weldon</a:t>
            </a:r>
          </a:p>
          <a:p>
            <a:r>
              <a:rPr lang="en-US" dirty="0" smtClean="0"/>
              <a:t>Improving Enterprises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3010" y="193097"/>
            <a:ext cx="7731284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namespace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StockTrader</a:t>
            </a:r>
            <a:endParaRPr kumimoji="0" lang="en-US" sz="1200" b="1" i="0" u="none" strike="noStrike" cap="none" normalizeH="0" baseline="0" dirty="0" smtClean="0">
              <a:ln>
                <a:noFill/>
              </a:ln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{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public partial class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AddFundView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UserControl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{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selrow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;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AddFundView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()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InitializeComponent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private void dataGridView1_RowEnter(object sender,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DataGridViewCellEventArgs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e)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selrow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e.RowIndex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;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private void button1_Click(object sender,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EventArgs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e)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//Create instance of second form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Form2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obj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= new Form2();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//Assign Employee No from grid view to second form textbox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obj.Controls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["TextBox1"].Text = dataGridView1.Rows[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selrow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].Cells[0].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Value.ToString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//Assign Employee Name from grid view to second form textbox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obj.Controls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["TextBox2"].Text = dataGridView1.Rows[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selrow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].Cells[1].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Value.ToString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//Assign Employee Salary from grid view to second form textbox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obj.Controls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["TextBox3"].Text = dataGridView1.Rows[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selrow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].Cells[2].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Value.ToString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//Open Details form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obj.ShowDialog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  } 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  }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702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28674" name="Picture 2" descr="Gg405484.333D7F906287FB8887D43C85A4A8FC08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590800"/>
            <a:ext cx="5715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1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f921153.13911B4AB4414472C64CDB0851C8E112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6" y="680904"/>
            <a:ext cx="7295828" cy="549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urved Connector 2"/>
          <p:cNvCxnSpPr/>
          <p:nvPr/>
        </p:nvCxnSpPr>
        <p:spPr>
          <a:xfrm rot="16200000" flipH="1">
            <a:off x="3183312" y="465747"/>
            <a:ext cx="2179174" cy="215353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16200000" flipV="1">
            <a:off x="6845181" y="5759865"/>
            <a:ext cx="734940" cy="564023"/>
          </a:xfrm>
          <a:prstGeom prst="curvedConnector3">
            <a:avLst>
              <a:gd name="adj1" fmla="val 39535"/>
            </a:avLst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2249" y="83597"/>
            <a:ext cx="368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I click a row of a specific type…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2420" y="6409347"/>
            <a:ext cx="308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to add an element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0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744" y="1206080"/>
            <a:ext cx="830651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Grid1_ItemSelected(object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sender,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EventArgs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RightPanelStackPanel.Children.Clear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1" dirty="0">
                <a:latin typeface="Consolas" pitchFamily="49" charset="0"/>
                <a:cs typeface="Consolas" pitchFamily="49" charset="0"/>
              </a:rPr>
            </a:b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sender.GetType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PremiereStock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BestBetsWatcherControl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bbwc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BestBetsWatcherControl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RightPanelStackPanel.Children.Add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bbwc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else if 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sender.GetType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PennyStock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CautionWatcherControl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cwc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CautionWatcherControl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PennyStock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)sender);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RightPanelStackPanel.Children.Add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cwc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else if 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sender.GetType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StandardStock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NewsControl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news = new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NewsControl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StandardStock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)sender);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RightPanelStackPanel.Children.Add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(news);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  // Do nothing?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}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1" dirty="0">
                <a:latin typeface="Consolas" pitchFamily="49" charset="0"/>
                <a:cs typeface="Consolas" pitchFamily="49" charset="0"/>
              </a:rPr>
            </a:b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Conditional Logic ==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f921153.BC11DEC1C1BF292F03D855B7FBA4C20F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47812"/>
            <a:ext cx="619125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Composite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are loosely coupled</a:t>
            </a:r>
          </a:p>
          <a:p>
            <a:r>
              <a:rPr lang="en-US" dirty="0" smtClean="0"/>
              <a:t>Components easily integrate into coherent “shell”</a:t>
            </a:r>
          </a:p>
          <a:p>
            <a:r>
              <a:rPr lang="en-US" dirty="0" smtClean="0"/>
              <a:t>Promotes reuse while maintaining separation of concerns</a:t>
            </a:r>
          </a:p>
          <a:p>
            <a:r>
              <a:rPr lang="en-US" dirty="0" smtClean="0"/>
              <a:t>Allow independent development by multiple modular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View Design Pattern</a:t>
            </a:r>
            <a:endParaRPr lang="en-US" dirty="0"/>
          </a:p>
        </p:txBody>
      </p:sp>
      <p:pic>
        <p:nvPicPr>
          <p:cNvPr id="1026" name="Picture 2" descr="Ff921146.b74a7573-3f97-400e-ab4f-84554b172a5b(en-us,PandP.2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42" y="1279125"/>
            <a:ext cx="6667500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Used in Prism</a:t>
            </a:r>
            <a:endParaRPr lang="en-US" dirty="0"/>
          </a:p>
        </p:txBody>
      </p:sp>
      <p:pic>
        <p:nvPicPr>
          <p:cNvPr id="5122" name="Picture 2" descr="Ff921146.64E2BE8FC764C086E6B74A0EDE3DAC88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50026"/>
            <a:ext cx="5715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2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 Weldon - @</a:t>
            </a:r>
            <a:r>
              <a:rPr lang="en-US" dirty="0" err="1" smtClean="0"/>
              <a:t>neraath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6157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800" dirty="0" err="1" smtClean="0"/>
              <a:t>Fightin</a:t>
            </a:r>
            <a:r>
              <a:rPr lang="en-US" sz="2800" dirty="0" smtClean="0"/>
              <a:t>’ Texas Aggie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C# Developer since 2005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Sr. Consultant at Improving Enterprises</a:t>
            </a:r>
          </a:p>
          <a:p>
            <a:pPr>
              <a:lnSpc>
                <a:spcPct val="130000"/>
              </a:lnSpc>
            </a:pPr>
            <a:r>
              <a:rPr lang="en-US" sz="2800" dirty="0" err="1" smtClean="0"/>
              <a:t>chris@chrisweldon.net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49" y="1882901"/>
            <a:ext cx="3795534" cy="37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20482" name="Picture 2" descr="Gg405479.C178D110CDBD7ABB64DE1FDB8BABABED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17638"/>
            <a:ext cx="57150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 and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any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Has OOB Support for</a:t>
            </a:r>
          </a:p>
          <a:p>
            <a:pPr lvl="1"/>
            <a:r>
              <a:rPr lang="en-US" dirty="0" smtClean="0"/>
              <a:t>MEF</a:t>
            </a:r>
          </a:p>
          <a:p>
            <a:pPr lvl="1"/>
            <a:r>
              <a:rPr lang="en-US" dirty="0" smtClean="0"/>
              <a:t>Unity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Prism Modules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69372" y="2936556"/>
            <a:ext cx="280525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interface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IModule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void Initialize();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52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MEF Modules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76636" y="2813447"/>
            <a:ext cx="359072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ModuleExport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IModule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34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Catalogs (XAML)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008" y="1582340"/>
            <a:ext cx="867545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Modularity:ModuleCatalog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="http://schemas.microsoft.com/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winfx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/2006/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xaml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/presentation"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xmlns:x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="http://schemas.microsoft.com/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winfx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/2006/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xaml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xmlns:sys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clr-namespace:System;assembly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mscorlib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xmlns:Modularity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clr-namespace:Microsoft.Practices.Prism.Modularity;assembly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Microsoft.Practices.Prism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Modularity:ModuleInfoGroup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Ref="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ModuleB.xap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InitializationMode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WhenAvailable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Modularity:ModuleInfo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ModuleName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ModuleB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ModuleType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ModuleB.ModuleB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ModuleB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Version=1.0.0.0, Culture=neutral,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PublicKeyToken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=null" 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Modularity:ModuleInfoGroup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Modularity:ModuleInfoGroup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InitializationMode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OnDemand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Modularity:ModuleInfo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Ref="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ModuleE.xap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ModuleName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ModuleType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ModuleE.ModuleE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Version=1.0.0.0, Culture=neutral,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PublicKeyToken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=null" 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Modularity:ModuleInfo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Ref="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ModuleF.xap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ModuleName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ModuleType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ModuleF.ModuleF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Version=1.0.0.0, Culture=neutral,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PublicKeyToken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=null" 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Modularity:ModuleInfo.DependsOn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sys:String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sys:String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Modularity:ModuleInfo.DependsOn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Modularity:ModuleInfo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Modularity:ModuleInfoGroup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&lt;!-- Module info without a group --&gt;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Modularity:ModuleInfo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Ref="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ModuleD.xap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ModuleName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ModuleType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ModuleD.ModuleD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Version=1.0.0.0, Culture=neutral,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PublicKeyToken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=null" 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Modularity:ModuleCatalog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84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Catalogs (XAML)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" y="2890391"/>
            <a:ext cx="914352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IModuleCatalog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CreateModuleCatalog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ModuleCatalog.CreateFromXaml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Uri(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MyProject.Silverlight;component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ModulesCatalog.xaml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UriKind.Relative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70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Catalogs 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943" y="2197894"/>
            <a:ext cx="902811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&lt;?xml version="1.0" encoding="utf-8" ?&gt;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&lt;configuration&gt;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configSections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&lt;section name="modules" type="Microsoft.Practices.Prism.Modularity.ModulesConfigurationSection,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Microsoft.Practices.Prism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&lt;/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configSections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&lt;modules&gt;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&lt;module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assemblyFile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="ModularityWithUnity.Desktop.ModuleE.dll"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moduleType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ModularityWithUnity.Desktop.ModuleE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..."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moduleName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startupLoaded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="false" 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&lt;module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assemblyFile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="ModularityWithUnity.Desktop.ModuleF.dll"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moduleType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ModularityWithUnity.Desktop.ModuleF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..."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moduleName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startupLoaded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="false"&gt;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&lt;dependencies&gt;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&lt;dependency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moduleName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&lt;/dependencies&gt;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&lt;/module&gt;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&lt;/modules&gt;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&lt;/configuration&gt;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6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Catalogs 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89187" y="2995301"/>
            <a:ext cx="556562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IModuleCatalog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CreateModuleCatalog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ConfigurationModuleCatalog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32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Catalogs (Directory)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176" y="2865653"/>
            <a:ext cx="685764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IModuleCatalog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CreateModuleCatalog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DirectoryModuleCatalog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{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ModulePath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@".\Modules"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5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Slicing</a:t>
            </a:r>
            <a:endParaRPr lang="en-US" dirty="0"/>
          </a:p>
        </p:txBody>
      </p:sp>
      <p:pic>
        <p:nvPicPr>
          <p:cNvPr id="18434" name="Picture 2" descr="Gg405479.8190AAE2E77DB6B78B2EDE52B80BCBFC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6924"/>
            <a:ext cx="57150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tx2"/>
            </a:gs>
            <a:gs pos="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00"/>
            <a:ext cx="9144000" cy="61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Slicing</a:t>
            </a:r>
            <a:endParaRPr lang="en-US" dirty="0"/>
          </a:p>
        </p:txBody>
      </p:sp>
      <p:pic>
        <p:nvPicPr>
          <p:cNvPr id="19458" name="Picture 2" descr="Gg405479.F5068513C95BFD8F4407F70E90451A91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2162"/>
            <a:ext cx="5715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Aggregator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Aggregator</a:t>
            </a:r>
            <a:endParaRPr lang="en-US" dirty="0"/>
          </a:p>
        </p:txBody>
      </p:sp>
      <p:pic>
        <p:nvPicPr>
          <p:cNvPr id="11266" name="Picture 2" descr="Ff921122.5E93527B77AFC3B3576B1D5B5ADB0B14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381249"/>
            <a:ext cx="5715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3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6853" y="2936557"/>
            <a:ext cx="7630294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IEventAggregator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TEventType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GetEvent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TEventType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TEventType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EventBase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1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43234" y="2044005"/>
            <a:ext cx="943046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public class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CompositePresentationEvent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TPayload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EventBase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SubscriptionToken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Subscribe(Action&lt;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TPayload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action);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SubscriptionToken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Subscribe(Action&lt;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TPayload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action,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ThreadOption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threadOption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SubscriptionToken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Subscribe(Action&lt;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TPayload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action,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keepSubscriberReferenceAlive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 virtual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SubscriptionToken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Subscribe(Action&lt;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TPayload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action,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ThreadOption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threadOption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 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keepSubscriberReferenceAlive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 virtual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SubscriptionToken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Subscribe(Action&lt;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TPayload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action,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ThreadOption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threadOption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 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keepSubscriberReferenceAlive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Predicate&lt;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TPayload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filter);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 virtual void Publish(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TPayload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payload);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 virtual void Unsubscribe(Action&lt;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TPayload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subscriber);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 virtual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Contains(Action&lt;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TPayload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subscriber)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0785" y="3321278"/>
            <a:ext cx="770243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TickerSymbolSelectedEvent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CompositePresentationEvent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&gt;{}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71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5939" y="2013772"/>
            <a:ext cx="775212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.eventAggregator.GetEvent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TickerSymbolSelectedEvent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&gt;().Publish(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"STOCK0"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and Subscribing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3483" y="3684028"/>
            <a:ext cx="6957033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Run()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.eventAggregator.GetEvent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TickerSymbolSelectedEvent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.Subscribe(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ShowNews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ThreadOption.UIThread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ShowNews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companySymbol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.articlePresentationModel.SetTickerSymbol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companySymbol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4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Filtering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6519" y="2998113"/>
            <a:ext cx="805028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FundAddedEvent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fundAddedEvent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.eventAggregator.GetEvent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FundAddedEvent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fundAddedEvent.Subscribe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FundAddedEventHandler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ThreadOption.UIThread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fundOrder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fundOrder.CustomerId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.customerId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47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and the </a:t>
            </a:r>
            <a:r>
              <a:rPr lang="en-US" dirty="0" err="1" smtClean="0"/>
              <a:t>REgionMAnager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Layout</a:t>
            </a:r>
            <a:endParaRPr lang="en-US" dirty="0"/>
          </a:p>
        </p:txBody>
      </p:sp>
      <p:pic>
        <p:nvPicPr>
          <p:cNvPr id="29698" name="Picture 2" descr="Ff921098.F7CC02ABD2B4111432AD8901633D6C5B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47862"/>
            <a:ext cx="57150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a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 of Thick Client Apps</a:t>
            </a:r>
          </a:p>
          <a:p>
            <a:r>
              <a:rPr lang="en-US" dirty="0" smtClean="0"/>
              <a:t>Intro </a:t>
            </a:r>
            <a:r>
              <a:rPr lang="en-US" dirty="0" smtClean="0"/>
              <a:t>to Prism</a:t>
            </a:r>
          </a:p>
          <a:p>
            <a:r>
              <a:rPr lang="en-US" dirty="0" smtClean="0"/>
              <a:t>Prism Features</a:t>
            </a:r>
          </a:p>
          <a:p>
            <a:pPr lvl="1"/>
            <a:r>
              <a:rPr lang="en-US" dirty="0" smtClean="0"/>
              <a:t>Modular Application Development</a:t>
            </a:r>
          </a:p>
          <a:p>
            <a:pPr lvl="1"/>
            <a:r>
              <a:rPr lang="en-US" dirty="0" smtClean="0"/>
              <a:t>Event Aggregator</a:t>
            </a:r>
          </a:p>
          <a:p>
            <a:pPr lvl="1"/>
            <a:r>
              <a:rPr lang="en-US" dirty="0" smtClean="0"/>
              <a:t>Regions and the Region Manager</a:t>
            </a:r>
          </a:p>
          <a:p>
            <a:pPr lvl="1"/>
            <a:r>
              <a:rPr lang="en-US" dirty="0" smtClean="0"/>
              <a:t>View Composition</a:t>
            </a:r>
          </a:p>
          <a:p>
            <a:pPr lvl="1"/>
            <a:r>
              <a:rPr lang="en-US" dirty="0" smtClean="0"/>
              <a:t>Navigation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Ff921098.D911E71C13EA21577E46AFCC55864734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17638"/>
            <a:ext cx="57150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Ff921098.869B45BF70BEAF963D2D3C3B4B93C5A3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71587"/>
            <a:ext cx="57150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6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RegionContext</a:t>
            </a:r>
            <a:endParaRPr lang="en-US" dirty="0"/>
          </a:p>
        </p:txBody>
      </p:sp>
      <p:pic>
        <p:nvPicPr>
          <p:cNvPr id="17410" name="Picture 2" descr="Ff921122.B2FED17023B730FD0E23F2E9B81DE789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04999"/>
            <a:ext cx="5715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Evolution of Thick Client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f921153.13911B4AB4414472C64CDB0851C8E112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6" y="680904"/>
            <a:ext cx="7295828" cy="549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8084" y="39209"/>
            <a:ext cx="6418424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namespace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StockTrader</a:t>
            </a:r>
            <a:endParaRPr kumimoji="0" lang="en-US" sz="1000" b="1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public partial class Form1 : Form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{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selrow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public Form1()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InitializeComponent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private void Form1_Load(object sender,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EventArgs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e)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DataTable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= new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DataTable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DataRow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; 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dt.Columns.Add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(“Symbol");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dt.Columns.Add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(“Shares");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dt.Columns.Add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(“Last");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// A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LOT MORE CRUD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dataGridView1.DataSource =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private void dataGridView1_RowEnter(object sender,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DataGridViewCellEventArgs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e)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selrow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e.RowIndex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private void button1_Click(object sender,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EventArgs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e)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//Create instance of second form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Form2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obj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= new Form2();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//Assign Employee No from grid view to second form textbox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obj.Controls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["TextBox1"].Text = dataGridView1.Rows[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selrow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].Cells[0].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Value.ToString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//Assign Employee Name from grid view to second form textbox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obj.Controls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["TextBox2"].Text = dataGridView1.Rows[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selrow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].Cells[1].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Value.ToString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//Assign Employee Salary from grid view to second form textbox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obj.Controls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["TextBox3"].Text = dataGridView1.Rows[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selrow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].Cells[2].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Value.ToString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//Open Details form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obj.ShowDialog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} 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}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595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0531"/>
            <a:ext cx="8229600" cy="1143000"/>
          </a:xfrm>
        </p:spPr>
        <p:txBody>
          <a:bodyPr/>
          <a:lstStyle/>
          <a:p>
            <a:r>
              <a:rPr lang="en-US" dirty="0" smtClean="0"/>
              <a:t>Form1.Designer.cs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3931" y="928534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want to show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9969" y="250164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it’s a big pile of</a:t>
            </a:r>
            <a:endParaRPr lang="en-US" dirty="0"/>
          </a:p>
        </p:txBody>
      </p:sp>
      <p:pic>
        <p:nvPicPr>
          <p:cNvPr id="8" name="Picture 4" descr="http://blog.outugo.com/wp-content/uploads/2011/08/dog-p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3429000"/>
            <a:ext cx="37623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2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099" y="1512535"/>
            <a:ext cx="87338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UserControl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x:Class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=“StockTrader.AddFundView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="http://schemas.microsoft.com/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winfx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/2006/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xaml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/presentation"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xmlns:x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="http://schemas.microsoft.com/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winfx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/2006/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xaml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Width="Auto"&gt;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StackPanel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&lt;Label&gt;Customer:&lt;/Label&gt;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CustomerCbx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" Margin="5"  Style="{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DynamicResource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SimpleComboBox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}" </a:t>
            </a: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         Width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="Auto"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HorizontalAlignment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="Stretch"&gt;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ComboBoxItem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&gt;Customer1&lt;/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ComboBoxItem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ComboBoxItem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&gt;Customer2&lt;/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ComboBoxItem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&lt;/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&lt;Label&gt;Fund:&lt;/Label&gt;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FundCbx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" Margin="5"   Style="{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DynamicResource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SimpleComboBox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}" </a:t>
            </a: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         Width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="Auto"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HorizontalAlignment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="Stretch"&gt;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ComboBoxItem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FundA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ComboBoxItem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ComboBoxItem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FundB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ComboBoxItem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&lt;/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ComboBox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&lt;Button Name="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AddButton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" Margin="5" Width="75" Height="25"  </a:t>
            </a: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     Style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="{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DynamicResource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SimpleButton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}"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HorizontalAlignment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="Left"&gt;Add&lt;/Button&gt;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StackPanel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UserControl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916</Words>
  <Application>Microsoft Office PowerPoint</Application>
  <PresentationFormat>On-screen Show (4:3)</PresentationFormat>
  <Paragraphs>209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Introduction to Microsoft Prism Framework</vt:lpstr>
      <vt:lpstr>Chris Weldon - @neraath</vt:lpstr>
      <vt:lpstr>PowerPoint Presentation</vt:lpstr>
      <vt:lpstr>Chart a Course</vt:lpstr>
      <vt:lpstr>Evolution of Thick Client Apps</vt:lpstr>
      <vt:lpstr>PowerPoint Presentation</vt:lpstr>
      <vt:lpstr>PowerPoint Presentation</vt:lpstr>
      <vt:lpstr>Form1.Designer.cs</vt:lpstr>
      <vt:lpstr>WPF</vt:lpstr>
      <vt:lpstr>PowerPoint Presentation</vt:lpstr>
      <vt:lpstr>MVVM</vt:lpstr>
      <vt:lpstr>PowerPoint Presentation</vt:lpstr>
      <vt:lpstr>PowerPoint Presentation</vt:lpstr>
      <vt:lpstr>Conditional Logic == Bad</vt:lpstr>
      <vt:lpstr>A Composite Example</vt:lpstr>
      <vt:lpstr>Composite Goals</vt:lpstr>
      <vt:lpstr>Composite View Design Pattern</vt:lpstr>
      <vt:lpstr>Patterns Used in Prism</vt:lpstr>
      <vt:lpstr>Modular Development</vt:lpstr>
      <vt:lpstr>Dependency Injection</vt:lpstr>
      <vt:lpstr>Prism and IoC</vt:lpstr>
      <vt:lpstr>Prism Modules</vt:lpstr>
      <vt:lpstr>MEF Modules</vt:lpstr>
      <vt:lpstr>Module Catalogs (XAML)</vt:lpstr>
      <vt:lpstr>Module Catalogs (XAML)</vt:lpstr>
      <vt:lpstr>Module Catalogs (Config)</vt:lpstr>
      <vt:lpstr>Module Catalogs (Config)</vt:lpstr>
      <vt:lpstr>Module Catalogs (Directory)</vt:lpstr>
      <vt:lpstr>Vertical Slicing</vt:lpstr>
      <vt:lpstr>Horizontal Slicing</vt:lpstr>
      <vt:lpstr>Event Aggregator</vt:lpstr>
      <vt:lpstr>Event Aggregator</vt:lpstr>
      <vt:lpstr>PowerPoint Presentation</vt:lpstr>
      <vt:lpstr>PowerPoint Presentation</vt:lpstr>
      <vt:lpstr>PowerPoint Presentation</vt:lpstr>
      <vt:lpstr>Publishing and Subscribing</vt:lpstr>
      <vt:lpstr>Subscription Filtering</vt:lpstr>
      <vt:lpstr>Regions and the REgionMAnager</vt:lpstr>
      <vt:lpstr>The Layout</vt:lpstr>
      <vt:lpstr>PowerPoint Presentation</vt:lpstr>
      <vt:lpstr>PowerPoint Presentation</vt:lpstr>
      <vt:lpstr>View Composition</vt:lpstr>
      <vt:lpstr>RegionContext</vt:lpstr>
      <vt:lpstr>Navigation</vt:lpstr>
      <vt:lpstr>Q&amp;A</vt:lpstr>
      <vt:lpstr>Thanks!</vt:lpstr>
    </vt:vector>
  </TitlesOfParts>
  <Company>Improving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Microsoft Prism Framework</dc:title>
  <dc:creator>Chris Weldon</dc:creator>
  <cp:lastModifiedBy>Chris Weldon</cp:lastModifiedBy>
  <cp:revision>22</cp:revision>
  <dcterms:created xsi:type="dcterms:W3CDTF">2012-08-22T12:20:04Z</dcterms:created>
  <dcterms:modified xsi:type="dcterms:W3CDTF">2012-08-22T22:38:17Z</dcterms:modified>
</cp:coreProperties>
</file>