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31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7829-AC42-4F41-9203-C79222E84417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D496-86F4-4A4C-902A-8DF6D0F4FB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ES" sz="2000" dirty="0"/>
              <a:t>Tema 2 - Citoplasma y componentes. Membrana celular </a:t>
            </a:r>
          </a:p>
          <a:p>
            <a:pPr lvl="0"/>
            <a:r>
              <a:rPr lang="es-ES" sz="2000" dirty="0"/>
              <a:t>Citoplasma</a:t>
            </a:r>
          </a:p>
          <a:p>
            <a:pPr lvl="1"/>
            <a:r>
              <a:rPr lang="es-ES" sz="2000" dirty="0"/>
              <a:t>Definición</a:t>
            </a:r>
          </a:p>
          <a:p>
            <a:pPr lvl="2"/>
            <a:r>
              <a:rPr lang="es-ES" sz="2000" dirty="0"/>
              <a:t>Parte de la célula comprendida entre la membrana celular y nuclear </a:t>
            </a:r>
          </a:p>
          <a:p>
            <a:pPr lvl="1"/>
            <a:r>
              <a:rPr lang="es-ES" sz="2000" dirty="0"/>
              <a:t>Componentes</a:t>
            </a:r>
          </a:p>
          <a:p>
            <a:pPr lvl="2"/>
            <a:r>
              <a:rPr lang="es-ES" sz="2000" dirty="0"/>
              <a:t>Hialoplasma (citosol)</a:t>
            </a:r>
          </a:p>
          <a:p>
            <a:pPr lvl="3"/>
            <a:r>
              <a:rPr lang="es-ES" dirty="0"/>
              <a:t>Masa líquida +- transparente que proteínas, glúcidos lípidos y sales minerales disueltas en agua</a:t>
            </a:r>
          </a:p>
          <a:p>
            <a:pPr lvl="2"/>
            <a:r>
              <a:rPr lang="es-ES" sz="2000" dirty="0"/>
              <a:t>Orgánulos</a:t>
            </a:r>
          </a:p>
          <a:p>
            <a:pPr lvl="3"/>
            <a:r>
              <a:rPr lang="es-ES" dirty="0"/>
              <a:t>Mitocondria</a:t>
            </a:r>
          </a:p>
          <a:p>
            <a:pPr lvl="4"/>
            <a:r>
              <a:rPr lang="es-ES" dirty="0"/>
              <a:t>Íntima relación con el RE </a:t>
            </a:r>
          </a:p>
          <a:p>
            <a:pPr lvl="4"/>
            <a:r>
              <a:rPr lang="es-ES" dirty="0"/>
              <a:t>Tamaño y n° variable </a:t>
            </a:r>
          </a:p>
          <a:p>
            <a:pPr lvl="4"/>
            <a:r>
              <a:rPr lang="es-ES" dirty="0"/>
              <a:t>Forma de bastón corto</a:t>
            </a:r>
          </a:p>
          <a:p>
            <a:pPr lvl="4"/>
            <a:r>
              <a:rPr lang="es-ES" dirty="0"/>
              <a:t>Conjunto de las mitocondrias: condrioma </a:t>
            </a:r>
          </a:p>
          <a:p>
            <a:pPr lvl="4"/>
            <a:r>
              <a:rPr lang="es-ES" dirty="0"/>
              <a:t>2 membranas</a:t>
            </a:r>
          </a:p>
          <a:p>
            <a:pPr lvl="5"/>
            <a:r>
              <a:rPr lang="es-ES" dirty="0"/>
              <a:t>Interna con pliegues </a:t>
            </a:r>
          </a:p>
          <a:p>
            <a:pPr lvl="5"/>
            <a:r>
              <a:rPr lang="es-ES" dirty="0"/>
              <a:t>Externa Lisa</a:t>
            </a:r>
          </a:p>
          <a:p>
            <a:pPr lvl="5"/>
            <a:r>
              <a:rPr lang="es-ES" dirty="0"/>
              <a:t>Respiración celular </a:t>
            </a:r>
          </a:p>
          <a:p>
            <a:pPr lvl="3"/>
            <a:r>
              <a:rPr lang="es-ES" dirty="0"/>
              <a:t>Retículo endoplasmático</a:t>
            </a:r>
          </a:p>
          <a:p>
            <a:pPr lvl="4"/>
            <a:r>
              <a:rPr lang="es-ES" dirty="0"/>
              <a:t> Orgánulo en íntima relación con las mitocondrias</a:t>
            </a:r>
          </a:p>
          <a:p>
            <a:pPr lvl="4"/>
            <a:r>
              <a:rPr lang="es-ES" dirty="0"/>
              <a:t>Conjunto de cavidades aplastadas denominadas membranas o cisternas</a:t>
            </a:r>
          </a:p>
          <a:p>
            <a:pPr lvl="4"/>
            <a:r>
              <a:rPr lang="es-ES" dirty="0"/>
              <a:t>Tipos</a:t>
            </a:r>
          </a:p>
          <a:p>
            <a:pPr lvl="5"/>
            <a:r>
              <a:rPr lang="es-ES" dirty="0"/>
              <a:t>Liso (REL)</a:t>
            </a:r>
          </a:p>
          <a:p>
            <a:pPr lvl="6"/>
            <a:r>
              <a:rPr lang="es-ES" dirty="0"/>
              <a:t>No tiene ni ribosomas ni rugosidades </a:t>
            </a:r>
          </a:p>
          <a:p>
            <a:pPr lvl="6"/>
            <a:r>
              <a:rPr lang="es-ES" dirty="0"/>
              <a:t>Biosíntesis de lípidos</a:t>
            </a:r>
          </a:p>
          <a:p>
            <a:pPr lvl="5"/>
            <a:r>
              <a:rPr lang="es-ES" dirty="0"/>
              <a:t>Rugoso (RER)</a:t>
            </a:r>
          </a:p>
          <a:p>
            <a:pPr lvl="6"/>
            <a:r>
              <a:rPr lang="es-ES" dirty="0"/>
              <a:t>Ribosomas y granulaciones</a:t>
            </a:r>
          </a:p>
          <a:p>
            <a:pPr lvl="6"/>
            <a:r>
              <a:rPr lang="es-ES" dirty="0"/>
              <a:t>Distribuir y transportar de proteínas por el interior de la célula</a:t>
            </a:r>
          </a:p>
          <a:p>
            <a:pPr lvl="3"/>
            <a:r>
              <a:rPr lang="es-ES" dirty="0"/>
              <a:t>Aparato de Golgi</a:t>
            </a:r>
          </a:p>
          <a:p>
            <a:pPr lvl="4"/>
            <a:r>
              <a:rPr lang="es-ES" dirty="0"/>
              <a:t>Sacos(membranas, cisternas) agrupados a modo de pila, </a:t>
            </a:r>
            <a:r>
              <a:rPr lang="es-ES" dirty="0" err="1"/>
              <a:t>dictiosoma</a:t>
            </a:r>
            <a:endParaRPr lang="es-ES" dirty="0"/>
          </a:p>
          <a:p>
            <a:pPr lvl="4"/>
            <a:r>
              <a:rPr lang="es-ES" dirty="0"/>
              <a:t>Distribución y transporte de polisacáridos por el resto de la célula</a:t>
            </a:r>
          </a:p>
          <a:p>
            <a:pPr lvl="4"/>
            <a:r>
              <a:rPr lang="es-ES" dirty="0"/>
              <a:t>Cara externa de las cisternas</a:t>
            </a:r>
          </a:p>
          <a:p>
            <a:pPr lvl="5"/>
            <a:r>
              <a:rPr lang="es-ES" dirty="0"/>
              <a:t>REL</a:t>
            </a:r>
          </a:p>
          <a:p>
            <a:pPr lvl="6"/>
            <a:r>
              <a:rPr lang="es-ES" dirty="0"/>
              <a:t>Convexa, cara trans Cara entrada de las cisternas</a:t>
            </a:r>
          </a:p>
          <a:p>
            <a:pPr lvl="5"/>
            <a:r>
              <a:rPr lang="es-ES" dirty="0"/>
              <a:t>RER</a:t>
            </a:r>
          </a:p>
          <a:p>
            <a:pPr lvl="6"/>
            <a:r>
              <a:rPr lang="es-ES" dirty="0"/>
              <a:t>Cóncava, cara cis </a:t>
            </a:r>
          </a:p>
          <a:p>
            <a:pPr lvl="3"/>
            <a:r>
              <a:rPr lang="es-ES" dirty="0"/>
              <a:t>Lisosoma</a:t>
            </a:r>
          </a:p>
          <a:p>
            <a:pPr lvl="4"/>
            <a:r>
              <a:rPr lang="es-ES" dirty="0"/>
              <a:t>Fagocitosis (“digestión”)</a:t>
            </a:r>
          </a:p>
          <a:p>
            <a:pPr lvl="4"/>
            <a:r>
              <a:rPr lang="es-ES" dirty="0"/>
              <a:t>Muy presente en </a:t>
            </a:r>
            <a:r>
              <a:rPr lang="es-ES" dirty="0" smtClean="0"/>
              <a:t>macrófagos </a:t>
            </a:r>
            <a:endParaRPr lang="es-ES" dirty="0"/>
          </a:p>
          <a:p>
            <a:pPr lvl="4"/>
            <a:r>
              <a:rPr lang="es-ES" dirty="0"/>
              <a:t>Centriolo, centrosoma</a:t>
            </a:r>
          </a:p>
          <a:p>
            <a:pPr lvl="4"/>
            <a:r>
              <a:rPr lang="es-ES" dirty="0"/>
              <a:t>Cilindro en agrupaciones de 2 en 2 (</a:t>
            </a:r>
            <a:r>
              <a:rPr lang="es-ES" dirty="0" err="1"/>
              <a:t>diplosoma</a:t>
            </a:r>
            <a:r>
              <a:rPr lang="es-ES" dirty="0"/>
              <a:t>) </a:t>
            </a:r>
          </a:p>
          <a:p>
            <a:pPr lvl="4"/>
            <a:r>
              <a:rPr lang="es-ES" dirty="0"/>
              <a:t>Mitosis: División celular</a:t>
            </a:r>
          </a:p>
          <a:p>
            <a:pPr lvl="4"/>
            <a:r>
              <a:rPr lang="es-ES" dirty="0"/>
              <a:t>Profase mitótica</a:t>
            </a:r>
          </a:p>
          <a:p>
            <a:pPr lvl="5"/>
            <a:r>
              <a:rPr lang="es-ES" dirty="0"/>
              <a:t>Desaparece la membrana nuclear y el </a:t>
            </a:r>
            <a:r>
              <a:rPr lang="es-ES" dirty="0" err="1"/>
              <a:t>nucleolo</a:t>
            </a:r>
            <a:r>
              <a:rPr lang="es-ES" dirty="0"/>
              <a:t> </a:t>
            </a:r>
          </a:p>
          <a:p>
            <a:pPr lvl="5"/>
            <a:r>
              <a:rPr lang="es-ES" dirty="0"/>
              <a:t>Centriolo s en polos celulares opuestos</a:t>
            </a:r>
          </a:p>
          <a:p>
            <a:pPr lvl="5"/>
            <a:r>
              <a:rPr lang="es-ES" dirty="0"/>
              <a:t>Huso acromático/</a:t>
            </a:r>
            <a:r>
              <a:rPr lang="es-ES" dirty="0" err="1"/>
              <a:t>mitotico</a:t>
            </a:r>
            <a:r>
              <a:rPr lang="es-ES" dirty="0"/>
              <a:t> (fibras del </a:t>
            </a:r>
            <a:r>
              <a:rPr lang="es-ES" dirty="0" err="1"/>
              <a:t>aster</a:t>
            </a:r>
            <a:r>
              <a:rPr lang="es-ES" dirty="0"/>
              <a:t>)</a:t>
            </a:r>
          </a:p>
          <a:p>
            <a:pPr lvl="3"/>
            <a:r>
              <a:rPr lang="es-ES" dirty="0"/>
              <a:t>Vacuola</a:t>
            </a:r>
          </a:p>
          <a:p>
            <a:pPr lvl="4"/>
            <a:r>
              <a:rPr lang="es-ES" dirty="0"/>
              <a:t>Formaciones hechas con membrana Diversos productos en disolución</a:t>
            </a:r>
          </a:p>
          <a:p>
            <a:pPr lvl="4"/>
            <a:r>
              <a:rPr lang="es-ES" dirty="0"/>
              <a:t>Productos de reserva o desecho</a:t>
            </a:r>
          </a:p>
          <a:p>
            <a:pPr lvl="4"/>
            <a:r>
              <a:rPr lang="es-ES" dirty="0"/>
              <a:t>Inclusiones</a:t>
            </a:r>
          </a:p>
          <a:p>
            <a:pPr lvl="4"/>
            <a:r>
              <a:rPr lang="es-ES" dirty="0"/>
              <a:t>Pequeñas partículas que quedan englobadas en el citoplasma como gotitas de almidón, grasa, etc.</a:t>
            </a:r>
          </a:p>
          <a:p>
            <a:pPr lvl="2"/>
            <a:r>
              <a:rPr lang="es-ES" sz="2000" dirty="0"/>
              <a:t>Membrana celular </a:t>
            </a:r>
          </a:p>
          <a:p>
            <a:pPr lvl="3"/>
            <a:r>
              <a:rPr lang="es-ES" dirty="0"/>
              <a:t>Definición</a:t>
            </a:r>
          </a:p>
          <a:p>
            <a:pPr lvl="4"/>
            <a:r>
              <a:rPr lang="es-ES" dirty="0" err="1"/>
              <a:t>Envoltura,no</a:t>
            </a:r>
            <a:r>
              <a:rPr lang="es-ES" dirty="0"/>
              <a:t> rígida y semipermeable que rodea la célula, dando le</a:t>
            </a:r>
          </a:p>
          <a:p>
            <a:pPr lvl="3"/>
            <a:r>
              <a:rPr lang="es-ES" dirty="0"/>
              <a:t>individualidad</a:t>
            </a:r>
          </a:p>
          <a:p>
            <a:pPr lvl="3"/>
            <a:r>
              <a:rPr lang="es-ES" dirty="0"/>
              <a:t>Regula la </a:t>
            </a:r>
            <a:r>
              <a:rPr lang="es-ES" dirty="0" err="1"/>
              <a:t>exocitosis</a:t>
            </a:r>
            <a:r>
              <a:rPr lang="es-ES" dirty="0"/>
              <a:t> (</a:t>
            </a:r>
            <a:r>
              <a:rPr lang="es-ES" dirty="0" err="1"/>
              <a:t>dentro→fuera</a:t>
            </a:r>
            <a:r>
              <a:rPr lang="es-ES" dirty="0"/>
              <a:t>) y </a:t>
            </a:r>
            <a:r>
              <a:rPr lang="es-ES" dirty="0" err="1"/>
              <a:t>endocitosis</a:t>
            </a:r>
            <a:r>
              <a:rPr lang="es-ES" dirty="0"/>
              <a:t> (</a:t>
            </a:r>
            <a:r>
              <a:rPr lang="es-ES" dirty="0" err="1"/>
              <a:t>fuera→dentro</a:t>
            </a:r>
            <a:r>
              <a:rPr lang="es-ES" dirty="0"/>
              <a:t>) a través de los poros</a:t>
            </a:r>
          </a:p>
          <a:p>
            <a:pPr lvl="3"/>
            <a:r>
              <a:rPr lang="es-ES" dirty="0"/>
              <a:t>Teoría más aceptada el modelo Dawson </a:t>
            </a:r>
            <a:r>
              <a:rPr lang="es-ES" dirty="0" err="1"/>
              <a:t>Danielli</a:t>
            </a:r>
            <a:r>
              <a:rPr lang="es-ES" dirty="0"/>
              <a:t> </a:t>
            </a:r>
            <a:r>
              <a:rPr lang="es-ES" dirty="0" err="1"/>
              <a:t>Bicapa</a:t>
            </a:r>
            <a:r>
              <a:rPr lang="es-ES" dirty="0"/>
              <a:t> </a:t>
            </a:r>
            <a:r>
              <a:rPr lang="es-ES" dirty="0" err="1"/>
              <a:t>lipidica</a:t>
            </a:r>
            <a:r>
              <a:rPr lang="es-ES" dirty="0"/>
              <a:t> y capa </a:t>
            </a:r>
            <a:r>
              <a:rPr lang="es-ES" dirty="0" err="1"/>
              <a:t>protehica</a:t>
            </a:r>
            <a:endParaRPr lang="es-ES" dirty="0"/>
          </a:p>
          <a:p>
            <a:pPr lvl="3"/>
            <a:r>
              <a:rPr lang="es-ES" dirty="0" err="1"/>
              <a:t>Deferenciaciones</a:t>
            </a:r>
            <a:r>
              <a:rPr lang="es-ES" dirty="0"/>
              <a:t> estructurales Diferenciaciones apicales</a:t>
            </a:r>
          </a:p>
          <a:p>
            <a:pPr lvl="3"/>
            <a:r>
              <a:rPr lang="es-ES" dirty="0"/>
              <a:t>Evaginaciones</a:t>
            </a:r>
          </a:p>
          <a:p>
            <a:pPr lvl="4"/>
            <a:r>
              <a:rPr lang="es-ES" dirty="0"/>
              <a:t>Dispositivos de ampliación de superficie desde la célula hacia la luz</a:t>
            </a:r>
          </a:p>
          <a:p>
            <a:pPr lvl="4"/>
            <a:r>
              <a:rPr lang="es-ES" dirty="0"/>
              <a:t>Menos proporción de citoplasma </a:t>
            </a:r>
            <a:endParaRPr lang="es-ES" dirty="0" smtClean="0"/>
          </a:p>
          <a:p>
            <a:pPr lvl="3"/>
            <a:r>
              <a:rPr lang="es-ES" dirty="0" smtClean="0"/>
              <a:t>Vellosidades</a:t>
            </a:r>
            <a:endParaRPr lang="es-ES" dirty="0"/>
          </a:p>
          <a:p>
            <a:pPr lvl="4"/>
            <a:r>
              <a:rPr lang="es-ES" dirty="0"/>
              <a:t>Absorción</a:t>
            </a:r>
          </a:p>
          <a:p>
            <a:pPr lvl="4"/>
            <a:r>
              <a:rPr lang="es-ES" dirty="0" err="1"/>
              <a:t>Ej</a:t>
            </a:r>
            <a:r>
              <a:rPr lang="es-ES" dirty="0"/>
              <a:t>: estómago e intestino delgado </a:t>
            </a:r>
            <a:r>
              <a:rPr lang="es-ES" dirty="0" err="1"/>
              <a:t>Pseudopods</a:t>
            </a:r>
            <a:endParaRPr lang="es-ES" dirty="0"/>
          </a:p>
          <a:p>
            <a:pPr lvl="4"/>
            <a:r>
              <a:rPr lang="es-ES" dirty="0"/>
              <a:t>Favorecer la movilidad y la fagocitosis </a:t>
            </a:r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macrofagos</a:t>
            </a:r>
            <a:endParaRPr lang="es-ES" dirty="0"/>
          </a:p>
          <a:p>
            <a:pPr lvl="3"/>
            <a:r>
              <a:rPr lang="es-ES" dirty="0"/>
              <a:t>Cilios</a:t>
            </a:r>
          </a:p>
          <a:p>
            <a:pPr lvl="4"/>
            <a:r>
              <a:rPr lang="es-ES" dirty="0"/>
              <a:t>Expulsión de moco </a:t>
            </a:r>
            <a:r>
              <a:rPr lang="es-ES" dirty="0" err="1"/>
              <a:t>Ej</a:t>
            </a:r>
            <a:r>
              <a:rPr lang="es-ES" dirty="0"/>
              <a:t>: vía espiratoria</a:t>
            </a:r>
          </a:p>
          <a:p>
            <a:pPr lvl="3"/>
            <a:r>
              <a:rPr lang="es-ES" dirty="0"/>
              <a:t>Flagelos</a:t>
            </a:r>
          </a:p>
          <a:p>
            <a:pPr lvl="4"/>
            <a:r>
              <a:rPr lang="es-ES" dirty="0"/>
              <a:t>Movimiento </a:t>
            </a:r>
            <a:r>
              <a:rPr lang="es-ES" dirty="0" err="1"/>
              <a:t>ameboide</a:t>
            </a:r>
            <a:r>
              <a:rPr lang="es-ES" dirty="0"/>
              <a:t> </a:t>
            </a:r>
            <a:r>
              <a:rPr lang="es-ES" dirty="0" err="1"/>
              <a:t>Ej</a:t>
            </a:r>
            <a:r>
              <a:rPr lang="es-ES" dirty="0"/>
              <a:t>: espermatozoides</a:t>
            </a:r>
          </a:p>
          <a:p>
            <a:pPr lvl="3"/>
            <a:r>
              <a:rPr lang="es-ES" dirty="0" err="1"/>
              <a:t>Invaginaciónes</a:t>
            </a:r>
            <a:endParaRPr lang="es-ES" dirty="0"/>
          </a:p>
          <a:p>
            <a:pPr lvl="4"/>
            <a:r>
              <a:rPr lang="es-ES" dirty="0"/>
              <a:t>Sueltan sustancias al exterior Diferenciaciones laterales</a:t>
            </a:r>
          </a:p>
          <a:p>
            <a:pPr lvl="3"/>
            <a:r>
              <a:rPr lang="es-ES" dirty="0" err="1"/>
              <a:t>Interdigitaciones</a:t>
            </a:r>
            <a:r>
              <a:rPr lang="es-ES" dirty="0"/>
              <a:t> laterales</a:t>
            </a:r>
          </a:p>
          <a:p>
            <a:pPr lvl="4"/>
            <a:r>
              <a:rPr lang="es-ES" dirty="0"/>
              <a:t>Al microscopio electrónico se observan zonas en las cuales las caras laterales de las células </a:t>
            </a:r>
            <a:r>
              <a:rPr lang="es-ES" dirty="0" err="1"/>
              <a:t>hepiteliales</a:t>
            </a:r>
            <a:r>
              <a:rPr lang="es-ES" dirty="0"/>
              <a:t> entran </a:t>
            </a:r>
            <a:r>
              <a:rPr lang="es-ES" dirty="0" err="1"/>
              <a:t>eln</a:t>
            </a:r>
            <a:r>
              <a:rPr lang="es-ES" dirty="0"/>
              <a:t> relación no intima</a:t>
            </a:r>
          </a:p>
          <a:p>
            <a:pPr lvl="4"/>
            <a:r>
              <a:rPr lang="es-ES" dirty="0"/>
              <a:t>Espacios entre </a:t>
            </a:r>
            <a:r>
              <a:rPr lang="es-ES" dirty="0" err="1"/>
              <a:t>celulas</a:t>
            </a:r>
            <a:r>
              <a:rPr lang="es-ES" dirty="0"/>
              <a:t> Sistemas de unión</a:t>
            </a:r>
          </a:p>
          <a:p>
            <a:pPr lvl="3"/>
            <a:r>
              <a:rPr lang="es-ES" dirty="0"/>
              <a:t>Zonas </a:t>
            </a:r>
            <a:r>
              <a:rPr lang="es-ES" dirty="0" smtClean="0"/>
              <a:t>entre </a:t>
            </a:r>
            <a:r>
              <a:rPr lang="es-ES" dirty="0"/>
              <a:t>las caras laterales de la célula en las cuales las</a:t>
            </a:r>
          </a:p>
          <a:p>
            <a:pPr lvl="3"/>
            <a:r>
              <a:rPr lang="es-ES" dirty="0"/>
              <a:t>células entran en intima unión </a:t>
            </a:r>
            <a:endParaRPr lang="es-ES" dirty="0" smtClean="0"/>
          </a:p>
          <a:p>
            <a:pPr lvl="3"/>
            <a:r>
              <a:rPr lang="es-ES" dirty="0" smtClean="0"/>
              <a:t>Tipos según su amplitud</a:t>
            </a:r>
            <a:endParaRPr lang="es-ES" dirty="0"/>
          </a:p>
          <a:p>
            <a:pPr lvl="4"/>
            <a:r>
              <a:rPr lang="es-ES" dirty="0"/>
              <a:t>Macula: puntos</a:t>
            </a:r>
          </a:p>
          <a:p>
            <a:pPr lvl="4"/>
            <a:r>
              <a:rPr lang="es-ES" dirty="0" err="1"/>
              <a:t>Zonula</a:t>
            </a:r>
            <a:r>
              <a:rPr lang="es-ES" dirty="0"/>
              <a:t>: banda a lo largo del perímetro celular Distancia entre </a:t>
            </a:r>
            <a:r>
              <a:rPr lang="es-ES" dirty="0" smtClean="0"/>
              <a:t>membrana</a:t>
            </a:r>
          </a:p>
          <a:p>
            <a:pPr lvl="3"/>
            <a:r>
              <a:rPr lang="es-ES" dirty="0" smtClean="0"/>
              <a:t>Tipos según su separación</a:t>
            </a:r>
            <a:endParaRPr lang="es-ES" dirty="0"/>
          </a:p>
          <a:p>
            <a:pPr lvl="4"/>
            <a:r>
              <a:rPr lang="es-ES" dirty="0" err="1"/>
              <a:t>Adherens</a:t>
            </a:r>
            <a:r>
              <a:rPr lang="es-ES" dirty="0"/>
              <a:t>: separación entre 150-200 Armstrong</a:t>
            </a:r>
          </a:p>
          <a:p>
            <a:pPr lvl="4"/>
            <a:r>
              <a:rPr lang="es-ES" dirty="0" err="1"/>
              <a:t>Ocludens</a:t>
            </a:r>
            <a:r>
              <a:rPr lang="es-ES" dirty="0"/>
              <a:t>: fusión entre membranas celulares, contacto directo</a:t>
            </a:r>
          </a:p>
          <a:p>
            <a:pPr lvl="3"/>
            <a:r>
              <a:rPr lang="es-ES" dirty="0" smtClean="0"/>
              <a:t>Barras </a:t>
            </a:r>
            <a:r>
              <a:rPr lang="es-ES" dirty="0"/>
              <a:t>terminales o complejos de unión</a:t>
            </a:r>
          </a:p>
          <a:p>
            <a:pPr lvl="4"/>
            <a:r>
              <a:rPr lang="es-ES" dirty="0"/>
              <a:t>Mezcla de varios sistemas de unión que se repite a lo largo de las caras de las células que se unen</a:t>
            </a:r>
          </a:p>
          <a:p>
            <a:pPr>
              <a:buNone/>
            </a:pPr>
            <a:r>
              <a:rPr lang="es-ES" sz="2000" dirty="0" smtClean="0"/>
              <a:t>Tema </a:t>
            </a:r>
            <a:r>
              <a:rPr lang="es-ES" sz="2000" dirty="0"/>
              <a:t>3 - Cromosomas</a:t>
            </a:r>
          </a:p>
          <a:p>
            <a:pPr>
              <a:buNone/>
            </a:pPr>
            <a:r>
              <a:rPr lang="es-ES" sz="2000" dirty="0" smtClean="0"/>
              <a:t>Tema </a:t>
            </a:r>
            <a:r>
              <a:rPr lang="es-ES" sz="2000" dirty="0"/>
              <a:t>4 - tejidos animales </a:t>
            </a:r>
            <a:endParaRPr lang="es-ES" sz="2000" dirty="0" smtClean="0"/>
          </a:p>
          <a:p>
            <a:r>
              <a:rPr lang="es-ES" sz="2000" dirty="0" smtClean="0"/>
              <a:t>Definición</a:t>
            </a:r>
            <a:endParaRPr lang="es-ES" sz="2000" dirty="0"/>
          </a:p>
          <a:p>
            <a:pPr lvl="1"/>
            <a:r>
              <a:rPr lang="es-ES" sz="2000" dirty="0"/>
              <a:t>Conjunto de células con origen común y similar fisiología, función. </a:t>
            </a:r>
            <a:endParaRPr lang="es-ES" sz="2000" dirty="0" smtClean="0"/>
          </a:p>
          <a:p>
            <a:pPr lvl="1"/>
            <a:r>
              <a:rPr lang="es-ES" sz="2000" dirty="0" smtClean="0"/>
              <a:t>Partes</a:t>
            </a:r>
            <a:endParaRPr lang="es-ES" sz="2000" dirty="0"/>
          </a:p>
          <a:p>
            <a:pPr lvl="2"/>
            <a:r>
              <a:rPr lang="es-ES" sz="2000" dirty="0"/>
              <a:t>Células típicas del tejido </a:t>
            </a:r>
            <a:endParaRPr lang="es-ES" sz="2000" dirty="0" smtClean="0"/>
          </a:p>
          <a:p>
            <a:pPr lvl="2"/>
            <a:r>
              <a:rPr lang="es-ES" sz="2000" dirty="0" smtClean="0"/>
              <a:t>Fibras</a:t>
            </a:r>
            <a:endParaRPr lang="es-ES" sz="2000" dirty="0"/>
          </a:p>
          <a:p>
            <a:pPr lvl="3"/>
            <a:r>
              <a:rPr lang="es-ES" dirty="0" smtClean="0"/>
              <a:t>Formaciones proteicas alargadas</a:t>
            </a:r>
            <a:endParaRPr lang="es-ES" dirty="0"/>
          </a:p>
          <a:p>
            <a:pPr lvl="3"/>
            <a:r>
              <a:rPr lang="es-ES" dirty="0" smtClean="0"/>
              <a:t>Tipos</a:t>
            </a:r>
            <a:endParaRPr lang="es-ES" dirty="0"/>
          </a:p>
          <a:p>
            <a:pPr lvl="4"/>
            <a:r>
              <a:rPr lang="es-ES" dirty="0" err="1"/>
              <a:t>Colageno</a:t>
            </a:r>
            <a:r>
              <a:rPr lang="es-ES" dirty="0"/>
              <a:t> </a:t>
            </a:r>
            <a:endParaRPr lang="es-ES" dirty="0" smtClean="0"/>
          </a:p>
          <a:p>
            <a:pPr lvl="4"/>
            <a:r>
              <a:rPr lang="es-ES" dirty="0" smtClean="0"/>
              <a:t>Elásticas</a:t>
            </a:r>
            <a:endParaRPr lang="es-ES" dirty="0"/>
          </a:p>
          <a:p>
            <a:pPr lvl="4"/>
            <a:r>
              <a:rPr lang="es-ES" dirty="0"/>
              <a:t>Reticulares o de </a:t>
            </a:r>
            <a:r>
              <a:rPr lang="es-ES" dirty="0" err="1"/>
              <a:t>reticulina</a:t>
            </a:r>
            <a:r>
              <a:rPr lang="es-ES" dirty="0"/>
              <a:t> </a:t>
            </a:r>
            <a:endParaRPr lang="es-ES" dirty="0" smtClean="0"/>
          </a:p>
          <a:p>
            <a:pPr lvl="2"/>
            <a:r>
              <a:rPr lang="es-ES" sz="2000" dirty="0" smtClean="0"/>
              <a:t>Sustancia </a:t>
            </a:r>
            <a:r>
              <a:rPr lang="es-ES" sz="2000" dirty="0"/>
              <a:t>fundamental</a:t>
            </a:r>
          </a:p>
          <a:p>
            <a:pPr lvl="4"/>
            <a:r>
              <a:rPr lang="es-ES" dirty="0"/>
              <a:t>Sustancia más o menos amorfa que rellena los huecos</a:t>
            </a:r>
          </a:p>
          <a:p>
            <a:pPr lvl="4"/>
            <a:r>
              <a:rPr lang="es-ES" dirty="0"/>
              <a:t>existentes entre las células </a:t>
            </a:r>
            <a:endParaRPr lang="es-ES" dirty="0" smtClean="0"/>
          </a:p>
          <a:p>
            <a:r>
              <a:rPr lang="es-ES" sz="2000" dirty="0" smtClean="0"/>
              <a:t>Tejido </a:t>
            </a:r>
            <a:r>
              <a:rPr lang="es-ES" sz="2000" dirty="0"/>
              <a:t>epitelial</a:t>
            </a:r>
          </a:p>
          <a:p>
            <a:pPr lvl="1"/>
            <a:r>
              <a:rPr lang="es-ES" sz="2000" dirty="0"/>
              <a:t>Tipos de epitelio según la estructura</a:t>
            </a:r>
          </a:p>
          <a:p>
            <a:pPr lvl="1"/>
            <a:r>
              <a:rPr lang="es-ES" sz="2000" dirty="0"/>
              <a:t>tipo de tejido </a:t>
            </a:r>
            <a:r>
              <a:rPr lang="es-ES" sz="2000" dirty="0" err="1"/>
              <a:t>basico</a:t>
            </a:r>
            <a:endParaRPr lang="es-ES" sz="2000" dirty="0"/>
          </a:p>
          <a:p>
            <a:pPr lvl="1"/>
            <a:r>
              <a:rPr lang="es-ES" sz="2000" dirty="0"/>
              <a:t>escasa sustancia intercelular (</a:t>
            </a:r>
            <a:r>
              <a:rPr lang="es-ES" sz="2000" dirty="0" err="1"/>
              <a:t>glucocalis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Ausencia de fibras</a:t>
            </a:r>
          </a:p>
          <a:p>
            <a:pPr lvl="1"/>
            <a:r>
              <a:rPr lang="es-ES" sz="2000" dirty="0"/>
              <a:t>no presenta </a:t>
            </a:r>
            <a:r>
              <a:rPr lang="es-ES" sz="2000" dirty="0" err="1"/>
              <a:t>sanguineos</a:t>
            </a:r>
            <a:r>
              <a:rPr lang="es-ES" sz="2000" dirty="0"/>
              <a:t> ni </a:t>
            </a:r>
            <a:r>
              <a:rPr lang="es-ES" sz="2000" dirty="0" err="1"/>
              <a:t>linfaticos</a:t>
            </a:r>
            <a:r>
              <a:rPr lang="es-ES" sz="2000" dirty="0"/>
              <a:t> presenta </a:t>
            </a:r>
            <a:r>
              <a:rPr lang="es-ES" sz="2000" dirty="0" err="1"/>
              <a:t>presenta</a:t>
            </a:r>
            <a:r>
              <a:rPr lang="es-ES" sz="2000" dirty="0"/>
              <a:t> terminaciones nerviosas</a:t>
            </a:r>
          </a:p>
          <a:p>
            <a:pPr lvl="1"/>
            <a:r>
              <a:rPr lang="es-ES" sz="2000" dirty="0"/>
              <a:t>gran acidad de regeneración</a:t>
            </a:r>
          </a:p>
          <a:p>
            <a:pPr lvl="1"/>
            <a:r>
              <a:rPr lang="es-ES" sz="2000" dirty="0"/>
              <a:t>Polaridad celular: polo pical y polo basal Tipos de </a:t>
            </a:r>
            <a:r>
              <a:rPr lang="es-ES" sz="2000" dirty="0" err="1"/>
              <a:t>celulas</a:t>
            </a:r>
            <a:endParaRPr lang="es-ES" sz="2000" dirty="0"/>
          </a:p>
          <a:p>
            <a:pPr lvl="1"/>
            <a:r>
              <a:rPr lang="es-ES" sz="2000" dirty="0"/>
              <a:t>Planas, </a:t>
            </a:r>
            <a:r>
              <a:rPr lang="es-ES" sz="2000" dirty="0" err="1"/>
              <a:t>pavimentosas</a:t>
            </a:r>
            <a:r>
              <a:rPr lang="es-ES" sz="2000" dirty="0"/>
              <a:t> o escamosas</a:t>
            </a:r>
          </a:p>
          <a:p>
            <a:pPr lvl="1"/>
            <a:r>
              <a:rPr lang="es-ES" sz="2000" dirty="0"/>
              <a:t>+ anchas que altas </a:t>
            </a:r>
            <a:r>
              <a:rPr lang="es-ES" sz="2000" dirty="0" err="1"/>
              <a:t>nucleo</a:t>
            </a:r>
            <a:r>
              <a:rPr lang="es-ES" sz="2000" dirty="0"/>
              <a:t> + o - plano</a:t>
            </a:r>
          </a:p>
          <a:p>
            <a:pPr lvl="1"/>
            <a:r>
              <a:rPr lang="es-ES" sz="2000" dirty="0"/>
              <a:t>Cúbicas</a:t>
            </a:r>
          </a:p>
          <a:p>
            <a:pPr lvl="1"/>
            <a:r>
              <a:rPr lang="es-ES" sz="2000" dirty="0"/>
              <a:t>= anchas altas </a:t>
            </a:r>
            <a:r>
              <a:rPr lang="es-ES" sz="2000" dirty="0" err="1"/>
              <a:t>nucleo</a:t>
            </a:r>
            <a:r>
              <a:rPr lang="es-ES" sz="2000" dirty="0"/>
              <a:t> + o - redondo</a:t>
            </a:r>
          </a:p>
          <a:p>
            <a:pPr lvl="1"/>
            <a:r>
              <a:rPr lang="es-ES" sz="2000" dirty="0"/>
              <a:t>Cilíndricas o prismáticas</a:t>
            </a:r>
          </a:p>
          <a:p>
            <a:pPr lvl="1"/>
            <a:r>
              <a:rPr lang="es-ES" sz="2000" dirty="0"/>
              <a:t>+ altas que anchas </a:t>
            </a:r>
            <a:r>
              <a:rPr lang="es-ES" sz="2000" dirty="0" err="1"/>
              <a:t>nucleo</a:t>
            </a:r>
            <a:r>
              <a:rPr lang="es-ES" sz="2000" dirty="0"/>
              <a:t> alargado</a:t>
            </a:r>
          </a:p>
          <a:p>
            <a:pPr lvl="1"/>
            <a:r>
              <a:rPr lang="es-ES" sz="2000" dirty="0"/>
              <a:t>Relaciones entre </a:t>
            </a:r>
            <a:r>
              <a:rPr lang="es-ES" sz="2000" dirty="0" err="1"/>
              <a:t>celulas</a:t>
            </a:r>
            <a:r>
              <a:rPr lang="es-ES" sz="2000" dirty="0"/>
              <a:t> </a:t>
            </a:r>
            <a:r>
              <a:rPr lang="es-ES" sz="2000" dirty="0" err="1"/>
              <a:t>interdigitaciones</a:t>
            </a:r>
            <a:r>
              <a:rPr lang="es-ES" sz="2000" dirty="0"/>
              <a:t> laterales</a:t>
            </a:r>
          </a:p>
          <a:p>
            <a:pPr lvl="1"/>
            <a:r>
              <a:rPr lang="es-ES" sz="2000" dirty="0"/>
              <a:t>invaginaciones y evaginaciones formadas por filamentos de</a:t>
            </a:r>
          </a:p>
          <a:p>
            <a:pPr lvl="1"/>
            <a:r>
              <a:rPr lang="es-ES" sz="2000" dirty="0" err="1"/>
              <a:t>actina</a:t>
            </a:r>
            <a:endParaRPr lang="es-ES" sz="2000" dirty="0"/>
          </a:p>
          <a:p>
            <a:pPr lvl="1"/>
            <a:r>
              <a:rPr lang="es-ES" sz="2000" dirty="0"/>
              <a:t>sistemas de unión</a:t>
            </a:r>
          </a:p>
          <a:p>
            <a:pPr lvl="1"/>
            <a:r>
              <a:rPr lang="es-ES" sz="2000" dirty="0" smtClean="0"/>
              <a:t>Barras </a:t>
            </a:r>
            <a:r>
              <a:rPr lang="es-ES" sz="2000" dirty="0"/>
              <a:t>terminales o complejos de </a:t>
            </a:r>
            <a:r>
              <a:rPr lang="es-ES" sz="2000" dirty="0" smtClean="0"/>
              <a:t>unión</a:t>
            </a:r>
            <a:endParaRPr lang="es-ES" sz="2000" dirty="0"/>
          </a:p>
          <a:p>
            <a:pPr lvl="1"/>
            <a:r>
              <a:rPr lang="es-ES" sz="2000" dirty="0"/>
              <a:t>Según el n° de capas</a:t>
            </a:r>
          </a:p>
          <a:p>
            <a:pPr lvl="1"/>
            <a:r>
              <a:rPr lang="es-ES" sz="2000" dirty="0"/>
              <a:t>Simple o </a:t>
            </a:r>
            <a:r>
              <a:rPr lang="es-ES" sz="2000" dirty="0" err="1"/>
              <a:t>monoestratificado</a:t>
            </a:r>
            <a:endParaRPr lang="es-ES" sz="2000" dirty="0"/>
          </a:p>
          <a:p>
            <a:pPr lvl="1"/>
            <a:r>
              <a:rPr lang="es-ES" sz="2000" dirty="0"/>
              <a:t>Compuesto, </a:t>
            </a:r>
            <a:r>
              <a:rPr lang="es-ES" sz="2000" dirty="0" err="1"/>
              <a:t>poliestratificado</a:t>
            </a:r>
            <a:r>
              <a:rPr lang="es-ES" sz="2000" dirty="0"/>
              <a:t> o estratificado Tipos de epitelio según la función</a:t>
            </a:r>
          </a:p>
          <a:p>
            <a:pPr lvl="1"/>
            <a:r>
              <a:rPr lang="es-ES" sz="2000" dirty="0"/>
              <a:t>De revestimiento o membranas</a:t>
            </a:r>
          </a:p>
          <a:p>
            <a:pPr lvl="1"/>
            <a:r>
              <a:rPr lang="es-ES" sz="2000" dirty="0"/>
              <a:t>Conjunto de </a:t>
            </a:r>
            <a:r>
              <a:rPr lang="es-ES" sz="2000" dirty="0" err="1"/>
              <a:t>celulas</a:t>
            </a:r>
            <a:r>
              <a:rPr lang="es-ES" sz="2000" dirty="0"/>
              <a:t> dispuestas en 1 o más capas (simple, </a:t>
            </a:r>
            <a:r>
              <a:rPr lang="es-ES" sz="2000" dirty="0" err="1"/>
              <a:t>monoestratificado</a:t>
            </a:r>
            <a:r>
              <a:rPr lang="es-ES" sz="2000" dirty="0"/>
              <a:t> | compuesto, </a:t>
            </a:r>
            <a:r>
              <a:rPr lang="es-ES" sz="2000" dirty="0" err="1"/>
              <a:t>poliestratificado</a:t>
            </a:r>
            <a:r>
              <a:rPr lang="es-ES" sz="2000" dirty="0"/>
              <a:t>, estratificado)</a:t>
            </a:r>
          </a:p>
          <a:p>
            <a:pPr lvl="1"/>
            <a:r>
              <a:rPr lang="es-ES" sz="2000" dirty="0"/>
              <a:t>Pueden ser de cualquiera de los 3 tipos Mucosa = Epitelio + Lamina propia (corion) Excepciones</a:t>
            </a:r>
          </a:p>
          <a:p>
            <a:pPr lvl="1"/>
            <a:r>
              <a:rPr lang="es-ES" sz="2000" dirty="0" err="1"/>
              <a:t>Acumulos</a:t>
            </a:r>
            <a:r>
              <a:rPr lang="es-ES" sz="2000" dirty="0"/>
              <a:t> de células epiteliales sin función glandular Epitelio prismático </a:t>
            </a:r>
            <a:r>
              <a:rPr lang="es-ES" sz="2000" dirty="0" err="1"/>
              <a:t>pseudo</a:t>
            </a:r>
            <a:r>
              <a:rPr lang="es-ES" sz="2000" dirty="0"/>
              <a:t> estratificado ciliado Epitelio urinario polimorfo transicional o </a:t>
            </a:r>
            <a:r>
              <a:rPr lang="es-ES" sz="2000" dirty="0" err="1"/>
              <a:t>urotelio</a:t>
            </a:r>
            <a:endParaRPr lang="es-ES" sz="2000" dirty="0"/>
          </a:p>
          <a:p>
            <a:pPr lvl="1"/>
            <a:r>
              <a:rPr lang="es-ES" sz="2000" dirty="0"/>
              <a:t>Epitelio plano simple</a:t>
            </a:r>
          </a:p>
          <a:p>
            <a:pPr lvl="1"/>
            <a:r>
              <a:rPr lang="es-ES" sz="2000" dirty="0" err="1"/>
              <a:t>Celulas</a:t>
            </a:r>
            <a:r>
              <a:rPr lang="es-ES" sz="2000" dirty="0"/>
              <a:t> planas en una sola capa Localización típica</a:t>
            </a:r>
          </a:p>
          <a:p>
            <a:pPr lvl="1"/>
            <a:r>
              <a:rPr lang="es-ES" sz="2000" dirty="0"/>
              <a:t>paredes de los vasos </a:t>
            </a:r>
            <a:r>
              <a:rPr lang="es-ES" sz="2000" dirty="0" err="1"/>
              <a:t>sanguineos</a:t>
            </a:r>
            <a:r>
              <a:rPr lang="es-ES" sz="2000" dirty="0"/>
              <a:t> (endotelio) cavidades naturales</a:t>
            </a:r>
          </a:p>
          <a:p>
            <a:pPr lvl="1"/>
            <a:r>
              <a:rPr lang="es-ES" sz="2000" dirty="0"/>
              <a:t>pleuras peritoneo, mesenterio peritoneo</a:t>
            </a:r>
          </a:p>
          <a:p>
            <a:pPr lvl="1"/>
            <a:r>
              <a:rPr lang="es-ES" sz="2000" dirty="0"/>
              <a:t>mesenterio etc.</a:t>
            </a:r>
          </a:p>
          <a:p>
            <a:pPr lvl="1"/>
            <a:r>
              <a:rPr lang="es-ES" sz="2000" dirty="0"/>
              <a:t>capsula de </a:t>
            </a:r>
            <a:r>
              <a:rPr lang="es-ES" sz="2000" dirty="0" err="1"/>
              <a:t>Bowman</a:t>
            </a:r>
            <a:r>
              <a:rPr lang="es-ES" sz="2000" dirty="0"/>
              <a:t> alvéolos pulmonares</a:t>
            </a:r>
          </a:p>
          <a:p>
            <a:pPr lvl="1"/>
            <a:r>
              <a:rPr lang="es-ES" sz="2000" dirty="0"/>
              <a:t>… compuesto</a:t>
            </a:r>
          </a:p>
          <a:p>
            <a:pPr lvl="1"/>
            <a:r>
              <a:rPr lang="es-ES" sz="2000" dirty="0" err="1"/>
              <a:t>celulas</a:t>
            </a:r>
            <a:r>
              <a:rPr lang="es-ES" sz="2000" dirty="0"/>
              <a:t> planas en 2 o más capas mayor resistencia</a:t>
            </a:r>
          </a:p>
          <a:p>
            <a:pPr lvl="1"/>
            <a:r>
              <a:rPr lang="es-ES" sz="2000" dirty="0"/>
              <a:t>Localización típica</a:t>
            </a:r>
          </a:p>
          <a:p>
            <a:pPr lvl="1"/>
            <a:r>
              <a:rPr lang="es-ES" sz="2000" dirty="0"/>
              <a:t>cubico simple</a:t>
            </a:r>
          </a:p>
          <a:p>
            <a:pPr lvl="1"/>
            <a:r>
              <a:rPr lang="es-ES" sz="2000" dirty="0" err="1"/>
              <a:t>celulas</a:t>
            </a:r>
            <a:r>
              <a:rPr lang="es-ES" sz="2000" dirty="0"/>
              <a:t> cubicas 1 capa Localización típica</a:t>
            </a:r>
          </a:p>
          <a:p>
            <a:pPr lvl="1"/>
            <a:r>
              <a:rPr lang="es-ES" sz="2000" dirty="0"/>
              <a:t>retina</a:t>
            </a:r>
          </a:p>
          <a:p>
            <a:pPr lvl="1"/>
            <a:r>
              <a:rPr lang="es-ES" sz="2000" dirty="0" err="1"/>
              <a:t>glandulas</a:t>
            </a:r>
            <a:endParaRPr lang="es-ES" sz="2000" dirty="0"/>
          </a:p>
          <a:p>
            <a:pPr lvl="1"/>
            <a:r>
              <a:rPr lang="es-ES" sz="2000" dirty="0"/>
              <a:t>superficie externa del ovario</a:t>
            </a:r>
          </a:p>
          <a:p>
            <a:pPr lvl="1"/>
            <a:r>
              <a:rPr lang="es-ES" sz="2000" dirty="0"/>
              <a:t>… compuesto</a:t>
            </a:r>
          </a:p>
          <a:p>
            <a:pPr lvl="1"/>
            <a:r>
              <a:rPr lang="es-ES" sz="2000" dirty="0"/>
              <a:t>canales excretores de las </a:t>
            </a:r>
            <a:r>
              <a:rPr lang="es-ES" sz="2000" dirty="0" err="1"/>
              <a:t>glandulas</a:t>
            </a:r>
            <a:r>
              <a:rPr lang="es-ES" sz="2000" dirty="0"/>
              <a:t> Glandular</a:t>
            </a:r>
          </a:p>
          <a:p>
            <a:pPr lvl="1"/>
            <a:r>
              <a:rPr lang="es-ES" sz="2000" dirty="0" err="1"/>
              <a:t>Acumulos</a:t>
            </a:r>
            <a:r>
              <a:rPr lang="es-ES" sz="2000" dirty="0"/>
              <a:t> de células que captan sustancias del medio interno para transformarlas en otras sustancias</a:t>
            </a:r>
          </a:p>
          <a:p>
            <a:pPr lvl="1"/>
            <a:r>
              <a:rPr lang="es-ES" sz="2000" dirty="0"/>
              <a:t>Tipos</a:t>
            </a:r>
          </a:p>
          <a:p>
            <a:pPr lvl="1"/>
            <a:r>
              <a:rPr lang="es-ES" sz="2000" dirty="0"/>
              <a:t>Endocrinas (a las sangre) Exocrinas (a una cavidad)</a:t>
            </a:r>
          </a:p>
          <a:p>
            <a:r>
              <a:rPr lang="es-ES" sz="2000" dirty="0"/>
              <a:t>Tejido conjuntivo, conectivo o </a:t>
            </a:r>
            <a:r>
              <a:rPr lang="es-ES" sz="2000" dirty="0" err="1"/>
              <a:t>mesenquimatoso</a:t>
            </a:r>
            <a:endParaRPr lang="es-ES" sz="2000" dirty="0"/>
          </a:p>
          <a:p>
            <a:pPr lvl="1"/>
            <a:r>
              <a:rPr lang="es-ES" sz="2000" dirty="0"/>
              <a:t>Células conjuntivas Fibroblastos Célula </a:t>
            </a:r>
            <a:r>
              <a:rPr lang="es-ES" sz="2000" dirty="0" err="1"/>
              <a:t>Adipocito</a:t>
            </a:r>
            <a:r>
              <a:rPr lang="es-ES" sz="2000" dirty="0"/>
              <a:t> </a:t>
            </a:r>
            <a:r>
              <a:rPr lang="es-ES" sz="2000" dirty="0" err="1"/>
              <a:t>Mastocito</a:t>
            </a:r>
            <a:r>
              <a:rPr lang="es-ES" sz="2000" dirty="0"/>
              <a:t> Macro</a:t>
            </a:r>
          </a:p>
          <a:p>
            <a:pPr lvl="1"/>
            <a:r>
              <a:rPr lang="es-ES" sz="2000" dirty="0"/>
              <a:t>Célula plasmática o plasmocito Linfocito</a:t>
            </a:r>
          </a:p>
          <a:p>
            <a:pPr lvl="1"/>
            <a:r>
              <a:rPr lang="es-ES" sz="2000" dirty="0" err="1"/>
              <a:t>Eosinófilo</a:t>
            </a:r>
            <a:endParaRPr lang="es-ES" sz="2000" dirty="0"/>
          </a:p>
          <a:p>
            <a:pPr lvl="1"/>
            <a:r>
              <a:rPr lang="es-ES" sz="2000" dirty="0"/>
              <a:t>Células óseas</a:t>
            </a:r>
          </a:p>
          <a:p>
            <a:pPr lvl="1"/>
            <a:r>
              <a:rPr lang="es-ES" sz="2000" dirty="0"/>
              <a:t>Osteoblastos, </a:t>
            </a:r>
            <a:r>
              <a:rPr lang="es-ES" sz="2000" dirty="0" err="1"/>
              <a:t>ost</a:t>
            </a:r>
            <a:r>
              <a:rPr lang="es-ES" sz="2000" dirty="0"/>
              <a:t> y osteoclastos Tipos</a:t>
            </a:r>
          </a:p>
          <a:p>
            <a:pPr lvl="1"/>
            <a:r>
              <a:rPr lang="es-ES" sz="2000" dirty="0"/>
              <a:t>Tejido conjuntivo general</a:t>
            </a:r>
          </a:p>
          <a:p>
            <a:pPr lvl="1"/>
            <a:r>
              <a:rPr lang="es-ES" sz="2000" dirty="0"/>
              <a:t>Laxo, areolar o estroma Denso o fibroso Adiposo</a:t>
            </a:r>
          </a:p>
          <a:p>
            <a:pPr lvl="1"/>
            <a:r>
              <a:rPr lang="es-ES" sz="2000" dirty="0"/>
              <a:t>Mucoso o gelatina de </a:t>
            </a:r>
            <a:r>
              <a:rPr lang="es-ES" sz="2000" dirty="0" err="1"/>
              <a:t>Wharton</a:t>
            </a:r>
            <a:r>
              <a:rPr lang="es-ES" sz="2000" dirty="0"/>
              <a:t> Elástico</a:t>
            </a:r>
          </a:p>
          <a:p>
            <a:pPr lvl="1"/>
            <a:r>
              <a:rPr lang="es-ES" sz="2000" dirty="0" err="1"/>
              <a:t>Reticulas</a:t>
            </a:r>
            <a:r>
              <a:rPr lang="es-ES" sz="2000" dirty="0"/>
              <a:t> TC especial</a:t>
            </a:r>
          </a:p>
          <a:p>
            <a:pPr lvl="1"/>
            <a:r>
              <a:rPr lang="es-ES" sz="2000" dirty="0"/>
              <a:t>Cartilaginoso</a:t>
            </a:r>
          </a:p>
          <a:p>
            <a:pPr lvl="1"/>
            <a:r>
              <a:rPr lang="es-ES" sz="2000" dirty="0" err="1"/>
              <a:t>Ialino</a:t>
            </a:r>
            <a:r>
              <a:rPr lang="es-ES" sz="2000" dirty="0"/>
              <a:t> Elástico</a:t>
            </a:r>
          </a:p>
          <a:p>
            <a:pPr lvl="1"/>
            <a:r>
              <a:rPr lang="es-ES" sz="2000" dirty="0"/>
              <a:t>Fibroso o </a:t>
            </a:r>
            <a:r>
              <a:rPr lang="es-ES" sz="2000" dirty="0" err="1"/>
              <a:t>fibrocartilago</a:t>
            </a:r>
            <a:r>
              <a:rPr lang="es-ES" sz="2000" dirty="0"/>
              <a:t> ####</a:t>
            </a:r>
          </a:p>
          <a:p>
            <a:pPr lvl="1"/>
            <a:r>
              <a:rPr lang="es-ES" sz="2000" dirty="0"/>
              <a:t>Sangre</a:t>
            </a:r>
          </a:p>
          <a:p>
            <a:pPr lvl="1"/>
            <a:r>
              <a:rPr lang="es-ES" sz="2000" dirty="0"/>
              <a:t>Hematopoyético Linfoide</a:t>
            </a:r>
          </a:p>
          <a:p>
            <a:r>
              <a:rPr lang="es-ES" sz="2000" dirty="0"/>
              <a:t>Tejido muscular</a:t>
            </a:r>
          </a:p>
          <a:p>
            <a:pPr lvl="1"/>
            <a:r>
              <a:rPr lang="es-ES" sz="2000" dirty="0"/>
              <a:t>Células musculares, </a:t>
            </a:r>
            <a:r>
              <a:rPr lang="es-ES" sz="2000" dirty="0" err="1"/>
              <a:t>miocitos</a:t>
            </a:r>
            <a:r>
              <a:rPr lang="es-ES" sz="2000" dirty="0"/>
              <a:t> Liso o involuntario</a:t>
            </a:r>
          </a:p>
          <a:p>
            <a:pPr lvl="1"/>
            <a:r>
              <a:rPr lang="es-ES" sz="2000" dirty="0"/>
              <a:t>Estriado</a:t>
            </a:r>
          </a:p>
          <a:p>
            <a:pPr lvl="1"/>
            <a:r>
              <a:rPr lang="es-ES" sz="2000" dirty="0"/>
              <a:t>Cardíaco o de contracción involuntaria </a:t>
            </a:r>
            <a:r>
              <a:rPr lang="es-ES" sz="2000" dirty="0" err="1"/>
              <a:t>Esq</a:t>
            </a:r>
            <a:endParaRPr lang="es-ES" sz="2000" dirty="0"/>
          </a:p>
          <a:p>
            <a:r>
              <a:rPr lang="es-ES" sz="2000" dirty="0"/>
              <a:t>Tejido nervioso</a:t>
            </a:r>
          </a:p>
          <a:p>
            <a:pPr lvl="1"/>
            <a:r>
              <a:rPr lang="es-ES" sz="2000" dirty="0"/>
              <a:t>Células funcionales, neuronas Células de sostén, células de la </a:t>
            </a:r>
            <a:r>
              <a:rPr lang="es-ES" sz="2000" dirty="0" err="1"/>
              <a:t>glia</a:t>
            </a:r>
            <a:endParaRPr lang="es-ES" sz="2000" dirty="0"/>
          </a:p>
          <a:p>
            <a:pPr lvl="1"/>
            <a:r>
              <a:rPr lang="es-ES" sz="2000" dirty="0"/>
              <a:t>TN del sistema nervioso central, SNC, </a:t>
            </a:r>
            <a:r>
              <a:rPr lang="es-ES" sz="2000" dirty="0" err="1"/>
              <a:t>neuro</a:t>
            </a:r>
            <a:r>
              <a:rPr lang="es-ES" sz="2000" dirty="0"/>
              <a:t> eje </a:t>
            </a:r>
            <a:br>
              <a:rPr lang="es-ES" sz="2000" dirty="0"/>
            </a:br>
            <a:endParaRPr lang="es-ES" sz="2000" dirty="0"/>
          </a:p>
          <a:p>
            <a:pPr>
              <a:buNone/>
            </a:pPr>
            <a:r>
              <a:rPr lang="es-ES" sz="2000" dirty="0"/>
              <a:t>Tema 5 - Tejido epitelial </a:t>
            </a:r>
            <a:endParaRPr lang="es-ES" sz="2000" dirty="0" smtClean="0"/>
          </a:p>
          <a:p>
            <a:r>
              <a:rPr lang="es-ES" sz="2000" dirty="0" smtClean="0"/>
              <a:t>Epitelio </a:t>
            </a:r>
            <a:r>
              <a:rPr lang="es-ES" sz="2000" dirty="0"/>
              <a:t>cilíndrico simple</a:t>
            </a:r>
          </a:p>
          <a:p>
            <a:pPr lvl="1"/>
            <a:r>
              <a:rPr lang="es-ES" sz="2000" dirty="0"/>
              <a:t>Localización típica </a:t>
            </a:r>
            <a:endParaRPr lang="es-ES" sz="2000" dirty="0" smtClean="0"/>
          </a:p>
          <a:p>
            <a:pPr lvl="1"/>
            <a:r>
              <a:rPr lang="es-ES" sz="2000" dirty="0" smtClean="0"/>
              <a:t>estomago </a:t>
            </a:r>
            <a:r>
              <a:rPr lang="es-ES" sz="2000" dirty="0"/>
              <a:t>intestino delgado intestino grueso</a:t>
            </a:r>
          </a:p>
          <a:p>
            <a:r>
              <a:rPr lang="es-ES" sz="2000" dirty="0"/>
              <a:t>Epitelio cilíndrico estratificado</a:t>
            </a:r>
          </a:p>
          <a:p>
            <a:pPr lvl="1"/>
            <a:r>
              <a:rPr lang="es-ES" sz="2000" dirty="0"/>
              <a:t>más o menos resistente LT</a:t>
            </a:r>
          </a:p>
          <a:p>
            <a:pPr lvl="1"/>
            <a:r>
              <a:rPr lang="es-ES" sz="2000" dirty="0"/>
              <a:t>uretra masculina</a:t>
            </a:r>
          </a:p>
          <a:p>
            <a:pPr lvl="1"/>
            <a:r>
              <a:rPr lang="es-ES" sz="2000" dirty="0"/>
              <a:t>conductos de las glándula principales </a:t>
            </a:r>
            <a:endParaRPr lang="es-ES" sz="2000" dirty="0" smtClean="0"/>
          </a:p>
          <a:p>
            <a:r>
              <a:rPr lang="es-ES" sz="2000" dirty="0" smtClean="0"/>
              <a:t>Epitelio </a:t>
            </a:r>
            <a:r>
              <a:rPr lang="es-ES" sz="2000" dirty="0"/>
              <a:t>cilíndrico </a:t>
            </a:r>
            <a:r>
              <a:rPr lang="es-ES" sz="2000" dirty="0" err="1"/>
              <a:t>seudoestratificado</a:t>
            </a:r>
            <a:endParaRPr lang="es-ES" sz="2000" dirty="0"/>
          </a:p>
          <a:p>
            <a:pPr lvl="1"/>
            <a:r>
              <a:rPr lang="es-ES" sz="2000" dirty="0"/>
              <a:t>una capas de núcleos a distintas alturas -&gt; aspecto de estratificado LT</a:t>
            </a:r>
          </a:p>
          <a:p>
            <a:pPr lvl="1"/>
            <a:r>
              <a:rPr lang="es-ES" sz="2000" dirty="0"/>
              <a:t>vías respiratorias laringe</a:t>
            </a:r>
          </a:p>
          <a:p>
            <a:pPr lvl="1"/>
            <a:r>
              <a:rPr lang="es-ES" sz="2000" dirty="0"/>
              <a:t>tráquea</a:t>
            </a:r>
          </a:p>
          <a:p>
            <a:pPr lvl="1"/>
            <a:r>
              <a:rPr lang="es-ES" sz="2000" dirty="0"/>
              <a:t>Presenta</a:t>
            </a:r>
          </a:p>
          <a:p>
            <a:pPr lvl="1"/>
            <a:r>
              <a:rPr lang="es-ES" sz="2000" dirty="0"/>
              <a:t>cilios</a:t>
            </a:r>
          </a:p>
          <a:p>
            <a:pPr lvl="1"/>
            <a:r>
              <a:rPr lang="es-ES" sz="2000" dirty="0"/>
              <a:t>secreción de moco Distintos tipos celulares</a:t>
            </a:r>
          </a:p>
          <a:p>
            <a:r>
              <a:rPr lang="es-ES" sz="2000" dirty="0"/>
              <a:t>Epitelio polimorfo, transicional, urinario o </a:t>
            </a:r>
            <a:r>
              <a:rPr lang="es-ES" sz="2000" dirty="0" err="1"/>
              <a:t>urotelio</a:t>
            </a:r>
            <a:endParaRPr lang="es-ES" sz="2000" dirty="0"/>
          </a:p>
          <a:p>
            <a:pPr lvl="1"/>
            <a:r>
              <a:rPr lang="es-ES" sz="2000" dirty="0"/>
              <a:t>Células cuya morfología cambia en función de la presencia o ausencia de orina</a:t>
            </a:r>
          </a:p>
          <a:p>
            <a:pPr lvl="1"/>
            <a:r>
              <a:rPr lang="es-ES" sz="2000" dirty="0"/>
              <a:t>LT</a:t>
            </a:r>
          </a:p>
          <a:p>
            <a:pPr lvl="1"/>
            <a:r>
              <a:rPr lang="es-ES" sz="2000" dirty="0"/>
              <a:t>vías urinarias Epitelio glandular</a:t>
            </a:r>
          </a:p>
          <a:p>
            <a:pPr lvl="1"/>
            <a:r>
              <a:rPr lang="es-ES" sz="2000" dirty="0"/>
              <a:t>células epiteliales que captan sustancias del medio interno,</a:t>
            </a:r>
          </a:p>
          <a:p>
            <a:pPr lvl="1"/>
            <a:r>
              <a:rPr lang="es-ES" sz="2000" dirty="0"/>
              <a:t>elaborándolas y transformándolas citoplasma para posteriormente expulsar el producto de secreción</a:t>
            </a:r>
          </a:p>
          <a:p>
            <a:pPr lvl="1"/>
            <a:r>
              <a:rPr lang="es-ES" sz="2000" dirty="0"/>
              <a:t>Tipos según la secreción</a:t>
            </a:r>
          </a:p>
          <a:p>
            <a:pPr lvl="1"/>
            <a:r>
              <a:rPr lang="es-ES" sz="2000" dirty="0"/>
              <a:t>A la sangre-&gt;endocrinas</a:t>
            </a:r>
          </a:p>
          <a:p>
            <a:pPr lvl="1"/>
            <a:r>
              <a:rPr lang="es-ES" sz="2000" dirty="0"/>
              <a:t>A una cavidad o al exterior-&gt;exocrinas Tipos según el conducto</a:t>
            </a:r>
          </a:p>
          <a:p>
            <a:pPr lvl="1"/>
            <a:r>
              <a:rPr lang="es-ES" sz="2000" dirty="0"/>
              <a:t>Simples: un único conducto excretor no ramificado</a:t>
            </a:r>
          </a:p>
          <a:p>
            <a:pPr lvl="1"/>
            <a:r>
              <a:rPr lang="es-ES" sz="2000" dirty="0"/>
              <a:t>Compuestas: un conducto excretor ramificado forma</a:t>
            </a:r>
          </a:p>
          <a:p>
            <a:pPr lvl="1"/>
            <a:r>
              <a:rPr lang="es-ES" sz="2000" dirty="0"/>
              <a:t>forma de tubo</a:t>
            </a:r>
          </a:p>
          <a:p>
            <a:pPr lvl="1"/>
            <a:r>
              <a:rPr lang="es-ES" sz="2000" dirty="0"/>
              <a:t>G. tubulosa rectilínea</a:t>
            </a:r>
          </a:p>
          <a:p>
            <a:pPr lvl="1"/>
            <a:r>
              <a:rPr lang="es-ES" sz="2000" dirty="0"/>
              <a:t>G. tubulosa contorneada</a:t>
            </a:r>
          </a:p>
          <a:p>
            <a:pPr lvl="1"/>
            <a:r>
              <a:rPr lang="es-ES" sz="2000" dirty="0"/>
              <a:t>G. tubulosa ramificada</a:t>
            </a:r>
          </a:p>
          <a:p>
            <a:pPr lvl="1"/>
            <a:r>
              <a:rPr lang="es-ES" sz="2000" dirty="0"/>
              <a:t>forma redondeada -&gt;luz pequeña -&gt; glándula exocrina </a:t>
            </a:r>
            <a:r>
              <a:rPr lang="es-ES" sz="2000" dirty="0" err="1"/>
              <a:t>acinosa</a:t>
            </a:r>
            <a:endParaRPr lang="es-ES" sz="2000" dirty="0"/>
          </a:p>
          <a:p>
            <a:pPr lvl="1"/>
            <a:r>
              <a:rPr lang="es-ES" sz="2000" dirty="0"/>
              <a:t>forma redondeada -&gt; luz grande -&gt; glándula exocrina alveolar</a:t>
            </a:r>
          </a:p>
          <a:p>
            <a:pPr lvl="1"/>
            <a:r>
              <a:rPr lang="es-ES" sz="2000" dirty="0"/>
              <a:t>forma de evacuación </a:t>
            </a:r>
            <a:r>
              <a:rPr lang="es-ES" sz="2000" dirty="0" err="1"/>
              <a:t>merocrina</a:t>
            </a:r>
            <a:endParaRPr lang="es-ES" sz="2000" dirty="0"/>
          </a:p>
          <a:p>
            <a:pPr lvl="1"/>
            <a:r>
              <a:rPr lang="es-ES" sz="2000" dirty="0"/>
              <a:t>la sustancia se expulsa sin dañar o transformar el citoplasma de la </a:t>
            </a:r>
            <a:r>
              <a:rPr lang="es-ES" sz="2000" dirty="0" err="1"/>
              <a:t>celula</a:t>
            </a:r>
            <a:endParaRPr lang="es-ES" sz="2000" dirty="0"/>
          </a:p>
          <a:p>
            <a:pPr lvl="1"/>
            <a:r>
              <a:rPr lang="es-ES" sz="2000" dirty="0"/>
              <a:t>expulsión por </a:t>
            </a:r>
            <a:r>
              <a:rPr lang="es-ES" sz="2000" dirty="0" err="1"/>
              <a:t>exocitosis</a:t>
            </a:r>
            <a:r>
              <a:rPr lang="es-ES" sz="2000" dirty="0"/>
              <a:t> </a:t>
            </a:r>
            <a:r>
              <a:rPr lang="es-ES" sz="2000" dirty="0" err="1"/>
              <a:t>Pancreas</a:t>
            </a:r>
            <a:r>
              <a:rPr lang="es-ES" sz="2000" dirty="0"/>
              <a:t> exocrino</a:t>
            </a:r>
          </a:p>
          <a:p>
            <a:pPr lvl="1"/>
            <a:r>
              <a:rPr lang="es-ES" sz="2000" dirty="0" err="1"/>
              <a:t>apocrina</a:t>
            </a:r>
            <a:endParaRPr lang="es-ES" sz="2000" dirty="0"/>
          </a:p>
          <a:p>
            <a:pPr lvl="1"/>
            <a:r>
              <a:rPr lang="es-ES" sz="2000" dirty="0"/>
              <a:t>la sustancia se expulsa junto con parte del citoplasma</a:t>
            </a:r>
          </a:p>
          <a:p>
            <a:pPr lvl="1"/>
            <a:r>
              <a:rPr lang="es-ES" sz="2000" dirty="0" err="1"/>
              <a:t>glandula</a:t>
            </a:r>
            <a:r>
              <a:rPr lang="es-ES" sz="2000" dirty="0"/>
              <a:t> mamaria </a:t>
            </a:r>
            <a:r>
              <a:rPr lang="es-ES" sz="2000" dirty="0" err="1"/>
              <a:t>glandula</a:t>
            </a:r>
            <a:r>
              <a:rPr lang="es-ES" sz="2000" dirty="0"/>
              <a:t> sudorípara</a:t>
            </a:r>
          </a:p>
          <a:p>
            <a:pPr lvl="1"/>
            <a:r>
              <a:rPr lang="es-ES" sz="2000" dirty="0" err="1"/>
              <a:t>holocrina</a:t>
            </a:r>
            <a:endParaRPr lang="es-ES" sz="2000" dirty="0"/>
          </a:p>
          <a:p>
            <a:pPr lvl="1"/>
            <a:r>
              <a:rPr lang="es-ES" sz="2000" dirty="0"/>
              <a:t>el producto de secreción de expulsa con el resto de la </a:t>
            </a:r>
            <a:r>
              <a:rPr lang="es-ES" sz="2000" dirty="0" err="1"/>
              <a:t>celula</a:t>
            </a:r>
            <a:endParaRPr lang="es-ES" sz="2000" dirty="0"/>
          </a:p>
          <a:p>
            <a:pPr lvl="1"/>
            <a:r>
              <a:rPr lang="es-ES" sz="2000" dirty="0"/>
              <a:t>constante regeneración </a:t>
            </a:r>
            <a:r>
              <a:rPr lang="es-ES" sz="2000" dirty="0" err="1"/>
              <a:t>glandula</a:t>
            </a:r>
            <a:r>
              <a:rPr lang="es-ES" sz="2000" dirty="0"/>
              <a:t> </a:t>
            </a:r>
            <a:r>
              <a:rPr lang="es-ES" sz="2000" dirty="0" err="1"/>
              <a:t>sebacea</a:t>
            </a:r>
            <a:endParaRPr lang="es-ES" sz="2000" dirty="0"/>
          </a:p>
          <a:p>
            <a:pPr lvl="1"/>
            <a:r>
              <a:rPr lang="es-ES" sz="2000" dirty="0"/>
              <a:t>Acumulo de células epiteliales con función de secreción</a:t>
            </a:r>
          </a:p>
          <a:p>
            <a:pPr lvl="1"/>
            <a:r>
              <a:rPr lang="es-ES" sz="2000" dirty="0"/>
              <a:t>Fases</a:t>
            </a:r>
          </a:p>
          <a:p>
            <a:pPr lvl="1"/>
            <a:r>
              <a:rPr lang="es-ES" sz="2000" dirty="0"/>
              <a:t>Ingestión</a:t>
            </a:r>
          </a:p>
          <a:p>
            <a:pPr lvl="1"/>
            <a:r>
              <a:rPr lang="es-ES" sz="2000" dirty="0"/>
              <a:t>Toma productos del medio interno </a:t>
            </a:r>
            <a:r>
              <a:rPr lang="es-ES" sz="2000" dirty="0" err="1"/>
              <a:t>Sintesis</a:t>
            </a:r>
            <a:r>
              <a:rPr lang="es-ES" sz="2000" dirty="0"/>
              <a:t> o elaboración</a:t>
            </a:r>
          </a:p>
          <a:p>
            <a:pPr lvl="1"/>
            <a:r>
              <a:rPr lang="es-ES" sz="2000" dirty="0"/>
              <a:t>tiene lugar la </a:t>
            </a:r>
            <a:r>
              <a:rPr lang="es-ES" sz="2000" dirty="0" err="1"/>
              <a:t>voración</a:t>
            </a:r>
            <a:r>
              <a:rPr lang="es-ES" sz="2000" dirty="0"/>
              <a:t> de sustancias</a:t>
            </a:r>
          </a:p>
          <a:p>
            <a:pPr lvl="1"/>
            <a:r>
              <a:rPr lang="es-ES" sz="2000" dirty="0"/>
              <a:t>Evacuación o exclusión</a:t>
            </a:r>
          </a:p>
          <a:p>
            <a:pPr lvl="1"/>
            <a:r>
              <a:rPr lang="es-ES" sz="2000" dirty="0"/>
              <a:t>expulsión del producto al medio interno o al exterior</a:t>
            </a:r>
          </a:p>
          <a:p>
            <a:pPr lvl="1"/>
            <a:r>
              <a:rPr lang="es-ES" sz="2000" dirty="0"/>
              <a:t>Partes</a:t>
            </a:r>
          </a:p>
          <a:p>
            <a:pPr lvl="1"/>
            <a:r>
              <a:rPr lang="es-ES" sz="2000" dirty="0"/>
              <a:t>porción secretora conducto excretor</a:t>
            </a:r>
          </a:p>
          <a:p>
            <a:pPr lvl="1"/>
            <a:r>
              <a:rPr lang="es-ES" sz="2000" dirty="0"/>
              <a:t>forma de evacuación </a:t>
            </a:r>
            <a:r>
              <a:rPr lang="es-ES" sz="2000" dirty="0" err="1"/>
              <a:t>merocrina</a:t>
            </a:r>
            <a:endParaRPr lang="es-ES" sz="2000" dirty="0"/>
          </a:p>
          <a:p>
            <a:pPr lvl="1"/>
            <a:r>
              <a:rPr lang="es-ES" sz="2000" dirty="0" err="1"/>
              <a:t>Ia</a:t>
            </a:r>
            <a:r>
              <a:rPr lang="es-ES" sz="2000" dirty="0"/>
              <a:t> sustancia se expulsa sin dañar o transformar el citoplasma de la </a:t>
            </a:r>
            <a:r>
              <a:rPr lang="es-ES" sz="2000" dirty="0" err="1"/>
              <a:t>celula</a:t>
            </a:r>
            <a:endParaRPr lang="es-ES" sz="2000" dirty="0"/>
          </a:p>
          <a:p>
            <a:pPr lvl="1"/>
            <a:r>
              <a:rPr lang="es-ES" sz="2000" dirty="0"/>
              <a:t>expulsión por </a:t>
            </a:r>
            <a:r>
              <a:rPr lang="es-ES" sz="2000" dirty="0" err="1"/>
              <a:t>exocitosis</a:t>
            </a:r>
            <a:r>
              <a:rPr lang="es-ES" sz="2000" dirty="0"/>
              <a:t> </a:t>
            </a:r>
            <a:r>
              <a:rPr lang="es-ES" sz="2000" dirty="0" err="1"/>
              <a:t>Pancreas</a:t>
            </a:r>
            <a:r>
              <a:rPr lang="es-ES" sz="2000" dirty="0"/>
              <a:t> exocrino</a:t>
            </a:r>
          </a:p>
          <a:p>
            <a:pPr lvl="1"/>
            <a:r>
              <a:rPr lang="es-ES" sz="2000" dirty="0" err="1"/>
              <a:t>apocrina</a:t>
            </a:r>
            <a:endParaRPr lang="es-ES" sz="2000" dirty="0"/>
          </a:p>
          <a:p>
            <a:pPr lvl="1"/>
            <a:r>
              <a:rPr lang="es-ES" sz="2000" dirty="0"/>
              <a:t>la sustancia se expulsa junto con parte del citoplasma </a:t>
            </a:r>
            <a:r>
              <a:rPr lang="es-ES" sz="2000" dirty="0" err="1"/>
              <a:t>glandula</a:t>
            </a:r>
            <a:r>
              <a:rPr lang="es-ES" sz="2000" dirty="0"/>
              <a:t> mamaria</a:t>
            </a:r>
          </a:p>
          <a:p>
            <a:pPr lvl="1"/>
            <a:r>
              <a:rPr lang="es-ES" sz="2000" dirty="0" err="1"/>
              <a:t>glandula</a:t>
            </a:r>
            <a:r>
              <a:rPr lang="es-ES" sz="2000" dirty="0"/>
              <a:t> sudorípara </a:t>
            </a:r>
            <a:r>
              <a:rPr lang="es-ES" sz="2000" dirty="0" err="1"/>
              <a:t>holocrina</a:t>
            </a:r>
            <a:endParaRPr lang="es-ES" sz="2000" dirty="0"/>
          </a:p>
          <a:p>
            <a:pPr lvl="1"/>
            <a:r>
              <a:rPr lang="es-ES" sz="2000" dirty="0"/>
              <a:t>el producto de secreción de expulsa con el resto de la </a:t>
            </a:r>
            <a:r>
              <a:rPr lang="es-ES" sz="2000" dirty="0" err="1"/>
              <a:t>celula</a:t>
            </a:r>
            <a:endParaRPr lang="es-ES" sz="2000" dirty="0"/>
          </a:p>
          <a:p>
            <a:pPr lvl="1"/>
            <a:r>
              <a:rPr lang="es-ES" sz="2000" dirty="0"/>
              <a:t>constante regeneración </a:t>
            </a:r>
            <a:r>
              <a:rPr lang="es-ES" sz="2000" dirty="0" err="1"/>
              <a:t>glandula</a:t>
            </a:r>
            <a:r>
              <a:rPr lang="es-ES" sz="2000" dirty="0"/>
              <a:t> </a:t>
            </a:r>
            <a:r>
              <a:rPr lang="es-ES" sz="2000" dirty="0" err="1"/>
              <a:t>sebacea</a:t>
            </a:r>
            <a:endParaRPr lang="es-ES" sz="2000" dirty="0"/>
          </a:p>
          <a:p>
            <a:pPr lvl="1"/>
            <a:r>
              <a:rPr lang="es-ES" sz="2000" dirty="0"/>
              <a:t>Acumulo de células epiteliales con función de secreción</a:t>
            </a:r>
          </a:p>
          <a:p>
            <a:pPr lvl="1"/>
            <a:r>
              <a:rPr lang="es-ES" sz="2000" dirty="0"/>
              <a:t>Fases</a:t>
            </a:r>
          </a:p>
          <a:p>
            <a:pPr lvl="1"/>
            <a:r>
              <a:rPr lang="es-ES" sz="2000" dirty="0"/>
              <a:t>Ingestión</a:t>
            </a:r>
          </a:p>
          <a:p>
            <a:pPr lvl="1"/>
            <a:r>
              <a:rPr lang="es-ES" sz="2000" dirty="0"/>
              <a:t>Toma productos del medio interno </a:t>
            </a:r>
            <a:r>
              <a:rPr lang="es-ES" sz="2000" dirty="0" err="1"/>
              <a:t>Sintesis</a:t>
            </a:r>
            <a:r>
              <a:rPr lang="es-ES" sz="2000" dirty="0"/>
              <a:t> o elaboración</a:t>
            </a:r>
          </a:p>
          <a:p>
            <a:pPr lvl="1"/>
            <a:r>
              <a:rPr lang="es-ES" sz="2000" dirty="0"/>
              <a:t>tiene lugar la secreción de sustancias Evacuación o exclusión</a:t>
            </a:r>
          </a:p>
          <a:p>
            <a:pPr lvl="1"/>
            <a:r>
              <a:rPr lang="es-ES" sz="2000" dirty="0"/>
              <a:t>expulsión del producto al medio interno o al exterior</a:t>
            </a:r>
          </a:p>
          <a:p>
            <a:pPr lvl="1"/>
            <a:r>
              <a:rPr lang="es-ES" sz="2000" dirty="0"/>
              <a:t>Partes</a:t>
            </a:r>
          </a:p>
          <a:p>
            <a:pPr lvl="1"/>
            <a:r>
              <a:rPr lang="es-ES" sz="2000" dirty="0"/>
              <a:t>porción secretora conducto excretor</a:t>
            </a:r>
          </a:p>
          <a:p>
            <a:pPr lvl="1"/>
            <a:r>
              <a:rPr lang="es-ES" sz="2000" dirty="0"/>
              <a:t>Clasificación de glándulas endocrinas Según su disposición</a:t>
            </a:r>
          </a:p>
          <a:p>
            <a:pPr lvl="1"/>
            <a:r>
              <a:rPr lang="es-ES" sz="2000" dirty="0"/>
              <a:t>formación de </a:t>
            </a:r>
            <a:r>
              <a:rPr lang="es-ES" sz="2000" dirty="0" err="1"/>
              <a:t>acumulos</a:t>
            </a:r>
            <a:r>
              <a:rPr lang="es-ES" sz="2000" dirty="0"/>
              <a:t> o masas</a:t>
            </a:r>
          </a:p>
          <a:p>
            <a:pPr lvl="1"/>
            <a:r>
              <a:rPr lang="es-ES" sz="2000" dirty="0"/>
              <a:t>grupos separadas por abundantes capilares sanguíneos formación en cordones o </a:t>
            </a:r>
            <a:r>
              <a:rPr lang="es-ES" sz="2000" dirty="0" err="1"/>
              <a:t>trabéculas</a:t>
            </a:r>
            <a:endParaRPr lang="es-ES" sz="2000" dirty="0"/>
          </a:p>
          <a:p>
            <a:pPr lvl="1"/>
            <a:r>
              <a:rPr lang="es-ES" sz="2000" dirty="0"/>
              <a:t>hileras separadas por abundantes capilares </a:t>
            </a:r>
            <a:r>
              <a:rPr lang="es-ES" sz="2000" dirty="0" err="1"/>
              <a:t>sanguineos</a:t>
            </a:r>
            <a:r>
              <a:rPr lang="es-ES" sz="2000" dirty="0"/>
              <a:t> según la naturaleza de la secreción</a:t>
            </a:r>
          </a:p>
          <a:p>
            <a:pPr lvl="1"/>
            <a:r>
              <a:rPr lang="es-ES" sz="2000" dirty="0"/>
              <a:t>secreción </a:t>
            </a:r>
            <a:r>
              <a:rPr lang="es-ES" sz="2000" dirty="0" err="1"/>
              <a:t>protehica</a:t>
            </a:r>
            <a:r>
              <a:rPr lang="es-ES" sz="2000" dirty="0"/>
              <a:t>, </a:t>
            </a:r>
            <a:r>
              <a:rPr lang="es-ES" sz="2000" dirty="0" err="1"/>
              <a:t>glucoproteica</a:t>
            </a:r>
            <a:r>
              <a:rPr lang="es-ES" sz="2000" dirty="0"/>
              <a:t> o </a:t>
            </a:r>
            <a:r>
              <a:rPr lang="es-ES" sz="2000" dirty="0" err="1"/>
              <a:t>polipeptídica</a:t>
            </a:r>
            <a:r>
              <a:rPr lang="es-ES" sz="2000" dirty="0"/>
              <a:t> secreción </a:t>
            </a:r>
            <a:r>
              <a:rPr lang="es-ES" sz="2000" dirty="0" err="1"/>
              <a:t>esteroidea</a:t>
            </a:r>
            <a:endParaRPr lang="es-ES" sz="2000" dirty="0"/>
          </a:p>
          <a:p>
            <a:pPr lvl="1"/>
            <a:r>
              <a:rPr lang="es-ES" sz="2000" dirty="0"/>
              <a:t>gran cantidad de vacuolas llenas de lípidos (</a:t>
            </a:r>
            <a:r>
              <a:rPr lang="es-ES" sz="2000" dirty="0" err="1"/>
              <a:t>liposomas</a:t>
            </a:r>
            <a:r>
              <a:rPr lang="es-ES" sz="2000" dirty="0"/>
              <a:t>) </a:t>
            </a:r>
          </a:p>
          <a:p>
            <a:pPr>
              <a:buNone/>
            </a:pPr>
            <a:r>
              <a:rPr lang="es-ES" sz="2000" dirty="0"/>
              <a:t>Tema 6 - Tejido conjuntivo </a:t>
            </a:r>
            <a:endParaRPr lang="es-ES" sz="2000" dirty="0" smtClean="0"/>
          </a:p>
          <a:p>
            <a:r>
              <a:rPr lang="es-ES" sz="2000" dirty="0" smtClean="0"/>
              <a:t>componentes</a:t>
            </a:r>
            <a:endParaRPr lang="es-ES" sz="2000" dirty="0"/>
          </a:p>
          <a:p>
            <a:pPr lvl="1"/>
            <a:r>
              <a:rPr lang="es-ES" sz="2000" dirty="0" err="1"/>
              <a:t>Celulas</a:t>
            </a:r>
            <a:endParaRPr lang="es-ES" sz="2000" dirty="0"/>
          </a:p>
          <a:p>
            <a:pPr lvl="1"/>
            <a:r>
              <a:rPr lang="es-ES" sz="2000" dirty="0"/>
              <a:t>Cel. fijas</a:t>
            </a:r>
          </a:p>
          <a:p>
            <a:pPr lvl="1"/>
            <a:r>
              <a:rPr lang="es-ES" sz="2000" dirty="0"/>
              <a:t>fibroblastos</a:t>
            </a:r>
          </a:p>
          <a:p>
            <a:pPr lvl="1"/>
            <a:r>
              <a:rPr lang="es-ES" sz="2000" dirty="0"/>
              <a:t>joven</a:t>
            </a:r>
          </a:p>
          <a:p>
            <a:pPr lvl="1"/>
            <a:r>
              <a:rPr lang="es-ES" sz="2000" dirty="0" err="1"/>
              <a:t>celula</a:t>
            </a:r>
            <a:r>
              <a:rPr lang="es-ES" sz="2000" dirty="0"/>
              <a:t> fija</a:t>
            </a:r>
          </a:p>
          <a:p>
            <a:pPr lvl="1"/>
            <a:r>
              <a:rPr lang="es-ES" sz="2000" dirty="0" err="1"/>
              <a:t>celula</a:t>
            </a:r>
            <a:r>
              <a:rPr lang="es-ES" sz="2000" dirty="0"/>
              <a:t> voluminosa y alargada (fusiforme) </a:t>
            </a:r>
            <a:r>
              <a:rPr lang="es-ES" sz="2000" dirty="0" err="1"/>
              <a:t>nucleo</a:t>
            </a:r>
            <a:r>
              <a:rPr lang="es-ES" sz="2000" dirty="0"/>
              <a:t> voluminoso y alargado</a:t>
            </a:r>
          </a:p>
          <a:p>
            <a:pPr lvl="1"/>
            <a:r>
              <a:rPr lang="es-ES" sz="2000" dirty="0"/>
              <a:t>1 o 2 </a:t>
            </a:r>
            <a:r>
              <a:rPr lang="es-ES" sz="2000" dirty="0" err="1"/>
              <a:t>nucleolos</a:t>
            </a:r>
            <a:r>
              <a:rPr lang="es-ES" sz="2000" dirty="0"/>
              <a:t> cromatina bien distribuida</a:t>
            </a:r>
          </a:p>
          <a:p>
            <a:pPr lvl="1"/>
            <a:r>
              <a:rPr lang="es-ES" sz="2000" dirty="0" err="1"/>
              <a:t>celula</a:t>
            </a:r>
            <a:r>
              <a:rPr lang="es-ES" sz="2000" dirty="0"/>
              <a:t> muy activa metabólicamente</a:t>
            </a:r>
          </a:p>
          <a:p>
            <a:pPr lvl="1"/>
            <a:r>
              <a:rPr lang="es-ES" sz="2000" dirty="0"/>
              <a:t>Notorio desarrollo del RER y del Ap. de Golgi RER -&gt; fibras de </a:t>
            </a:r>
            <a:r>
              <a:rPr lang="es-ES" sz="2000" dirty="0" err="1"/>
              <a:t>colageno</a:t>
            </a:r>
            <a:r>
              <a:rPr lang="es-ES" sz="2000" dirty="0"/>
              <a:t> y </a:t>
            </a:r>
            <a:r>
              <a:rPr lang="es-ES" sz="2000" dirty="0" err="1"/>
              <a:t>sust</a:t>
            </a:r>
            <a:r>
              <a:rPr lang="es-ES" sz="2000" dirty="0"/>
              <a:t>. </a:t>
            </a:r>
            <a:r>
              <a:rPr lang="es-ES" sz="2000" dirty="0" err="1"/>
              <a:t>fund</a:t>
            </a:r>
            <a:r>
              <a:rPr lang="es-ES" sz="2000" dirty="0"/>
              <a:t>. numerosas mitocondrias</a:t>
            </a:r>
          </a:p>
          <a:p>
            <a:pPr lvl="1"/>
            <a:r>
              <a:rPr lang="es-ES" sz="2000" dirty="0"/>
              <a:t>adulto</a:t>
            </a:r>
          </a:p>
          <a:p>
            <a:pPr lvl="1"/>
            <a:r>
              <a:rPr lang="es-ES" sz="2000" dirty="0" err="1"/>
              <a:t>celula</a:t>
            </a:r>
            <a:r>
              <a:rPr lang="es-ES" sz="2000" dirty="0"/>
              <a:t> fija</a:t>
            </a:r>
          </a:p>
          <a:p>
            <a:pPr lvl="1"/>
            <a:r>
              <a:rPr lang="es-ES" sz="2000" dirty="0"/>
              <a:t>madura -&gt; fibrocito</a:t>
            </a:r>
          </a:p>
          <a:p>
            <a:pPr lvl="1"/>
            <a:r>
              <a:rPr lang="es-ES" sz="2000" dirty="0"/>
              <a:t>menor </a:t>
            </a:r>
            <a:r>
              <a:rPr lang="es-ES" sz="2000" dirty="0" err="1"/>
              <a:t>tamañoque</a:t>
            </a:r>
            <a:r>
              <a:rPr lang="es-ES" sz="2000" dirty="0"/>
              <a:t> el joven</a:t>
            </a:r>
          </a:p>
          <a:p>
            <a:pPr lvl="1"/>
            <a:r>
              <a:rPr lang="es-ES" sz="2000" dirty="0" err="1"/>
              <a:t>nucleo</a:t>
            </a:r>
            <a:r>
              <a:rPr lang="es-ES" sz="2000" dirty="0"/>
              <a:t> menos voluminoso y ovoide (alargado) 1 </a:t>
            </a:r>
            <a:r>
              <a:rPr lang="es-ES" sz="2000" dirty="0" err="1"/>
              <a:t>nucleolo</a:t>
            </a:r>
            <a:endParaRPr lang="es-ES" sz="2000" dirty="0"/>
          </a:p>
          <a:p>
            <a:pPr lvl="1"/>
            <a:r>
              <a:rPr lang="es-ES" sz="2000" dirty="0"/>
              <a:t>peor distribución de la cromatina Menor notoriedad del ap. de </a:t>
            </a:r>
            <a:r>
              <a:rPr lang="es-ES" sz="2000" dirty="0" err="1"/>
              <a:t>golgi</a:t>
            </a:r>
            <a:r>
              <a:rPr lang="es-ES" sz="2000" dirty="0"/>
              <a:t> escaso RER</a:t>
            </a:r>
          </a:p>
          <a:p>
            <a:pPr lvl="1"/>
            <a:r>
              <a:rPr lang="es-ES" sz="2000" dirty="0"/>
              <a:t>Escasas mitocondrias </a:t>
            </a:r>
            <a:r>
              <a:rPr lang="es-ES" sz="2000" dirty="0" err="1"/>
              <a:t>celulas</a:t>
            </a:r>
            <a:r>
              <a:rPr lang="es-ES" sz="2000" dirty="0"/>
              <a:t> </a:t>
            </a:r>
            <a:r>
              <a:rPr lang="es-ES" sz="2000" dirty="0" err="1"/>
              <a:t>mesenquimatosas</a:t>
            </a:r>
            <a:endParaRPr lang="es-ES" sz="2000" dirty="0"/>
          </a:p>
          <a:p>
            <a:pPr lvl="1"/>
            <a:r>
              <a:rPr lang="es-ES" sz="2000" dirty="0" err="1"/>
              <a:t>celulas</a:t>
            </a:r>
            <a:r>
              <a:rPr lang="es-ES" sz="2000" dirty="0"/>
              <a:t> fijas</a:t>
            </a:r>
          </a:p>
          <a:p>
            <a:pPr lvl="1"/>
            <a:r>
              <a:rPr lang="es-ES" sz="2000" dirty="0"/>
              <a:t>voluminosas con forma redondeada </a:t>
            </a:r>
            <a:r>
              <a:rPr lang="es-ES" sz="2000" dirty="0" err="1"/>
              <a:t>nucleo</a:t>
            </a:r>
            <a:r>
              <a:rPr lang="es-ES" sz="2000" dirty="0"/>
              <a:t> voluminoso con forma redondeada orgánulos bien desarrollados</a:t>
            </a:r>
          </a:p>
          <a:p>
            <a:pPr lvl="1"/>
            <a:r>
              <a:rPr lang="es-ES" sz="2000" dirty="0"/>
              <a:t>Localización: entorno a la túnica externa de los vasos </a:t>
            </a:r>
            <a:r>
              <a:rPr lang="es-ES" sz="2000" dirty="0" err="1"/>
              <a:t>sanguineos</a:t>
            </a:r>
            <a:r>
              <a:rPr lang="es-ES" sz="2000" dirty="0"/>
              <a:t> (</a:t>
            </a:r>
            <a:r>
              <a:rPr lang="es-ES" sz="2000" dirty="0" err="1"/>
              <a:t>Celula</a:t>
            </a:r>
            <a:r>
              <a:rPr lang="es-ES" sz="2000" dirty="0"/>
              <a:t> adventicia)</a:t>
            </a:r>
          </a:p>
          <a:p>
            <a:pPr lvl="1"/>
            <a:r>
              <a:rPr lang="es-ES" sz="2000" dirty="0"/>
              <a:t>tiene la posibilidad de transformarse en cualquier tipo de célula del tejido conjuntivo (</a:t>
            </a:r>
            <a:r>
              <a:rPr lang="es-ES" sz="2000" dirty="0" err="1"/>
              <a:t>celulas</a:t>
            </a:r>
            <a:r>
              <a:rPr lang="es-ES" sz="2000" dirty="0"/>
              <a:t> </a:t>
            </a:r>
            <a:r>
              <a:rPr lang="es-ES" sz="2000" dirty="0" err="1"/>
              <a:t>pluripotenciales</a:t>
            </a:r>
            <a:r>
              <a:rPr lang="es-ES" sz="2000" dirty="0"/>
              <a:t> o </a:t>
            </a:r>
            <a:r>
              <a:rPr lang="es-ES" sz="2000" dirty="0" err="1"/>
              <a:t>totipotenciales</a:t>
            </a:r>
            <a:r>
              <a:rPr lang="es-ES" sz="2000" dirty="0"/>
              <a:t>)</a:t>
            </a:r>
          </a:p>
          <a:p>
            <a:pPr lvl="1"/>
            <a:r>
              <a:rPr lang="es-ES" sz="2000" dirty="0" err="1"/>
              <a:t>adipocitos</a:t>
            </a:r>
            <a:endParaRPr lang="es-ES" sz="2000" dirty="0"/>
          </a:p>
          <a:p>
            <a:pPr lvl="1"/>
            <a:r>
              <a:rPr lang="es-ES" sz="2000" dirty="0" err="1"/>
              <a:t>celula</a:t>
            </a:r>
            <a:r>
              <a:rPr lang="es-ES" sz="2000" dirty="0"/>
              <a:t> fija tejido adiposo</a:t>
            </a:r>
          </a:p>
          <a:p>
            <a:pPr lvl="1"/>
            <a:r>
              <a:rPr lang="es-ES" sz="2000" dirty="0" err="1"/>
              <a:t>celulas</a:t>
            </a:r>
            <a:r>
              <a:rPr lang="es-ES" sz="2000" dirty="0"/>
              <a:t> voluminosas redondeadas / poligonales</a:t>
            </a:r>
          </a:p>
          <a:p>
            <a:pPr lvl="1"/>
            <a:r>
              <a:rPr lang="es-ES" sz="2000" dirty="0"/>
              <a:t>sustancia fundamental + fibras + fibroblastos </a:t>
            </a:r>
            <a:r>
              <a:rPr lang="es-ES" sz="2000" dirty="0" err="1"/>
              <a:t>nucleo</a:t>
            </a:r>
            <a:r>
              <a:rPr lang="es-ES" sz="2000" dirty="0"/>
              <a:t> aplanado en la periferia</a:t>
            </a:r>
          </a:p>
          <a:p>
            <a:pPr lvl="1"/>
            <a:r>
              <a:rPr lang="es-ES" sz="2000" dirty="0"/>
              <a:t>ap. de </a:t>
            </a:r>
            <a:r>
              <a:rPr lang="es-ES" sz="2000" dirty="0" err="1"/>
              <a:t>golgi</a:t>
            </a:r>
            <a:r>
              <a:rPr lang="es-ES" sz="2000" dirty="0"/>
              <a:t> cercano al </a:t>
            </a:r>
            <a:r>
              <a:rPr lang="es-ES" sz="2000" dirty="0" err="1"/>
              <a:t>nucleo</a:t>
            </a:r>
            <a:r>
              <a:rPr lang="es-ES" sz="2000" dirty="0"/>
              <a:t> y poco desarrollado notorio desarrollo del RER</a:t>
            </a:r>
          </a:p>
          <a:p>
            <a:pPr lvl="1"/>
            <a:r>
              <a:rPr lang="es-ES" sz="2000" dirty="0"/>
              <a:t>REL y mitocondrias con presencia y desarrollo discreto</a:t>
            </a:r>
          </a:p>
          <a:p>
            <a:pPr lvl="1"/>
            <a:r>
              <a:rPr lang="es-ES" sz="2000" dirty="0"/>
              <a:t>presenta gran actividad </a:t>
            </a:r>
            <a:r>
              <a:rPr lang="es-ES" sz="2000" dirty="0" err="1"/>
              <a:t>metabolica</a:t>
            </a:r>
            <a:r>
              <a:rPr lang="es-ES" sz="2000" dirty="0"/>
              <a:t> que consiste mayoritariamente en </a:t>
            </a:r>
            <a:r>
              <a:rPr lang="es-ES" sz="2000" dirty="0" err="1"/>
              <a:t>sintesis</a:t>
            </a:r>
            <a:r>
              <a:rPr lang="es-ES" sz="2000" dirty="0"/>
              <a:t>, </a:t>
            </a:r>
            <a:r>
              <a:rPr lang="es-ES" sz="2000" dirty="0" err="1"/>
              <a:t>almacen</a:t>
            </a:r>
            <a:r>
              <a:rPr lang="es-ES" sz="2000" dirty="0"/>
              <a:t> y liberación de </a:t>
            </a:r>
            <a:r>
              <a:rPr lang="es-ES" sz="2000" dirty="0" err="1"/>
              <a:t>lipidos</a:t>
            </a:r>
            <a:r>
              <a:rPr lang="es-ES" sz="2000" dirty="0"/>
              <a:t> -&gt; </a:t>
            </a:r>
            <a:r>
              <a:rPr lang="es-ES" sz="2000" dirty="0" err="1"/>
              <a:t>lipogénesis</a:t>
            </a:r>
            <a:r>
              <a:rPr lang="es-ES" sz="2000" dirty="0"/>
              <a:t> y </a:t>
            </a:r>
            <a:r>
              <a:rPr lang="es-ES" sz="2000" dirty="0" err="1"/>
              <a:t>lipolisis</a:t>
            </a:r>
            <a:endParaRPr lang="es-ES" sz="2000" dirty="0"/>
          </a:p>
          <a:p>
            <a:pPr lvl="1"/>
            <a:r>
              <a:rPr lang="es-ES" sz="2000" dirty="0"/>
              <a:t>Tipos</a:t>
            </a:r>
          </a:p>
          <a:p>
            <a:pPr lvl="2"/>
            <a:r>
              <a:rPr lang="es-ES" sz="2000" dirty="0" err="1"/>
              <a:t>uninucolar</a:t>
            </a:r>
            <a:r>
              <a:rPr lang="es-ES" sz="2000" dirty="0"/>
              <a:t>: citoplasma ocupado por una gran vacuola de grasa a </a:t>
            </a:r>
            <a:r>
              <a:rPr lang="es-ES" sz="2000" dirty="0" err="1"/>
              <a:t>mado</a:t>
            </a:r>
            <a:r>
              <a:rPr lang="es-ES" sz="2000" dirty="0"/>
              <a:t> de corona (humanos)</a:t>
            </a:r>
          </a:p>
          <a:p>
            <a:pPr lvl="2"/>
            <a:r>
              <a:rPr lang="es-ES" sz="2000" dirty="0"/>
              <a:t>multilocular: citoplasma ocupado por varias vacuolas de grasa (animales </a:t>
            </a:r>
            <a:r>
              <a:rPr lang="es-ES" sz="2000" dirty="0" err="1"/>
              <a:t>hibernantes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proceden de una célula madre denominada </a:t>
            </a:r>
            <a:r>
              <a:rPr lang="es-ES" sz="2000" dirty="0" err="1"/>
              <a:t>lipoblas</a:t>
            </a:r>
            <a:r>
              <a:rPr lang="es-ES" sz="2000" dirty="0"/>
              <a:t> toque a su vez procede de una célula </a:t>
            </a:r>
            <a:r>
              <a:rPr lang="es-ES" sz="2000" dirty="0" err="1"/>
              <a:t>mesenquimática</a:t>
            </a:r>
            <a:r>
              <a:rPr lang="es-ES" sz="2000" dirty="0"/>
              <a:t> primitiva</a:t>
            </a:r>
          </a:p>
          <a:p>
            <a:pPr lvl="1"/>
            <a:r>
              <a:rPr lang="es-ES" sz="2000" dirty="0"/>
              <a:t>Cel. móviles</a:t>
            </a:r>
          </a:p>
          <a:p>
            <a:pPr lvl="2"/>
            <a:r>
              <a:rPr lang="es-ES" sz="2000" dirty="0" err="1"/>
              <a:t>mastocitos</a:t>
            </a:r>
            <a:endParaRPr lang="es-ES" sz="2000" dirty="0"/>
          </a:p>
          <a:p>
            <a:pPr lvl="3"/>
            <a:r>
              <a:rPr lang="es-ES" dirty="0"/>
              <a:t>células móviles</a:t>
            </a:r>
          </a:p>
          <a:p>
            <a:pPr lvl="3"/>
            <a:r>
              <a:rPr lang="es-ES" dirty="0"/>
              <a:t>células voluminosas que aparecen en caso de actividad de alarma en el tejido conjuntivo</a:t>
            </a:r>
          </a:p>
          <a:p>
            <a:pPr lvl="2"/>
            <a:r>
              <a:rPr lang="es-ES" sz="2000" dirty="0"/>
              <a:t>células con forma redondeada que se sitúan en la túnica externa o adventicia de los vasos sanguíneos</a:t>
            </a:r>
          </a:p>
          <a:p>
            <a:pPr lvl="2"/>
            <a:r>
              <a:rPr lang="es-ES" sz="2000" dirty="0"/>
              <a:t>orgánulos citoplasmáticos bien desarrollados gran cantidad de gránulos que contienen:</a:t>
            </a:r>
          </a:p>
          <a:p>
            <a:pPr lvl="2"/>
            <a:r>
              <a:rPr lang="es-ES" sz="2000" dirty="0"/>
              <a:t>heparina: anticoagulante</a:t>
            </a:r>
          </a:p>
          <a:p>
            <a:pPr lvl="2"/>
            <a:r>
              <a:rPr lang="es-ES" sz="2000" dirty="0"/>
              <a:t>histamina: vasodilatador</a:t>
            </a:r>
          </a:p>
          <a:p>
            <a:pPr lvl="2"/>
            <a:r>
              <a:rPr lang="es-ES" sz="2000" dirty="0"/>
              <a:t>serotonina (</a:t>
            </a:r>
            <a:r>
              <a:rPr lang="es-ES" sz="2000" dirty="0" err="1"/>
              <a:t>hidroxitriptamina</a:t>
            </a:r>
            <a:r>
              <a:rPr lang="es-ES" sz="2000" dirty="0"/>
              <a:t>): vasoconstrictor</a:t>
            </a:r>
          </a:p>
          <a:p>
            <a:pPr lvl="2"/>
            <a:r>
              <a:rPr lang="es-ES" sz="2000" dirty="0"/>
              <a:t>en caso de agresión los gránulos se vierten al exterior se tiñen de azul de toluidina</a:t>
            </a:r>
          </a:p>
          <a:p>
            <a:pPr lvl="2"/>
            <a:r>
              <a:rPr lang="es-ES" sz="2000" dirty="0" err="1"/>
              <a:t>metacromasia</a:t>
            </a:r>
            <a:r>
              <a:rPr lang="es-ES" sz="2000" dirty="0"/>
              <a:t>: capacidad de una estructura de cambiar el</a:t>
            </a:r>
          </a:p>
          <a:p>
            <a:pPr lvl="2"/>
            <a:r>
              <a:rPr lang="es-ES" sz="2000" dirty="0"/>
              <a:t>colorante de la tinción macrófagos</a:t>
            </a:r>
          </a:p>
          <a:p>
            <a:pPr lvl="1"/>
            <a:r>
              <a:rPr lang="es-ES" sz="2000" dirty="0"/>
              <a:t>cel. móvil</a:t>
            </a:r>
          </a:p>
          <a:p>
            <a:pPr lvl="2"/>
            <a:r>
              <a:rPr lang="es-ES" sz="2000" dirty="0"/>
              <a:t>aparecen en caso de alarma o agresión al tejido conjuntivo cel. voluminosas</a:t>
            </a:r>
          </a:p>
          <a:p>
            <a:pPr lvl="2"/>
            <a:r>
              <a:rPr lang="es-ES" sz="2000" dirty="0"/>
              <a:t>núcleo voluminoso y redondeado orgánulos bien desarrollados</a:t>
            </a:r>
          </a:p>
          <a:p>
            <a:pPr lvl="2"/>
            <a:r>
              <a:rPr lang="es-ES" sz="2000" dirty="0"/>
              <a:t>notoria presencia de lisosomas dotados de enzimas</a:t>
            </a:r>
          </a:p>
          <a:p>
            <a:pPr lvl="2"/>
            <a:r>
              <a:rPr lang="es-ES" sz="2000" dirty="0" err="1"/>
              <a:t>hidrolíticas</a:t>
            </a:r>
            <a:endParaRPr lang="es-ES" sz="2000" dirty="0"/>
          </a:p>
          <a:p>
            <a:pPr lvl="2"/>
            <a:r>
              <a:rPr lang="es-ES" sz="2000" dirty="0"/>
              <a:t>fagocitan cualquier sustancia extraña que agreda al tejido conjuntivo</a:t>
            </a:r>
          </a:p>
          <a:p>
            <a:pPr lvl="2"/>
            <a:r>
              <a:rPr lang="es-ES" sz="2000" dirty="0"/>
              <a:t>presentan gran movilidad debido a la presencia de pseudópodos</a:t>
            </a:r>
          </a:p>
          <a:p>
            <a:pPr lvl="2"/>
            <a:r>
              <a:rPr lang="es-ES" sz="2000" dirty="0"/>
              <a:t>informan a las células plasmáticas de la naturaleza del agente extraño que han captado con el fin de que la célula plasmática ponga en marcha la respuesta inmune</a:t>
            </a:r>
          </a:p>
          <a:p>
            <a:pPr lvl="2"/>
            <a:r>
              <a:rPr lang="es-ES" sz="2000" dirty="0"/>
              <a:t>cuando el macrófago tiene que fagocitar múltiples sustancias se unen unos con otros originando las denominadas células gigantes </a:t>
            </a:r>
            <a:r>
              <a:rPr lang="es-ES" sz="2000" dirty="0" err="1"/>
              <a:t>multinucleadas</a:t>
            </a:r>
            <a:endParaRPr lang="es-ES" sz="2000" dirty="0"/>
          </a:p>
          <a:p>
            <a:pPr lvl="2"/>
            <a:r>
              <a:rPr lang="es-ES" sz="2000" dirty="0"/>
              <a:t>células plasmáticas</a:t>
            </a:r>
          </a:p>
          <a:p>
            <a:pPr lvl="2"/>
            <a:r>
              <a:rPr lang="es-ES" sz="2000" dirty="0"/>
              <a:t>aparecen en partes del organismo donde exista un microorganismo</a:t>
            </a:r>
          </a:p>
          <a:p>
            <a:pPr lvl="2"/>
            <a:r>
              <a:rPr lang="es-ES" sz="2000" dirty="0"/>
              <a:t>función principal: producción de anticuerpos y contrarrestar la acción del agente invasor</a:t>
            </a:r>
          </a:p>
          <a:p>
            <a:pPr lvl="2"/>
            <a:r>
              <a:rPr lang="es-ES" sz="2000" dirty="0"/>
              <a:t>Cel. voluminosas</a:t>
            </a:r>
          </a:p>
          <a:p>
            <a:pPr lvl="2"/>
            <a:r>
              <a:rPr lang="es-ES" sz="2000" dirty="0"/>
              <a:t>+ o - redondeadas</a:t>
            </a:r>
          </a:p>
          <a:p>
            <a:pPr lvl="2"/>
            <a:r>
              <a:rPr lang="es-ES" sz="2000" dirty="0"/>
              <a:t>núcleo voluminoso desplazado hacia un polo celular</a:t>
            </a:r>
          </a:p>
          <a:p>
            <a:pPr lvl="2"/>
            <a:r>
              <a:rPr lang="es-ES" sz="2000" dirty="0"/>
              <a:t>cromatina dispuesta a modo de terrones se parados entre si por zonas des provistas de cromatina -&gt; células en rueda de carro</a:t>
            </a:r>
          </a:p>
          <a:p>
            <a:pPr lvl="2"/>
            <a:r>
              <a:rPr lang="es-ES" sz="2000" dirty="0" smtClean="0"/>
              <a:t>citoplasma </a:t>
            </a:r>
            <a:r>
              <a:rPr lang="es-ES" sz="2000" dirty="0"/>
              <a:t>con orgánulos muy desarrollados </a:t>
            </a:r>
            <a:r>
              <a:rPr lang="es-ES" sz="2000" dirty="0" err="1"/>
              <a:t>acúmulos</a:t>
            </a:r>
            <a:r>
              <a:rPr lang="es-ES" sz="2000" dirty="0"/>
              <a:t> de anticuerpos -&gt; cuerpos de </a:t>
            </a:r>
            <a:r>
              <a:rPr lang="es-ES" sz="2000" dirty="0" err="1"/>
              <a:t>Rosell</a:t>
            </a:r>
            <a:r>
              <a:rPr lang="es-ES" sz="2000" dirty="0"/>
              <a:t> linfocitos</a:t>
            </a:r>
          </a:p>
          <a:p>
            <a:pPr lvl="2"/>
            <a:r>
              <a:rPr lang="es-ES" sz="2000" dirty="0"/>
              <a:t>cel. </a:t>
            </a:r>
            <a:r>
              <a:rPr lang="es-ES" sz="2000" dirty="0" err="1"/>
              <a:t>moviles</a:t>
            </a:r>
            <a:endParaRPr lang="es-ES" sz="2000" dirty="0"/>
          </a:p>
          <a:p>
            <a:pPr lvl="2"/>
            <a:r>
              <a:rPr lang="es-ES" sz="2000" dirty="0"/>
              <a:t>+ o - forma redondeada</a:t>
            </a:r>
          </a:p>
          <a:p>
            <a:pPr lvl="2"/>
            <a:r>
              <a:rPr lang="es-ES" sz="2000" dirty="0" err="1"/>
              <a:t>nucleo</a:t>
            </a:r>
            <a:r>
              <a:rPr lang="es-ES" sz="2000" dirty="0"/>
              <a:t> voluminoso que ocupa casi toda la célula cromatina bien distribuida</a:t>
            </a:r>
          </a:p>
          <a:p>
            <a:pPr lvl="2"/>
            <a:r>
              <a:rPr lang="es-ES" sz="2000" dirty="0"/>
              <a:t>orgánulos restringidos</a:t>
            </a:r>
          </a:p>
          <a:p>
            <a:pPr lvl="2"/>
            <a:r>
              <a:rPr lang="es-ES" sz="2000" dirty="0"/>
              <a:t>la mayor parte son de pequeño tamaño</a:t>
            </a:r>
          </a:p>
          <a:p>
            <a:pPr lvl="2"/>
            <a:r>
              <a:rPr lang="es-ES" sz="2000" dirty="0" err="1"/>
              <a:t>tipicos</a:t>
            </a:r>
            <a:r>
              <a:rPr lang="es-ES" sz="2000" dirty="0"/>
              <a:t> en enfermedades de larga duración -&gt; enfermedades </a:t>
            </a:r>
            <a:r>
              <a:rPr lang="es-ES" sz="2000" dirty="0" err="1"/>
              <a:t>cronicas</a:t>
            </a:r>
            <a:endParaRPr lang="es-ES" sz="2000" dirty="0"/>
          </a:p>
          <a:p>
            <a:pPr lvl="2"/>
            <a:r>
              <a:rPr lang="es-ES" sz="2000" dirty="0" err="1"/>
              <a:t>eosinófilos</a:t>
            </a:r>
            <a:endParaRPr lang="es-ES" sz="2000" dirty="0"/>
          </a:p>
          <a:p>
            <a:pPr lvl="2"/>
            <a:r>
              <a:rPr lang="es-ES" sz="2000" dirty="0"/>
              <a:t>fibras</a:t>
            </a:r>
          </a:p>
          <a:p>
            <a:pPr lvl="2"/>
            <a:r>
              <a:rPr lang="es-ES" sz="2000" dirty="0" err="1"/>
              <a:t>celulas</a:t>
            </a:r>
            <a:r>
              <a:rPr lang="es-ES" sz="2000" dirty="0"/>
              <a:t> </a:t>
            </a:r>
            <a:r>
              <a:rPr lang="es-ES" sz="2000" dirty="0" err="1"/>
              <a:t>moviles</a:t>
            </a:r>
            <a:endParaRPr lang="es-ES" sz="2000" dirty="0"/>
          </a:p>
          <a:p>
            <a:pPr lvl="2"/>
            <a:r>
              <a:rPr lang="es-ES" sz="2000" dirty="0"/>
              <a:t>+ o - voluminosas y redondeadas</a:t>
            </a:r>
          </a:p>
          <a:p>
            <a:pPr lvl="2"/>
            <a:r>
              <a:rPr lang="es-ES" sz="2000" dirty="0"/>
              <a:t>el </a:t>
            </a:r>
            <a:r>
              <a:rPr lang="es-ES" sz="2000" dirty="0" err="1"/>
              <a:t>nucleo</a:t>
            </a:r>
            <a:r>
              <a:rPr lang="es-ES" sz="2000" dirty="0"/>
              <a:t> presenta 2 o 3 </a:t>
            </a:r>
            <a:r>
              <a:rPr lang="es-ES" sz="2000" dirty="0" err="1"/>
              <a:t>lobulos</a:t>
            </a:r>
            <a:r>
              <a:rPr lang="es-ES" sz="2000" dirty="0"/>
              <a:t> Unidos por gruesos puentes de cromatina</a:t>
            </a:r>
          </a:p>
          <a:p>
            <a:pPr lvl="2"/>
            <a:r>
              <a:rPr lang="es-ES" sz="2000" dirty="0" err="1"/>
              <a:t>organulos</a:t>
            </a:r>
            <a:r>
              <a:rPr lang="es-ES" sz="2000" dirty="0"/>
              <a:t> </a:t>
            </a:r>
            <a:r>
              <a:rPr lang="es-ES" sz="2000" dirty="0" err="1"/>
              <a:t>citoplasmaticos</a:t>
            </a:r>
            <a:r>
              <a:rPr lang="es-ES" sz="2000" dirty="0"/>
              <a:t> habituales</a:t>
            </a:r>
          </a:p>
          <a:p>
            <a:pPr lvl="2"/>
            <a:r>
              <a:rPr lang="es-ES" sz="2000" dirty="0"/>
              <a:t>notorios lisosomas con granulaciones que tienen afinidad a colorantes </a:t>
            </a:r>
            <a:r>
              <a:rPr lang="es-ES" sz="2000" dirty="0" err="1"/>
              <a:t>acidos</a:t>
            </a:r>
            <a:endParaRPr lang="es-ES" sz="2000" dirty="0"/>
          </a:p>
          <a:p>
            <a:pPr lvl="2"/>
            <a:r>
              <a:rPr lang="es-ES" sz="2000" dirty="0"/>
              <a:t>eosina -&gt; </a:t>
            </a:r>
            <a:r>
              <a:rPr lang="es-ES" sz="2000" dirty="0" err="1"/>
              <a:t>eosinofilos</a:t>
            </a:r>
            <a:endParaRPr lang="es-ES" sz="2000" dirty="0"/>
          </a:p>
          <a:p>
            <a:pPr lvl="2"/>
            <a:r>
              <a:rPr lang="es-ES" sz="2000" dirty="0"/>
              <a:t>hay + en procesos </a:t>
            </a:r>
            <a:r>
              <a:rPr lang="es-ES" sz="2000" dirty="0" err="1"/>
              <a:t>alergicos</a:t>
            </a:r>
            <a:r>
              <a:rPr lang="es-ES" sz="2000" dirty="0"/>
              <a:t> y parasitarios</a:t>
            </a:r>
          </a:p>
          <a:p>
            <a:pPr lvl="2"/>
            <a:r>
              <a:rPr lang="es-ES" sz="2000" dirty="0"/>
              <a:t>se trata de formaciones alargadas a modo de hilo de tamaño variable formadas por cadenas de </a:t>
            </a:r>
            <a:r>
              <a:rPr lang="es-ES" sz="2000" dirty="0" err="1"/>
              <a:t>aminoacidos</a:t>
            </a:r>
            <a:r>
              <a:rPr lang="es-ES" sz="2000" dirty="0"/>
              <a:t> con función de soporte de elementos celulares</a:t>
            </a:r>
          </a:p>
          <a:p>
            <a:pPr lvl="2"/>
            <a:r>
              <a:rPr lang="es-ES" sz="2000" dirty="0"/>
              <a:t>son típicas del tejido conjuntivo Colágeno</a:t>
            </a:r>
          </a:p>
          <a:p>
            <a:pPr lvl="2"/>
            <a:r>
              <a:rPr lang="es-ES" sz="2000" dirty="0"/>
              <a:t>son las más abundantes</a:t>
            </a:r>
          </a:p>
          <a:p>
            <a:pPr lvl="2"/>
            <a:r>
              <a:rPr lang="es-ES" sz="2000" dirty="0"/>
              <a:t>se encuentran bien distribuidas por todo el </a:t>
            </a:r>
            <a:r>
              <a:rPr lang="es-ES" sz="2000" dirty="0" err="1"/>
              <a:t>tej</a:t>
            </a:r>
            <a:r>
              <a:rPr lang="es-ES" sz="2000" dirty="0"/>
              <a:t>. conjuntivo</a:t>
            </a:r>
          </a:p>
          <a:p>
            <a:pPr lvl="2"/>
            <a:r>
              <a:rPr lang="es-ES" sz="2000" dirty="0"/>
              <a:t>son sintetizadas por los fibroblastos que captan de la sangre los </a:t>
            </a:r>
            <a:r>
              <a:rPr lang="es-ES" sz="2000" dirty="0" err="1"/>
              <a:t>aa</a:t>
            </a:r>
            <a:r>
              <a:rPr lang="es-ES" sz="2000" dirty="0"/>
              <a:t> correspondientes y los combinan -&gt; las elaboran en el RER</a:t>
            </a:r>
          </a:p>
          <a:p>
            <a:pPr lvl="2"/>
            <a:r>
              <a:rPr lang="es-ES" sz="2000" dirty="0"/>
              <a:t>son expulsadas al exterior en forma de unidades simples denominadas unidades simples denominadas unidades de </a:t>
            </a:r>
            <a:r>
              <a:rPr lang="es-ES" sz="2000" dirty="0" err="1"/>
              <a:t>tropocolágeno</a:t>
            </a:r>
            <a:endParaRPr lang="es-ES" sz="2000" dirty="0"/>
          </a:p>
          <a:p>
            <a:pPr lvl="2"/>
            <a:r>
              <a:rPr lang="es-ES" sz="2000" dirty="0" err="1"/>
              <a:t>tropocolágeno</a:t>
            </a:r>
            <a:r>
              <a:rPr lang="es-ES" sz="2000" dirty="0"/>
              <a:t> -&gt; </a:t>
            </a:r>
            <a:r>
              <a:rPr lang="es-ES" sz="2000" dirty="0" err="1"/>
              <a:t>microfibrinas</a:t>
            </a:r>
            <a:r>
              <a:rPr lang="es-ES" sz="2000" dirty="0"/>
              <a:t> -&gt; fibras de </a:t>
            </a:r>
            <a:r>
              <a:rPr lang="es-ES" sz="2000" dirty="0" err="1"/>
              <a:t>colageno</a:t>
            </a:r>
            <a:r>
              <a:rPr lang="es-ES" sz="2000" dirty="0"/>
              <a:t> los </a:t>
            </a:r>
            <a:r>
              <a:rPr lang="es-ES" sz="2000" dirty="0" err="1"/>
              <a:t>aa</a:t>
            </a:r>
            <a:r>
              <a:rPr lang="es-ES" sz="2000" dirty="0"/>
              <a:t> + representativos son:</a:t>
            </a:r>
          </a:p>
          <a:p>
            <a:pPr lvl="3"/>
            <a:r>
              <a:rPr lang="es-ES" dirty="0" err="1"/>
              <a:t>Prolina</a:t>
            </a:r>
            <a:endParaRPr lang="es-ES" dirty="0"/>
          </a:p>
          <a:p>
            <a:pPr lvl="3"/>
            <a:r>
              <a:rPr lang="es-ES" dirty="0"/>
              <a:t>Lisina </a:t>
            </a:r>
            <a:endParaRPr lang="es-ES" dirty="0" smtClean="0"/>
          </a:p>
          <a:p>
            <a:pPr lvl="3"/>
            <a:r>
              <a:rPr lang="es-ES" dirty="0" smtClean="0"/>
              <a:t>Glicina</a:t>
            </a:r>
            <a:endParaRPr lang="es-ES" dirty="0"/>
          </a:p>
          <a:p>
            <a:pPr lvl="3"/>
            <a:r>
              <a:rPr lang="es-ES" dirty="0"/>
              <a:t>+ sus </a:t>
            </a:r>
            <a:r>
              <a:rPr lang="es-ES" dirty="0" err="1"/>
              <a:t>hidroxis</a:t>
            </a:r>
            <a:r>
              <a:rPr lang="es-ES" dirty="0"/>
              <a:t> correspondientes</a:t>
            </a:r>
          </a:p>
          <a:p>
            <a:pPr lvl="2"/>
            <a:r>
              <a:rPr lang="es-ES" sz="2000" dirty="0"/>
              <a:t>al microscopio </a:t>
            </a:r>
            <a:r>
              <a:rPr lang="es-ES" sz="2000" dirty="0" err="1"/>
              <a:t>electronico</a:t>
            </a:r>
            <a:r>
              <a:rPr lang="es-ES" sz="2000" dirty="0"/>
              <a:t> se ve leas fibras de </a:t>
            </a:r>
            <a:r>
              <a:rPr lang="es-ES" sz="2000" dirty="0" err="1"/>
              <a:t>colageno</a:t>
            </a:r>
            <a:r>
              <a:rPr lang="es-ES" sz="2000" dirty="0"/>
              <a:t> presentan alternancia de bandas claras y oscuras que se repiten con una </a:t>
            </a:r>
            <a:r>
              <a:rPr lang="es-ES" sz="2000" dirty="0" err="1"/>
              <a:t>previodicidad</a:t>
            </a:r>
            <a:r>
              <a:rPr lang="es-ES" sz="2000" dirty="0"/>
              <a:t> de 640 </a:t>
            </a:r>
            <a:r>
              <a:rPr lang="es-ES" sz="2000" dirty="0" err="1"/>
              <a:t>Amstrong</a:t>
            </a:r>
            <a:endParaRPr lang="es-ES" sz="2000" dirty="0"/>
          </a:p>
          <a:p>
            <a:pPr lvl="2"/>
            <a:r>
              <a:rPr lang="es-ES" sz="2000" dirty="0"/>
              <a:t>tinciones</a:t>
            </a:r>
          </a:p>
          <a:p>
            <a:pPr lvl="2"/>
            <a:r>
              <a:rPr lang="es-ES" sz="2000" dirty="0"/>
              <a:t>Van </a:t>
            </a:r>
            <a:r>
              <a:rPr lang="es-ES" sz="2000" dirty="0" err="1"/>
              <a:t>Gieson</a:t>
            </a:r>
            <a:r>
              <a:rPr lang="es-ES" sz="2000" dirty="0"/>
              <a:t> </a:t>
            </a:r>
            <a:r>
              <a:rPr lang="es-ES" sz="2000" dirty="0" err="1"/>
              <a:t>Tricrómica</a:t>
            </a:r>
            <a:r>
              <a:rPr lang="es-ES" sz="2000" dirty="0"/>
              <a:t> de </a:t>
            </a:r>
            <a:r>
              <a:rPr lang="es-ES" sz="2000" dirty="0" err="1"/>
              <a:t>Masson</a:t>
            </a:r>
            <a:r>
              <a:rPr lang="es-ES" sz="2000" dirty="0"/>
              <a:t> </a:t>
            </a:r>
            <a:r>
              <a:rPr lang="es-ES" sz="2000" dirty="0" err="1"/>
              <a:t>Tricrómica</a:t>
            </a:r>
            <a:r>
              <a:rPr lang="es-ES" sz="2000" dirty="0"/>
              <a:t> de </a:t>
            </a:r>
            <a:r>
              <a:rPr lang="es-ES" sz="2000" dirty="0" err="1"/>
              <a:t>Mallory</a:t>
            </a:r>
            <a:endParaRPr lang="es-ES" sz="2000" dirty="0"/>
          </a:p>
          <a:p>
            <a:pPr lvl="2"/>
            <a:r>
              <a:rPr lang="es-ES" sz="2000" dirty="0"/>
              <a:t>elásticas </a:t>
            </a:r>
            <a:r>
              <a:rPr lang="es-ES" sz="2000" dirty="0" err="1"/>
              <a:t>aa</a:t>
            </a:r>
            <a:endParaRPr lang="es-ES" sz="2000" dirty="0"/>
          </a:p>
          <a:p>
            <a:pPr lvl="3"/>
            <a:r>
              <a:rPr lang="es-ES" dirty="0" err="1" smtClean="0"/>
              <a:t>Valina</a:t>
            </a:r>
            <a:endParaRPr lang="es-ES" dirty="0" smtClean="0"/>
          </a:p>
          <a:p>
            <a:pPr lvl="3"/>
            <a:r>
              <a:rPr lang="es-ES" dirty="0" err="1" smtClean="0"/>
              <a:t>alanina</a:t>
            </a:r>
            <a:endParaRPr lang="es-ES" dirty="0"/>
          </a:p>
          <a:p>
            <a:pPr lvl="2"/>
            <a:r>
              <a:rPr lang="es-ES" sz="2000" dirty="0"/>
              <a:t>cada presentan alternancia de bandas claras y oscuras localizaciones</a:t>
            </a:r>
          </a:p>
          <a:p>
            <a:pPr lvl="2"/>
            <a:r>
              <a:rPr lang="es-ES" sz="2000" dirty="0"/>
              <a:t>paredes de arterias de gran calibre</a:t>
            </a:r>
          </a:p>
          <a:p>
            <a:pPr lvl="2"/>
            <a:r>
              <a:rPr lang="es-ES" sz="2000" dirty="0"/>
              <a:t>ligamentos de la columna ligamento suspensorio del pene</a:t>
            </a:r>
          </a:p>
          <a:p>
            <a:pPr lvl="2"/>
            <a:r>
              <a:rPr lang="es-ES" sz="2000" dirty="0"/>
              <a:t>tinción</a:t>
            </a:r>
          </a:p>
          <a:p>
            <a:pPr lvl="2"/>
            <a:r>
              <a:rPr lang="es-ES" sz="2000" dirty="0" err="1"/>
              <a:t>orceína</a:t>
            </a:r>
            <a:r>
              <a:rPr lang="es-ES" sz="2000" dirty="0"/>
              <a:t> reticulares</a:t>
            </a:r>
          </a:p>
          <a:p>
            <a:pPr lvl="2"/>
            <a:r>
              <a:rPr lang="es-ES" sz="2000" dirty="0"/>
              <a:t>tienen ese nombre por su disposición a modo de red no presentan un dominio claro de ningún </a:t>
            </a:r>
            <a:r>
              <a:rPr lang="es-ES" sz="2000" dirty="0" err="1"/>
              <a:t>aminoacido</a:t>
            </a:r>
            <a:endParaRPr lang="es-ES" sz="2000" dirty="0"/>
          </a:p>
          <a:p>
            <a:pPr lvl="2"/>
            <a:r>
              <a:rPr lang="es-ES" sz="2000" dirty="0"/>
              <a:t>tienen alternancia entre bandas claras y oscuras con una periodicidad de 70 </a:t>
            </a:r>
            <a:r>
              <a:rPr lang="es-ES" sz="2000" dirty="0" err="1"/>
              <a:t>Amstrong</a:t>
            </a:r>
            <a:endParaRPr lang="es-ES" sz="2000" dirty="0"/>
          </a:p>
          <a:p>
            <a:pPr lvl="2"/>
            <a:r>
              <a:rPr lang="es-ES" sz="2000" dirty="0"/>
              <a:t>Localización típica </a:t>
            </a:r>
            <a:r>
              <a:rPr lang="es-ES" sz="2000" dirty="0" err="1"/>
              <a:t>higado</a:t>
            </a:r>
            <a:r>
              <a:rPr lang="es-ES" sz="2000" dirty="0"/>
              <a:t> (sobretodo) medula </a:t>
            </a:r>
            <a:r>
              <a:rPr lang="es-ES" sz="2000" dirty="0" err="1"/>
              <a:t>osea</a:t>
            </a:r>
            <a:r>
              <a:rPr lang="es-ES" sz="2000" dirty="0"/>
              <a:t> ganglios </a:t>
            </a:r>
            <a:r>
              <a:rPr lang="es-ES" sz="2000" dirty="0" err="1"/>
              <a:t>linfaticos</a:t>
            </a:r>
            <a:r>
              <a:rPr lang="es-ES" sz="2000" dirty="0"/>
              <a:t> bazo</a:t>
            </a:r>
          </a:p>
          <a:p>
            <a:pPr lvl="2"/>
            <a:r>
              <a:rPr lang="es-ES" sz="2000" dirty="0" smtClean="0"/>
              <a:t>Tipo de </a:t>
            </a:r>
            <a:r>
              <a:rPr lang="es-ES" sz="2000" dirty="0"/>
              <a:t>tinción</a:t>
            </a:r>
          </a:p>
          <a:p>
            <a:pPr lvl="2"/>
            <a:r>
              <a:rPr lang="es-ES" sz="2000" dirty="0"/>
              <a:t>tinción de sales de plata</a:t>
            </a:r>
          </a:p>
          <a:p>
            <a:pPr lvl="2"/>
            <a:r>
              <a:rPr lang="es-ES" sz="2000" dirty="0" err="1"/>
              <a:t>argirófilas</a:t>
            </a:r>
            <a:r>
              <a:rPr lang="es-ES" sz="2000" dirty="0"/>
              <a:t> / </a:t>
            </a:r>
            <a:r>
              <a:rPr lang="es-ES" sz="2000" dirty="0" err="1"/>
              <a:t>argentarines</a:t>
            </a:r>
            <a:r>
              <a:rPr lang="es-ES" sz="2000" dirty="0"/>
              <a:t> (</a:t>
            </a:r>
            <a:r>
              <a:rPr lang="es-ES" sz="2000" dirty="0" err="1"/>
              <a:t>argentum</a:t>
            </a:r>
            <a:r>
              <a:rPr lang="es-ES" sz="2000" dirty="0"/>
              <a:t>)</a:t>
            </a:r>
          </a:p>
          <a:p>
            <a:pPr lvl="2"/>
            <a:r>
              <a:rPr lang="es-ES" sz="2000" dirty="0"/>
              <a:t>Clasificación</a:t>
            </a:r>
          </a:p>
          <a:p>
            <a:pPr lvl="3"/>
            <a:r>
              <a:rPr lang="es-ES" dirty="0" err="1"/>
              <a:t>Tj.</a:t>
            </a:r>
            <a:r>
              <a:rPr lang="es-ES" dirty="0"/>
              <a:t> C. </a:t>
            </a:r>
            <a:r>
              <a:rPr lang="es-ES" dirty="0" smtClean="0"/>
              <a:t>general</a:t>
            </a:r>
          </a:p>
          <a:p>
            <a:pPr lvl="3"/>
            <a:r>
              <a:rPr lang="es-ES" dirty="0" err="1" smtClean="0"/>
              <a:t>Tj</a:t>
            </a:r>
            <a:r>
              <a:rPr lang="es-ES" dirty="0" err="1"/>
              <a:t>.</a:t>
            </a:r>
            <a:r>
              <a:rPr lang="es-ES" dirty="0"/>
              <a:t> C. especial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anato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ES" sz="2000" dirty="0" smtClean="0"/>
              <a:t>TEMA </a:t>
            </a:r>
            <a:r>
              <a:rPr lang="es-ES" sz="2000" dirty="0" smtClean="0"/>
              <a:t>2 - Sistema óseo </a:t>
            </a:r>
          </a:p>
          <a:p>
            <a:r>
              <a:rPr lang="es-ES" sz="2400" dirty="0" smtClean="0"/>
              <a:t>Definición</a:t>
            </a:r>
          </a:p>
          <a:p>
            <a:pPr lvl="0"/>
            <a:r>
              <a:rPr lang="es-ES" sz="2000" dirty="0" smtClean="0"/>
              <a:t>Sistema óseo, formado por todos los huesos del organismo que </a:t>
            </a:r>
            <a:r>
              <a:rPr lang="es-ES" sz="2000" dirty="0" err="1" smtClean="0"/>
              <a:t>junt</a:t>
            </a:r>
            <a:endParaRPr lang="es-ES" sz="2000" dirty="0" smtClean="0"/>
          </a:p>
          <a:p>
            <a:r>
              <a:rPr lang="es-ES" sz="2000" dirty="0" smtClean="0"/>
              <a:t>Funciones</a:t>
            </a:r>
          </a:p>
          <a:p>
            <a:r>
              <a:rPr lang="es-ES" sz="2000" dirty="0" smtClean="0"/>
              <a:t>Función de sostén Protectora</a:t>
            </a:r>
          </a:p>
          <a:p>
            <a:r>
              <a:rPr lang="es-ES" sz="2000" dirty="0" err="1" smtClean="0"/>
              <a:t>Almacen</a:t>
            </a:r>
            <a:endParaRPr lang="es-ES" sz="2000" dirty="0" smtClean="0"/>
          </a:p>
          <a:p>
            <a:r>
              <a:rPr lang="es-ES" sz="2000" dirty="0" err="1" smtClean="0"/>
              <a:t>Almacen</a:t>
            </a:r>
            <a:r>
              <a:rPr lang="es-ES" sz="2000" dirty="0" smtClean="0"/>
              <a:t> de calcio y fosforo Movimiento</a:t>
            </a:r>
          </a:p>
          <a:p>
            <a:r>
              <a:rPr lang="es-ES" sz="2000" dirty="0" smtClean="0"/>
              <a:t>Origen e inserción de los músculos, permitiendo el movimiento Hematopoyética</a:t>
            </a:r>
          </a:p>
          <a:p>
            <a:r>
              <a:rPr lang="es-ES" sz="2000" dirty="0" smtClean="0"/>
              <a:t>Formadora de células sanguíneas Médula ósea roja</a:t>
            </a:r>
          </a:p>
          <a:p>
            <a:r>
              <a:rPr lang="es-ES" sz="2000" dirty="0" smtClean="0"/>
              <a:t>Arquitectura de los huesos Sustancia </a:t>
            </a:r>
            <a:r>
              <a:rPr lang="es-ES" sz="2000" dirty="0" err="1" smtClean="0"/>
              <a:t>osea</a:t>
            </a:r>
            <a:endParaRPr lang="es-ES" sz="2000" dirty="0" smtClean="0"/>
          </a:p>
          <a:p>
            <a:r>
              <a:rPr lang="es-ES" sz="2000" dirty="0" smtClean="0"/>
              <a:t>Da forma al hueso</a:t>
            </a:r>
          </a:p>
          <a:p>
            <a:r>
              <a:rPr lang="es-ES" sz="2000" dirty="0" smtClean="0"/>
              <a:t>No está al descubierto, está cubierto por periostio Tejido conjuntivo que nutre al hueso</a:t>
            </a:r>
          </a:p>
          <a:p>
            <a:r>
              <a:rPr lang="es-ES" sz="2000" dirty="0" smtClean="0"/>
              <a:t>Esponjosa</a:t>
            </a:r>
          </a:p>
          <a:p>
            <a:r>
              <a:rPr lang="es-ES" sz="2000" dirty="0" smtClean="0"/>
              <a:t>Masa más o menos blanda Red</a:t>
            </a:r>
          </a:p>
          <a:p>
            <a:r>
              <a:rPr lang="es-ES" sz="2000" dirty="0" err="1" smtClean="0"/>
              <a:t>Epifisis</a:t>
            </a:r>
            <a:r>
              <a:rPr lang="es-ES" sz="2000" dirty="0" smtClean="0"/>
              <a:t> Compacta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Masa dura y Compacta</a:t>
            </a:r>
          </a:p>
          <a:p>
            <a:r>
              <a:rPr lang="es-ES" sz="2000" dirty="0" smtClean="0"/>
              <a:t>Asienta en la parte central del hueso (diáfisis) y la cavidad medular</a:t>
            </a:r>
          </a:p>
          <a:p>
            <a:r>
              <a:rPr lang="es-ES" sz="2000" dirty="0" smtClean="0"/>
              <a:t>Médula ósea</a:t>
            </a:r>
          </a:p>
          <a:p>
            <a:r>
              <a:rPr lang="es-ES" sz="2000" dirty="0" smtClean="0"/>
              <a:t>Amarilla</a:t>
            </a:r>
          </a:p>
          <a:p>
            <a:r>
              <a:rPr lang="es-ES" sz="2000" dirty="0" smtClean="0"/>
              <a:t>Rica en grasa</a:t>
            </a:r>
          </a:p>
          <a:p>
            <a:r>
              <a:rPr lang="es-ES" sz="2000" dirty="0" smtClean="0"/>
              <a:t>Sin función específica conocida Cavidad medular (Diáfisis)</a:t>
            </a:r>
          </a:p>
          <a:p>
            <a:r>
              <a:rPr lang="es-ES" sz="2000" dirty="0" smtClean="0"/>
              <a:t>Roja</a:t>
            </a:r>
          </a:p>
          <a:p>
            <a:r>
              <a:rPr lang="es-ES" sz="2000" dirty="0" smtClean="0"/>
              <a:t>Pobre en grasa</a:t>
            </a:r>
          </a:p>
          <a:p>
            <a:r>
              <a:rPr lang="es-ES" sz="2000" dirty="0" smtClean="0"/>
              <a:t>Función hematopoyética (formadora de células sanguíneas) </a:t>
            </a:r>
            <a:r>
              <a:rPr lang="es-ES" sz="2000" dirty="0" err="1" smtClean="0"/>
              <a:t>Epifisis</a:t>
            </a:r>
            <a:endParaRPr lang="es-ES" sz="2000" dirty="0" smtClean="0"/>
          </a:p>
          <a:p>
            <a:r>
              <a:rPr lang="es-ES" sz="2000" dirty="0" smtClean="0"/>
              <a:t>Partes de un hueso </a:t>
            </a:r>
            <a:r>
              <a:rPr lang="es-ES" sz="2000" dirty="0" err="1" smtClean="0"/>
              <a:t>Epifisis</a:t>
            </a:r>
            <a:endParaRPr lang="es-ES" sz="2000" dirty="0" smtClean="0"/>
          </a:p>
          <a:p>
            <a:r>
              <a:rPr lang="es-ES" sz="2000" dirty="0" smtClean="0"/>
              <a:t>Extremos</a:t>
            </a:r>
          </a:p>
          <a:p>
            <a:r>
              <a:rPr lang="es-ES" sz="2000" dirty="0" smtClean="0"/>
              <a:t>Sustancia </a:t>
            </a:r>
            <a:r>
              <a:rPr lang="es-ES" sz="2000" dirty="0" err="1" smtClean="0"/>
              <a:t>osea</a:t>
            </a:r>
            <a:r>
              <a:rPr lang="es-ES" sz="2000" dirty="0" smtClean="0"/>
              <a:t> esponjosa y médula ósea roja Diáfisis o cuerpo</a:t>
            </a:r>
          </a:p>
          <a:p>
            <a:r>
              <a:rPr lang="es-ES" sz="2000" dirty="0" smtClean="0"/>
              <a:t>Cavidad medular</a:t>
            </a:r>
          </a:p>
          <a:p>
            <a:r>
              <a:rPr lang="es-ES" sz="2000" dirty="0" smtClean="0"/>
              <a:t>Hueco que queda en el interior del hueso Médula ósea amarilla</a:t>
            </a:r>
          </a:p>
          <a:p>
            <a:r>
              <a:rPr lang="es-ES" sz="2000" dirty="0" smtClean="0"/>
              <a:t>Centro</a:t>
            </a:r>
          </a:p>
          <a:p>
            <a:r>
              <a:rPr lang="es-ES" sz="2000" dirty="0" smtClean="0"/>
              <a:t>Sustancia </a:t>
            </a:r>
            <a:r>
              <a:rPr lang="es-ES" sz="2000" dirty="0" err="1" smtClean="0"/>
              <a:t>osea</a:t>
            </a:r>
            <a:r>
              <a:rPr lang="es-ES" sz="2000" dirty="0" smtClean="0"/>
              <a:t> compacta </a:t>
            </a:r>
            <a:r>
              <a:rPr lang="es-ES" sz="2000" dirty="0" err="1" smtClean="0"/>
              <a:t>Metafisis</a:t>
            </a:r>
            <a:r>
              <a:rPr lang="es-ES" sz="2000" dirty="0" smtClean="0"/>
              <a:t>, cartílago de crecimiento</a:t>
            </a:r>
          </a:p>
          <a:p>
            <a:r>
              <a:rPr lang="es-ES" sz="2000" dirty="0" smtClean="0"/>
              <a:t>Estructura intermedia entre </a:t>
            </a:r>
            <a:r>
              <a:rPr lang="es-ES" sz="2000" dirty="0" err="1" smtClean="0"/>
              <a:t>epifisis</a:t>
            </a:r>
            <a:r>
              <a:rPr lang="es-ES" sz="2000" dirty="0" smtClean="0"/>
              <a:t> y diáfisis que permite el crecimiento en </a:t>
            </a:r>
            <a:r>
              <a:rPr lang="es-ES" sz="2000" dirty="0" err="1" smtClean="0"/>
              <a:t>longi</a:t>
            </a:r>
            <a:endParaRPr lang="es-ES" sz="2000" dirty="0" smtClean="0"/>
          </a:p>
          <a:p>
            <a:r>
              <a:rPr lang="es-ES" sz="2000" dirty="0" smtClean="0"/>
              <a:t>Tejido cartilaginoso hialino</a:t>
            </a:r>
          </a:p>
          <a:p>
            <a:r>
              <a:rPr lang="es-ES" sz="2000" dirty="0" smtClean="0"/>
              <a:t>Hasta que cesa el crecimiento Fisiología </a:t>
            </a:r>
            <a:r>
              <a:rPr lang="es-ES" sz="2000" dirty="0" err="1" smtClean="0"/>
              <a:t>osea</a:t>
            </a:r>
            <a:endParaRPr lang="es-ES" sz="2000" dirty="0" smtClean="0"/>
          </a:p>
          <a:p>
            <a:r>
              <a:rPr lang="es-ES" sz="2000" dirty="0" smtClean="0"/>
              <a:t>Tejido </a:t>
            </a:r>
            <a:r>
              <a:rPr lang="es-ES" sz="2000" dirty="0" err="1" smtClean="0"/>
              <a:t>oseo</a:t>
            </a:r>
            <a:endParaRPr lang="es-ES" sz="2000" dirty="0" smtClean="0"/>
          </a:p>
          <a:p>
            <a:r>
              <a:rPr lang="es-ES" sz="2000" dirty="0" smtClean="0"/>
              <a:t>Tipo de tejido conjuntivo Formado por:</a:t>
            </a:r>
          </a:p>
          <a:p>
            <a:r>
              <a:rPr lang="es-ES" sz="2000" dirty="0" smtClean="0"/>
              <a:t>Células Fibras</a:t>
            </a:r>
          </a:p>
          <a:p>
            <a:r>
              <a:rPr lang="es-ES" sz="2000" dirty="0" smtClean="0"/>
              <a:t>Sustancia fundamental intercelular Fibras + sustancia </a:t>
            </a:r>
            <a:r>
              <a:rPr lang="es-ES" sz="2000" dirty="0" err="1" smtClean="0"/>
              <a:t>interce</a:t>
            </a:r>
            <a:endParaRPr lang="es-ES" sz="2000" dirty="0" smtClean="0"/>
          </a:p>
          <a:p>
            <a:r>
              <a:rPr lang="es-ES" sz="2000" dirty="0" smtClean="0"/>
              <a:t>De forma simultánea actúan los osteoblastos y los osteoclastos Osteoblastos</a:t>
            </a:r>
          </a:p>
          <a:p>
            <a:r>
              <a:rPr lang="es-ES" sz="2000" dirty="0" smtClean="0"/>
              <a:t>Forman hueso: </a:t>
            </a:r>
            <a:r>
              <a:rPr lang="es-ES" sz="2000" dirty="0" err="1" smtClean="0"/>
              <a:t>osteogenesis</a:t>
            </a:r>
            <a:endParaRPr lang="es-ES" sz="2000" dirty="0" smtClean="0"/>
          </a:p>
          <a:p>
            <a:r>
              <a:rPr lang="es-ES" sz="2000" dirty="0" smtClean="0"/>
              <a:t>Forman matriz </a:t>
            </a:r>
            <a:r>
              <a:rPr lang="es-ES" sz="2000" dirty="0" err="1" smtClean="0"/>
              <a:t>osea</a:t>
            </a:r>
            <a:r>
              <a:rPr lang="es-ES" sz="2000" dirty="0" smtClean="0"/>
              <a:t> en la cavidad medular Favorece el crecimiento en grosor</a:t>
            </a:r>
          </a:p>
          <a:p>
            <a:r>
              <a:rPr lang="es-ES" sz="2000" dirty="0" smtClean="0"/>
              <a:t>Posteriormente se transforman en </a:t>
            </a:r>
            <a:r>
              <a:rPr lang="es-ES" sz="2000" dirty="0" err="1" smtClean="0"/>
              <a:t>osteocitos</a:t>
            </a:r>
            <a:r>
              <a:rPr lang="es-ES" sz="2000" dirty="0" smtClean="0"/>
              <a:t>, que mantienen el tejido óseo</a:t>
            </a:r>
          </a:p>
          <a:p>
            <a:r>
              <a:rPr lang="es-ES" sz="2000" dirty="0" smtClean="0"/>
              <a:t>Osteoclastos</a:t>
            </a:r>
          </a:p>
          <a:p>
            <a:r>
              <a:rPr lang="es-ES" sz="2000" dirty="0" smtClean="0"/>
              <a:t>Destruyen hueso: </a:t>
            </a:r>
            <a:r>
              <a:rPr lang="es-ES" sz="2000" dirty="0" err="1" smtClean="0"/>
              <a:t>osteolisis</a:t>
            </a:r>
            <a:endParaRPr lang="es-ES" sz="2000" dirty="0" smtClean="0"/>
          </a:p>
          <a:p>
            <a:r>
              <a:rPr lang="es-ES" sz="2000" dirty="0" smtClean="0"/>
              <a:t>Aumento de la cavidad medular</a:t>
            </a:r>
          </a:p>
          <a:p>
            <a:r>
              <a:rPr lang="es-ES" sz="2000" dirty="0" smtClean="0"/>
              <a:t>Como consecuencia obtenemos un hueso de </a:t>
            </a:r>
            <a:r>
              <a:rPr lang="es-ES" sz="2000" dirty="0" err="1" smtClean="0"/>
              <a:t>Major</a:t>
            </a:r>
            <a:r>
              <a:rPr lang="es-ES" sz="2000" dirty="0" smtClean="0"/>
              <a:t> diámetro y cavidad medular más ancha</a:t>
            </a:r>
          </a:p>
          <a:p>
            <a:r>
              <a:rPr lang="es-ES" sz="2000" dirty="0" smtClean="0"/>
              <a:t>Adultez</a:t>
            </a:r>
          </a:p>
          <a:p>
            <a:r>
              <a:rPr lang="es-ES" sz="2000" dirty="0" err="1" smtClean="0"/>
              <a:t>Osteogenesis</a:t>
            </a:r>
            <a:r>
              <a:rPr lang="es-ES" sz="2000" dirty="0" smtClean="0"/>
              <a:t> y </a:t>
            </a:r>
            <a:r>
              <a:rPr lang="es-ES" sz="2000" dirty="0" err="1" smtClean="0"/>
              <a:t>osteolisis</a:t>
            </a:r>
            <a:r>
              <a:rPr lang="es-ES" sz="2000" dirty="0" smtClean="0"/>
              <a:t> en equilibrio Longitud del hueso permanece constante</a:t>
            </a:r>
          </a:p>
          <a:p>
            <a:r>
              <a:rPr lang="es-ES" sz="2000" dirty="0" smtClean="0"/>
              <a:t>El crecimiento en grosor se realiza a partir de la cavidad medular</a:t>
            </a:r>
          </a:p>
          <a:p>
            <a:r>
              <a:rPr lang="es-ES" sz="2000" dirty="0" smtClean="0"/>
              <a:t>Infancia y adolescencia</a:t>
            </a:r>
          </a:p>
          <a:p>
            <a:r>
              <a:rPr lang="es-ES" sz="2000" dirty="0" smtClean="0"/>
              <a:t>Predominan los osteoblastos y la </a:t>
            </a:r>
            <a:r>
              <a:rPr lang="es-ES" sz="2000" dirty="0" err="1" smtClean="0"/>
              <a:t>osteogenesis</a:t>
            </a:r>
            <a:endParaRPr lang="es-ES" sz="2000" dirty="0" smtClean="0"/>
          </a:p>
          <a:p>
            <a:r>
              <a:rPr lang="es-ES" sz="2000" dirty="0" smtClean="0"/>
              <a:t>Crecimiento del largo del hueso a partir de la </a:t>
            </a:r>
            <a:r>
              <a:rPr lang="es-ES" sz="2000" dirty="0" err="1" smtClean="0"/>
              <a:t>metafisis</a:t>
            </a:r>
            <a:r>
              <a:rPr lang="es-ES" sz="2000" dirty="0" smtClean="0"/>
              <a:t> Patología </a:t>
            </a:r>
            <a:r>
              <a:rPr lang="es-ES" sz="2000" dirty="0" err="1" smtClean="0"/>
              <a:t>osea</a:t>
            </a:r>
            <a:endParaRPr lang="es-ES" sz="2000" dirty="0" smtClean="0"/>
          </a:p>
          <a:p>
            <a:r>
              <a:rPr lang="es-ES" sz="2000" dirty="0" smtClean="0"/>
              <a:t>Osteoporosis</a:t>
            </a:r>
          </a:p>
          <a:p>
            <a:r>
              <a:rPr lang="es-ES" sz="2000" dirty="0" smtClean="0"/>
              <a:t>Enfermedad que caracterizada por una disminución de la cantidad de hueso presente en el organismo causada por un desequilibrio entre </a:t>
            </a:r>
            <a:r>
              <a:rPr lang="es-ES" sz="2000" dirty="0" err="1" smtClean="0"/>
              <a:t>osteogenesis</a:t>
            </a:r>
            <a:r>
              <a:rPr lang="es-ES" sz="2000" dirty="0" smtClean="0"/>
              <a:t> y </a:t>
            </a:r>
            <a:r>
              <a:rPr lang="es-ES" sz="2000" dirty="0" err="1" smtClean="0"/>
              <a:t>osteolisis</a:t>
            </a:r>
            <a:r>
              <a:rPr lang="es-ES" sz="2000" dirty="0" smtClean="0"/>
              <a:t> con predominio de </a:t>
            </a:r>
            <a:r>
              <a:rPr lang="es-ES" sz="2000" dirty="0" err="1" smtClean="0"/>
              <a:t>osteolisis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Menor formación de hueso</a:t>
            </a:r>
          </a:p>
          <a:p>
            <a:r>
              <a:rPr lang="es-ES" sz="2000" dirty="0" smtClean="0"/>
              <a:t>Disminuye la masa </a:t>
            </a:r>
            <a:r>
              <a:rPr lang="es-ES" sz="2000" dirty="0" err="1" smtClean="0"/>
              <a:t>osea</a:t>
            </a:r>
            <a:r>
              <a:rPr lang="es-ES" sz="2000" dirty="0" smtClean="0"/>
              <a:t> que el hueso está bien calcificado Enfermedad muy frecuente en &gt;50 +♀</a:t>
            </a:r>
          </a:p>
          <a:p>
            <a:r>
              <a:rPr lang="es-ES" sz="2000" dirty="0" smtClean="0"/>
              <a:t>Afecta sobretodo a la columna vertebral y la pelvis Hueso más frágil y mayor predisposición a fracturas</a:t>
            </a:r>
          </a:p>
          <a:p>
            <a:r>
              <a:rPr lang="es-ES" sz="2000" dirty="0" smtClean="0"/>
              <a:t>Tipos</a:t>
            </a:r>
          </a:p>
          <a:p>
            <a:r>
              <a:rPr lang="es-ES" sz="2000" dirty="0" smtClean="0"/>
              <a:t>1°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Post-</a:t>
            </a:r>
            <a:r>
              <a:rPr lang="es-ES" sz="2000" dirty="0" err="1" smtClean="0"/>
              <a:t>menopausica</a:t>
            </a:r>
            <a:r>
              <a:rPr lang="es-ES" sz="2000" dirty="0" smtClean="0"/>
              <a:t> Muy típica</a:t>
            </a:r>
          </a:p>
          <a:p>
            <a:r>
              <a:rPr lang="es-ES" sz="2000" dirty="0" smtClean="0"/>
              <a:t>Déficit de </a:t>
            </a:r>
            <a:r>
              <a:rPr lang="es-ES" sz="2000" dirty="0" err="1" smtClean="0"/>
              <a:t>estrogenos</a:t>
            </a:r>
            <a:endParaRPr lang="es-ES" sz="2000" dirty="0" smtClean="0"/>
          </a:p>
          <a:p>
            <a:r>
              <a:rPr lang="es-ES" sz="2000" dirty="0" smtClean="0"/>
              <a:t>Las hormonas sexuales femeninas son </a:t>
            </a:r>
            <a:r>
              <a:rPr lang="es-ES" sz="2000" dirty="0" err="1" smtClean="0"/>
              <a:t>estrogenos</a:t>
            </a:r>
            <a:r>
              <a:rPr lang="es-ES" sz="2000" dirty="0" smtClean="0"/>
              <a:t> y progesterona</a:t>
            </a:r>
          </a:p>
          <a:p>
            <a:r>
              <a:rPr lang="es-ES" sz="2000" dirty="0" err="1" smtClean="0"/>
              <a:t>Estrogenos</a:t>
            </a:r>
            <a:r>
              <a:rPr lang="es-ES" sz="2000" dirty="0" smtClean="0"/>
              <a:t> ovario y</a:t>
            </a:r>
          </a:p>
          <a:p>
            <a:r>
              <a:rPr lang="es-ES" sz="2000" dirty="0" smtClean="0"/>
              <a:t>Actúan en la coagulación de la sangre Regula el ciclo menstrual</a:t>
            </a:r>
          </a:p>
          <a:p>
            <a:r>
              <a:rPr lang="es-ES" sz="2000" dirty="0" smtClean="0"/>
              <a:t>Regula la formación de hueso</a:t>
            </a:r>
          </a:p>
          <a:p>
            <a:r>
              <a:rPr lang="es-ES" sz="2000" dirty="0" smtClean="0"/>
              <a:t>Mantiene la densidad y arquitectura </a:t>
            </a:r>
            <a:r>
              <a:rPr lang="es-ES" sz="2000" dirty="0" err="1" smtClean="0"/>
              <a:t>osea</a:t>
            </a:r>
            <a:r>
              <a:rPr lang="es-ES" sz="2000" dirty="0" smtClean="0"/>
              <a:t> Progesterona</a:t>
            </a:r>
          </a:p>
          <a:p>
            <a:r>
              <a:rPr lang="es-ES" sz="2000" dirty="0" smtClean="0"/>
              <a:t>Prepara el endometrio uterino para facilitar la</a:t>
            </a:r>
          </a:p>
          <a:p>
            <a:r>
              <a:rPr lang="es-ES" sz="2000" dirty="0" smtClean="0"/>
              <a:t>implantación y anidación del nuevo fecundado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Senil</a:t>
            </a:r>
          </a:p>
          <a:p>
            <a:r>
              <a:rPr lang="es-ES" sz="2000" dirty="0" smtClean="0"/>
              <a:t>Edad</a:t>
            </a:r>
          </a:p>
          <a:p>
            <a:r>
              <a:rPr lang="es-ES" sz="2000" dirty="0" smtClean="0"/>
              <a:t>Por inmovilización prolongada</a:t>
            </a:r>
          </a:p>
          <a:p>
            <a:r>
              <a:rPr lang="es-ES" sz="2000" dirty="0" smtClean="0"/>
              <a:t>La falta de movimiento provoca un desequilibrio entre </a:t>
            </a:r>
            <a:r>
              <a:rPr lang="es-ES" sz="2000" dirty="0" err="1" smtClean="0"/>
              <a:t>osteogenesis</a:t>
            </a:r>
            <a:r>
              <a:rPr lang="es-ES" sz="2000" dirty="0" smtClean="0"/>
              <a:t> y </a:t>
            </a:r>
            <a:r>
              <a:rPr lang="es-ES" sz="2000" dirty="0" err="1" smtClean="0"/>
              <a:t>ost</a:t>
            </a:r>
            <a:endParaRPr lang="es-ES" sz="2000" dirty="0" smtClean="0"/>
          </a:p>
          <a:p>
            <a:r>
              <a:rPr lang="es-ES" sz="2000" dirty="0" smtClean="0"/>
              <a:t>2°</a:t>
            </a:r>
          </a:p>
          <a:p>
            <a:r>
              <a:rPr lang="es-ES" sz="2000" dirty="0" smtClean="0"/>
              <a:t>Alteraciones endocrinas Síndrome de </a:t>
            </a:r>
            <a:r>
              <a:rPr lang="es-ES" sz="2000" dirty="0" err="1" smtClean="0"/>
              <a:t>cusin</a:t>
            </a:r>
            <a:endParaRPr lang="es-ES" sz="2000" dirty="0" smtClean="0"/>
          </a:p>
          <a:p>
            <a:r>
              <a:rPr lang="es-ES" sz="2000" dirty="0" err="1" smtClean="0"/>
              <a:t>Hiperproduccion</a:t>
            </a:r>
            <a:r>
              <a:rPr lang="es-ES" sz="2000" dirty="0" smtClean="0"/>
              <a:t> de glucocorticoides por la parte media de la corteza de la glándula suprarrenal</a:t>
            </a:r>
          </a:p>
          <a:p>
            <a:r>
              <a:rPr lang="es-ES" sz="2000" dirty="0" err="1" smtClean="0"/>
              <a:t>Cortisol</a:t>
            </a:r>
            <a:endParaRPr lang="es-ES" sz="2000" dirty="0" smtClean="0"/>
          </a:p>
          <a:p>
            <a:r>
              <a:rPr lang="es-ES" sz="2000" dirty="0" smtClean="0"/>
              <a:t>Hidrocortisona Causas</a:t>
            </a:r>
          </a:p>
          <a:p>
            <a:r>
              <a:rPr lang="es-ES" sz="2000" dirty="0" err="1" smtClean="0"/>
              <a:t>Hiperproduccion</a:t>
            </a:r>
            <a:r>
              <a:rPr lang="es-ES" sz="2000" dirty="0" smtClean="0"/>
              <a:t> de ACTH </a:t>
            </a:r>
            <a:r>
              <a:rPr lang="es-ES" sz="2000" dirty="0" err="1" smtClean="0"/>
              <a:t>Adenocortic</a:t>
            </a:r>
            <a:endParaRPr lang="es-ES" sz="2000" dirty="0" smtClean="0"/>
          </a:p>
          <a:p>
            <a:r>
              <a:rPr lang="es-ES" sz="2000" dirty="0" smtClean="0"/>
              <a:t>Producida en la hipófisis anterior</a:t>
            </a:r>
          </a:p>
          <a:p>
            <a:r>
              <a:rPr lang="es-ES" sz="2000" dirty="0" smtClean="0"/>
              <a:t>Estimula las glándulas suprarrenales</a:t>
            </a:r>
          </a:p>
          <a:p>
            <a:r>
              <a:rPr lang="es-ES" sz="2000" dirty="0" err="1" smtClean="0"/>
              <a:t>Hiperproduccion</a:t>
            </a:r>
            <a:r>
              <a:rPr lang="es-ES" sz="2000" dirty="0" smtClean="0"/>
              <a:t> de ACTH→ </a:t>
            </a:r>
            <a:r>
              <a:rPr lang="es-ES" sz="2000" dirty="0" err="1" smtClean="0"/>
              <a:t>hiperproduccion</a:t>
            </a:r>
            <a:r>
              <a:rPr lang="es-ES" sz="2000" dirty="0" smtClean="0"/>
              <a:t> de glucocorticoides</a:t>
            </a:r>
          </a:p>
          <a:p>
            <a:r>
              <a:rPr lang="es-ES" sz="2000" dirty="0" smtClean="0"/>
              <a:t>Tumor en la hipófisis</a:t>
            </a:r>
          </a:p>
          <a:p>
            <a:r>
              <a:rPr lang="es-ES" sz="2000" dirty="0" err="1" smtClean="0"/>
              <a:t>Alemoma</a:t>
            </a:r>
            <a:r>
              <a:rPr lang="es-ES" sz="2000" dirty="0" smtClean="0"/>
              <a:t> hipofisario Tumor en la glándula suprarrenal</a:t>
            </a:r>
          </a:p>
          <a:p>
            <a:r>
              <a:rPr lang="es-ES" sz="2000" dirty="0" err="1" smtClean="0"/>
              <a:t>Cusin</a:t>
            </a:r>
            <a:r>
              <a:rPr lang="es-ES" sz="2000" dirty="0" smtClean="0"/>
              <a:t> </a:t>
            </a:r>
            <a:r>
              <a:rPr lang="es-ES" sz="2000" dirty="0" err="1" smtClean="0"/>
              <a:t>yatrogenico</a:t>
            </a:r>
            <a:r>
              <a:rPr lang="es-ES" sz="2000" dirty="0" smtClean="0"/>
              <a:t>: causado por exceso de medicamentos (corticoides)</a:t>
            </a:r>
          </a:p>
          <a:p>
            <a:r>
              <a:rPr lang="es-ES" sz="2000" dirty="0" smtClean="0"/>
              <a:t>Características</a:t>
            </a:r>
          </a:p>
          <a:p>
            <a:r>
              <a:rPr lang="es-ES" sz="2000" dirty="0" smtClean="0"/>
              <a:t>Obesidad en tronco, cuello y cara (cara de luna llena)</a:t>
            </a:r>
          </a:p>
          <a:p>
            <a:r>
              <a:rPr lang="es-ES" sz="2000" dirty="0" smtClean="0"/>
              <a:t>Aumento de grasa en región (espalda o giba de búfalo)</a:t>
            </a:r>
          </a:p>
          <a:p>
            <a:r>
              <a:rPr lang="es-ES" sz="2000" dirty="0" smtClean="0"/>
              <a:t>Extremidades delgadas Atrofia muscular</a:t>
            </a:r>
          </a:p>
          <a:p>
            <a:r>
              <a:rPr lang="es-ES" sz="2000" dirty="0" smtClean="0"/>
              <a:t>HTA</a:t>
            </a:r>
          </a:p>
          <a:p>
            <a:r>
              <a:rPr lang="es-ES" sz="2000" dirty="0" smtClean="0"/>
              <a:t>Aumento de vello sobretodo en la mujer (</a:t>
            </a:r>
            <a:r>
              <a:rPr lang="es-ES" sz="2000" dirty="0" err="1" smtClean="0"/>
              <a:t>irsutismo</a:t>
            </a:r>
            <a:r>
              <a:rPr lang="es-ES" sz="2000" dirty="0" smtClean="0"/>
              <a:t>)</a:t>
            </a:r>
          </a:p>
          <a:p>
            <a:r>
              <a:rPr lang="es-ES" sz="2000" dirty="0" smtClean="0"/>
              <a:t>Osteoporosis Hipertiroidismo</a:t>
            </a:r>
          </a:p>
          <a:p>
            <a:r>
              <a:rPr lang="es-ES" sz="2000" dirty="0" smtClean="0"/>
              <a:t>Causas</a:t>
            </a:r>
          </a:p>
          <a:p>
            <a:r>
              <a:rPr lang="es-ES" sz="2000" dirty="0" err="1" smtClean="0"/>
              <a:t>Hiperproduccion</a:t>
            </a:r>
            <a:r>
              <a:rPr lang="es-ES" sz="2000" dirty="0" smtClean="0"/>
              <a:t> de hormonas tiroideas T3</a:t>
            </a:r>
          </a:p>
          <a:p>
            <a:r>
              <a:rPr lang="es-ES" sz="2000" dirty="0" smtClean="0"/>
              <a:t>T4</a:t>
            </a:r>
          </a:p>
          <a:p>
            <a:r>
              <a:rPr lang="es-ES" sz="2000" dirty="0" smtClean="0"/>
              <a:t>Características</a:t>
            </a:r>
          </a:p>
          <a:p>
            <a:r>
              <a:rPr lang="es-ES" sz="2000" dirty="0" smtClean="0"/>
              <a:t>Aumento del metabolismo basal</a:t>
            </a:r>
          </a:p>
          <a:p>
            <a:r>
              <a:rPr lang="es-ES" sz="2000" dirty="0" smtClean="0"/>
              <a:t>Mayor gasto de energía del organismo Adelgazamiento y aumento del </a:t>
            </a:r>
            <a:r>
              <a:rPr lang="es-ES" sz="2000" dirty="0" err="1" smtClean="0"/>
              <a:t>ape</a:t>
            </a:r>
            <a:endParaRPr lang="es-ES" sz="2000" dirty="0" smtClean="0"/>
          </a:p>
          <a:p>
            <a:r>
              <a:rPr lang="es-ES" sz="2000" dirty="0" smtClean="0"/>
              <a:t>Aumento de calor Manos calientes</a:t>
            </a:r>
          </a:p>
          <a:p>
            <a:r>
              <a:rPr lang="es-ES" sz="2000" dirty="0" smtClean="0"/>
              <a:t>Nerviosismo Bocio</a:t>
            </a:r>
          </a:p>
          <a:p>
            <a:r>
              <a:rPr lang="es-ES" sz="2000" dirty="0" smtClean="0"/>
              <a:t>Aumento de la tiroides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Eso</a:t>
            </a:r>
          </a:p>
          <a:p>
            <a:r>
              <a:rPr lang="es-ES" sz="2000" dirty="0" smtClean="0"/>
              <a:t>Aumento en la velocidad de rea Osteoporosis</a:t>
            </a:r>
          </a:p>
          <a:p>
            <a:r>
              <a:rPr lang="es-ES" sz="2000" dirty="0" smtClean="0"/>
              <a:t>Uso prolongado de medicamentos (corticoides) Causas</a:t>
            </a:r>
          </a:p>
          <a:p>
            <a:r>
              <a:rPr lang="es-ES" sz="2000" dirty="0" smtClean="0"/>
              <a:t>Corticoides</a:t>
            </a:r>
          </a:p>
          <a:p>
            <a:r>
              <a:rPr lang="es-ES" sz="2000" dirty="0" smtClean="0"/>
              <a:t>Hormonas en la glándula suprarrenal Fármacos derivados de las</a:t>
            </a:r>
          </a:p>
          <a:p>
            <a:r>
              <a:rPr lang="es-ES" sz="2000" dirty="0" smtClean="0"/>
              <a:t>Acción </a:t>
            </a:r>
            <a:r>
              <a:rPr lang="es-ES" sz="2000" dirty="0" err="1" smtClean="0"/>
              <a:t>antiallergica</a:t>
            </a:r>
            <a:r>
              <a:rPr lang="es-ES" sz="2000" dirty="0" smtClean="0"/>
              <a:t> Antiinflamatorio </a:t>
            </a:r>
            <a:r>
              <a:rPr lang="es-ES" sz="2000" dirty="0" err="1" smtClean="0"/>
              <a:t>Inm</a:t>
            </a:r>
            <a:endParaRPr lang="es-ES" sz="2000" dirty="0" smtClean="0"/>
          </a:p>
          <a:p>
            <a:r>
              <a:rPr lang="es-ES" sz="2000" dirty="0" smtClean="0"/>
              <a:t>Muy utilizados en diversas patologías</a:t>
            </a:r>
          </a:p>
          <a:p>
            <a:r>
              <a:rPr lang="es-ES" sz="2000" dirty="0" smtClean="0"/>
              <a:t>Asma EPOC</a:t>
            </a:r>
          </a:p>
          <a:p>
            <a:r>
              <a:rPr lang="es-ES" sz="2000" dirty="0" smtClean="0"/>
              <a:t>Dermatología</a:t>
            </a:r>
          </a:p>
          <a:p>
            <a:r>
              <a:rPr lang="es-ES" sz="2000" dirty="0" smtClean="0"/>
              <a:t>Dermatitis alérgica Eccema</a:t>
            </a:r>
          </a:p>
          <a:p>
            <a:r>
              <a:rPr lang="es-ES" sz="2000" dirty="0" smtClean="0"/>
              <a:t>Oftalmología</a:t>
            </a:r>
          </a:p>
          <a:p>
            <a:r>
              <a:rPr lang="es-ES" sz="2000" dirty="0" smtClean="0"/>
              <a:t>Conjuntivitis alérgica Tratamientos oncológicos (cáncer) Patología inflamatoria</a:t>
            </a:r>
          </a:p>
          <a:p>
            <a:r>
              <a:rPr lang="es-ES" sz="2000" dirty="0" smtClean="0"/>
              <a:t>Artritis reumatoide Digestivo</a:t>
            </a:r>
          </a:p>
          <a:p>
            <a:r>
              <a:rPr lang="es-ES" sz="2000" dirty="0" smtClean="0"/>
              <a:t>Cron</a:t>
            </a:r>
          </a:p>
          <a:p>
            <a:r>
              <a:rPr lang="es-ES" sz="2000" dirty="0" smtClean="0"/>
              <a:t>Disminuyen masa </a:t>
            </a:r>
            <a:r>
              <a:rPr lang="es-ES" sz="2000" dirty="0" err="1" smtClean="0"/>
              <a:t>osea</a:t>
            </a:r>
            <a:r>
              <a:rPr lang="es-ES" sz="2000" dirty="0" smtClean="0"/>
              <a:t> y predisponen a fracturas</a:t>
            </a:r>
          </a:p>
          <a:p>
            <a:r>
              <a:rPr lang="es-ES" sz="2000" dirty="0" smtClean="0"/>
              <a:t>Características</a:t>
            </a:r>
          </a:p>
          <a:p>
            <a:r>
              <a:rPr lang="es-ES" sz="2000" dirty="0" err="1" smtClean="0"/>
              <a:t>Déficiencias</a:t>
            </a:r>
            <a:r>
              <a:rPr lang="es-ES" sz="2000" dirty="0" smtClean="0"/>
              <a:t> o alteraciones nutricionales Falta de calcio y fósforo</a:t>
            </a:r>
          </a:p>
          <a:p>
            <a:r>
              <a:rPr lang="es-ES" sz="2000" dirty="0" smtClean="0"/>
              <a:t>Fracturas costales Tos</a:t>
            </a:r>
          </a:p>
          <a:p>
            <a:r>
              <a:rPr lang="es-ES" sz="2000" dirty="0" smtClean="0"/>
              <a:t>Fracturas vertebrales Fracturas femorales</a:t>
            </a:r>
          </a:p>
          <a:p>
            <a:r>
              <a:rPr lang="es-ES" sz="2000" dirty="0" smtClean="0"/>
              <a:t>Sobretodo del cuello del </a:t>
            </a:r>
            <a:r>
              <a:rPr lang="es-ES" sz="2000" dirty="0" err="1" smtClean="0"/>
              <a:t>femur</a:t>
            </a:r>
            <a:r>
              <a:rPr lang="es-ES" sz="2000" dirty="0" smtClean="0"/>
              <a:t> Disminuye la raya del sujeto</a:t>
            </a:r>
          </a:p>
          <a:p>
            <a:r>
              <a:rPr lang="es-ES" sz="2000" dirty="0" smtClean="0"/>
              <a:t>Dolores óseos</a:t>
            </a:r>
          </a:p>
          <a:p>
            <a:r>
              <a:rPr lang="es-ES" sz="2000" dirty="0" smtClean="0"/>
              <a:t>Sobretodo en espalda Sobretodo en espalda</a:t>
            </a:r>
          </a:p>
          <a:p>
            <a:r>
              <a:rPr lang="es-ES" sz="2000" dirty="0" smtClean="0"/>
              <a:t>Deformaciones óseas Sobretodo en vertebras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 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Clínica Osteomalacia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Adquieren forma de pez o de cuña En esta</a:t>
            </a:r>
          </a:p>
          <a:p>
            <a:r>
              <a:rPr lang="es-ES" sz="2000" dirty="0" smtClean="0"/>
              <a:t>Enfermedad caracterizada por una menor cantidad de calcio en el hueso alterando se la arquitectura normal del mismo</a:t>
            </a:r>
          </a:p>
          <a:p>
            <a:r>
              <a:rPr lang="es-ES" sz="2000" dirty="0" smtClean="0"/>
              <a:t>Este se torna más blando y frágil, con </a:t>
            </a:r>
            <a:r>
              <a:rPr lang="es-ES" sz="2000" dirty="0" err="1" smtClean="0"/>
              <a:t>Major</a:t>
            </a:r>
            <a:r>
              <a:rPr lang="es-ES" sz="2000" dirty="0" smtClean="0"/>
              <a:t> tendencia a sufrir fracturas</a:t>
            </a:r>
          </a:p>
          <a:p>
            <a:r>
              <a:rPr lang="es-ES" sz="2000" dirty="0" smtClean="0"/>
              <a:t>Causas</a:t>
            </a:r>
          </a:p>
          <a:p>
            <a:r>
              <a:rPr lang="es-ES" sz="2000" dirty="0" smtClean="0"/>
              <a:t>Déficit de calcio y fósforo en la </a:t>
            </a:r>
            <a:r>
              <a:rPr lang="es-ES" sz="2000" dirty="0" err="1" smtClean="0"/>
              <a:t>dietaDéficit</a:t>
            </a:r>
            <a:r>
              <a:rPr lang="es-ES" sz="2000" dirty="0" smtClean="0"/>
              <a:t> de vitamina D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Alimentos ricos en calcio Leche y derivados Legumbres Verduras</a:t>
            </a:r>
          </a:p>
          <a:p>
            <a:r>
              <a:rPr lang="es-ES" sz="2000" dirty="0" smtClean="0"/>
              <a:t>Nueces pistachos sardinas ostras Leche y derivados</a:t>
            </a:r>
          </a:p>
          <a:p>
            <a:r>
              <a:rPr lang="es-ES" sz="2000" dirty="0" smtClean="0"/>
              <a:t>Alimentos ricos en fosforo Leche y derivados</a:t>
            </a:r>
          </a:p>
          <a:p>
            <a:r>
              <a:rPr lang="es-ES" sz="2000" dirty="0" smtClean="0"/>
              <a:t>Carnes</a:t>
            </a:r>
          </a:p>
          <a:p>
            <a:r>
              <a:rPr lang="es-ES" sz="2000" dirty="0" smtClean="0"/>
              <a:t>Pescados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Alimentos escasos en fosforo Frutas y verduras</a:t>
            </a:r>
          </a:p>
          <a:p>
            <a:r>
              <a:rPr lang="es-ES" sz="2000" dirty="0" smtClean="0"/>
              <a:t>Déficit de vitamina D </a:t>
            </a:r>
            <a:r>
              <a:rPr lang="es-ES" sz="2000" dirty="0" err="1" smtClean="0"/>
              <a:t>Colecalciferol</a:t>
            </a:r>
            <a:r>
              <a:rPr lang="es-ES" sz="2000" dirty="0" smtClean="0"/>
              <a:t> 25OH</a:t>
            </a:r>
          </a:p>
          <a:p>
            <a:r>
              <a:rPr lang="es-ES" sz="2000" dirty="0" smtClean="0"/>
              <a:t>Vitamina </a:t>
            </a:r>
            <a:r>
              <a:rPr lang="es-ES" sz="2000" dirty="0" err="1" smtClean="0"/>
              <a:t>antiraquitica</a:t>
            </a:r>
            <a:endParaRPr lang="es-ES" sz="2000" dirty="0" smtClean="0"/>
          </a:p>
          <a:p>
            <a:r>
              <a:rPr lang="es-ES" sz="2000" dirty="0" smtClean="0"/>
              <a:t>Alimentos ricos en vitamina D Leche</a:t>
            </a:r>
          </a:p>
          <a:p>
            <a:r>
              <a:rPr lang="es-ES" sz="2000" dirty="0" smtClean="0"/>
              <a:t>Huevos</a:t>
            </a:r>
          </a:p>
          <a:p>
            <a:r>
              <a:rPr lang="es-ES" sz="2000" dirty="0" smtClean="0"/>
              <a:t>Hígado de bacalao Setas</a:t>
            </a:r>
          </a:p>
          <a:p>
            <a:r>
              <a:rPr lang="es-ES" sz="2000" dirty="0" smtClean="0"/>
              <a:t>Pescado</a:t>
            </a:r>
          </a:p>
          <a:p>
            <a:r>
              <a:rPr lang="es-ES" sz="2000" dirty="0" smtClean="0"/>
              <a:t>Necesaria para que se absorba calcio a través del intestino, por lo que su déficit ocasiona insuficiente absorción de calcio</a:t>
            </a:r>
          </a:p>
          <a:p>
            <a:r>
              <a:rPr lang="es-ES" sz="2000" dirty="0" smtClean="0"/>
              <a:t>No obstante la principal fuente de vitamina D es la luz solar, puesto que se produce de forma natural al exponernos al mismo</a:t>
            </a:r>
          </a:p>
          <a:p>
            <a:r>
              <a:rPr lang="es-ES" sz="2000" dirty="0" smtClean="0"/>
              <a:t>Nefropatía (riñón)</a:t>
            </a:r>
          </a:p>
          <a:p>
            <a:r>
              <a:rPr lang="es-ES" sz="2000" dirty="0" smtClean="0"/>
              <a:t>Se elimina el calcio y el fósforo</a:t>
            </a:r>
          </a:p>
          <a:p>
            <a:r>
              <a:rPr lang="es-ES" sz="2000" dirty="0" smtClean="0"/>
              <a:t>Trastornos en la absorción de calcio fósforo o vitamina D Pasa en mala absorción intestinal tales como</a:t>
            </a:r>
          </a:p>
          <a:p>
            <a:r>
              <a:rPr lang="es-ES" sz="2000" dirty="0" smtClean="0"/>
              <a:t>Celíaca </a:t>
            </a:r>
            <a:r>
              <a:rPr lang="es-ES" sz="2000" dirty="0" err="1" smtClean="0"/>
              <a:t>Crohn</a:t>
            </a:r>
            <a:endParaRPr lang="es-ES" sz="2000" dirty="0" smtClean="0"/>
          </a:p>
          <a:p>
            <a:r>
              <a:rPr lang="es-ES" sz="2000" dirty="0" smtClean="0"/>
              <a:t>Trastornos </a:t>
            </a:r>
            <a:r>
              <a:rPr lang="es-ES" sz="2000" dirty="0" err="1" smtClean="0"/>
              <a:t>hepato</a:t>
            </a:r>
            <a:r>
              <a:rPr lang="es-ES" sz="2000" dirty="0" smtClean="0"/>
              <a:t> biliares en los que disminuye la bilis del intestino</a:t>
            </a:r>
          </a:p>
          <a:p>
            <a:r>
              <a:rPr lang="es-ES" sz="2000" dirty="0" smtClean="0"/>
              <a:t>Debido a que la vitamina D es liposoluble Necesita grasa para absorberse</a:t>
            </a:r>
          </a:p>
          <a:p>
            <a:r>
              <a:rPr lang="es-ES" sz="2000" dirty="0" err="1" smtClean="0"/>
              <a:t>Clinica</a:t>
            </a:r>
            <a:endParaRPr lang="es-ES" sz="2000" dirty="0" smtClean="0"/>
          </a:p>
          <a:p>
            <a:r>
              <a:rPr lang="es-ES" sz="2000" dirty="0" smtClean="0"/>
              <a:t>Síntomas comunes de ambas Dolores </a:t>
            </a:r>
            <a:r>
              <a:rPr lang="es-ES" sz="2000" dirty="0" err="1" smtClean="0"/>
              <a:t>oseos</a:t>
            </a:r>
            <a:endParaRPr lang="es-ES" sz="2000" dirty="0" smtClean="0"/>
          </a:p>
          <a:p>
            <a:r>
              <a:rPr lang="es-ES" sz="2000" dirty="0" smtClean="0"/>
              <a:t>Son las primeras manifestaciones de la </a:t>
            </a:r>
            <a:r>
              <a:rPr lang="es-ES" sz="2000" dirty="0" err="1" smtClean="0"/>
              <a:t>enferm</a:t>
            </a:r>
            <a:r>
              <a:rPr lang="es-ES" sz="2000" dirty="0" smtClean="0"/>
              <a:t> CV costillas pelvis y extremidades</a:t>
            </a:r>
          </a:p>
          <a:p>
            <a:r>
              <a:rPr lang="es-ES" sz="2000" dirty="0" smtClean="0"/>
              <a:t>Deformaciones óseas o del esqueleto Pelvis</a:t>
            </a:r>
          </a:p>
          <a:p>
            <a:r>
              <a:rPr lang="es-ES" sz="2000" dirty="0" smtClean="0"/>
              <a:t>Adquiere forma de corazón de naipes Externo</a:t>
            </a:r>
          </a:p>
          <a:p>
            <a:r>
              <a:rPr lang="es-ES" sz="2000" dirty="0" smtClean="0"/>
              <a:t>Sobresale similar a un pecho de paloma o tordo Tórax en quilla</a:t>
            </a:r>
          </a:p>
          <a:p>
            <a:r>
              <a:rPr lang="es-ES" sz="2000" dirty="0" smtClean="0"/>
              <a:t>Fracturas</a:t>
            </a:r>
          </a:p>
          <a:p>
            <a:r>
              <a:rPr lang="es-ES" sz="2000" dirty="0" smtClean="0"/>
              <a:t>Con menor frecuencia que en la osteoporosis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Raquitismo</a:t>
            </a:r>
          </a:p>
          <a:p>
            <a:r>
              <a:rPr lang="es-ES" sz="2000" dirty="0" smtClean="0"/>
              <a:t>Cuando se produce en niños en edad de crecimiento Síntomas específicos</a:t>
            </a:r>
          </a:p>
          <a:p>
            <a:r>
              <a:rPr lang="es-ES" sz="2000" dirty="0" smtClean="0"/>
              <a:t>Retraso en el crecimiento</a:t>
            </a:r>
          </a:p>
          <a:p>
            <a:r>
              <a:rPr lang="es-ES" sz="2000" dirty="0" smtClean="0"/>
              <a:t>Retraso y alteraciones en la dentición </a:t>
            </a:r>
            <a:r>
              <a:rPr lang="es-ES" sz="2000" dirty="0" err="1" smtClean="0"/>
              <a:t>Hipotónia</a:t>
            </a:r>
            <a:r>
              <a:rPr lang="es-ES" sz="2000" dirty="0" smtClean="0"/>
              <a:t> muscular</a:t>
            </a:r>
          </a:p>
          <a:p>
            <a:r>
              <a:rPr lang="es-ES" sz="2000" dirty="0" smtClean="0"/>
              <a:t>El tono o tensión muscular es la contracción pasiva que ayuda a mantener la postura del cuerpo para el movimiento</a:t>
            </a:r>
          </a:p>
          <a:p>
            <a:r>
              <a:rPr lang="es-ES" sz="2000" dirty="0" smtClean="0"/>
              <a:t>Si disminuye el tono muscular se dificulta el movimiento</a:t>
            </a:r>
          </a:p>
          <a:p>
            <a:r>
              <a:rPr lang="es-ES" sz="2000" dirty="0" smtClean="0"/>
              <a:t>Alteraciones </a:t>
            </a:r>
            <a:r>
              <a:rPr lang="es-ES" sz="2000" dirty="0" err="1" smtClean="0"/>
              <a:t>esqueleticas</a:t>
            </a:r>
            <a:r>
              <a:rPr lang="es-ES" sz="2000" dirty="0" smtClean="0"/>
              <a:t> </a:t>
            </a:r>
            <a:r>
              <a:rPr lang="es-ES" sz="2000" dirty="0" err="1" smtClean="0"/>
              <a:t>Craneo</a:t>
            </a:r>
            <a:endParaRPr lang="es-ES" sz="2000" dirty="0" smtClean="0"/>
          </a:p>
          <a:p>
            <a:r>
              <a:rPr lang="es-ES" sz="2000" dirty="0" err="1" smtClean="0"/>
              <a:t>Craneo</a:t>
            </a:r>
            <a:r>
              <a:rPr lang="es-ES" sz="2000" dirty="0" smtClean="0"/>
              <a:t> más grande de aspecto más cuadrado, con huesos más </a:t>
            </a:r>
            <a:r>
              <a:rPr lang="es-ES" sz="2000" dirty="0" err="1" smtClean="0"/>
              <a:t>Brando's</a:t>
            </a:r>
            <a:r>
              <a:rPr lang="es-ES" sz="2000" dirty="0" smtClean="0"/>
              <a:t> y con tendencia a hundirse debido a la existencia de retraso del cierre de las ⬜⬜⬜⬜</a:t>
            </a:r>
          </a:p>
          <a:p>
            <a:r>
              <a:rPr lang="es-ES" sz="2000" dirty="0" err="1" smtClean="0"/>
              <a:t>Torax</a:t>
            </a:r>
            <a:endParaRPr lang="es-ES" sz="2000" dirty="0" smtClean="0"/>
          </a:p>
          <a:p>
            <a:r>
              <a:rPr lang="es-ES" sz="2000" dirty="0" smtClean="0"/>
              <a:t>Aparece una marcada prominencia de los cartílagos costales</a:t>
            </a:r>
          </a:p>
          <a:p>
            <a:r>
              <a:rPr lang="es-ES" sz="2000" dirty="0" smtClean="0"/>
              <a:t>Rosario </a:t>
            </a:r>
            <a:r>
              <a:rPr lang="es-ES" sz="2000" dirty="0" err="1" smtClean="0"/>
              <a:t>raquitico</a:t>
            </a:r>
            <a:endParaRPr lang="es-ES" sz="2000" dirty="0" smtClean="0"/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Osteomalacia En adultos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err="1" smtClean="0"/>
              <a:t>Sintomas</a:t>
            </a:r>
            <a:r>
              <a:rPr lang="es-ES" sz="2000" dirty="0" smtClean="0"/>
              <a:t> específicos</a:t>
            </a:r>
          </a:p>
          <a:p>
            <a:r>
              <a:rPr lang="es-ES" sz="2000" dirty="0" smtClean="0"/>
              <a:t>Debilidad muscular generalizada Fatiga muscular</a:t>
            </a:r>
          </a:p>
          <a:p>
            <a:r>
              <a:rPr lang="es-ES" sz="2000" dirty="0" smtClean="0"/>
              <a:t>Dolores óseos a la presión Dolor exagerado</a:t>
            </a:r>
          </a:p>
          <a:p>
            <a:r>
              <a:rPr lang="es-ES" sz="2000" dirty="0" smtClean="0"/>
              <a:t>Hiperestesia </a:t>
            </a:r>
            <a:r>
              <a:rPr lang="es-ES" sz="2000" dirty="0" err="1" smtClean="0"/>
              <a:t>osea</a:t>
            </a:r>
            <a:endParaRPr lang="es-ES" sz="2000" dirty="0" smtClean="0"/>
          </a:p>
          <a:p>
            <a:r>
              <a:rPr lang="es-ES" sz="2000" dirty="0" smtClean="0"/>
              <a:t>Sobretodo en cadera</a:t>
            </a:r>
          </a:p>
          <a:p>
            <a:r>
              <a:rPr lang="es-ES" sz="2000" dirty="0" smtClean="0"/>
              <a:t>El paciente presenta el típico andar de pato</a:t>
            </a:r>
          </a:p>
          <a:p>
            <a:r>
              <a:rPr lang="es-ES" sz="2000" dirty="0" smtClean="0"/>
              <a:t>Mecanismo que le </a:t>
            </a:r>
            <a:r>
              <a:rPr lang="es-ES" sz="2000" dirty="0" err="1" smtClean="0"/>
              <a:t>ace</a:t>
            </a:r>
            <a:r>
              <a:rPr lang="es-ES" sz="2000" dirty="0" smtClean="0"/>
              <a:t> disminuir un poco el dolor el la cadera</a:t>
            </a:r>
          </a:p>
          <a:p>
            <a:r>
              <a:rPr lang="es-ES" sz="2000" dirty="0" err="1" smtClean="0"/>
              <a:t>Tetanea</a:t>
            </a:r>
            <a:endParaRPr lang="es-ES" sz="2000" dirty="0" smtClean="0"/>
          </a:p>
          <a:p>
            <a:r>
              <a:rPr lang="es-ES" sz="2000" dirty="0" err="1" smtClean="0"/>
              <a:t>Contracciónes</a:t>
            </a:r>
            <a:r>
              <a:rPr lang="es-ES" sz="2000" dirty="0" smtClean="0"/>
              <a:t> y temblores muy dolorosos</a:t>
            </a:r>
          </a:p>
          <a:p>
            <a:r>
              <a:rPr lang="es-ES" sz="2000" dirty="0" smtClean="0"/>
              <a:t>Manifiesta cuando el déficit de calcio es muy notorio</a:t>
            </a:r>
          </a:p>
          <a:p>
            <a:r>
              <a:rPr lang="es-ES" sz="2000" dirty="0" smtClean="0"/>
              <a:t>Raquitismo</a:t>
            </a:r>
          </a:p>
          <a:p>
            <a:r>
              <a:rPr lang="es-ES" sz="2000" dirty="0" smtClean="0"/>
              <a:t>La diferencia fundamental entre osteoporosis y osteomalacia radica en que la osteoporosis la escasa matriz </a:t>
            </a:r>
            <a:r>
              <a:rPr lang="es-ES" sz="2000" dirty="0" err="1" smtClean="0"/>
              <a:t>osea</a:t>
            </a:r>
            <a:r>
              <a:rPr lang="es-ES" sz="2000" dirty="0" smtClean="0"/>
              <a:t> producida por los osteoblastos, se calcifica, mientras que en a osteomalacia la matriz </a:t>
            </a:r>
            <a:r>
              <a:rPr lang="es-ES" sz="2000" dirty="0" err="1" smtClean="0"/>
              <a:t>osea</a:t>
            </a:r>
            <a:r>
              <a:rPr lang="es-ES" sz="2000" dirty="0" smtClean="0"/>
              <a:t> se forma en cantidad normal pero la no depositarse las sales de calcio y fósforo está no se calcifica en cantidad suficiente.</a:t>
            </a:r>
          </a:p>
          <a:p>
            <a:r>
              <a:rPr lang="es-ES" sz="2000" dirty="0" err="1" smtClean="0"/>
              <a:t>Crasificación</a:t>
            </a:r>
            <a:endParaRPr lang="es-ES" sz="2000" dirty="0" smtClean="0"/>
          </a:p>
          <a:p>
            <a:r>
              <a:rPr lang="es-ES" sz="2000" dirty="0" err="1" smtClean="0"/>
              <a:t>Parametros</a:t>
            </a:r>
            <a:endParaRPr lang="es-ES" sz="2000" dirty="0" smtClean="0"/>
          </a:p>
          <a:p>
            <a:r>
              <a:rPr lang="es-ES" sz="2000" dirty="0" smtClean="0"/>
              <a:t>Longitud Anchura Espesor</a:t>
            </a:r>
          </a:p>
          <a:p>
            <a:r>
              <a:rPr lang="es-ES" sz="2000" dirty="0" smtClean="0"/>
              <a:t>Huesos largos 🦴</a:t>
            </a:r>
          </a:p>
          <a:p>
            <a:r>
              <a:rPr lang="es-ES" sz="2000" dirty="0" smtClean="0"/>
              <a:t>++ L</a:t>
            </a:r>
          </a:p>
          <a:p>
            <a:pPr lvl="0"/>
            <a:r>
              <a:rPr lang="es-ES" sz="2000" dirty="0" smtClean="0"/>
              <a:t>A</a:t>
            </a:r>
          </a:p>
          <a:p>
            <a:pPr lvl="0"/>
            <a:r>
              <a:rPr lang="es-ES" sz="2000" dirty="0" smtClean="0"/>
              <a:t>E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r>
              <a:rPr lang="es-ES" sz="2000" dirty="0" smtClean="0"/>
              <a:t>Clavícula Esternón Humero Cúbito 🔧 Radio</a:t>
            </a:r>
          </a:p>
          <a:p>
            <a:r>
              <a:rPr lang="es-ES" sz="2000" dirty="0" smtClean="0"/>
              <a:t>Metacarpianos </a:t>
            </a:r>
            <a:r>
              <a:rPr lang="es-ES" sz="2000" dirty="0" err="1" smtClean="0"/>
              <a:t>Femur</a:t>
            </a:r>
            <a:endParaRPr lang="es-ES" sz="2000" dirty="0" smtClean="0"/>
          </a:p>
          <a:p>
            <a:r>
              <a:rPr lang="es-ES" sz="2000" dirty="0" smtClean="0"/>
              <a:t>Tibia</a:t>
            </a:r>
          </a:p>
          <a:p>
            <a:r>
              <a:rPr lang="es-ES" sz="2000" dirty="0" smtClean="0"/>
              <a:t>Peroné Metatarsianos</a:t>
            </a:r>
          </a:p>
          <a:p>
            <a:r>
              <a:rPr lang="es-ES" sz="2000" dirty="0" smtClean="0"/>
              <a:t>Cortos ⚪</a:t>
            </a:r>
          </a:p>
          <a:p>
            <a:r>
              <a:rPr lang="es-ES" sz="2000" dirty="0" smtClean="0"/>
              <a:t>~ L</a:t>
            </a:r>
          </a:p>
          <a:p>
            <a:r>
              <a:rPr lang="es-ES" sz="2000" dirty="0" smtClean="0"/>
              <a:t>~ A</a:t>
            </a:r>
          </a:p>
          <a:p>
            <a:r>
              <a:rPr lang="es-ES" sz="2000" dirty="0" smtClean="0"/>
              <a:t>~ E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r>
              <a:rPr lang="es-ES" sz="2000" dirty="0" smtClean="0"/>
              <a:t>1° fila del carpo Escafoides Semilunar Piramidal Pisiforme</a:t>
            </a:r>
          </a:p>
          <a:p>
            <a:r>
              <a:rPr lang="es-ES" sz="2000" dirty="0" smtClean="0"/>
              <a:t>2° fila del carpo Grande Ganchoso Trapecio Trapezoide</a:t>
            </a:r>
          </a:p>
          <a:p>
            <a:r>
              <a:rPr lang="es-ES" sz="2000" dirty="0" smtClean="0"/>
              <a:t>Base del </a:t>
            </a:r>
            <a:r>
              <a:rPr lang="es-ES" sz="2000" dirty="0" err="1" smtClean="0"/>
              <a:t>craneo</a:t>
            </a:r>
            <a:r>
              <a:rPr lang="es-ES" sz="2000" dirty="0" smtClean="0"/>
              <a:t> Esfenoides Etmoides</a:t>
            </a:r>
          </a:p>
          <a:p>
            <a:r>
              <a:rPr lang="es-ES" sz="2000" dirty="0" smtClean="0"/>
              <a:t>Metatarsianos Palatinos</a:t>
            </a:r>
          </a:p>
          <a:p>
            <a:r>
              <a:rPr lang="es-ES" sz="2000" dirty="0" smtClean="0"/>
              <a:t>Cornetes Malar</a:t>
            </a:r>
          </a:p>
          <a:p>
            <a:r>
              <a:rPr lang="es-ES" sz="2000" dirty="0" smtClean="0"/>
              <a:t>Calcáneo Astrágalo</a:t>
            </a:r>
          </a:p>
          <a:p>
            <a:r>
              <a:rPr lang="es-ES" sz="2000" dirty="0" smtClean="0"/>
              <a:t>Planos 💀</a:t>
            </a:r>
          </a:p>
          <a:p>
            <a:r>
              <a:rPr lang="es-ES" sz="2000" dirty="0" smtClean="0"/>
              <a:t>++ L</a:t>
            </a:r>
          </a:p>
          <a:p>
            <a:r>
              <a:rPr lang="es-ES" sz="2000" dirty="0" smtClean="0"/>
              <a:t>++ A</a:t>
            </a:r>
          </a:p>
          <a:p>
            <a:pPr lvl="0"/>
            <a:r>
              <a:rPr lang="es-ES" sz="2000" dirty="0" smtClean="0"/>
              <a:t>E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r>
              <a:rPr lang="es-ES" sz="2000" dirty="0" err="1" smtClean="0"/>
              <a:t>Craneo</a:t>
            </a:r>
            <a:endParaRPr lang="es-ES" sz="2000" dirty="0" smtClean="0"/>
          </a:p>
          <a:p>
            <a:r>
              <a:rPr lang="es-ES" sz="2000" dirty="0" smtClean="0"/>
              <a:t>Frontal Parietal Occipital</a:t>
            </a:r>
          </a:p>
          <a:p>
            <a:r>
              <a:rPr lang="es-ES" sz="2000" dirty="0" smtClean="0"/>
              <a:t>Escápula</a:t>
            </a:r>
          </a:p>
          <a:p>
            <a:r>
              <a:rPr lang="es-ES" sz="2000" dirty="0" smtClean="0"/>
              <a:t>Rotula o </a:t>
            </a:r>
            <a:r>
              <a:rPr lang="es-ES" sz="2000" dirty="0" err="1" smtClean="0"/>
              <a:t>patela</a:t>
            </a:r>
            <a:r>
              <a:rPr lang="es-ES" sz="2000" dirty="0" smtClean="0"/>
              <a:t> Nasal</a:t>
            </a:r>
          </a:p>
          <a:p>
            <a:r>
              <a:rPr lang="es-ES" sz="2000" dirty="0" smtClean="0"/>
              <a:t>Lagrimal </a:t>
            </a:r>
            <a:r>
              <a:rPr lang="es-ES" sz="2000" dirty="0" err="1" smtClean="0"/>
              <a:t>Vomer</a:t>
            </a:r>
            <a:endParaRPr lang="es-ES" sz="2000" dirty="0" smtClean="0"/>
          </a:p>
          <a:p>
            <a:r>
              <a:rPr lang="es-ES" sz="2000" dirty="0" smtClean="0"/>
              <a:t>Irregulares</a:t>
            </a:r>
          </a:p>
          <a:p>
            <a:r>
              <a:rPr lang="es-ES" sz="2000" dirty="0" smtClean="0"/>
              <a:t>No cumplen los parámetros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r>
              <a:rPr lang="es-ES" sz="2000" dirty="0" smtClean="0"/>
              <a:t>Coxal</a:t>
            </a:r>
          </a:p>
          <a:p>
            <a:r>
              <a:rPr lang="es-ES" sz="2000" dirty="0" smtClean="0"/>
              <a:t>Íleon Isquion Pubis</a:t>
            </a:r>
          </a:p>
          <a:p>
            <a:r>
              <a:rPr lang="es-ES" sz="2000" dirty="0" smtClean="0"/>
              <a:t>Vertebras</a:t>
            </a:r>
          </a:p>
          <a:p>
            <a:r>
              <a:rPr lang="es-ES" sz="2000" dirty="0" smtClean="0"/>
              <a:t>Tema 3 - Articulaciones y patología articular</a:t>
            </a:r>
          </a:p>
          <a:p>
            <a:r>
              <a:rPr lang="es-ES" sz="2000" dirty="0" smtClean="0"/>
              <a:t>Definición</a:t>
            </a:r>
          </a:p>
          <a:p>
            <a:r>
              <a:rPr lang="es-ES" sz="2000" dirty="0" smtClean="0"/>
              <a:t>Unión entre los diferentes huesos del esqueleto, que junto con los músculos constituye el aparato locomotor que permite realizar los movimientos, que proviene de </a:t>
            </a:r>
            <a:r>
              <a:rPr lang="es-ES" sz="2000" dirty="0" err="1" smtClean="0"/>
              <a:t>articulatio</a:t>
            </a:r>
            <a:r>
              <a:rPr lang="es-ES" sz="2000" dirty="0" smtClean="0"/>
              <a:t> </a:t>
            </a:r>
            <a:r>
              <a:rPr lang="es-ES" sz="2000" dirty="0" err="1" smtClean="0"/>
              <a:t>articulationis</a:t>
            </a:r>
            <a:endParaRPr lang="es-ES" sz="2000" dirty="0" smtClean="0"/>
          </a:p>
          <a:p>
            <a:r>
              <a:rPr lang="es-ES" sz="2000" dirty="0" smtClean="0"/>
              <a:t>Clasificación según la capacidad de movimiento Inmóviles o sinartrosis</a:t>
            </a:r>
          </a:p>
          <a:p>
            <a:r>
              <a:rPr lang="es-ES" sz="2000" dirty="0" smtClean="0"/>
              <a:t>Suturas del </a:t>
            </a:r>
            <a:r>
              <a:rPr lang="es-ES" sz="2000" dirty="0" err="1" smtClean="0"/>
              <a:t>craneo</a:t>
            </a:r>
            <a:endParaRPr lang="es-ES" sz="2000" dirty="0" smtClean="0"/>
          </a:p>
          <a:p>
            <a:r>
              <a:rPr lang="es-ES" sz="2000" dirty="0" smtClean="0"/>
              <a:t>Superficies articulares donde aparecen estructuras finamente dentadas que se compenetran entre si</a:t>
            </a:r>
          </a:p>
          <a:p>
            <a:r>
              <a:rPr lang="es-ES" sz="2000" dirty="0" smtClean="0"/>
              <a:t>Superficie articular dentada</a:t>
            </a:r>
          </a:p>
          <a:p>
            <a:r>
              <a:rPr lang="es-ES" sz="2000" dirty="0" smtClean="0"/>
              <a:t>Sutura </a:t>
            </a:r>
            <a:r>
              <a:rPr lang="es-ES" sz="2000" dirty="0" err="1" smtClean="0"/>
              <a:t>Fronto</a:t>
            </a:r>
            <a:r>
              <a:rPr lang="es-ES" sz="2000" dirty="0" smtClean="0"/>
              <a:t> -parietal, </a:t>
            </a:r>
            <a:r>
              <a:rPr lang="es-ES" sz="2000" dirty="0" err="1" smtClean="0"/>
              <a:t>parieto</a:t>
            </a:r>
            <a:r>
              <a:rPr lang="es-ES" sz="2000" dirty="0" smtClean="0"/>
              <a:t> frontal o coronal Sutura </a:t>
            </a:r>
            <a:r>
              <a:rPr lang="es-ES" sz="2000" dirty="0" err="1" smtClean="0"/>
              <a:t>rietal</a:t>
            </a:r>
            <a:endParaRPr lang="es-ES" sz="2000" dirty="0" smtClean="0"/>
          </a:p>
          <a:p>
            <a:r>
              <a:rPr lang="es-ES" sz="2000" dirty="0" err="1" smtClean="0"/>
              <a:t>parieto-ocápital</a:t>
            </a:r>
            <a:r>
              <a:rPr lang="es-ES" sz="2000" dirty="0" smtClean="0"/>
              <a:t>, </a:t>
            </a:r>
            <a:r>
              <a:rPr lang="es-ES" sz="2000" dirty="0" err="1" smtClean="0"/>
              <a:t>occitopito</a:t>
            </a:r>
            <a:r>
              <a:rPr lang="es-ES" sz="2000" dirty="0" smtClean="0"/>
              <a:t> parietal </a:t>
            </a:r>
            <a:r>
              <a:rPr lang="es-ES" sz="2000" dirty="0" err="1" smtClean="0"/>
              <a:t>temporo</a:t>
            </a:r>
            <a:r>
              <a:rPr lang="es-ES" sz="2000" dirty="0" smtClean="0"/>
              <a:t> </a:t>
            </a:r>
            <a:r>
              <a:rPr lang="es-ES" sz="2000" dirty="0" err="1" smtClean="0"/>
              <a:t>parieto</a:t>
            </a:r>
            <a:endParaRPr lang="es-ES" sz="2000" dirty="0" smtClean="0"/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Sínfisis</a:t>
            </a:r>
          </a:p>
          <a:p>
            <a:r>
              <a:rPr lang="es-ES" sz="2000" dirty="0" err="1" smtClean="0"/>
              <a:t>inartrosis</a:t>
            </a:r>
            <a:r>
              <a:rPr lang="es-ES" sz="2000" dirty="0" smtClean="0"/>
              <a:t> en las cuales las </a:t>
            </a:r>
            <a:r>
              <a:rPr lang="es-ES" sz="2000" dirty="0" err="1" smtClean="0"/>
              <a:t>superfic</a:t>
            </a:r>
            <a:r>
              <a:rPr lang="es-ES" sz="2000" dirty="0" smtClean="0"/>
              <a:t> </a:t>
            </a:r>
            <a:r>
              <a:rPr lang="es-ES" sz="2000" dirty="0" err="1" smtClean="0"/>
              <a:t>Ej</a:t>
            </a:r>
            <a:r>
              <a:rPr lang="es-ES" sz="2000" dirty="0" smtClean="0"/>
              <a:t>: </a:t>
            </a:r>
            <a:r>
              <a:rPr lang="es-ES" sz="2000" dirty="0" err="1" smtClean="0"/>
              <a:t>Sinfisis</a:t>
            </a:r>
            <a:r>
              <a:rPr lang="es-ES" sz="2000" dirty="0" smtClean="0"/>
              <a:t> del </a:t>
            </a:r>
            <a:r>
              <a:rPr lang="es-ES" sz="2000" dirty="0" err="1" smtClean="0"/>
              <a:t>puris</a:t>
            </a:r>
            <a:endParaRPr lang="es-ES" sz="2000" dirty="0" smtClean="0"/>
          </a:p>
          <a:p>
            <a:r>
              <a:rPr lang="es-ES" sz="2000" dirty="0" err="1" smtClean="0"/>
              <a:t>Sincondrosis</a:t>
            </a:r>
            <a:endParaRPr lang="es-ES" sz="2000" dirty="0" smtClean="0"/>
          </a:p>
          <a:p>
            <a:r>
              <a:rPr lang="es-ES" sz="2000" dirty="0" err="1" smtClean="0"/>
              <a:t>nartrosis</a:t>
            </a:r>
            <a:r>
              <a:rPr lang="es-ES" sz="2000" dirty="0" smtClean="0"/>
              <a:t> entre las superficies articulares participantes existe un tejido de naturaleza cartilaginosa</a:t>
            </a:r>
          </a:p>
          <a:p>
            <a:r>
              <a:rPr lang="es-ES" sz="2000" dirty="0" err="1" smtClean="0"/>
              <a:t>Ej</a:t>
            </a:r>
            <a:r>
              <a:rPr lang="es-ES" sz="2000" dirty="0" smtClean="0"/>
              <a:t>: rodilla</a:t>
            </a:r>
          </a:p>
          <a:p>
            <a:r>
              <a:rPr lang="es-ES" sz="2000" dirty="0" err="1" smtClean="0"/>
              <a:t>Semimoviles</a:t>
            </a:r>
            <a:r>
              <a:rPr lang="es-ES" sz="2000" dirty="0" smtClean="0"/>
              <a:t> o anfiartrosis</a:t>
            </a:r>
          </a:p>
          <a:p>
            <a:r>
              <a:rPr lang="es-ES" sz="2000" dirty="0" smtClean="0"/>
              <a:t>articulaciones con movilidad primitiva, limitada</a:t>
            </a:r>
          </a:p>
          <a:p>
            <a:r>
              <a:rPr lang="es-ES" sz="2000" dirty="0" err="1" smtClean="0"/>
              <a:t>Ej</a:t>
            </a:r>
            <a:r>
              <a:rPr lang="es-ES" sz="2000" dirty="0" smtClean="0"/>
              <a:t>: articulación de los huesos vertebrales, </a:t>
            </a:r>
            <a:r>
              <a:rPr lang="es-ES" sz="2000" dirty="0" err="1" smtClean="0"/>
              <a:t>flexoexten</a:t>
            </a:r>
            <a:endParaRPr lang="es-ES" sz="2000" dirty="0" smtClean="0"/>
          </a:p>
          <a:p>
            <a:r>
              <a:rPr lang="es-ES" sz="2000" dirty="0" smtClean="0"/>
              <a:t>Móviles o diartrosis	articulaciones verdaderas o sinoviales articulaciones prototipo, con una amplia gama de </a:t>
            </a:r>
            <a:r>
              <a:rPr lang="es-ES" sz="2000" dirty="0" err="1" smtClean="0"/>
              <a:t>movi</a:t>
            </a:r>
            <a:r>
              <a:rPr lang="es-ES" sz="2000" dirty="0" smtClean="0"/>
              <a:t> hombro - escapulo-humeral movimientos 1 al 7</a:t>
            </a:r>
          </a:p>
          <a:p>
            <a:r>
              <a:rPr lang="es-ES" sz="2000" dirty="0" smtClean="0"/>
              <a:t>Tipos de movimientos </a:t>
            </a:r>
            <a:r>
              <a:rPr lang="es-ES" sz="2000" dirty="0" err="1" smtClean="0"/>
              <a:t>Anteversion</a:t>
            </a:r>
            <a:r>
              <a:rPr lang="es-ES" sz="2000" dirty="0" smtClean="0"/>
              <a:t> hacia adelante</a:t>
            </a:r>
          </a:p>
          <a:p>
            <a:r>
              <a:rPr lang="es-ES" sz="2000" dirty="0" smtClean="0"/>
              <a:t>Retrovisor hacia atrás </a:t>
            </a:r>
            <a:r>
              <a:rPr lang="es-ES" sz="2000" dirty="0" err="1" smtClean="0"/>
              <a:t>Abduction</a:t>
            </a:r>
            <a:r>
              <a:rPr lang="es-ES" sz="2000" dirty="0" smtClean="0"/>
              <a:t> hacia fuera </a:t>
            </a:r>
            <a:r>
              <a:rPr lang="es-ES" sz="2000" dirty="0" err="1" smtClean="0"/>
              <a:t>Aduccion</a:t>
            </a:r>
            <a:endParaRPr lang="es-ES" sz="2000" dirty="0" smtClean="0"/>
          </a:p>
          <a:p>
            <a:r>
              <a:rPr lang="es-ES" sz="2000" dirty="0" smtClean="0"/>
              <a:t>hacia el plano medio del cuerpo</a:t>
            </a:r>
          </a:p>
          <a:p>
            <a:r>
              <a:rPr lang="es-ES" sz="2000" dirty="0" smtClean="0"/>
              <a:t>Rotación externa gira sobre su e Rotación interna</a:t>
            </a:r>
          </a:p>
          <a:p>
            <a:r>
              <a:rPr lang="es-ES" sz="2000" dirty="0" smtClean="0"/>
              <a:t>… hacia el interior</a:t>
            </a:r>
          </a:p>
          <a:p>
            <a:r>
              <a:rPr lang="es-ES" sz="2000" dirty="0" err="1" smtClean="0"/>
              <a:t>Circunduccion</a:t>
            </a:r>
            <a:endParaRPr lang="es-ES" sz="2000" dirty="0" smtClean="0"/>
          </a:p>
          <a:p>
            <a:r>
              <a:rPr lang="es-ES" sz="2000" dirty="0" smtClean="0"/>
              <a:t>engloba a los anteriores Flexión</a:t>
            </a:r>
          </a:p>
          <a:p>
            <a:r>
              <a:rPr lang="es-ES" sz="2000" dirty="0" smtClean="0"/>
              <a:t>curvatura o </a:t>
            </a:r>
            <a:r>
              <a:rPr lang="es-ES" sz="2000" dirty="0" err="1" smtClean="0"/>
              <a:t>plegatura</a:t>
            </a:r>
            <a:endParaRPr lang="es-ES" sz="2000" dirty="0" smtClean="0"/>
          </a:p>
          <a:p>
            <a:r>
              <a:rPr lang="es-ES" sz="2000" dirty="0" err="1" smtClean="0"/>
              <a:t>Extension</a:t>
            </a:r>
            <a:endParaRPr lang="es-ES" sz="2000" dirty="0" smtClean="0"/>
          </a:p>
          <a:p>
            <a:r>
              <a:rPr lang="es-ES" sz="2000" dirty="0" smtClean="0"/>
              <a:t>… contrario … vuelve Pronación</a:t>
            </a:r>
          </a:p>
          <a:p>
            <a:r>
              <a:rPr lang="es-ES" sz="2000" dirty="0" smtClean="0"/>
              <a:t>antebrazo hace que el dorso de la mano se </a:t>
            </a:r>
            <a:r>
              <a:rPr lang="es-ES" sz="2000" dirty="0" err="1" smtClean="0"/>
              <a:t>situe</a:t>
            </a:r>
            <a:r>
              <a:rPr lang="es-ES" sz="2000" dirty="0" smtClean="0"/>
              <a:t> hacia adelante</a:t>
            </a:r>
          </a:p>
          <a:p>
            <a:r>
              <a:rPr lang="es-ES" sz="2000" dirty="0" smtClean="0"/>
              <a:t>o hacia arriba Supinación</a:t>
            </a:r>
          </a:p>
          <a:p>
            <a:r>
              <a:rPr lang="es-ES" sz="2000" dirty="0" smtClean="0"/>
              <a:t>… contrario.</a:t>
            </a:r>
          </a:p>
          <a:p>
            <a:r>
              <a:rPr lang="es-ES" sz="2000" dirty="0" smtClean="0"/>
              <a:t>Elementos que definen Elementos de sostén huesos</a:t>
            </a:r>
          </a:p>
          <a:p>
            <a:r>
              <a:rPr lang="es-ES" sz="2000" dirty="0" smtClean="0"/>
              <a:t>De unión</a:t>
            </a:r>
          </a:p>
          <a:p>
            <a:r>
              <a:rPr lang="es-ES" sz="2000" dirty="0" smtClean="0"/>
              <a:t>De revestimiento</a:t>
            </a:r>
          </a:p>
          <a:p>
            <a:r>
              <a:rPr lang="es-ES" sz="2000" dirty="0" smtClean="0"/>
              <a:t>cavidad articular o sinovial</a:t>
            </a:r>
          </a:p>
          <a:p>
            <a:r>
              <a:rPr lang="es-ES" sz="2000" dirty="0" err="1" smtClean="0"/>
              <a:t>cartilago</a:t>
            </a:r>
            <a:r>
              <a:rPr lang="es-ES" sz="2000" dirty="0" smtClean="0"/>
              <a:t> articular, membrana sinovial y </a:t>
            </a:r>
            <a:r>
              <a:rPr lang="es-ES" sz="2000" dirty="0" err="1" smtClean="0"/>
              <a:t>liquid.osinovial</a:t>
            </a:r>
            <a:r>
              <a:rPr lang="es-ES" sz="2000" dirty="0" smtClean="0"/>
              <a:t> </a:t>
            </a:r>
            <a:r>
              <a:rPr lang="es-ES" sz="2000" dirty="0" err="1" smtClean="0"/>
              <a:t>Cliquido</a:t>
            </a:r>
            <a:r>
              <a:rPr lang="es-ES" sz="2000" dirty="0" smtClean="0"/>
              <a:t> espeso viscos y filamentoso que </a:t>
            </a:r>
            <a:r>
              <a:rPr lang="es-ES" sz="2000" dirty="0" err="1" smtClean="0"/>
              <a:t>actua</a:t>
            </a:r>
            <a:r>
              <a:rPr lang="es-ES" sz="2000" dirty="0" smtClean="0"/>
              <a:t> como lubrificante articular</a:t>
            </a:r>
          </a:p>
          <a:p>
            <a:r>
              <a:rPr lang="es-ES" sz="2000" dirty="0" smtClean="0"/>
              <a:t>Discos y meniscos</a:t>
            </a:r>
          </a:p>
          <a:p>
            <a:r>
              <a:rPr lang="es-ES" sz="2000" dirty="0" smtClean="0"/>
              <a:t>en articulaciones que soportan mucho peso </a:t>
            </a:r>
            <a:r>
              <a:rPr lang="es-ES" sz="2000" dirty="0" err="1" smtClean="0"/>
              <a:t>occipito-altoidea</a:t>
            </a:r>
            <a:endParaRPr lang="es-ES" sz="2000" dirty="0" smtClean="0"/>
          </a:p>
          <a:p>
            <a:r>
              <a:rPr lang="es-ES" sz="2000" dirty="0" smtClean="0"/>
              <a:t>participan</a:t>
            </a:r>
          </a:p>
          <a:p>
            <a:r>
              <a:rPr lang="es-ES" sz="2000" dirty="0" smtClean="0"/>
              <a:t>occipital: </a:t>
            </a:r>
            <a:r>
              <a:rPr lang="es-ES" sz="2000" dirty="0" err="1" smtClean="0"/>
              <a:t>condilos</a:t>
            </a:r>
            <a:endParaRPr lang="es-ES" sz="2000" dirty="0" smtClean="0"/>
          </a:p>
          <a:p>
            <a:r>
              <a:rPr lang="es-ES" sz="2000" dirty="0" smtClean="0"/>
              <a:t>atlas: superficies articulares craneales: cavidad glenoidea o carilla articular superior</a:t>
            </a:r>
          </a:p>
          <a:p>
            <a:r>
              <a:rPr lang="es-ES" sz="2000" dirty="0" smtClean="0"/>
              <a:t>función</a:t>
            </a:r>
          </a:p>
          <a:p>
            <a:r>
              <a:rPr lang="es-ES" sz="2000" dirty="0" smtClean="0"/>
              <a:t>sostén de la cabeza movimientos</a:t>
            </a:r>
          </a:p>
          <a:p>
            <a:r>
              <a:rPr lang="es-ES" sz="2000" dirty="0" err="1" smtClean="0"/>
              <a:t>flexoextensión</a:t>
            </a:r>
            <a:r>
              <a:rPr lang="es-ES" sz="2000" dirty="0" smtClean="0"/>
              <a:t>: ventral y dorsal inclinación</a:t>
            </a:r>
          </a:p>
          <a:p>
            <a:r>
              <a:rPr lang="es-ES" sz="2000" dirty="0" err="1" smtClean="0"/>
              <a:t>Atlo</a:t>
            </a:r>
            <a:r>
              <a:rPr lang="es-ES" sz="2000" dirty="0" smtClean="0"/>
              <a:t> axoidea</a:t>
            </a:r>
          </a:p>
          <a:p>
            <a:r>
              <a:rPr lang="es-ES" sz="2000" dirty="0" smtClean="0"/>
              <a:t>participan</a:t>
            </a:r>
          </a:p>
          <a:p>
            <a:r>
              <a:rPr lang="es-ES" sz="2000" dirty="0" smtClean="0"/>
              <a:t>Atlas: superficies caudales o carillas articulares inferiores</a:t>
            </a:r>
          </a:p>
          <a:p>
            <a:r>
              <a:rPr lang="es-ES" sz="2000" dirty="0" smtClean="0"/>
              <a:t>Axis : superficies articulares craneales + </a:t>
            </a:r>
            <a:r>
              <a:rPr lang="es-ES" sz="2000" dirty="0" err="1" smtClean="0"/>
              <a:t>apofisis</a:t>
            </a:r>
            <a:r>
              <a:rPr lang="es-ES" sz="2000" dirty="0" smtClean="0"/>
              <a:t> o diente (</a:t>
            </a:r>
            <a:r>
              <a:rPr lang="es-ES" sz="2000" dirty="0" err="1" smtClean="0"/>
              <a:t>apofisis</a:t>
            </a:r>
            <a:r>
              <a:rPr lang="es-ES" sz="2000" dirty="0" smtClean="0"/>
              <a:t> </a:t>
            </a:r>
            <a:r>
              <a:rPr lang="es-ES" sz="2000" dirty="0" err="1" smtClean="0"/>
              <a:t>odontoides</a:t>
            </a:r>
            <a:r>
              <a:rPr lang="es-ES" sz="2000" dirty="0" smtClean="0"/>
              <a:t> del axis)</a:t>
            </a:r>
          </a:p>
          <a:p>
            <a:r>
              <a:rPr lang="es-ES" sz="2000" dirty="0" smtClean="0"/>
              <a:t>función</a:t>
            </a:r>
          </a:p>
          <a:p>
            <a:r>
              <a:rPr lang="es-ES" sz="2000" dirty="0" smtClean="0"/>
              <a:t>rotación de la cabeza Movimientos</a:t>
            </a:r>
          </a:p>
          <a:p>
            <a:r>
              <a:rPr lang="es-ES" sz="2000" dirty="0" smtClean="0"/>
              <a:t>ligera lateralización </a:t>
            </a:r>
            <a:r>
              <a:rPr lang="es-ES" sz="2000" dirty="0" err="1" smtClean="0"/>
              <a:t>temporo</a:t>
            </a:r>
            <a:r>
              <a:rPr lang="es-ES" sz="2000" dirty="0" smtClean="0"/>
              <a:t> maxilar</a:t>
            </a:r>
          </a:p>
          <a:p>
            <a:r>
              <a:rPr lang="es-ES" sz="2000" dirty="0" smtClean="0"/>
              <a:t>participan</a:t>
            </a:r>
          </a:p>
          <a:p>
            <a:r>
              <a:rPr lang="es-ES" sz="2000" dirty="0" smtClean="0"/>
              <a:t>h. temporal: cavidad glenoidea de la porción escamosa</a:t>
            </a:r>
          </a:p>
          <a:p>
            <a:r>
              <a:rPr lang="es-ES" sz="2000" dirty="0" err="1" smtClean="0"/>
              <a:t>mandibula</a:t>
            </a:r>
            <a:r>
              <a:rPr lang="es-ES" sz="2000" dirty="0" smtClean="0"/>
              <a:t>: </a:t>
            </a:r>
            <a:r>
              <a:rPr lang="es-ES" sz="2000" dirty="0" err="1" smtClean="0"/>
              <a:t>condilo</a:t>
            </a:r>
            <a:r>
              <a:rPr lang="es-ES" sz="2000" dirty="0" smtClean="0"/>
              <a:t> de la porción vertical, rama o arco (cara externa)</a:t>
            </a:r>
          </a:p>
          <a:p>
            <a:r>
              <a:rPr lang="es-ES" sz="2000" dirty="0" smtClean="0"/>
              <a:t>movimientos</a:t>
            </a:r>
          </a:p>
          <a:p>
            <a:r>
              <a:rPr lang="es-ES" sz="2000" dirty="0" smtClean="0"/>
              <a:t>ascenso y descenso</a:t>
            </a:r>
          </a:p>
          <a:p>
            <a:r>
              <a:rPr lang="es-ES" sz="2000" dirty="0" smtClean="0"/>
              <a:t>lateralización o </a:t>
            </a:r>
            <a:r>
              <a:rPr lang="es-ES" sz="2000" dirty="0" err="1" smtClean="0"/>
              <a:t>diducción</a:t>
            </a:r>
            <a:r>
              <a:rPr lang="es-ES" sz="2000" dirty="0" smtClean="0"/>
              <a:t> propulsión / </a:t>
            </a:r>
            <a:r>
              <a:rPr lang="es-ES" sz="2000" dirty="0" err="1" smtClean="0"/>
              <a:t>protusión</a:t>
            </a:r>
            <a:endParaRPr lang="es-ES" sz="2000" dirty="0" smtClean="0"/>
          </a:p>
          <a:p>
            <a:r>
              <a:rPr lang="es-ES" sz="2000" dirty="0" err="1" smtClean="0"/>
              <a:t>escapulohumeral</a:t>
            </a:r>
            <a:r>
              <a:rPr lang="es-ES" sz="2000" dirty="0" smtClean="0"/>
              <a:t> (hombro ) participan</a:t>
            </a:r>
          </a:p>
          <a:p>
            <a:r>
              <a:rPr lang="es-ES" sz="2000" dirty="0" smtClean="0"/>
              <a:t>escapula o omoplato: cavidad glenoidea humero: </a:t>
            </a:r>
            <a:r>
              <a:rPr lang="es-ES" sz="2000" dirty="0" err="1" smtClean="0"/>
              <a:t>angulo</a:t>
            </a:r>
            <a:r>
              <a:rPr lang="es-ES" sz="2000" dirty="0" smtClean="0"/>
              <a:t> lateral, la cabeza del homero</a:t>
            </a:r>
          </a:p>
          <a:p>
            <a:r>
              <a:rPr lang="es-ES" sz="2000" dirty="0" smtClean="0"/>
              <a:t>movimientos</a:t>
            </a:r>
          </a:p>
          <a:p>
            <a:r>
              <a:rPr lang="es-ES" sz="2000" dirty="0" err="1" smtClean="0"/>
              <a:t>anteversión</a:t>
            </a:r>
            <a:r>
              <a:rPr lang="es-ES" sz="2000" dirty="0" smtClean="0"/>
              <a:t> retroversión </a:t>
            </a:r>
            <a:r>
              <a:rPr lang="es-ES" sz="2000" dirty="0" err="1" smtClean="0"/>
              <a:t>circundución</a:t>
            </a:r>
            <a:r>
              <a:rPr lang="es-ES" sz="2000" dirty="0" smtClean="0"/>
              <a:t> </a:t>
            </a:r>
            <a:r>
              <a:rPr lang="es-ES" sz="2000" dirty="0" err="1" smtClean="0"/>
              <a:t>adducción</a:t>
            </a:r>
            <a:endParaRPr lang="es-ES" sz="2000" dirty="0" smtClean="0"/>
          </a:p>
          <a:p>
            <a:r>
              <a:rPr lang="es-ES" sz="2000" dirty="0" smtClean="0"/>
              <a:t>rotación: interna y externa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Codo</a:t>
            </a:r>
          </a:p>
          <a:p>
            <a:r>
              <a:rPr lang="es-ES" sz="2000" dirty="0" smtClean="0"/>
              <a:t>participan</a:t>
            </a:r>
          </a:p>
          <a:p>
            <a:r>
              <a:rPr lang="es-ES" sz="2000" dirty="0" smtClean="0"/>
              <a:t>humero: </a:t>
            </a:r>
            <a:r>
              <a:rPr lang="es-ES" sz="2000" dirty="0" err="1" smtClean="0"/>
              <a:t>sepifisis</a:t>
            </a:r>
            <a:r>
              <a:rPr lang="es-ES" sz="2000" dirty="0" smtClean="0"/>
              <a:t> distal del humero ... </a:t>
            </a:r>
            <a:r>
              <a:rPr lang="es-ES" sz="2000" dirty="0" err="1" smtClean="0"/>
              <a:t>condilo</a:t>
            </a:r>
            <a:r>
              <a:rPr lang="es-ES" sz="2000" dirty="0" smtClean="0"/>
              <a:t> o capitulo </a:t>
            </a:r>
            <a:r>
              <a:rPr lang="es-ES" sz="2000" dirty="0" err="1" smtClean="0"/>
              <a:t>troclea</a:t>
            </a:r>
            <a:r>
              <a:rPr lang="es-ES" sz="2000" dirty="0" smtClean="0"/>
              <a:t> humeral</a:t>
            </a:r>
          </a:p>
          <a:p>
            <a:r>
              <a:rPr lang="es-ES" sz="2000" dirty="0" smtClean="0"/>
              <a:t>cubito y radio: </a:t>
            </a:r>
            <a:r>
              <a:rPr lang="es-ES" sz="2000" dirty="0" err="1" smtClean="0"/>
              <a:t>epifisis</a:t>
            </a:r>
            <a:r>
              <a:rPr lang="es-ES" sz="2000" dirty="0" smtClean="0"/>
              <a:t> proximal</a:t>
            </a:r>
          </a:p>
          <a:p>
            <a:r>
              <a:rPr lang="es-ES" sz="2000" dirty="0" smtClean="0"/>
              <a:t>escotadura o </a:t>
            </a:r>
            <a:r>
              <a:rPr lang="es-ES" sz="2000" dirty="0" err="1" smtClean="0"/>
              <a:t>cabidad</a:t>
            </a:r>
            <a:r>
              <a:rPr lang="es-ES" sz="2000" dirty="0" smtClean="0"/>
              <a:t> sigmoidea mayor del cubito o escotadura </a:t>
            </a:r>
            <a:r>
              <a:rPr lang="es-ES" sz="2000" dirty="0" err="1" smtClean="0"/>
              <a:t>troclear</a:t>
            </a:r>
            <a:endParaRPr lang="es-ES" sz="2000" dirty="0" smtClean="0"/>
          </a:p>
          <a:p>
            <a:r>
              <a:rPr lang="es-ES" sz="2000" dirty="0" smtClean="0"/>
              <a:t>movimientos</a:t>
            </a:r>
          </a:p>
          <a:p>
            <a:r>
              <a:rPr lang="es-ES" sz="2000" dirty="0" smtClean="0"/>
              <a:t>Flexo extensión</a:t>
            </a:r>
          </a:p>
          <a:p>
            <a:r>
              <a:rPr lang="es-ES" sz="2000" dirty="0" smtClean="0"/>
              <a:t>ligera lateralización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muñeca</a:t>
            </a:r>
          </a:p>
          <a:p>
            <a:r>
              <a:rPr lang="es-ES" sz="2000" dirty="0" smtClean="0"/>
              <a:t>1° articulación</a:t>
            </a:r>
          </a:p>
          <a:p>
            <a:r>
              <a:rPr lang="es-ES" sz="2000" dirty="0" smtClean="0"/>
              <a:t>radio carpiana	</a:t>
            </a:r>
            <a:r>
              <a:rPr lang="es-ES" sz="2000" dirty="0" err="1" smtClean="0"/>
              <a:t>camara</a:t>
            </a:r>
            <a:r>
              <a:rPr lang="es-ES" sz="2000" dirty="0" smtClean="0"/>
              <a:t> proximal 2° articulación</a:t>
            </a:r>
          </a:p>
          <a:p>
            <a:r>
              <a:rPr lang="es-ES" sz="2000" dirty="0" err="1" smtClean="0"/>
              <a:t>intercarpiana</a:t>
            </a:r>
            <a:r>
              <a:rPr lang="es-ES" sz="2000" dirty="0" smtClean="0"/>
              <a:t>	</a:t>
            </a:r>
            <a:r>
              <a:rPr lang="es-ES" sz="2000" dirty="0" err="1" smtClean="0"/>
              <a:t>camara</a:t>
            </a:r>
            <a:r>
              <a:rPr lang="es-ES" sz="2000" dirty="0" smtClean="0"/>
              <a:t> distal participan</a:t>
            </a:r>
          </a:p>
          <a:p>
            <a:r>
              <a:rPr lang="es-ES" sz="2000" dirty="0" smtClean="0"/>
              <a:t>todos los huesos de la 1 fila del carpo todos los huesos de la 2 Fila del carpo</a:t>
            </a:r>
          </a:p>
          <a:p>
            <a:r>
              <a:rPr lang="es-ES" sz="2000" dirty="0" smtClean="0"/>
              <a:t>movimientos</a:t>
            </a:r>
          </a:p>
          <a:p>
            <a:r>
              <a:rPr lang="es-ES" sz="2000" dirty="0" smtClean="0"/>
              <a:t>abducción </a:t>
            </a:r>
            <a:r>
              <a:rPr lang="es-ES" sz="2000" dirty="0" err="1" smtClean="0"/>
              <a:t>adducción</a:t>
            </a:r>
            <a:r>
              <a:rPr lang="es-ES" sz="2000" dirty="0" smtClean="0"/>
              <a:t> </a:t>
            </a:r>
            <a:r>
              <a:rPr lang="es-ES" sz="2000" dirty="0" err="1" smtClean="0"/>
              <a:t>flexoextensión</a:t>
            </a:r>
            <a:r>
              <a:rPr lang="es-ES" sz="2000" dirty="0" smtClean="0"/>
              <a:t> </a:t>
            </a:r>
            <a:r>
              <a:rPr lang="es-ES" sz="2000" dirty="0" err="1" smtClean="0"/>
              <a:t>circunduccción</a:t>
            </a:r>
            <a:endParaRPr lang="es-ES" sz="2000" dirty="0" smtClean="0"/>
          </a:p>
          <a:p>
            <a:r>
              <a:rPr lang="es-ES" sz="2000" dirty="0" smtClean="0"/>
              <a:t>prono supinación, asociada antebrazo cadera coxofemoral</a:t>
            </a:r>
          </a:p>
          <a:p>
            <a:r>
              <a:rPr lang="es-ES" sz="2000" dirty="0" smtClean="0"/>
              <a:t>participan</a:t>
            </a:r>
          </a:p>
          <a:p>
            <a:r>
              <a:rPr lang="es-ES" sz="2000" dirty="0" smtClean="0"/>
              <a:t>coxal: cavidad cotiloidea vida </a:t>
            </a:r>
            <a:r>
              <a:rPr lang="es-ES" sz="2000" dirty="0" err="1" smtClean="0"/>
              <a:t>acetabula</a:t>
            </a:r>
            <a:r>
              <a:rPr lang="es-ES" sz="2000" dirty="0" smtClean="0"/>
              <a:t> o </a:t>
            </a:r>
            <a:r>
              <a:rPr lang="es-ES" sz="2000" dirty="0" err="1" smtClean="0"/>
              <a:t>acetabulo</a:t>
            </a:r>
            <a:r>
              <a:rPr lang="es-ES" sz="2000" dirty="0" smtClean="0"/>
              <a:t> </a:t>
            </a:r>
            <a:r>
              <a:rPr lang="es-ES" sz="2000" dirty="0" err="1" smtClean="0"/>
              <a:t>femur</a:t>
            </a:r>
            <a:r>
              <a:rPr lang="es-ES" sz="2000" dirty="0" smtClean="0"/>
              <a:t> : </a:t>
            </a:r>
            <a:r>
              <a:rPr lang="es-ES" sz="2000" dirty="0" err="1" smtClean="0"/>
              <a:t>epifisis</a:t>
            </a:r>
            <a:r>
              <a:rPr lang="es-ES" sz="2000" dirty="0" smtClean="0"/>
              <a:t> proximal (cabeza del </a:t>
            </a:r>
            <a:r>
              <a:rPr lang="es-ES" sz="2000" dirty="0" err="1" smtClean="0"/>
              <a:t>femur</a:t>
            </a:r>
            <a:r>
              <a:rPr lang="es-ES" sz="2000" dirty="0" smtClean="0"/>
              <a:t>)</a:t>
            </a:r>
          </a:p>
          <a:p>
            <a:r>
              <a:rPr lang="es-ES" sz="2000" dirty="0" smtClean="0"/>
              <a:t>movimientos</a:t>
            </a:r>
          </a:p>
          <a:p>
            <a:r>
              <a:rPr lang="es-ES" sz="2000" dirty="0" smtClean="0"/>
              <a:t>abducción </a:t>
            </a:r>
            <a:r>
              <a:rPr lang="es-ES" sz="2000" dirty="0" err="1" smtClean="0"/>
              <a:t>adducción</a:t>
            </a:r>
            <a:r>
              <a:rPr lang="es-ES" sz="2000" dirty="0" smtClean="0"/>
              <a:t> ante pulsión retropulsión</a:t>
            </a:r>
          </a:p>
          <a:p>
            <a:r>
              <a:rPr lang="es-ES" sz="2000" dirty="0" smtClean="0"/>
              <a:t>rotación externa e interna </a:t>
            </a:r>
            <a:r>
              <a:rPr lang="es-ES" sz="2000" dirty="0" err="1" smtClean="0"/>
              <a:t>circunduccion</a:t>
            </a:r>
            <a:endParaRPr lang="es-ES" sz="2000" dirty="0" smtClean="0"/>
          </a:p>
          <a:p>
            <a:r>
              <a:rPr lang="es-ES" sz="2000" dirty="0" smtClean="0"/>
              <a:t>rodilla</a:t>
            </a:r>
          </a:p>
          <a:p>
            <a:r>
              <a:rPr lang="es-ES" sz="2000" dirty="0" smtClean="0"/>
              <a:t>participar</a:t>
            </a:r>
          </a:p>
          <a:p>
            <a:r>
              <a:rPr lang="es-ES" sz="2000" dirty="0" err="1" smtClean="0"/>
              <a:t>Femur</a:t>
            </a:r>
            <a:r>
              <a:rPr lang="es-ES" sz="2000" dirty="0" smtClean="0"/>
              <a:t>: </a:t>
            </a:r>
            <a:r>
              <a:rPr lang="es-ES" sz="2000" dirty="0" err="1" smtClean="0"/>
              <a:t>epifisis</a:t>
            </a:r>
            <a:r>
              <a:rPr lang="es-ES" sz="2000" dirty="0" smtClean="0"/>
              <a:t> distal, </a:t>
            </a:r>
            <a:r>
              <a:rPr lang="es-ES" sz="2000" dirty="0" err="1" smtClean="0"/>
              <a:t>condilos</a:t>
            </a:r>
            <a:r>
              <a:rPr lang="es-ES" sz="2000" dirty="0" smtClean="0"/>
              <a:t> </a:t>
            </a:r>
            <a:r>
              <a:rPr lang="es-ES" sz="2000" dirty="0" err="1" smtClean="0"/>
              <a:t>intorno</a:t>
            </a:r>
            <a:r>
              <a:rPr lang="es-ES" sz="2000" dirty="0" smtClean="0"/>
              <a:t> y externo rotula: cura dorsal, superficies articulares o carillas</a:t>
            </a:r>
          </a:p>
          <a:p>
            <a:r>
              <a:rPr lang="es-ES" sz="2000" dirty="0" err="1" smtClean="0"/>
              <a:t>tivia</a:t>
            </a:r>
            <a:r>
              <a:rPr lang="es-ES" sz="2000" dirty="0" smtClean="0"/>
              <a:t>: cavidades glenoideas o platillos </a:t>
            </a:r>
            <a:r>
              <a:rPr lang="es-ES" sz="2000" dirty="0" err="1" smtClean="0"/>
              <a:t>tiviales</a:t>
            </a:r>
            <a:r>
              <a:rPr lang="es-ES" sz="2000" dirty="0" smtClean="0"/>
              <a:t>	situados a nivel craneal</a:t>
            </a:r>
          </a:p>
          <a:p>
            <a:r>
              <a:rPr lang="es-ES" sz="2000" dirty="0" smtClean="0"/>
              <a:t>movimientos</a:t>
            </a:r>
          </a:p>
          <a:p>
            <a:r>
              <a:rPr lang="es-ES" sz="2000" dirty="0" smtClean="0"/>
              <a:t>Flexo </a:t>
            </a:r>
            <a:r>
              <a:rPr lang="es-ES" sz="2000" dirty="0" err="1" smtClean="0"/>
              <a:t>extension</a:t>
            </a:r>
            <a:endParaRPr lang="es-ES" sz="2000" dirty="0" smtClean="0"/>
          </a:p>
          <a:p>
            <a:r>
              <a:rPr lang="es-ES" sz="2000" dirty="0" smtClean="0"/>
              <a:t>ligera </a:t>
            </a:r>
            <a:r>
              <a:rPr lang="es-ES" sz="2000" dirty="0" err="1" smtClean="0"/>
              <a:t>inclinacion</a:t>
            </a:r>
            <a:r>
              <a:rPr lang="es-ES" sz="2000" dirty="0" smtClean="0"/>
              <a:t> lateral tobillo - tibio </a:t>
            </a:r>
            <a:r>
              <a:rPr lang="es-ES" sz="2000" dirty="0" err="1" smtClean="0"/>
              <a:t>peronea</a:t>
            </a:r>
            <a:r>
              <a:rPr lang="es-ES" sz="2000" dirty="0" smtClean="0"/>
              <a:t> </a:t>
            </a:r>
            <a:r>
              <a:rPr lang="es-ES" sz="2000" dirty="0" err="1" smtClean="0"/>
              <a:t>astragalina</a:t>
            </a:r>
            <a:endParaRPr lang="es-ES" sz="2000" dirty="0" smtClean="0"/>
          </a:p>
          <a:p>
            <a:r>
              <a:rPr lang="es-ES" sz="2000" dirty="0" smtClean="0"/>
              <a:t>participan</a:t>
            </a:r>
          </a:p>
          <a:p>
            <a:r>
              <a:rPr lang="es-ES" sz="2000" dirty="0" smtClean="0"/>
              <a:t>tibia: caras caudales de </a:t>
            </a:r>
            <a:r>
              <a:rPr lang="es-ES" sz="2000" dirty="0" err="1" smtClean="0"/>
              <a:t>epifisis</a:t>
            </a:r>
            <a:r>
              <a:rPr lang="es-ES" sz="2000" dirty="0" smtClean="0"/>
              <a:t> distal peroné: ..............</a:t>
            </a:r>
          </a:p>
          <a:p>
            <a:r>
              <a:rPr lang="es-ES" sz="2000" dirty="0" err="1" smtClean="0"/>
              <a:t>astragalo</a:t>
            </a:r>
            <a:r>
              <a:rPr lang="es-ES" sz="2000" dirty="0" smtClean="0"/>
              <a:t>: superficie elevada con forma de ovalo - polea </a:t>
            </a:r>
            <a:r>
              <a:rPr lang="es-ES" sz="2000" dirty="0" err="1" smtClean="0"/>
              <a:t>astragalina</a:t>
            </a:r>
            <a:endParaRPr lang="es-ES" sz="2000" dirty="0" smtClean="0"/>
          </a:p>
          <a:p>
            <a:r>
              <a:rPr lang="es-ES" sz="2000" dirty="0" smtClean="0"/>
              <a:t>movimientos</a:t>
            </a:r>
          </a:p>
          <a:p>
            <a:r>
              <a:rPr lang="es-ES" sz="2000" dirty="0" smtClean="0"/>
              <a:t>flexión </a:t>
            </a:r>
            <a:r>
              <a:rPr lang="es-ES" sz="2000" dirty="0" err="1" smtClean="0"/>
              <a:t>extension</a:t>
            </a:r>
            <a:r>
              <a:rPr lang="es-ES" sz="2000" dirty="0" smtClean="0"/>
              <a:t> abducción </a:t>
            </a:r>
            <a:r>
              <a:rPr lang="es-ES" sz="2000" dirty="0" err="1" smtClean="0"/>
              <a:t>adducción</a:t>
            </a:r>
            <a:endParaRPr lang="es-ES" sz="2000" dirty="0" smtClean="0"/>
          </a:p>
          <a:p>
            <a:r>
              <a:rPr lang="es-ES" sz="2000" dirty="0" smtClean="0"/>
              <a:t>prono supinación rotación</a:t>
            </a:r>
          </a:p>
          <a:p>
            <a:r>
              <a:rPr lang="es-ES" sz="2000" dirty="0" smtClean="0"/>
              <a:t>Patología</a:t>
            </a:r>
          </a:p>
          <a:p>
            <a:r>
              <a:rPr lang="es-ES" sz="2000" dirty="0" smtClean="0"/>
              <a:t>Artrosis</a:t>
            </a:r>
          </a:p>
          <a:p>
            <a:r>
              <a:rPr lang="es-ES" sz="2000" dirty="0" smtClean="0"/>
              <a:t>degeneración del </a:t>
            </a:r>
            <a:r>
              <a:rPr lang="es-ES" sz="2000" dirty="0" err="1" smtClean="0"/>
              <a:t>cartilago</a:t>
            </a:r>
            <a:r>
              <a:rPr lang="es-ES" sz="2000" dirty="0" smtClean="0"/>
              <a:t> enfermedad </a:t>
            </a:r>
            <a:r>
              <a:rPr lang="es-ES" sz="2000" dirty="0" err="1" smtClean="0"/>
              <a:t>cronica</a:t>
            </a:r>
            <a:endParaRPr lang="es-ES" sz="2000" dirty="0" smtClean="0"/>
          </a:p>
          <a:p>
            <a:r>
              <a:rPr lang="es-ES" sz="2000" dirty="0" smtClean="0"/>
              <a:t>afina, agrieta, destruye frecuente 40 — 50 años factores</a:t>
            </a:r>
          </a:p>
          <a:p>
            <a:r>
              <a:rPr lang="es-ES" sz="2000" dirty="0" smtClean="0"/>
              <a:t>trabajo </a:t>
            </a:r>
            <a:r>
              <a:rPr lang="es-ES" sz="2000" dirty="0" err="1" smtClean="0"/>
              <a:t>Risi</a:t>
            </a:r>
            <a:r>
              <a:rPr lang="es-ES" sz="2000" dirty="0" smtClean="0"/>
              <a:t> obesidad</a:t>
            </a:r>
          </a:p>
          <a:p>
            <a:r>
              <a:rPr lang="es-ES" sz="2000" dirty="0" smtClean="0"/>
              <a:t>Art. más afectadas</a:t>
            </a:r>
          </a:p>
          <a:p>
            <a:r>
              <a:rPr lang="es-ES" sz="2000" dirty="0" smtClean="0"/>
              <a:t>rodillas cadera</a:t>
            </a:r>
          </a:p>
          <a:p>
            <a:r>
              <a:rPr lang="es-ES" sz="2000" dirty="0" smtClean="0"/>
              <a:t>columna vertebral </a:t>
            </a:r>
            <a:r>
              <a:rPr lang="es-ES" sz="2000" dirty="0" err="1" smtClean="0"/>
              <a:t>Clinica</a:t>
            </a:r>
            <a:endParaRPr lang="es-ES" sz="2000" dirty="0" smtClean="0"/>
          </a:p>
          <a:p>
            <a:r>
              <a:rPr lang="es-ES" sz="2000" dirty="0" smtClean="0"/>
              <a:t>dolor </a:t>
            </a:r>
            <a:r>
              <a:rPr lang="es-ES" sz="2000" dirty="0" err="1" smtClean="0"/>
              <a:t>mecanico</a:t>
            </a:r>
            <a:endParaRPr lang="es-ES" sz="2000" dirty="0" smtClean="0"/>
          </a:p>
          <a:p>
            <a:r>
              <a:rPr lang="es-ES" sz="2000" dirty="0" smtClean="0"/>
              <a:t>en clara relación </a:t>
            </a:r>
            <a:r>
              <a:rPr lang="es-ES" sz="2000" dirty="0" err="1" smtClean="0"/>
              <a:t>conmovilidad</a:t>
            </a:r>
            <a:r>
              <a:rPr lang="es-ES" sz="2000" dirty="0" smtClean="0"/>
              <a:t> articular.</a:t>
            </a:r>
          </a:p>
          <a:p>
            <a:r>
              <a:rPr lang="es-ES" sz="2000" dirty="0" smtClean="0"/>
              <a:t>aparece al movilizar la arte y cede con el reposo rigidez disminución de movilidad articular</a:t>
            </a:r>
          </a:p>
          <a:p>
            <a:r>
              <a:rPr lang="es-ES" sz="2000" dirty="0" smtClean="0"/>
              <a:t>aparece </a:t>
            </a:r>
            <a:r>
              <a:rPr lang="es-ES" sz="2000" dirty="0" err="1" smtClean="0"/>
              <a:t>despues</a:t>
            </a:r>
            <a:r>
              <a:rPr lang="es-ES" sz="2000" dirty="0" smtClean="0"/>
              <a:t> de descanso prolongado	desaparece a los pocos minutos de reanudar la actividad</a:t>
            </a:r>
          </a:p>
          <a:p>
            <a:r>
              <a:rPr lang="es-ES" sz="2000" dirty="0" smtClean="0"/>
              <a:t>crujidos y </a:t>
            </a:r>
            <a:r>
              <a:rPr lang="es-ES" sz="2000" dirty="0" err="1" smtClean="0"/>
              <a:t>chaschidos</a:t>
            </a:r>
            <a:endParaRPr lang="es-ES" sz="2000" dirty="0" smtClean="0"/>
          </a:p>
          <a:p>
            <a:r>
              <a:rPr lang="es-ES" sz="2000" dirty="0" smtClean="0"/>
              <a:t>son percibidos por el enfermo al movilizar la </a:t>
            </a:r>
            <a:r>
              <a:rPr lang="es-ES" sz="2000" dirty="0" err="1" smtClean="0"/>
              <a:t>articulacióndeformidad</a:t>
            </a:r>
            <a:r>
              <a:rPr lang="es-ES" sz="2000" dirty="0" smtClean="0"/>
              <a:t> articular</a:t>
            </a:r>
          </a:p>
          <a:p>
            <a:r>
              <a:rPr lang="es-ES" sz="2000" dirty="0" smtClean="0"/>
              <a:t>dificultad funcional</a:t>
            </a:r>
          </a:p>
          <a:p>
            <a:r>
              <a:rPr lang="es-ES" sz="2000" dirty="0" smtClean="0"/>
              <a:t>la enfermedad </a:t>
            </a:r>
            <a:r>
              <a:rPr lang="es-ES" sz="2000" dirty="0" err="1" smtClean="0"/>
              <a:t>progresalentamente</a:t>
            </a:r>
            <a:r>
              <a:rPr lang="es-ES" sz="2000" dirty="0" smtClean="0"/>
              <a:t> y a medida que avanza la edad del paciente</a:t>
            </a:r>
          </a:p>
          <a:p>
            <a:r>
              <a:rPr lang="es-ES" sz="2000" dirty="0" smtClean="0"/>
              <a:t>la dificultad funcional se dificulta pero nunca en grados de la artritis reumatoide</a:t>
            </a:r>
          </a:p>
          <a:p>
            <a:r>
              <a:rPr lang="es-ES" sz="2000" dirty="0" smtClean="0"/>
              <a:t>Artritis</a:t>
            </a:r>
          </a:p>
          <a:p>
            <a:r>
              <a:rPr lang="es-ES" sz="2000" dirty="0" smtClean="0"/>
              <a:t>inflamación de una articulación Etiología</a:t>
            </a:r>
          </a:p>
          <a:p>
            <a:r>
              <a:rPr lang="es-ES" sz="2000" dirty="0" smtClean="0"/>
              <a:t>infecciosa</a:t>
            </a:r>
          </a:p>
          <a:p>
            <a:r>
              <a:rPr lang="es-ES" sz="2000" dirty="0" smtClean="0"/>
              <a:t>producida por </a:t>
            </a:r>
            <a:r>
              <a:rPr lang="es-ES" sz="2000" dirty="0" err="1" smtClean="0"/>
              <a:t>germenes</a:t>
            </a:r>
            <a:r>
              <a:rPr lang="es-ES" sz="2000" dirty="0" smtClean="0"/>
              <a:t> estafilococo dorado estreptococo neumococo gonococo meningococo</a:t>
            </a:r>
          </a:p>
          <a:p>
            <a:r>
              <a:rPr lang="es-ES" sz="2000" dirty="0" smtClean="0"/>
              <a:t>los gérmenes llegan por directa mediante </a:t>
            </a:r>
            <a:r>
              <a:rPr lang="es-ES" sz="2000" dirty="0" err="1" smtClean="0"/>
              <a:t>eridas</a:t>
            </a:r>
            <a:r>
              <a:rPr lang="es-ES" sz="2000" dirty="0" smtClean="0"/>
              <a:t> particulares </a:t>
            </a:r>
            <a:r>
              <a:rPr lang="es-ES" sz="2000" dirty="0" err="1" smtClean="0"/>
              <a:t>proximas</a:t>
            </a:r>
            <a:endParaRPr lang="es-ES" sz="2000" dirty="0" smtClean="0"/>
          </a:p>
          <a:p>
            <a:r>
              <a:rPr lang="es-ES" sz="2000" dirty="0" smtClean="0"/>
              <a:t>infiltraciones fines terapéuticos punciones evacuadoras</a:t>
            </a:r>
          </a:p>
          <a:p>
            <a:r>
              <a:rPr lang="es-ES" sz="2000" dirty="0" smtClean="0"/>
              <a:t>foco de infección vecinos en hueso abscesos que afectan al hueso </a:t>
            </a:r>
            <a:r>
              <a:rPr lang="es-ES" sz="2000" dirty="0" err="1" smtClean="0"/>
              <a:t>silus</a:t>
            </a:r>
            <a:r>
              <a:rPr lang="es-ES" sz="2000" dirty="0" smtClean="0"/>
              <a:t> </a:t>
            </a:r>
            <a:r>
              <a:rPr lang="es-ES" sz="2000" dirty="0" err="1" smtClean="0"/>
              <a:t>pilonidal</a:t>
            </a:r>
            <a:endParaRPr lang="es-ES" sz="2000" dirty="0" smtClean="0"/>
          </a:p>
          <a:p>
            <a:r>
              <a:rPr lang="es-ES" sz="2000" dirty="0" smtClean="0"/>
              <a:t>llegan por vía </a:t>
            </a:r>
            <a:r>
              <a:rPr lang="es-ES" sz="2000" dirty="0" err="1" smtClean="0"/>
              <a:t>hematogena</a:t>
            </a:r>
            <a:r>
              <a:rPr lang="es-ES" sz="2000" dirty="0" smtClean="0"/>
              <a:t> (por la sangre) </a:t>
            </a:r>
            <a:r>
              <a:rPr lang="es-ES" sz="2000" dirty="0" err="1" smtClean="0"/>
              <a:t>metabolica</a:t>
            </a:r>
            <a:endParaRPr lang="es-ES" sz="2000" dirty="0" smtClean="0"/>
          </a:p>
          <a:p>
            <a:r>
              <a:rPr lang="es-ES" sz="2000" dirty="0" smtClean="0"/>
              <a:t>consecuencia del aumento Acido </a:t>
            </a:r>
            <a:r>
              <a:rPr lang="es-ES" sz="2000" dirty="0" err="1" smtClean="0"/>
              <a:t>urico</a:t>
            </a:r>
            <a:r>
              <a:rPr lang="es-ES" sz="2000" dirty="0" smtClean="0"/>
              <a:t> en sangre precipita en cristales de curato a nivel articular</a:t>
            </a:r>
          </a:p>
          <a:p>
            <a:r>
              <a:rPr lang="es-ES" sz="2000" dirty="0" smtClean="0"/>
              <a:t>desencadena una </a:t>
            </a:r>
            <a:r>
              <a:rPr lang="es-ES" sz="2000" dirty="0" err="1" smtClean="0"/>
              <a:t>reación</a:t>
            </a:r>
            <a:r>
              <a:rPr lang="es-ES" sz="2000" dirty="0" smtClean="0"/>
              <a:t> inflamatoria (artritis gotosa, gota </a:t>
            </a:r>
            <a:r>
              <a:rPr lang="es-ES" sz="2000" dirty="0" err="1" smtClean="0"/>
              <a:t>traumatica</a:t>
            </a:r>
            <a:endParaRPr lang="es-ES" sz="2000" dirty="0" smtClean="0"/>
          </a:p>
          <a:p>
            <a:r>
              <a:rPr lang="es-ES" sz="2000" dirty="0" smtClean="0"/>
              <a:t>consecuencia de </a:t>
            </a:r>
            <a:r>
              <a:rPr lang="es-ES" sz="2000" dirty="0" err="1" smtClean="0"/>
              <a:t>microtraumatismos</a:t>
            </a:r>
            <a:r>
              <a:rPr lang="es-ES" sz="2000" dirty="0" smtClean="0"/>
              <a:t> que afectan a la articulación</a:t>
            </a:r>
          </a:p>
          <a:p>
            <a:r>
              <a:rPr lang="es-ES" sz="2000" dirty="0" err="1" smtClean="0"/>
              <a:t>idiopatica</a:t>
            </a:r>
            <a:endParaRPr lang="es-ES" sz="2000" dirty="0" smtClean="0"/>
          </a:p>
          <a:p>
            <a:r>
              <a:rPr lang="es-ES" sz="2000" dirty="0" smtClean="0"/>
              <a:t>causa desconocida (artritis reumatoide)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err="1" smtClean="0"/>
              <a:t>Clinica</a:t>
            </a:r>
            <a:endParaRPr lang="es-ES" sz="2000" dirty="0" smtClean="0"/>
          </a:p>
          <a:p>
            <a:r>
              <a:rPr lang="es-ES" sz="2000" dirty="0" smtClean="0"/>
              <a:t>dolor variable en dependencia del paciente calor: aumento de la temperatura zona rubor: enrojecimiento</a:t>
            </a:r>
          </a:p>
          <a:p>
            <a:r>
              <a:rPr lang="es-ES" sz="2000" dirty="0" smtClean="0"/>
              <a:t>tumor o tumefacción: de aumento del volumen de la articulación por un amento de líquido sinovial o engrosamiento de la membrana sinovial</a:t>
            </a:r>
          </a:p>
          <a:p>
            <a:r>
              <a:rPr lang="es-ES" sz="2000" dirty="0" smtClean="0"/>
              <a:t>impotencia funcional: no puede realizar de modo correcto el trabajo </a:t>
            </a:r>
            <a:r>
              <a:rPr lang="es-ES" sz="2000" dirty="0" err="1" smtClean="0"/>
              <a:t>abitual</a:t>
            </a:r>
            <a:endParaRPr lang="es-ES" sz="2000" dirty="0" smtClean="0"/>
          </a:p>
          <a:p>
            <a:r>
              <a:rPr lang="es-ES" sz="2000" dirty="0" smtClean="0"/>
              <a:t>Artritis reumatoide</a:t>
            </a:r>
          </a:p>
          <a:p>
            <a:r>
              <a:rPr lang="es-ES" sz="2000" dirty="0" smtClean="0"/>
              <a:t>enfermedad del tejido conjuntivo (conectivo </a:t>
            </a:r>
            <a:r>
              <a:rPr lang="es-ES" sz="2000" dirty="0" err="1" smtClean="0"/>
              <a:t>patía</a:t>
            </a:r>
            <a:r>
              <a:rPr lang="es-ES" sz="2000" dirty="0" smtClean="0"/>
              <a:t>) enfermedad sistémica o generalizada</a:t>
            </a:r>
          </a:p>
          <a:p>
            <a:r>
              <a:rPr lang="es-ES" sz="2000" dirty="0" smtClean="0"/>
              <a:t>afecta principalmente articulaciones</a:t>
            </a:r>
          </a:p>
          <a:p>
            <a:r>
              <a:rPr lang="es-ES" sz="2000" dirty="0" smtClean="0"/>
              <a:t>notoria distribución del tejido conjuntivo afecta múltiples estructuras</a:t>
            </a:r>
          </a:p>
          <a:p>
            <a:r>
              <a:rPr lang="es-ES" sz="2000" dirty="0" smtClean="0"/>
              <a:t>se trata de una artropatía inflamatoria, progresiva posiblemente autoinmune	aparece en cualquier edad, generalmente entre los 20 y 40, sobre todo en mujeres</a:t>
            </a:r>
          </a:p>
          <a:p>
            <a:r>
              <a:rPr lang="es-ES" sz="2000" dirty="0" smtClean="0"/>
              <a:t>evolución en brotes</a:t>
            </a:r>
          </a:p>
          <a:p>
            <a:r>
              <a:rPr lang="es-ES" sz="2000" dirty="0" smtClean="0"/>
              <a:t>erecta a todos los elementos de articulación, incluso músculos existe una notable inflamación de la membrana sinovial enfermedad poli articular bilateral</a:t>
            </a:r>
          </a:p>
          <a:p>
            <a:r>
              <a:rPr lang="es-ES" sz="2000" dirty="0" smtClean="0"/>
              <a:t>aparece sobre todo en Pies</a:t>
            </a:r>
          </a:p>
          <a:p>
            <a:r>
              <a:rPr lang="es-ES" sz="2000" dirty="0" smtClean="0"/>
              <a:t>manos rodillas tobillos</a:t>
            </a:r>
          </a:p>
          <a:p>
            <a:r>
              <a:rPr lang="es-ES" sz="2000" dirty="0" smtClean="0"/>
              <a:t>Clínica</a:t>
            </a:r>
          </a:p>
          <a:p>
            <a:r>
              <a:rPr lang="es-ES" sz="2000" dirty="0" smtClean="0"/>
              <a:t>calor</a:t>
            </a:r>
          </a:p>
          <a:p>
            <a:r>
              <a:rPr lang="es-ES" sz="2000" dirty="0" smtClean="0"/>
              <a:t>dolor articular, por la mañana</a:t>
            </a:r>
          </a:p>
          <a:p>
            <a:r>
              <a:rPr lang="es-ES" sz="2000" dirty="0" smtClean="0"/>
              <a:t>disminuye por el día con el ejercicio moderado</a:t>
            </a:r>
          </a:p>
          <a:p>
            <a:r>
              <a:rPr lang="es-ES" sz="2000" dirty="0" smtClean="0"/>
              <a:t>la rigidez articular y la deformación más notorias perdida de la función articular</a:t>
            </a:r>
          </a:p>
          <a:p>
            <a:r>
              <a:rPr lang="es-ES" sz="2000" dirty="0" smtClean="0"/>
              <a:t>atrofia muscular Clínica sistemática</a:t>
            </a:r>
          </a:p>
          <a:p>
            <a:r>
              <a:rPr lang="es-ES" sz="2000" dirty="0" smtClean="0"/>
              <a:t>piel</a:t>
            </a:r>
          </a:p>
          <a:p>
            <a:r>
              <a:rPr lang="es-ES" sz="2000" dirty="0" smtClean="0"/>
              <a:t> </a:t>
            </a:r>
          </a:p>
          <a:p>
            <a:r>
              <a:rPr lang="es-ES" sz="2000" dirty="0" smtClean="0"/>
              <a:t>roja brillante atrófica</a:t>
            </a:r>
          </a:p>
          <a:p>
            <a:r>
              <a:rPr lang="es-ES" sz="2000" dirty="0" smtClean="0"/>
              <a:t>aparición de nódulos subcutáneos</a:t>
            </a:r>
          </a:p>
          <a:p>
            <a:r>
              <a:rPr lang="es-ES" sz="2000" dirty="0" smtClean="0"/>
              <a:t>pequeñas masas redondeadas debajo de la piel</a:t>
            </a:r>
          </a:p>
          <a:p>
            <a:r>
              <a:rPr lang="es-ES" sz="2000" dirty="0" smtClean="0"/>
              <a:t>sobre todo en codos nódulos </a:t>
            </a:r>
            <a:r>
              <a:rPr lang="es-ES" sz="2000" dirty="0" err="1" smtClean="0"/>
              <a:t>reumatoideos</a:t>
            </a:r>
            <a:r>
              <a:rPr lang="es-ES" sz="2000" dirty="0" smtClean="0"/>
              <a:t> </a:t>
            </a:r>
            <a:r>
              <a:rPr lang="es-ES" sz="2000" dirty="0" err="1" smtClean="0"/>
              <a:t>acúmulos</a:t>
            </a:r>
            <a:r>
              <a:rPr lang="es-ES" sz="2000" dirty="0" smtClean="0"/>
              <a:t> de colágeno</a:t>
            </a:r>
          </a:p>
          <a:p>
            <a:r>
              <a:rPr lang="es-ES" sz="2000" dirty="0" smtClean="0"/>
              <a:t>cardiaco</a:t>
            </a:r>
          </a:p>
          <a:p>
            <a:r>
              <a:rPr lang="es-ES" sz="2000" dirty="0" smtClean="0"/>
              <a:t>alteraciones en la frecuencia cardiaca y aumento de riesgo de insuficiencia cardiaca</a:t>
            </a:r>
          </a:p>
          <a:p>
            <a:r>
              <a:rPr lang="es-ES" sz="2000" dirty="0" smtClean="0"/>
              <a:t>pulmonar</a:t>
            </a:r>
          </a:p>
          <a:p>
            <a:r>
              <a:rPr lang="es-ES" sz="2000" dirty="0" smtClean="0"/>
              <a:t>pleuritis ocular</a:t>
            </a:r>
          </a:p>
          <a:p>
            <a:r>
              <a:rPr lang="es-ES" sz="2000" dirty="0" smtClean="0"/>
              <a:t>mayor sequedad ocular xeroftalmía</a:t>
            </a:r>
          </a:p>
          <a:p>
            <a:r>
              <a:rPr lang="es-ES" sz="2000" dirty="0" smtClean="0"/>
              <a:t>disminución de secreción lacrimal </a:t>
            </a:r>
            <a:r>
              <a:rPr lang="es-ES" sz="2000" dirty="0" err="1" smtClean="0"/>
              <a:t>escleritis</a:t>
            </a:r>
            <a:endParaRPr lang="es-ES" sz="2000" dirty="0" smtClean="0"/>
          </a:p>
          <a:p>
            <a:r>
              <a:rPr lang="es-ES" sz="2000" dirty="0" smtClean="0"/>
              <a:t>inflamación de la esclerótica por afectación del tejido conjuntivo de la misma</a:t>
            </a:r>
          </a:p>
          <a:p>
            <a:r>
              <a:rPr lang="es-ES" sz="2000" dirty="0" smtClean="0"/>
              <a:t>SNC</a:t>
            </a:r>
          </a:p>
          <a:p>
            <a:r>
              <a:rPr lang="es-ES" sz="2000" dirty="0" smtClean="0"/>
              <a:t>cefaleas mayor riesgo de accidente vascular Tema 4 - Huesos del cráneo</a:t>
            </a:r>
          </a:p>
          <a:p>
            <a:r>
              <a:rPr lang="es-ES" sz="2000" dirty="0" err="1" smtClean="0"/>
              <a:t>Def</a:t>
            </a:r>
            <a:r>
              <a:rPr lang="es-ES" sz="2000" dirty="0" smtClean="0"/>
              <a:t> y generalidades</a:t>
            </a:r>
          </a:p>
          <a:p>
            <a:r>
              <a:rPr lang="es-ES" sz="2000" dirty="0" smtClean="0"/>
              <a:t>Conjunto de huesos articulados que forman una caja </a:t>
            </a:r>
            <a:r>
              <a:rPr lang="es-ES" sz="2000" dirty="0" err="1" smtClean="0"/>
              <a:t>osea</a:t>
            </a:r>
            <a:r>
              <a:rPr lang="es-ES" sz="2000" dirty="0" smtClean="0"/>
              <a:t> que encierra el encéfalo</a:t>
            </a:r>
          </a:p>
          <a:p>
            <a:r>
              <a:rPr lang="es-ES" sz="2000" dirty="0" smtClean="0"/>
              <a:t>Se distinguen dos zonas Bóveda</a:t>
            </a:r>
          </a:p>
          <a:p>
            <a:r>
              <a:rPr lang="es-ES" sz="2000" dirty="0" smtClean="0"/>
              <a:t>Formada por</a:t>
            </a:r>
          </a:p>
          <a:p>
            <a:r>
              <a:rPr lang="es-ES" sz="2000" dirty="0" smtClean="0"/>
              <a:t>Frontal parietales</a:t>
            </a:r>
          </a:p>
          <a:p>
            <a:r>
              <a:rPr lang="es-ES" sz="2000" dirty="0" smtClean="0"/>
              <a:t>porción superior del occipital</a:t>
            </a:r>
          </a:p>
          <a:p>
            <a:r>
              <a:rPr lang="es-ES" sz="2000" dirty="0" smtClean="0"/>
              <a:t>porción escamosa de los temporales</a:t>
            </a:r>
          </a:p>
          <a:p>
            <a:r>
              <a:rPr lang="es-ES" sz="2000" dirty="0" smtClean="0"/>
              <a:t>Base</a:t>
            </a:r>
          </a:p>
          <a:p>
            <a:r>
              <a:rPr lang="es-ES" sz="2000" dirty="0" smtClean="0"/>
              <a:t>Formada por</a:t>
            </a:r>
          </a:p>
          <a:p>
            <a:r>
              <a:rPr lang="es-ES" sz="2000" dirty="0" err="1" smtClean="0"/>
              <a:t>Emoides</a:t>
            </a:r>
            <a:r>
              <a:rPr lang="es-ES" sz="2000" dirty="0" smtClean="0"/>
              <a:t> esfenoides</a:t>
            </a:r>
          </a:p>
          <a:p>
            <a:r>
              <a:rPr lang="es-ES" sz="2000" dirty="0" smtClean="0"/>
              <a:t>porción inferior del occipital</a:t>
            </a:r>
          </a:p>
          <a:p>
            <a:r>
              <a:rPr lang="es-ES" sz="2000" dirty="0" smtClean="0"/>
              <a:t>temporal (mastoidea, petrosa o peñasco, </a:t>
            </a:r>
            <a:r>
              <a:rPr lang="es-ES" sz="2000" dirty="0" err="1" smtClean="0"/>
              <a:t>timpanica</a:t>
            </a:r>
            <a:r>
              <a:rPr lang="es-ES" sz="2000" dirty="0" smtClean="0"/>
              <a:t>) Huesos de cráneo</a:t>
            </a:r>
          </a:p>
          <a:p>
            <a:r>
              <a:rPr lang="es-ES" sz="2000" dirty="0" smtClean="0"/>
              <a:t>Frontal</a:t>
            </a:r>
          </a:p>
          <a:p>
            <a:r>
              <a:rPr lang="es-ES" sz="2000" dirty="0" smtClean="0"/>
              <a:t>Hueso impar, plano, simétrico que forma parte de la bóveda craneal Frente y techo de las órbitas</a:t>
            </a:r>
          </a:p>
          <a:p>
            <a:r>
              <a:rPr lang="es-ES" sz="2000" dirty="0" smtClean="0"/>
              <a:t>Relaciones articulares Etmoides</a:t>
            </a:r>
          </a:p>
          <a:p>
            <a:r>
              <a:rPr lang="es-ES" sz="2000" dirty="0" smtClean="0"/>
              <a:t>Esfenoides Nasal Lagrimal</a:t>
            </a:r>
          </a:p>
          <a:p>
            <a:r>
              <a:rPr lang="es-ES" sz="2000" dirty="0" smtClean="0"/>
              <a:t>Maxilar superior Malar</a:t>
            </a:r>
          </a:p>
          <a:p>
            <a:r>
              <a:rPr lang="es-ES" sz="2000" dirty="0" smtClean="0"/>
              <a:t>mediante sinartrosis a modo de sutura </a:t>
            </a:r>
            <a:r>
              <a:rPr lang="es-ES" sz="2000" dirty="0" err="1" smtClean="0"/>
              <a:t>Parieto</a:t>
            </a:r>
            <a:r>
              <a:rPr lang="es-ES" sz="2000" dirty="0" smtClean="0"/>
              <a:t> frontal o coronal</a:t>
            </a:r>
          </a:p>
          <a:p>
            <a:r>
              <a:rPr lang="es-ES" sz="2000" dirty="0" err="1" smtClean="0"/>
              <a:t>Fronto</a:t>
            </a:r>
            <a:r>
              <a:rPr lang="es-ES" sz="2000" dirty="0" smtClean="0"/>
              <a:t> parietal Músculos</a:t>
            </a:r>
          </a:p>
          <a:p>
            <a:r>
              <a:rPr lang="es-ES" sz="2000" dirty="0" smtClean="0"/>
              <a:t>Orbicular de los párpados Frontal</a:t>
            </a:r>
          </a:p>
          <a:p>
            <a:r>
              <a:rPr lang="es-ES" sz="2000" dirty="0" smtClean="0"/>
              <a:t>Elevador común superficial (del ala de la nariz y el labio superior)</a:t>
            </a:r>
          </a:p>
          <a:p>
            <a:r>
              <a:rPr lang="es-ES" sz="2000" dirty="0" smtClean="0"/>
              <a:t>Parietales</a:t>
            </a:r>
          </a:p>
          <a:p>
            <a:r>
              <a:rPr lang="es-ES" sz="2000" dirty="0" smtClean="0"/>
              <a:t>Hueso par, plano, simétrico y de forma rectangular que forma parte de la bóveda craneal</a:t>
            </a:r>
          </a:p>
          <a:p>
            <a:r>
              <a:rPr lang="es-ES" sz="2000" dirty="0" smtClean="0"/>
              <a:t>Cara externa lisa Cara interna</a:t>
            </a:r>
          </a:p>
          <a:p>
            <a:r>
              <a:rPr lang="es-ES" sz="2000" dirty="0" smtClean="0"/>
              <a:t>Numerosas impresiones que corresponden a los surcos de las </a:t>
            </a:r>
            <a:r>
              <a:rPr lang="es-ES" sz="2000" dirty="0" err="1" smtClean="0"/>
              <a:t>circunboluciones</a:t>
            </a:r>
            <a:r>
              <a:rPr lang="es-ES" sz="2000" dirty="0" smtClean="0"/>
              <a:t> cerebrales y al paso de la arteria meníngea media</a:t>
            </a:r>
          </a:p>
          <a:p>
            <a:r>
              <a:rPr lang="es-ES" sz="2000" dirty="0" smtClean="0"/>
              <a:t>Articulaciones</a:t>
            </a:r>
          </a:p>
          <a:p>
            <a:r>
              <a:rPr lang="es-ES" sz="2000" dirty="0" err="1" smtClean="0"/>
              <a:t>Parieto</a:t>
            </a:r>
            <a:r>
              <a:rPr lang="es-ES" sz="2000" dirty="0" smtClean="0"/>
              <a:t> frontal o coronal Interparietal o sagital</a:t>
            </a:r>
          </a:p>
          <a:p>
            <a:r>
              <a:rPr lang="es-ES" sz="2000" dirty="0" err="1" smtClean="0"/>
              <a:t>Parieto</a:t>
            </a:r>
            <a:r>
              <a:rPr lang="es-ES" sz="2000" dirty="0" smtClean="0"/>
              <a:t> occipital o </a:t>
            </a:r>
            <a:r>
              <a:rPr lang="es-ES" sz="2000" dirty="0" err="1" smtClean="0"/>
              <a:t>lamboidea</a:t>
            </a:r>
            <a:endParaRPr lang="es-ES" sz="2000" dirty="0" smtClean="0"/>
          </a:p>
          <a:p>
            <a:r>
              <a:rPr lang="es-ES" sz="2000" dirty="0" err="1" smtClean="0"/>
              <a:t>Temporo</a:t>
            </a:r>
            <a:r>
              <a:rPr lang="es-ES" sz="2000" dirty="0" smtClean="0"/>
              <a:t> </a:t>
            </a:r>
            <a:r>
              <a:rPr lang="es-ES" sz="2000" dirty="0" err="1" smtClean="0"/>
              <a:t>parieto</a:t>
            </a:r>
            <a:r>
              <a:rPr lang="es-ES" sz="2000" dirty="0" smtClean="0"/>
              <a:t> </a:t>
            </a:r>
            <a:r>
              <a:rPr lang="es-ES" sz="2000" dirty="0" err="1" smtClean="0"/>
              <a:t>esfenoidea</a:t>
            </a:r>
            <a:r>
              <a:rPr lang="es-ES" sz="2000" dirty="0" smtClean="0"/>
              <a:t> o escamosa Occipital</a:t>
            </a:r>
          </a:p>
          <a:p>
            <a:r>
              <a:rPr lang="es-ES" sz="2000" dirty="0" smtClean="0"/>
              <a:t>H. impar, plano, simétrico de forma romboidal cuya porción inferior forma parte del cráneo y la superior de la bóveda craneal</a:t>
            </a:r>
          </a:p>
          <a:p>
            <a:r>
              <a:rPr lang="es-ES" sz="2000" dirty="0" smtClean="0"/>
              <a:t>Articulaciones</a:t>
            </a:r>
          </a:p>
          <a:p>
            <a:r>
              <a:rPr lang="es-ES" sz="2000" dirty="0" err="1" smtClean="0"/>
              <a:t>Occipito</a:t>
            </a:r>
            <a:r>
              <a:rPr lang="es-ES" sz="2000" dirty="0" smtClean="0"/>
              <a:t> parietal o </a:t>
            </a:r>
            <a:r>
              <a:rPr lang="es-ES" sz="2000" dirty="0" err="1" smtClean="0"/>
              <a:t>lambdoidea</a:t>
            </a:r>
            <a:r>
              <a:rPr lang="es-ES" sz="2000" dirty="0" smtClean="0"/>
              <a:t> </a:t>
            </a:r>
            <a:r>
              <a:rPr lang="es-ES" sz="2000" dirty="0" err="1" smtClean="0"/>
              <a:t>Occipito</a:t>
            </a:r>
            <a:r>
              <a:rPr lang="es-ES" sz="2000" dirty="0" smtClean="0"/>
              <a:t> </a:t>
            </a:r>
            <a:r>
              <a:rPr lang="es-ES" sz="2000" dirty="0" err="1" smtClean="0"/>
              <a:t>atloidea</a:t>
            </a:r>
            <a:endParaRPr lang="es-ES" sz="2000" dirty="0" smtClean="0"/>
          </a:p>
          <a:p>
            <a:r>
              <a:rPr lang="es-ES" sz="2000" dirty="0" smtClean="0"/>
              <a:t>funciones</a:t>
            </a:r>
          </a:p>
          <a:p>
            <a:r>
              <a:rPr lang="es-ES" sz="2000" dirty="0" smtClean="0"/>
              <a:t>Función general protectora</a:t>
            </a:r>
          </a:p>
          <a:p>
            <a:r>
              <a:rPr lang="es-ES" sz="2000" dirty="0" smtClean="0"/>
              <a:t>Relación </a:t>
            </a:r>
            <a:r>
              <a:rPr lang="es-ES" sz="2000" dirty="0" err="1" smtClean="0"/>
              <a:t>exocraneo</a:t>
            </a:r>
            <a:r>
              <a:rPr lang="es-ES" sz="2000" dirty="0" smtClean="0"/>
              <a:t> </a:t>
            </a:r>
            <a:r>
              <a:rPr lang="es-ES" sz="2000" dirty="0" err="1" smtClean="0"/>
              <a:t>endocraneo</a:t>
            </a:r>
            <a:r>
              <a:rPr lang="es-ES" sz="2000" dirty="0" smtClean="0"/>
              <a:t> (agujero occipital o foramen magno)</a:t>
            </a:r>
          </a:p>
          <a:p>
            <a:r>
              <a:rPr lang="es-ES" sz="2000" dirty="0" smtClean="0"/>
              <a:t>Temporales</a:t>
            </a:r>
          </a:p>
          <a:p>
            <a:r>
              <a:rPr lang="es-ES" sz="2000" dirty="0" smtClean="0"/>
              <a:t>H. par, plano, simétrico e irregular Porciones</a:t>
            </a:r>
          </a:p>
          <a:p>
            <a:r>
              <a:rPr lang="es-ES" sz="2000" dirty="0" smtClean="0"/>
              <a:t>Escamosa</a:t>
            </a:r>
          </a:p>
          <a:p>
            <a:r>
              <a:rPr lang="es-ES" sz="2000" dirty="0" smtClean="0"/>
              <a:t>Bóveda craneal</a:t>
            </a:r>
          </a:p>
          <a:p>
            <a:r>
              <a:rPr lang="es-ES" sz="2000" dirty="0" smtClean="0"/>
              <a:t>Inserta el músculo masetero y temporal</a:t>
            </a:r>
          </a:p>
          <a:p>
            <a:r>
              <a:rPr lang="es-ES" sz="2000" dirty="0" smtClean="0"/>
              <a:t>Apófisis cigomática + arco cigomático (hueso cigomático o malar)</a:t>
            </a:r>
          </a:p>
          <a:p>
            <a:r>
              <a:rPr lang="es-ES" sz="2000" dirty="0" smtClean="0"/>
              <a:t>Cavidad glenoidea</a:t>
            </a:r>
          </a:p>
          <a:p>
            <a:r>
              <a:rPr lang="es-ES" sz="2000" dirty="0" smtClean="0"/>
              <a:t>Con el cóndilo de la mandíbula</a:t>
            </a:r>
          </a:p>
          <a:p>
            <a:r>
              <a:rPr lang="es-ES" sz="2000" dirty="0" smtClean="0"/>
              <a:t>Mastoidea (</a:t>
            </a:r>
            <a:r>
              <a:rPr lang="es-ES" sz="2000" dirty="0" err="1" smtClean="0"/>
              <a:t>apofisis</a:t>
            </a:r>
            <a:r>
              <a:rPr lang="es-ES" sz="2000" dirty="0" smtClean="0"/>
              <a:t>) Peñasco o petrosa</a:t>
            </a:r>
          </a:p>
          <a:p>
            <a:r>
              <a:rPr lang="es-ES" sz="2000" dirty="0" smtClean="0"/>
              <a:t>Etmoides Esfenoides</a:t>
            </a:r>
          </a:p>
          <a:p>
            <a:r>
              <a:rPr lang="es-ES" sz="2000" dirty="0" err="1" smtClean="0"/>
              <a:t>Def</a:t>
            </a:r>
            <a:r>
              <a:rPr lang="es-ES" sz="2000" dirty="0" smtClean="0"/>
              <a:t> de cara</a:t>
            </a:r>
          </a:p>
          <a:p>
            <a:r>
              <a:rPr lang="es-ES" sz="2000" dirty="0" smtClean="0"/>
              <a:t>Generalidades y zonas de la cara Huesos de la cara</a:t>
            </a:r>
          </a:p>
          <a:p>
            <a:r>
              <a:rPr lang="es-ES" sz="2000" dirty="0" smtClean="0"/>
              <a:t>Nasal</a:t>
            </a:r>
          </a:p>
          <a:p>
            <a:r>
              <a:rPr lang="es-ES" sz="2000" dirty="0" smtClean="0"/>
              <a:t>Unguis o lacrimal</a:t>
            </a:r>
          </a:p>
          <a:p>
            <a:r>
              <a:rPr lang="es-ES" sz="2000" dirty="0" smtClean="0"/>
              <a:t>Pómulo, malar o cigomático Palatinos</a:t>
            </a:r>
          </a:p>
          <a:p>
            <a:r>
              <a:rPr lang="es-ES" sz="2000" dirty="0" smtClean="0"/>
              <a:t>Cornetes </a:t>
            </a:r>
            <a:r>
              <a:rPr lang="es-ES" sz="2000" dirty="0" err="1" smtClean="0"/>
              <a:t>Vomer</a:t>
            </a:r>
            <a:endParaRPr lang="es-ES" sz="2000" dirty="0" smtClean="0"/>
          </a:p>
          <a:p>
            <a:r>
              <a:rPr lang="es-ES" sz="2000" dirty="0" smtClean="0"/>
              <a:t>Maxilar superior</a:t>
            </a:r>
          </a:p>
          <a:p>
            <a:r>
              <a:rPr lang="es-ES" sz="2000" dirty="0" smtClean="0"/>
              <a:t>Maxilar inferior o mandíbula</a:t>
            </a:r>
          </a:p>
          <a:p>
            <a:endParaRPr lang="es-E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975</Words>
  <Application>Microsoft Office PowerPoint</Application>
  <PresentationFormat>Presentación en pantalla (4:3)</PresentationFormat>
  <Paragraphs>796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cito</vt:lpstr>
      <vt:lpstr>anato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Irene Parra Segovia</dc:creator>
  <cp:lastModifiedBy>Irene Parra Segovia</cp:lastModifiedBy>
  <cp:revision>2</cp:revision>
  <dcterms:created xsi:type="dcterms:W3CDTF">2022-11-19T17:01:52Z</dcterms:created>
  <dcterms:modified xsi:type="dcterms:W3CDTF">2022-11-20T13:16:02Z</dcterms:modified>
</cp:coreProperties>
</file>