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</p:sldMasterIdLst>
  <p:notesMasterIdLst>
    <p:notesMasterId r:id="rId19"/>
  </p:notesMasterIdLst>
  <p:sldIdLst>
    <p:sldId id="256" r:id="rId2"/>
    <p:sldId id="274" r:id="rId3"/>
    <p:sldId id="288" r:id="rId4"/>
    <p:sldId id="276" r:id="rId5"/>
    <p:sldId id="272" r:id="rId6"/>
    <p:sldId id="277" r:id="rId7"/>
    <p:sldId id="287" r:id="rId8"/>
    <p:sldId id="284" r:id="rId9"/>
    <p:sldId id="285" r:id="rId10"/>
    <p:sldId id="286" r:id="rId11"/>
    <p:sldId id="275" r:id="rId12"/>
    <p:sldId id="289" r:id="rId13"/>
    <p:sldId id="290" r:id="rId14"/>
    <p:sldId id="280" r:id="rId15"/>
    <p:sldId id="281" r:id="rId16"/>
    <p:sldId id="282" r:id="rId17"/>
    <p:sldId id="28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86379" autoAdjust="0"/>
  </p:normalViewPr>
  <p:slideViewPr>
    <p:cSldViewPr>
      <p:cViewPr varScale="1">
        <p:scale>
          <a:sx n="63" d="100"/>
          <a:sy n="63" d="100"/>
        </p:scale>
        <p:origin x="-95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3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EDC3-400F-4930-8678-0729ADE89590}" type="datetimeFigureOut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7B07B-BA4C-400C-A455-D30D623D0E4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B07B-BA4C-400C-A455-D30D623D0E42}" type="slidenum">
              <a:rPr lang="es-ES" smtClean="0"/>
              <a:pPr/>
              <a:t>15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669" y="1828800"/>
            <a:ext cx="3073631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891516" y="-1"/>
            <a:ext cx="5250103" cy="68580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7486650" y="0"/>
            <a:ext cx="165735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800" y="457201"/>
            <a:ext cx="1543051" cy="5943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1"/>
            <a:ext cx="6800850" cy="5943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AB43-7C8D-4EFD-8CE1-9862A79FBB73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941" y="1436921"/>
            <a:ext cx="426801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=""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9695" y="5096663"/>
            <a:ext cx="3275648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=""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9694" y="3425364"/>
            <a:ext cx="2721975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61215" y="1"/>
            <a:ext cx="5689443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 dirty="0" smtClean="0"/>
              <a:t>Haga clic en el icono para agregar una imagen</a:t>
            </a:r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6681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0BF8-0F61-4B41-AE18-8505AAD88DEF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198834" y="228600"/>
            <a:ext cx="874395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28800"/>
            <a:ext cx="58293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5"/>
            <a:ext cx="360045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0C83-1215-4122-BF87-F61F327EFDF6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799"/>
            <a:ext cx="360045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90800"/>
            <a:ext cx="360045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2985-032F-43DA-AAB5-BC383DB7952A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53BC-CC32-4EC0-AB4D-7EEE27374DD1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C8E9-24EE-4951-B55F-E25D3010A201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525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44577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4525" y="5029200"/>
            <a:ext cx="2949178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1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3200400"/>
            <a:ext cx="2949178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1"/>
            <a:ext cx="525660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5029200"/>
            <a:ext cx="2949178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=""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9141618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99221"/>
            <a:ext cx="754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799"/>
            <a:ext cx="6858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481761"/>
            <a:ext cx="58864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00850" y="6465886"/>
            <a:ext cx="8001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01EAB43-7C8D-4EFD-8CE1-9862A79FBB73}" type="datetime1">
              <a:rPr lang="es-ES" smtClean="0"/>
              <a:pPr/>
              <a:t>04/03/2022</a:t>
            </a:fld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5250" y="6481761"/>
            <a:ext cx="62865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B5B96EF-5672-483D-BB4C-73AD98011CE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trabajandoenpositivo@yahoo.es" TargetMode="External"/><Relationship Id="rId13" Type="http://schemas.openxmlformats.org/officeDocument/2006/relationships/hyperlink" Target="mailto:aranjuez@basida.org" TargetMode="External"/><Relationship Id="rId3" Type="http://schemas.openxmlformats.org/officeDocument/2006/relationships/hyperlink" Target="http://www.felgtb.org/" TargetMode="External"/><Relationship Id="rId7" Type="http://schemas.openxmlformats.org/officeDocument/2006/relationships/hyperlink" Target="http://www.colegas.lgbt/" TargetMode="External"/><Relationship Id="rId12" Type="http://schemas.openxmlformats.org/officeDocument/2006/relationships/hyperlink" Target="http://apoyopositivo.org/" TargetMode="External"/><Relationship Id="rId2" Type="http://schemas.openxmlformats.org/officeDocument/2006/relationships/hyperlink" Target="mailto:amartinperez@felgtb.or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nfo@colegas.lgbt" TargetMode="External"/><Relationship Id="rId11" Type="http://schemas.openxmlformats.org/officeDocument/2006/relationships/hyperlink" Target="mailto:coordinacion@apoyopositivo.org" TargetMode="External"/><Relationship Id="rId5" Type="http://schemas.openxmlformats.org/officeDocument/2006/relationships/hyperlink" Target="http://www.imaginamas.org/" TargetMode="External"/><Relationship Id="rId10" Type="http://schemas.openxmlformats.org/officeDocument/2006/relationships/hyperlink" Target="http://www.cesida.org/" TargetMode="External"/><Relationship Id="rId4" Type="http://schemas.openxmlformats.org/officeDocument/2006/relationships/hyperlink" Target="mailto:info@imaginamas.org" TargetMode="External"/><Relationship Id="rId9" Type="http://schemas.openxmlformats.org/officeDocument/2006/relationships/hyperlink" Target="mailto:gestionproyectos@cesida.org" TargetMode="External"/><Relationship Id="rId14" Type="http://schemas.openxmlformats.org/officeDocument/2006/relationships/hyperlink" Target="http://www.basida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>
          <a:xfrm>
            <a:off x="179512" y="1124744"/>
            <a:ext cx="3600400" cy="3881436"/>
          </a:xfrm>
        </p:spPr>
        <p:txBody>
          <a:bodyPr>
            <a:normAutofit/>
          </a:bodyPr>
          <a:lstStyle/>
          <a:p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EL VIH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7 Subtítulo"/>
          <p:cNvSpPr>
            <a:spLocks noGrp="1"/>
          </p:cNvSpPr>
          <p:nvPr>
            <p:ph type="subTitle" idx="1"/>
          </p:nvPr>
        </p:nvSpPr>
        <p:spPr>
          <a:xfrm>
            <a:off x="469669" y="5181600"/>
            <a:ext cx="3073631" cy="40764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Irene Parra SEGOVIA</a:t>
            </a:r>
            <a:endParaRPr lang="es-E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s-ES" dirty="0" smtClean="0">
                <a:solidFill>
                  <a:schemeClr val="accent2"/>
                </a:solidFill>
                <a:latin typeface="+mj-lt"/>
              </a:rPr>
              <a:t>Tipos de cáncer frecuentes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Linfoma. Este cáncer comienza en los glóbulos blancos. 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Sarcoma de Kaposi. (tumor de las paredes de los vasos sanguíneos)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Otras complicaciones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Síndrome de desgaste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Pérdida de peso significativa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Diarrea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 crónica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Complicaciones neurológicas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Cambios de comportamiento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Funcionamiento mental reducido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Desorientación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Falta de memoria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Depresión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Ansiedad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Dificultad para caminar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Demencia severa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Debilidad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Incapacidad para funcionar.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renal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Enfermedad hepática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10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1.2. PROBLEMAS PSICOLOGICOS GENERALES</a:t>
            </a:r>
            <a:endParaRPr lang="es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Depresión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Sensación de critica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1">
              <a:spcBef>
                <a:spcPts val="1800"/>
              </a:spcBef>
            </a:pPr>
            <a:r>
              <a:rPr lang="es-ES" sz="1400" dirty="0" smtClean="0">
                <a:solidFill>
                  <a:schemeClr val="bg1"/>
                </a:solidFill>
              </a:rPr>
              <a:t>2.1. PROBLEMAS PSICOLOGICOS GENERALES</a:t>
            </a:r>
          </a:p>
          <a:p>
            <a:endParaRPr lang="es-ES" dirty="0"/>
          </a:p>
        </p:txBody>
      </p:sp>
      <p:pic>
        <p:nvPicPr>
          <p:cNvPr id="8196" name="Picture 4" descr="Ansiedad: qué es, síntomas y consejos para ayudar | DoctorAkí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-10000" contrast="40000"/>
          </a:blip>
          <a:srcRect l="20424" r="19368"/>
          <a:stretch>
            <a:fillRect/>
          </a:stretch>
        </p:blipFill>
        <p:spPr bwMode="auto">
          <a:xfrm>
            <a:off x="6156176" y="980728"/>
            <a:ext cx="2160240" cy="2365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600" dirty="0" smtClean="0"/>
              <a:t>2. PROBLEMAS PSICOLOGICOS Y REACCIONES EMOCIONALES DEL PACIENTE</a:t>
            </a:r>
            <a:endParaRPr lang="es-ES" sz="2600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s-ES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600" dirty="0" smtClean="0"/>
              <a:t>3. PRINCIPALES PREOCUPACIONES DEL PACIENTE</a:t>
            </a:r>
            <a:endParaRPr lang="es-ES" sz="2600" dirty="0"/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AYUDA QUE SE PUEDE DAR DESDE LA OF O LA FH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800100" y="5181600"/>
            <a:ext cx="5829300" cy="983704"/>
          </a:xfrm>
        </p:spPr>
        <p:txBody>
          <a:bodyPr numCol="2">
            <a:normAutofit/>
          </a:bodyPr>
          <a:lstStyle/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3.1. A TRAVÉS DE LA COMUNICACIÓN</a:t>
            </a:r>
          </a:p>
          <a:p>
            <a:pPr rtl="0" eaLnBrk="1" fontAlgn="auto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3.2. CONSEJOS SOBRE HÁBITOS</a:t>
            </a:r>
          </a:p>
          <a:p>
            <a:pPr rtl="0" eaLnBrk="1" fontAlgn="ctr" latinLnBrk="0" hangingPunct="1">
              <a:spcBef>
                <a:spcPts val="600"/>
              </a:spcBef>
            </a:pPr>
            <a:r>
              <a:rPr lang="es-ES" sz="1400" b="0" i="0" u="none" strike="noStrike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3.3. APOYO SOCIAL</a:t>
            </a:r>
            <a:endParaRPr lang="es-ES" sz="1400" b="0" i="0" u="none" strike="noStrike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5 Más"/>
          <p:cNvSpPr/>
          <p:nvPr/>
        </p:nvSpPr>
        <p:spPr>
          <a:xfrm>
            <a:off x="6732240" y="332656"/>
            <a:ext cx="2160000" cy="2160000"/>
          </a:xfrm>
          <a:prstGeom prst="mathPlus">
            <a:avLst/>
          </a:prstGeom>
          <a:solidFill>
            <a:schemeClr val="bg2"/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4.1. A TRAVÉS DE LA COMUNICACIÓN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Tranquilizar al paciente: 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Explicando la enfermedad y la medicación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Contando testimonios de otros pacientes sobre la enfermedad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endParaRPr lang="es-ES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4.2. CONSEJOS SOBRE HÁBITOS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Seguir el tratamiento</a:t>
            </a:r>
          </a:p>
          <a:p>
            <a:pPr lvl="0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Estilo de vida saludable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Haciendo ejercicio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Dieta ajustada a los requerimientos nutricionales del paciente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4.3.</a:t>
            </a:r>
            <a:r>
              <a:rPr lang="es-ES" sz="3600" b="0" i="0" kern="120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b="0" i="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APOYO SOCIAL</a:t>
            </a:r>
            <a:endParaRPr lang="es-ES" sz="3600" b="1" i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 numCol="1">
            <a:no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Estatal de Lesbianas, Gais, Transexuales y Bisexuales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Infantas 40, 4º izda. - 28004 Madrid (Madrid)</a:t>
            </a:r>
            <a:br>
              <a:rPr lang="es-ES" sz="1100" dirty="0" smtClean="0"/>
            </a:br>
            <a:r>
              <a:rPr lang="es-ES" sz="1100" dirty="0" smtClean="0"/>
              <a:t>Tfno.: 913604605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2"/>
              </a:rPr>
              <a:t>amartinperez@felgtb.org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3"/>
              </a:rPr>
              <a:t>www.felgtb.org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Asociación Imagina MÁS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Rosario 17 - 28005 Madrid (Madrid)</a:t>
            </a:r>
            <a:br>
              <a:rPr lang="es-ES" sz="1100" dirty="0" smtClean="0"/>
            </a:br>
            <a:r>
              <a:rPr lang="es-ES" sz="1100" dirty="0" smtClean="0"/>
              <a:t>Tfno.: 91 508 47 32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4"/>
              </a:rPr>
              <a:t>info@imaginamas.org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5"/>
              </a:rPr>
              <a:t>www.imaginamas.org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COLEGAS-Confederación LGBT Española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Cabestreros, 8, local izq. - 28012 Madrid (Madrid)</a:t>
            </a:r>
            <a:br>
              <a:rPr lang="es-ES" sz="1100" dirty="0" smtClean="0"/>
            </a:br>
            <a:r>
              <a:rPr lang="es-ES" sz="1100" dirty="0" smtClean="0"/>
              <a:t>Tfno.: 914388724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6"/>
              </a:rPr>
              <a:t>info@colegas.lgbt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7"/>
              </a:rPr>
              <a:t>www.colegas.lgbt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Federación Trabajando en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C/ General Ricardos, nº 148 Esc C – 1E - 28019 Madrid (Madrid)</a:t>
            </a:r>
            <a:br>
              <a:rPr lang="es-ES" sz="1100" dirty="0" smtClean="0"/>
            </a:br>
            <a:r>
              <a:rPr lang="es-ES" sz="1100" dirty="0" smtClean="0"/>
              <a:t>Tfno.: 91 472 56 48 / 660 479 148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8"/>
              </a:rPr>
              <a:t>trabajandoenpositivo@yahoo.es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www.trabajandoenpositivo.org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Coordinadora Estatal del VIH y 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Calle Orense, 25, 2ºD - 28020 Madrid (Madrid)</a:t>
            </a:r>
            <a:br>
              <a:rPr lang="es-ES" sz="1100" dirty="0" smtClean="0"/>
            </a:br>
            <a:r>
              <a:rPr lang="es-ES" sz="1100" dirty="0" smtClean="0"/>
              <a:t>Tfno.: 915223807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9"/>
              </a:rPr>
              <a:t>gestionproyectos@cesida.org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0"/>
              </a:rPr>
              <a:t>www.cesida.org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Apoyo Positivo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Avenida de Llano Castellano, 26 - 28034 Madrid (Madrid)</a:t>
            </a:r>
            <a:br>
              <a:rPr lang="es-ES" sz="1100" dirty="0" smtClean="0"/>
            </a:br>
            <a:r>
              <a:rPr lang="es-ES" sz="1100" dirty="0" smtClean="0"/>
              <a:t>Tfno.: 913581444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1"/>
              </a:rPr>
              <a:t>coordinacion@apoyopositivo.org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2"/>
              </a:rPr>
              <a:t>http://apoyopositivo.org/</a:t>
            </a:r>
            <a:endParaRPr lang="es-ES" sz="11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100" b="1" dirty="0" smtClean="0"/>
              <a:t>BASIDA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VIH/SIDA</a:t>
            </a:r>
            <a:br>
              <a:rPr lang="es-ES" sz="1100" dirty="0" smtClean="0"/>
            </a:br>
            <a:r>
              <a:rPr lang="es-ES" sz="1100" dirty="0" smtClean="0"/>
              <a:t>Ctra. Antigua de Toledo Km. 9 - 28300 Aranjuez (Madrid)</a:t>
            </a:r>
            <a:br>
              <a:rPr lang="es-ES" sz="1100" dirty="0" smtClean="0"/>
            </a:br>
            <a:r>
              <a:rPr lang="es-ES" sz="1100" dirty="0" smtClean="0"/>
              <a:t>Tfno.: 918923537</a:t>
            </a:r>
            <a:br>
              <a:rPr lang="es-ES" sz="1100" dirty="0" smtClean="0"/>
            </a:br>
            <a:r>
              <a:rPr lang="es-ES" sz="1100" dirty="0" smtClean="0"/>
              <a:t>Email: </a:t>
            </a:r>
            <a:r>
              <a:rPr lang="es-ES" sz="1100" dirty="0" smtClean="0">
                <a:hlinkClick r:id="rId13"/>
              </a:rPr>
              <a:t>aranjuez@basida.org</a:t>
            </a:r>
            <a:r>
              <a:rPr lang="es-ES" sz="1100" dirty="0" smtClean="0"/>
              <a:t/>
            </a:r>
            <a:br>
              <a:rPr lang="es-ES" sz="1100" dirty="0" smtClean="0"/>
            </a:br>
            <a:r>
              <a:rPr lang="es-ES" sz="1100" dirty="0" smtClean="0"/>
              <a:t>Web: </a:t>
            </a:r>
            <a:r>
              <a:rPr lang="es-ES" sz="1100" dirty="0" smtClean="0">
                <a:hlinkClick r:id="rId14"/>
              </a:rPr>
              <a:t>www.basida.org</a:t>
            </a:r>
            <a:endParaRPr lang="es-ES" sz="1100" dirty="0" smtClean="0"/>
          </a:p>
          <a:p>
            <a:pPr>
              <a:buFont typeface="Wingdings" pitchFamily="2" charset="2"/>
              <a:buChar char="§"/>
            </a:pPr>
            <a:endParaRPr lang="es-ES" sz="1100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oper Black" pitchFamily="18" charset="0"/>
                <a:ea typeface="ＭＳ ゴシック" pitchFamily="49" charset="-128"/>
                <a:cs typeface="Times New Roman" pitchFamily="18" charset="0"/>
              </a:rPr>
              <a:t>A través de la comunicación</a:t>
            </a:r>
            <a:endParaRPr kumimoji="0" lang="es-ES" sz="1100" b="1" i="1" u="none" strike="noStrike" cap="none" normalizeH="0" baseline="0" dirty="0" smtClean="0">
              <a:ln>
                <a:noFill/>
              </a:ln>
              <a:solidFill>
                <a:srgbClr val="800000"/>
              </a:solidFill>
              <a:effectLst/>
              <a:latin typeface="Cooper Black" pitchFamily="18" charset="0"/>
              <a:ea typeface="ＭＳ ゴシック" pitchFamily="49" charset="-128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17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INDICE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702000" y="1828800"/>
          <a:ext cx="7740000" cy="4838160"/>
        </p:xfrm>
        <a:graphic>
          <a:graphicData uri="http://schemas.openxmlformats.org/drawingml/2006/table">
            <a:tbl>
              <a:tblPr bandRow="1">
                <a:tableStyleId>{F2DE63D5-997A-4646-A377-4702673A728D}</a:tableStyleId>
              </a:tblPr>
              <a:tblGrid>
                <a:gridCol w="7200000"/>
                <a:gridCol w="540000"/>
              </a:tblGrid>
              <a:tr h="360000"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 EL VIH, EL SIDA Y LOS PROBLEMAS PSICOLÓGICOS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 EL VIH Y EL SIDA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1.1.1. ¿QUÉ ES EL VIH?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>
                        <a:buFont typeface="Arial" pitchFamily="34" charset="0"/>
                        <a:buNone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1.1.2. ¿QUÉ ES EL SIDA?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91440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1.1.3. HISTORIA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7-9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2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1.1.4. SÍNTOMAS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1.2. PROBLEMAS PSICOLOGICOS GENERALES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es-E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2. PROBLEMAS PSICOLOGICOS DEL PACIENTE Y REACCIONES EMOCIONALES DEL PACIENTE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12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3. PRINCIPALES PREOCUPACIONES DEL PACIENTE	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13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 AYUDA QUE SE PUEDE DAR DESDE LA OF O LA FH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14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4.1. A TRAVÉS DE LA COMUNICACIÓN</a:t>
                      </a:r>
                      <a:endParaRPr lang="es-E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</a:rPr>
                        <a:t>15</a:t>
                      </a:r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4.2. CONSEJOS SOBRE HÁBITOS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lvl="1" algn="l"/>
                      <a:r>
                        <a:rPr lang="es-ES" sz="1400" b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4.3. APOYO SOCIAL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2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/>
              <a:t>1. EL VIH, EL SIDA Y LOS PROBLEMAS PSICOLÓGICOS</a:t>
            </a:r>
            <a:endParaRPr lang="es-ES" sz="4400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 EL VIH </a:t>
            </a:r>
            <a:br>
              <a:rPr lang="es-ES" dirty="0" smtClean="0"/>
            </a:br>
            <a:r>
              <a:rPr lang="es-ES" dirty="0" smtClean="0"/>
              <a:t>Y EL SIDA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2"/>
          </p:nvPr>
        </p:nvSpPr>
        <p:spPr/>
        <p:txBody>
          <a:bodyPr numCol="2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s-ES" sz="1400" dirty="0" smtClean="0"/>
          </a:p>
        </p:txBody>
      </p:sp>
      <p:grpSp>
        <p:nvGrpSpPr>
          <p:cNvPr id="7" name="6 Grupo"/>
          <p:cNvGrpSpPr/>
          <p:nvPr/>
        </p:nvGrpSpPr>
        <p:grpSpPr>
          <a:xfrm>
            <a:off x="539552" y="1268760"/>
            <a:ext cx="4248472" cy="4176464"/>
            <a:chOff x="4986891" y="548680"/>
            <a:chExt cx="3697321" cy="3600400"/>
          </a:xfrm>
        </p:grpSpPr>
        <p:sp>
          <p:nvSpPr>
            <p:cNvPr id="9" name="8 Hexágono"/>
            <p:cNvSpPr>
              <a:spLocks/>
            </p:cNvSpPr>
            <p:nvPr/>
          </p:nvSpPr>
          <p:spPr>
            <a:xfrm rot="21145955">
              <a:off x="4986891" y="746250"/>
              <a:ext cx="3697321" cy="3278518"/>
            </a:xfrm>
            <a:prstGeom prst="hexagon">
              <a:avLst/>
            </a:prstGeom>
            <a:effectLst>
              <a:softEdge rad="317500"/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26630" name="Picture 6" descr="De qué sirven los retrovirus que están en genoma humano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004048" y="548680"/>
              <a:ext cx="3600400" cy="36004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1.1.1. ¿QUÉ ES EL VIH?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nfección por retrovirus y transcripción inversa Fotografía de stock - Alam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778"/>
          <a:stretch>
            <a:fillRect/>
          </a:stretch>
        </p:blipFill>
        <p:spPr bwMode="auto">
          <a:xfrm>
            <a:off x="2051720" y="1700808"/>
            <a:ext cx="4464496" cy="4944467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5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1.1.2. ¿QUÉ ES EL SIDA?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b="1" dirty="0" smtClean="0">
                <a:solidFill>
                  <a:schemeClr val="accent1"/>
                </a:solidFill>
              </a:rPr>
              <a:t>S</a:t>
            </a:r>
            <a:r>
              <a:rPr lang="es-ES" dirty="0" smtClean="0"/>
              <a:t>índrome de </a:t>
            </a:r>
            <a:r>
              <a:rPr lang="es-ES" b="1" dirty="0" smtClean="0">
                <a:solidFill>
                  <a:schemeClr val="accent1"/>
                </a:solidFill>
              </a:rPr>
              <a:t>I</a:t>
            </a:r>
            <a:r>
              <a:rPr lang="es-ES" dirty="0" smtClean="0"/>
              <a:t>nmuno</a:t>
            </a:r>
            <a:r>
              <a:rPr lang="es-ES" b="1" dirty="0" smtClean="0">
                <a:solidFill>
                  <a:schemeClr val="accent1"/>
                </a:solidFill>
              </a:rPr>
              <a:t>D</a:t>
            </a:r>
            <a:r>
              <a:rPr lang="es-ES" dirty="0" smtClean="0"/>
              <a:t>eficiencia </a:t>
            </a:r>
            <a:r>
              <a:rPr lang="es-ES" b="1" dirty="0" smtClean="0">
                <a:solidFill>
                  <a:schemeClr val="accent1"/>
                </a:solidFill>
              </a:rPr>
              <a:t>A</a:t>
            </a:r>
            <a:r>
              <a:rPr lang="es-ES" dirty="0" smtClean="0"/>
              <a:t>dquirido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Niveles de carga viral elevados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Sistema inmunológico dañado</a:t>
            </a:r>
          </a:p>
          <a:p>
            <a:pPr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dirty="0" smtClean="0"/>
              <a:t>Infecciones oportunistas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6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0 Rectángulo"/>
          <p:cNvSpPr/>
          <p:nvPr/>
        </p:nvSpPr>
        <p:spPr>
          <a:xfrm>
            <a:off x="8532440" y="3789040"/>
            <a:ext cx="19311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31 Rectángulo"/>
          <p:cNvSpPr/>
          <p:nvPr/>
        </p:nvSpPr>
        <p:spPr>
          <a:xfrm>
            <a:off x="3376994" y="5013176"/>
            <a:ext cx="2196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68" name="67 Conector recto"/>
          <p:cNvCxnSpPr/>
          <p:nvPr/>
        </p:nvCxnSpPr>
        <p:spPr>
          <a:xfrm>
            <a:off x="29128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496998" y="3789040"/>
            <a:ext cx="216000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1284" y="4401048"/>
            <a:ext cx="8640000" cy="720000"/>
          </a:xfrm>
          <a:prstGeom prst="roundRect">
            <a:avLst>
              <a:gd name="adj" fmla="val 39413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419985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8314130" y="2240728"/>
            <a:ext cx="0" cy="28803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 flipH="1">
            <a:off x="8931284" y="4401048"/>
            <a:ext cx="96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496998" y="35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78842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605127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8519844" y="3752896"/>
            <a:ext cx="0" cy="136815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91 Conector recto"/>
          <p:cNvCxnSpPr/>
          <p:nvPr/>
        </p:nvCxnSpPr>
        <p:spPr>
          <a:xfrm>
            <a:off x="702712" y="35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92 Conector recto"/>
          <p:cNvCxnSpPr/>
          <p:nvPr/>
        </p:nvCxnSpPr>
        <p:spPr>
          <a:xfrm>
            <a:off x="1731282" y="2384744"/>
            <a:ext cx="0" cy="273630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96 Conector recto"/>
          <p:cNvCxnSpPr/>
          <p:nvPr/>
        </p:nvCxnSpPr>
        <p:spPr>
          <a:xfrm>
            <a:off x="399413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101 Conector recto"/>
          <p:cNvCxnSpPr/>
          <p:nvPr/>
        </p:nvCxnSpPr>
        <p:spPr>
          <a:xfrm>
            <a:off x="707984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908426" y="4401048"/>
            <a:ext cx="0" cy="1620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111414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131985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152556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193699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214271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234842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255413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275985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296556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3171280" y="3896912"/>
            <a:ext cx="0" cy="12241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3376994" y="4401048"/>
            <a:ext cx="0" cy="12239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3582708" y="2708920"/>
            <a:ext cx="0" cy="291606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440556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61127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4816992" y="3968920"/>
            <a:ext cx="0" cy="115212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502270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>
            <a:off x="522842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43413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563984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5845562" y="4401048"/>
            <a:ext cx="0" cy="147622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625699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6462704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7285560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>
            <a:off x="7491274" y="4401048"/>
            <a:ext cx="0" cy="154823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769698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7902702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8108416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6668418" y="4401048"/>
            <a:ext cx="0" cy="720000"/>
          </a:xfrm>
          <a:prstGeom prst="line">
            <a:avLst/>
          </a:prstGeom>
          <a:ln>
            <a:noFill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6874132" y="3717032"/>
            <a:ext cx="0" cy="140401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71 Conector recto"/>
          <p:cNvCxnSpPr/>
          <p:nvPr/>
        </p:nvCxnSpPr>
        <p:spPr>
          <a:xfrm>
            <a:off x="8725558" y="3680888"/>
            <a:ext cx="0" cy="14401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1.1.3. HISTORIA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7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93" name="292 Tabla"/>
          <p:cNvGraphicFramePr>
            <a:graphicFrameLocks noGrp="1"/>
          </p:cNvGraphicFramePr>
          <p:nvPr/>
        </p:nvGraphicFramePr>
        <p:xfrm>
          <a:off x="179512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1981 - 1982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Primeras</a:t>
                      </a:r>
                      <a:r>
                        <a:rPr lang="es-ES" sz="1200" baseline="0" dirty="0" smtClean="0"/>
                        <a:t> infecciones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49" name="348 Tabla"/>
          <p:cNvGraphicFramePr>
            <a:graphicFrameLocks noGrp="1"/>
          </p:cNvGraphicFramePr>
          <p:nvPr/>
        </p:nvGraphicFramePr>
        <p:xfrm>
          <a:off x="251520" y="5517232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7937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1983</a:t>
                      </a:r>
                      <a:endParaRPr lang="es-ES" sz="1200" dirty="0"/>
                    </a:p>
                  </a:txBody>
                  <a:tcPr/>
                </a:tc>
              </a:tr>
              <a:tr h="476625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Descubrimiento del virus</a:t>
                      </a:r>
                      <a:endParaRPr lang="es-E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52" name="351 Tabla"/>
          <p:cNvGraphicFramePr>
            <a:graphicFrameLocks noGrp="1"/>
          </p:cNvGraphicFramePr>
          <p:nvPr/>
        </p:nvGraphicFramePr>
        <p:xfrm>
          <a:off x="7524328" y="2060848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2019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Londres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1" name="400 Tabla"/>
          <p:cNvGraphicFramePr>
            <a:graphicFrameLocks noGrp="1"/>
          </p:cNvGraphicFramePr>
          <p:nvPr/>
        </p:nvGraphicFramePr>
        <p:xfrm>
          <a:off x="1187624" y="2060848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1987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Primer antirretroviral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2" name="401 Tabla"/>
          <p:cNvGraphicFramePr>
            <a:graphicFrameLocks noGrp="1"/>
          </p:cNvGraphicFramePr>
          <p:nvPr/>
        </p:nvGraphicFramePr>
        <p:xfrm>
          <a:off x="2699792" y="3068960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1994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1º causa de muerte en EE. UU.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3" name="402 Tabla"/>
          <p:cNvGraphicFramePr>
            <a:graphicFrameLocks noGrp="1"/>
          </p:cNvGraphicFramePr>
          <p:nvPr/>
        </p:nvGraphicFramePr>
        <p:xfrm>
          <a:off x="2987824" y="5517232"/>
          <a:ext cx="1260000" cy="93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1995 – 1996</a:t>
                      </a:r>
                      <a:endParaRPr lang="es-ES" sz="1200" dirty="0"/>
                    </a:p>
                  </a:txBody>
                  <a:tcPr anchor="ctr"/>
                </a:tc>
              </a:tr>
              <a:tr h="64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Aparición</a:t>
                      </a:r>
                      <a:r>
                        <a:rPr lang="es-ES" sz="1200" baseline="0" dirty="0" smtClean="0"/>
                        <a:t> de nuevos medicamentos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4" name="403 Tabla"/>
          <p:cNvGraphicFramePr>
            <a:graphicFrameLocks noGrp="1"/>
          </p:cNvGraphicFramePr>
          <p:nvPr/>
        </p:nvGraphicFramePr>
        <p:xfrm>
          <a:off x="2987824" y="2060848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1996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ONUSIDA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5" name="404 Tabla"/>
          <p:cNvGraphicFramePr>
            <a:graphicFrameLocks noGrp="1"/>
          </p:cNvGraphicFramePr>
          <p:nvPr/>
        </p:nvGraphicFramePr>
        <p:xfrm>
          <a:off x="4211960" y="3356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30669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2002</a:t>
                      </a:r>
                      <a:endParaRPr lang="es-ES" sz="1200" dirty="0"/>
                    </a:p>
                  </a:txBody>
                  <a:tcPr anchor="ctr"/>
                </a:tc>
              </a:tr>
              <a:tr h="34131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Test en 20 min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6" name="405 Tabla"/>
          <p:cNvGraphicFramePr>
            <a:graphicFrameLocks noGrp="1"/>
          </p:cNvGraphicFramePr>
          <p:nvPr/>
        </p:nvGraphicFramePr>
        <p:xfrm>
          <a:off x="5220072" y="5517232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2007</a:t>
                      </a:r>
                      <a:endParaRPr lang="es-ES" sz="1200" dirty="0"/>
                    </a:p>
                  </a:txBody>
                  <a:tcPr anchor="ctr"/>
                </a:tc>
              </a:tr>
              <a:tr h="360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PPER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7" name="406 Tabla"/>
          <p:cNvGraphicFramePr>
            <a:graphicFrameLocks noGrp="1"/>
          </p:cNvGraphicFramePr>
          <p:nvPr/>
        </p:nvGraphicFramePr>
        <p:xfrm>
          <a:off x="6300192" y="3248960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2012</a:t>
                      </a:r>
                      <a:endParaRPr lang="es-ES" sz="1200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Paciente de Berlín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08" name="407 Tabla"/>
          <p:cNvGraphicFramePr>
            <a:graphicFrameLocks noGrp="1"/>
          </p:cNvGraphicFramePr>
          <p:nvPr/>
        </p:nvGraphicFramePr>
        <p:xfrm>
          <a:off x="6876256" y="5517232"/>
          <a:ext cx="1260000" cy="75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92174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2015</a:t>
                      </a:r>
                      <a:endParaRPr lang="es-ES" sz="1200" dirty="0"/>
                    </a:p>
                  </a:txBody>
                  <a:tcPr anchor="ctr"/>
                </a:tc>
              </a:tr>
              <a:tr h="463826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90 </a:t>
                      </a:r>
                      <a:r>
                        <a:rPr lang="es-ES" sz="1200" dirty="0" smtClean="0"/>
                        <a:t>– 90 </a:t>
                      </a:r>
                      <a:r>
                        <a:rPr lang="es-ES" sz="1200" dirty="0" smtClean="0"/>
                        <a:t>– 90</a:t>
                      </a:r>
                    </a:p>
                    <a:p>
                      <a:r>
                        <a:rPr lang="es-ES" sz="1200" dirty="0" smtClean="0"/>
                        <a:t>95 – 95 – 95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0" name="109 Tabla"/>
          <p:cNvGraphicFramePr>
            <a:graphicFrameLocks noGrp="1"/>
          </p:cNvGraphicFramePr>
          <p:nvPr/>
        </p:nvGraphicFramePr>
        <p:xfrm>
          <a:off x="7668344" y="3248960"/>
          <a:ext cx="1260000" cy="648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60000"/>
              </a:tblGrid>
              <a:tr h="287239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2020-2021</a:t>
                      </a:r>
                      <a:endParaRPr lang="es-ES" sz="1200" dirty="0"/>
                    </a:p>
                  </a:txBody>
                  <a:tcPr anchor="ctr"/>
                </a:tc>
              </a:tr>
              <a:tr h="360761">
                <a:tc>
                  <a:txBody>
                    <a:bodyPr/>
                    <a:lstStyle/>
                    <a:p>
                      <a:r>
                        <a:rPr lang="es-ES" sz="1200" dirty="0" smtClean="0"/>
                        <a:t>MOSAICO</a:t>
                      </a:r>
                      <a:endParaRPr lang="es-E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1.1.4.</a:t>
            </a:r>
            <a:r>
              <a:rPr lang="es-ES" baseline="0" dirty="0" smtClean="0"/>
              <a:t> </a:t>
            </a:r>
            <a:r>
              <a:rPr lang="es-ES" dirty="0" smtClean="0"/>
              <a:t>SÍNTOMAS  I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primaria (VIH agudo)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cabeza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muscular y articular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Erupción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Dolor de garganta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Llagas dolorosas en la boca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inflamados, principalmente, en el cuello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 nocturnos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Infección por el VIH sintomática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Herpes zóster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endParaRPr lang="es-ES" sz="1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8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1.4. SÍNTOMAS  II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+mj-lt"/>
              </a:rPr>
              <a:t>SIDA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Sudores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Escalofríos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Fiebre recurrente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Diarrea crónica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Ganglios linfáticos inflamados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Manchas blancas persistentes o lesiones inusuales en la lengua o la boca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Fatiga persistente, sin causa aparente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Debilidad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Pérdida de peso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Erupciones cutáneas o bultos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sz="2400" i="0" kern="1200" cap="none" baseline="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rPr>
              <a:t>Infecciones frecuentes</a:t>
            </a:r>
            <a:endParaRPr lang="es-E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Neumonía por Pneumocystis carinii (un tipo de hongo)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Candidiasis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Tuberculosis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Citomegalovirus (virus</a:t>
            </a:r>
            <a:r>
              <a:rPr lang="es-ES" sz="1800" baseline="0" dirty="0" smtClean="0"/>
              <a:t> del herpes común</a:t>
            </a:r>
            <a:r>
              <a:rPr lang="es-ES" sz="1800" dirty="0" smtClean="0"/>
              <a:t>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Meningitis criptocócica (fúngica)</a:t>
            </a:r>
          </a:p>
          <a:p>
            <a:pPr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800" dirty="0" smtClean="0"/>
              <a:t>Toxoplasmosis (infección del parasito Toxoplasma gondii)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enfermedades cardíacas</a:t>
            </a:r>
          </a:p>
          <a:p>
            <a:pPr lvl="1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s-ES" sz="1400" dirty="0" smtClean="0"/>
              <a:t>convulsiones</a:t>
            </a:r>
            <a:endParaRPr lang="es-ES" sz="1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532440" y="6309320"/>
            <a:ext cx="611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BC0280-1112-4173-896C-F6A97D0AED77}" type="slidenum">
              <a:rPr lang="es-ES" sz="2800" b="1" kern="1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pPr algn="ctr"/>
              <a:t>9</a:t>
            </a:fld>
            <a:endParaRPr lang="es-ES" sz="2800" b="1" kern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Design 16x9">
  <a:themeElements>
    <a:clrScheme name="Rojo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800000"/>
      </a:accent1>
      <a:accent2>
        <a:srgbClr val="990000"/>
      </a:accent2>
      <a:accent3>
        <a:srgbClr val="CC0000"/>
      </a:accent3>
      <a:accent4>
        <a:srgbClr val="FF0000"/>
      </a:accent4>
      <a:accent5>
        <a:srgbClr val="FF3300"/>
      </a:accent5>
      <a:accent6>
        <a:srgbClr val="FF6600"/>
      </a:accent6>
      <a:hlink>
        <a:srgbClr val="3C3C3C"/>
      </a:hlink>
      <a:folHlink>
        <a:srgbClr val="656367"/>
      </a:folHlink>
    </a:clrScheme>
    <a:fontScheme name="Coper-Bahnschrift">
      <a:majorFont>
        <a:latin typeface="Cooper Black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tf02901024_win32</Template>
  <TotalTime>10707</TotalTime>
  <Words>546</Words>
  <Application>Microsoft Office PowerPoint</Application>
  <PresentationFormat>Presentación en pantalla (4:3)</PresentationFormat>
  <Paragraphs>167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Medical Design 16x9</vt:lpstr>
      <vt:lpstr>EL VIH</vt:lpstr>
      <vt:lpstr>INDICE</vt:lpstr>
      <vt:lpstr>1. EL VIH, EL SIDA Y LOS PROBLEMAS PSICOLÓGICOS</vt:lpstr>
      <vt:lpstr>1.1. EL VIH  Y EL SIDA</vt:lpstr>
      <vt:lpstr>1.1.1. ¿QUÉ ES EL VIH?</vt:lpstr>
      <vt:lpstr>1.1.2. ¿QUÉ ES EL SIDA?</vt:lpstr>
      <vt:lpstr>1.1.3. HISTORIA</vt:lpstr>
      <vt:lpstr>1.1.4. SÍNTOMAS  I</vt:lpstr>
      <vt:lpstr>1.4. SÍNTOMAS  II</vt:lpstr>
      <vt:lpstr>1.4. SÍNTOMAS  III</vt:lpstr>
      <vt:lpstr>1.2. PROBLEMAS PSICOLOGICOS GENERALES</vt:lpstr>
      <vt:lpstr>2. PROBLEMAS PSICOLOGICOS Y REACCIONES EMOCIONALES DEL PACIENTE</vt:lpstr>
      <vt:lpstr>3. PRINCIPALES PREOCUPACIONES DEL PACIENTE</vt:lpstr>
      <vt:lpstr>4. AYUDA QUE SE PUEDE DAR DESDE LA OF O LA FH</vt:lpstr>
      <vt:lpstr>4.1. A TRAVÉS DE LA COMUNICACIÓN</vt:lpstr>
      <vt:lpstr>4.2. CONSEJOS SOBRE HÁBITOS</vt:lpstr>
      <vt:lpstr>4.3. APOYO SOCIAL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Reacciones en situaciones de emergencia y Apoyo psicológico y autocontrol en Primeros auxilios</dc:title>
  <dc:creator>daniel.parra.segovia@gmail.com</dc:creator>
  <cp:lastModifiedBy>Irene Parra Segovia</cp:lastModifiedBy>
  <cp:revision>49</cp:revision>
  <dcterms:created xsi:type="dcterms:W3CDTF">2020-04-25T18:03:57Z</dcterms:created>
  <dcterms:modified xsi:type="dcterms:W3CDTF">2022-03-04T09:13:12Z</dcterms:modified>
</cp:coreProperties>
</file>