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22"/>
  </p:notes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73" r:id="rId11"/>
    <p:sldId id="275" r:id="rId12"/>
    <p:sldId id="274" r:id="rId13"/>
    <p:sldId id="264" r:id="rId14"/>
    <p:sldId id="270" r:id="rId15"/>
    <p:sldId id="271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496" autoAdjust="0"/>
    <p:restoredTop sz="86379" autoAdjust="0"/>
  </p:normalViewPr>
  <p:slideViewPr>
    <p:cSldViewPr>
      <p:cViewPr>
        <p:scale>
          <a:sx n="64" d="100"/>
          <a:sy n="64" d="100"/>
        </p:scale>
        <p:origin x="-5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AEDC3-400F-4930-8678-0729ADE89590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7B07B-BA4C-400C-A455-D30D623D0E42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941" y="1436921"/>
            <a:ext cx="426801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=""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89695" y="5096663"/>
            <a:ext cx="3275648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6051828" y="5422165"/>
            <a:ext cx="552505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6772470" y="3463631"/>
            <a:ext cx="2381485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8282872" y="4566100"/>
            <a:ext cx="866861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8057746" y="-1688"/>
            <a:ext cx="1085957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4902585" y="-12701"/>
            <a:ext cx="3734168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4889223" y="-12701"/>
            <a:ext cx="3772271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="" xmlns:a16="http://schemas.microsoft.com/office/drawing/2014/main" id="{2A3D73F7-77EC-4576-B541-20C032F462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9694" y="3425364"/>
            <a:ext cx="2721975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="" xmlns:a16="http://schemas.microsoft.com/office/drawing/2014/main" id="{9F75ED2D-7077-4753-B623-4B9A718EB224}"/>
              </a:ext>
            </a:extLst>
          </p:cNvPr>
          <p:cNvSpPr/>
          <p:nvPr/>
        </p:nvSpPr>
        <p:spPr>
          <a:xfrm>
            <a:off x="671788" y="3124629"/>
            <a:ext cx="1618722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="" xmlns:a16="http://schemas.microsoft.com/office/drawing/2014/main" id="{21FF5BCF-BC53-4C3F-8B7F-7077B35ADCA8}"/>
              </a:ext>
            </a:extLst>
          </p:cNvPr>
          <p:cNvSpPr/>
          <p:nvPr/>
        </p:nvSpPr>
        <p:spPr>
          <a:xfrm>
            <a:off x="-5862" y="5057879"/>
            <a:ext cx="536331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61215" y="1"/>
            <a:ext cx="5689443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33892" y="1"/>
            <a:ext cx="5207252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208" y="453051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6528440" y="5422906"/>
            <a:ext cx="55245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7244572" y="3776986"/>
            <a:ext cx="1905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=""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316" y="3955666"/>
            <a:ext cx="3275648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=""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316" y="4633362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=""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316" y="4892977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=""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8316" y="5334300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=""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316" y="5593915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=""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675733" y="1561557"/>
            <a:ext cx="2230418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C51D0359-A547-4B21-8850-06B9F1CDF9CE}"/>
              </a:ext>
            </a:extLst>
          </p:cNvPr>
          <p:cNvSpPr/>
          <p:nvPr/>
        </p:nvSpPr>
        <p:spPr>
          <a:xfrm>
            <a:off x="5379309" y="-12694"/>
            <a:ext cx="37338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941" y="1436921"/>
            <a:ext cx="426801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6051828" y="5422165"/>
            <a:ext cx="552505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6772470" y="3463631"/>
            <a:ext cx="2381485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8282872" y="4566100"/>
            <a:ext cx="866861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8057746" y="-1688"/>
            <a:ext cx="1085957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4902585" y="-12701"/>
            <a:ext cx="3734168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4889223" y="-12701"/>
            <a:ext cx="3772271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="" xmlns:a16="http://schemas.microsoft.com/office/drawing/2014/main" id="{9F75ED2D-7077-4753-B623-4B9A718EB224}"/>
              </a:ext>
            </a:extLst>
          </p:cNvPr>
          <p:cNvSpPr/>
          <p:nvPr/>
        </p:nvSpPr>
        <p:spPr>
          <a:xfrm>
            <a:off x="671788" y="3124629"/>
            <a:ext cx="1618722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="" xmlns:a16="http://schemas.microsoft.com/office/drawing/2014/main" id="{21FF5BCF-BC53-4C3F-8B7F-7077B35ADCA8}"/>
              </a:ext>
            </a:extLst>
          </p:cNvPr>
          <p:cNvSpPr/>
          <p:nvPr/>
        </p:nvSpPr>
        <p:spPr>
          <a:xfrm>
            <a:off x="-5862" y="5057879"/>
            <a:ext cx="536331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=""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941" y="3429000"/>
            <a:ext cx="2721975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="" xmlns:a16="http://schemas.microsoft.com/office/drawing/2014/main" id="{13074BE4-153F-46FE-B915-CD1AEF318A25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="" xmlns:a16="http://schemas.microsoft.com/office/drawing/2014/main" id="{0B7E91C4-F19E-46BE-B05F-139B5418924E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08A64499-0304-4070-BCB0-67E2BE20A3EA}"/>
              </a:ext>
            </a:extLst>
          </p:cNvPr>
          <p:cNvSpPr/>
          <p:nvPr/>
        </p:nvSpPr>
        <p:spPr>
          <a:xfrm>
            <a:off x="5999116" y="1645349"/>
            <a:ext cx="3147553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ED1736B3-AE79-40C2-80FF-2FB0FEE27195}"/>
              </a:ext>
            </a:extLst>
          </p:cNvPr>
          <p:cNvSpPr/>
          <p:nvPr/>
        </p:nvSpPr>
        <p:spPr>
          <a:xfrm>
            <a:off x="9140190" y="2632656"/>
            <a:ext cx="381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6490" y="793173"/>
            <a:ext cx="6858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829" y="1877052"/>
            <a:ext cx="5132459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=""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677417" y="1550951"/>
            <a:ext cx="2455164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2924968" y="4662943"/>
            <a:ext cx="6219032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2932387" y="4665642"/>
            <a:ext cx="6207803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9140190" y="4665641"/>
            <a:ext cx="381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2928925" y="4922855"/>
            <a:ext cx="6215075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DC1C-5BA0-41F8-9FCF-52A3BCA8AE6E}" type="datetime1">
              <a:rPr lang="es-ES" smtClean="0"/>
              <a:t>26/04/2020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0BF8-0F61-4B41-AE18-8505AAD88DEF}" type="datetime1">
              <a:rPr lang="es-ES" smtClean="0"/>
              <a:t>26/04/2020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787889" cy="94549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="" xmlns:a16="http://schemas.microsoft.com/office/drawing/2014/main" id="{9462DA56-F882-470A-8F8C-A55B25FD8A7A}"/>
              </a:ext>
            </a:extLst>
          </p:cNvPr>
          <p:cNvSpPr/>
          <p:nvPr/>
        </p:nvSpPr>
        <p:spPr>
          <a:xfrm>
            <a:off x="628650" y="1492524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2985-032F-43DA-AAB5-BC383DB7952A}" type="datetime1">
              <a:rPr lang="es-ES" smtClean="0"/>
              <a:t>26/04/2020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787889" cy="94549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="" xmlns:a16="http://schemas.microsoft.com/office/drawing/2014/main" id="{9462DA56-F882-470A-8F8C-A55B25FD8A7A}"/>
              </a:ext>
            </a:extLst>
          </p:cNvPr>
          <p:cNvSpPr/>
          <p:nvPr/>
        </p:nvSpPr>
        <p:spPr>
          <a:xfrm>
            <a:off x="628650" y="1492524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825624"/>
            <a:ext cx="3868340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=""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323459"/>
            <a:ext cx="3868340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828800"/>
            <a:ext cx="3887391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=""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323459"/>
            <a:ext cx="3887391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0C83-1215-4122-BF87-F61F327EFDF6}" type="datetime1">
              <a:rPr lang="es-ES" smtClean="0"/>
              <a:t>26/04/2020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787889" cy="94549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="" xmlns:a16="http://schemas.microsoft.com/office/drawing/2014/main" id="{9462DA56-F882-470A-8F8C-A55B25FD8A7A}"/>
              </a:ext>
            </a:extLst>
          </p:cNvPr>
          <p:cNvSpPr/>
          <p:nvPr/>
        </p:nvSpPr>
        <p:spPr>
          <a:xfrm>
            <a:off x="628650" y="1492524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=""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=""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582" y="1825624"/>
            <a:ext cx="38862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=""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31892" y="532519"/>
            <a:ext cx="4812108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7BC6DBB9-1B34-4374-A887-DC30F9E2F62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="" xmlns:a16="http://schemas.microsoft.com/office/drawing/2014/main" id="{00DE0AE3-F44D-4F2C-B7A3-C253AA498DEF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D7C5-80BE-4655-A42C-48992648FD48}" type="datetime1">
              <a:rPr lang="es-ES" smtClean="0"/>
              <a:t>26/04/2020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931595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C6C05708-08C7-4EF1-B0D8-6A01C1B1AD85}"/>
              </a:ext>
            </a:extLst>
          </p:cNvPr>
          <p:cNvSpPr/>
          <p:nvPr/>
        </p:nvSpPr>
        <p:spPr>
          <a:xfrm>
            <a:off x="7810333" y="4433244"/>
            <a:ext cx="133694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="" xmlns:a16="http://schemas.microsoft.com/office/drawing/2014/main" id="{38956B41-4EE0-4C7C-8436-027F5DE8B1BC}"/>
              </a:ext>
            </a:extLst>
          </p:cNvPr>
          <p:cNvSpPr/>
          <p:nvPr/>
        </p:nvSpPr>
        <p:spPr>
          <a:xfrm>
            <a:off x="665687" y="2045663"/>
            <a:ext cx="2838985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E08687FC-7322-4F20-9769-1ECF4296A96E}"/>
              </a:ext>
            </a:extLst>
          </p:cNvPr>
          <p:cNvSpPr/>
          <p:nvPr/>
        </p:nvSpPr>
        <p:spPr>
          <a:xfrm>
            <a:off x="7812706" y="4161025"/>
            <a:ext cx="1338848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0FCCDE26-7222-4C1B-884A-0FAE84FA57DB}"/>
              </a:ext>
            </a:extLst>
          </p:cNvPr>
          <p:cNvSpPr/>
          <p:nvPr/>
        </p:nvSpPr>
        <p:spPr>
          <a:xfrm>
            <a:off x="6455318" y="4437665"/>
            <a:ext cx="2696688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356700"/>
            <a:ext cx="2949178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="" xmlns:a16="http://schemas.microsoft.com/office/drawing/2014/main" id="{7BC6DBB9-1B34-4374-A887-DC30F9E2F62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="" xmlns:a16="http://schemas.microsoft.com/office/drawing/2014/main" id="{00DE0AE3-F44D-4F2C-B7A3-C253AA498DEF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31F1-DBAF-4D37-9C1D-52901DCECCB2}" type="datetime1">
              <a:rPr lang="es-ES" smtClean="0"/>
              <a:t>26/04/2020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931595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C6C05708-08C7-4EF1-B0D8-6A01C1B1AD85}"/>
              </a:ext>
            </a:extLst>
          </p:cNvPr>
          <p:cNvSpPr/>
          <p:nvPr/>
        </p:nvSpPr>
        <p:spPr>
          <a:xfrm>
            <a:off x="7810333" y="4433244"/>
            <a:ext cx="133694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="" xmlns:a16="http://schemas.microsoft.com/office/drawing/2014/main" id="{38956B41-4EE0-4C7C-8436-027F5DE8B1BC}"/>
              </a:ext>
            </a:extLst>
          </p:cNvPr>
          <p:cNvSpPr/>
          <p:nvPr/>
        </p:nvSpPr>
        <p:spPr>
          <a:xfrm>
            <a:off x="665687" y="2045663"/>
            <a:ext cx="2838985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E08687FC-7322-4F20-9769-1ECF4296A96E}"/>
              </a:ext>
            </a:extLst>
          </p:cNvPr>
          <p:cNvSpPr/>
          <p:nvPr/>
        </p:nvSpPr>
        <p:spPr>
          <a:xfrm>
            <a:off x="7812706" y="4161025"/>
            <a:ext cx="1338848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0FCCDE26-7222-4C1B-884A-0FAE84FA57DB}"/>
              </a:ext>
            </a:extLst>
          </p:cNvPr>
          <p:cNvSpPr/>
          <p:nvPr/>
        </p:nvSpPr>
        <p:spPr>
          <a:xfrm>
            <a:off x="6455318" y="4437665"/>
            <a:ext cx="2696688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356700"/>
            <a:ext cx="2949178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457201"/>
            <a:ext cx="4989909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3BC-CC32-4EC0-AB4D-7EEE27374DD1}" type="datetime1">
              <a:rPr lang="es-ES" smtClean="0"/>
              <a:t>26/04/2020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="" xmlns:a16="http://schemas.microsoft.com/office/drawing/2014/main" id="{436C4D92-1746-4D54-8232-468DFF66CF79}"/>
              </a:ext>
            </a:extLst>
          </p:cNvPr>
          <p:cNvSpPr/>
          <p:nvPr/>
        </p:nvSpPr>
        <p:spPr>
          <a:xfrm>
            <a:off x="628650" y="1492524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=""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787889" cy="94549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C8E9-24EE-4951-B55F-E25D3010A201}" type="datetime1">
              <a:rPr lang="es-ES" smtClean="0"/>
              <a:t>26/04/2020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=""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310" y="2373273"/>
            <a:ext cx="8453738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13074BE4-153F-46FE-B915-CD1AEF318A25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="" xmlns:a16="http://schemas.microsoft.com/office/drawing/2014/main" id="{0B7E91C4-F19E-46BE-B05F-139B5418924E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08A64499-0304-4070-BCB0-67E2BE20A3EA}"/>
              </a:ext>
            </a:extLst>
          </p:cNvPr>
          <p:cNvSpPr/>
          <p:nvPr/>
        </p:nvSpPr>
        <p:spPr>
          <a:xfrm>
            <a:off x="5999116" y="1645349"/>
            <a:ext cx="3147553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ED1736B3-AE79-40C2-80FF-2FB0FEE27195}"/>
              </a:ext>
            </a:extLst>
          </p:cNvPr>
          <p:cNvSpPr/>
          <p:nvPr/>
        </p:nvSpPr>
        <p:spPr>
          <a:xfrm>
            <a:off x="9140190" y="2632656"/>
            <a:ext cx="381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6490" y="793173"/>
            <a:ext cx="6858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829" y="1877052"/>
            <a:ext cx="5132459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A420-CD07-46EF-8C74-0DB5AB70B511}" type="datetime1">
              <a:rPr lang="es-ES" smtClean="0"/>
              <a:t>26/04/2020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856261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24" name="Graphic 22">
            <a:extLst>
              <a:ext uri="{FF2B5EF4-FFF2-40B4-BE49-F238E27FC236}">
                <a16:creationId xmlns=""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677417" y="1550951"/>
            <a:ext cx="2455164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2924968" y="4662943"/>
            <a:ext cx="6219032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2932387" y="4665642"/>
            <a:ext cx="6207803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9140190" y="4665641"/>
            <a:ext cx="381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2928925" y="4922855"/>
            <a:ext cx="6215075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47586" y="0"/>
            <a:ext cx="2921125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CE8B26E3-C9CA-4CFF-8221-19518F497FF4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="" xmlns:a16="http://schemas.microsoft.com/office/drawing/2014/main" id="{A9957602-C843-44E0-A93F-66AF5A6A0F0A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2518" y="908050"/>
            <a:ext cx="3377471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8ACE-F96E-4C02-8779-5D5BD28E5B00}" type="datetime1">
              <a:rPr lang="es-ES" smtClean="0"/>
              <a:t>26/04/2020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931595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4119110" y="-12675"/>
            <a:ext cx="409281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4109591" y="-12675"/>
            <a:ext cx="428318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="" xmlns:a16="http://schemas.microsoft.com/office/drawing/2014/main" id="{F469DEB5-CC79-4D71-8360-0B10B34244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2518" y="2050476"/>
            <a:ext cx="3411140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="" xmlns:a16="http://schemas.microsoft.com/office/drawing/2014/main" id="{9EE0722D-F13C-4FFB-9E31-CC024B92E6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2518" y="2839714"/>
            <a:ext cx="3411140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="" xmlns:a16="http://schemas.microsoft.com/office/drawing/2014/main" id="{827885C7-FA6F-4513-83BC-BEAD42F63D5B}"/>
              </a:ext>
            </a:extLst>
          </p:cNvPr>
          <p:cNvSpPr/>
          <p:nvPr/>
        </p:nvSpPr>
        <p:spPr>
          <a:xfrm>
            <a:off x="5236461" y="1726673"/>
            <a:ext cx="2838985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30961087-B677-45AC-8D02-FEE615D17609}"/>
              </a:ext>
            </a:extLst>
          </p:cNvPr>
          <p:cNvSpPr/>
          <p:nvPr/>
        </p:nvSpPr>
        <p:spPr>
          <a:xfrm>
            <a:off x="802028" y="-12675"/>
            <a:ext cx="751935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=""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28828" y="1483676"/>
            <a:ext cx="4816056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7BC6DBB9-1B34-4374-A887-DC30F9E2F62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="" xmlns:a16="http://schemas.microsoft.com/office/drawing/2014/main" id="{00DE0AE3-F44D-4F2C-B7A3-C253AA498DEF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890" y="1231900"/>
            <a:ext cx="3377471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9040-520D-4DDE-91A5-729D288BE808}" type="datetime1">
              <a:rPr lang="es-ES" smtClean="0"/>
              <a:t>26/04/2020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931595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8" name="Text Placeholder 14">
            <a:extLst>
              <a:ext uri="{FF2B5EF4-FFF2-40B4-BE49-F238E27FC236}">
                <a16:creationId xmlns=""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551" y="3889184"/>
            <a:ext cx="3411140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C6C05708-08C7-4EF1-B0D8-6A01C1B1AD85}"/>
              </a:ext>
            </a:extLst>
          </p:cNvPr>
          <p:cNvSpPr/>
          <p:nvPr/>
        </p:nvSpPr>
        <p:spPr>
          <a:xfrm>
            <a:off x="7810333" y="4433244"/>
            <a:ext cx="133694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46691B2-7AF3-4CAC-A285-36444A9101D9}"/>
              </a:ext>
            </a:extLst>
          </p:cNvPr>
          <p:cNvSpPr/>
          <p:nvPr/>
        </p:nvSpPr>
        <p:spPr>
          <a:xfrm>
            <a:off x="9144885" y="4156602"/>
            <a:ext cx="2398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FE8ACF66-A148-4D4F-A35C-837CDC6B154D}"/>
              </a:ext>
            </a:extLst>
          </p:cNvPr>
          <p:cNvSpPr/>
          <p:nvPr/>
        </p:nvSpPr>
        <p:spPr>
          <a:xfrm>
            <a:off x="9144885" y="4682093"/>
            <a:ext cx="2398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="" xmlns:a16="http://schemas.microsoft.com/office/drawing/2014/main" id="{5F10B1F7-5633-4C8B-A868-72D9C782CB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8336" y="2374901"/>
            <a:ext cx="3424238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="" xmlns:a16="http://schemas.microsoft.com/office/drawing/2014/main" id="{CBA9BCD0-48BA-4D5B-8871-61204EACE4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8337" y="3165302"/>
            <a:ext cx="3437335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="" xmlns:a16="http://schemas.microsoft.com/office/drawing/2014/main" id="{38956B41-4EE0-4C7C-8436-027F5DE8B1BC}"/>
              </a:ext>
            </a:extLst>
          </p:cNvPr>
          <p:cNvSpPr/>
          <p:nvPr/>
        </p:nvSpPr>
        <p:spPr>
          <a:xfrm>
            <a:off x="665687" y="2045663"/>
            <a:ext cx="2838985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E08687FC-7322-4F20-9769-1ECF4296A96E}"/>
              </a:ext>
            </a:extLst>
          </p:cNvPr>
          <p:cNvSpPr/>
          <p:nvPr/>
        </p:nvSpPr>
        <p:spPr>
          <a:xfrm>
            <a:off x="7812706" y="4161025"/>
            <a:ext cx="1338848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0FCCDE26-7222-4C1B-884A-0FAE84FA57DB}"/>
              </a:ext>
            </a:extLst>
          </p:cNvPr>
          <p:cNvSpPr/>
          <p:nvPr/>
        </p:nvSpPr>
        <p:spPr>
          <a:xfrm>
            <a:off x="6455318" y="4437665"/>
            <a:ext cx="2696688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6F44C9A9-0E74-4918-9B66-273196D2956C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4FD74D9D-1BEE-4A13-ABAA-5FBA5C4D1BFA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781051"/>
            <a:ext cx="78867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4964" y="2959594"/>
            <a:ext cx="3137738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16CA-997D-4D32-9904-947495706571}" type="datetime1">
              <a:rPr lang="es-ES" smtClean="0"/>
              <a:t>26/04/2020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Text Placeholder 26">
            <a:extLst>
              <a:ext uri="{FF2B5EF4-FFF2-40B4-BE49-F238E27FC236}">
                <a16:creationId xmlns=""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0" y="1898651"/>
            <a:ext cx="78866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="" xmlns:a16="http://schemas.microsoft.com/office/drawing/2014/main" id="{258EB2BC-F42B-4177-83EB-F2D2BF76129C}"/>
              </a:ext>
            </a:extLst>
          </p:cNvPr>
          <p:cNvSpPr/>
          <p:nvPr/>
        </p:nvSpPr>
        <p:spPr>
          <a:xfrm>
            <a:off x="2264283" y="1583026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616970" y="2959594"/>
            <a:ext cx="3137738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=""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8484" y="3294246"/>
            <a:ext cx="3274219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=""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80489" y="3294246"/>
            <a:ext cx="3274219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7" name="Graphic 39">
            <a:extLst>
              <a:ext uri="{FF2B5EF4-FFF2-40B4-BE49-F238E27FC236}">
                <a16:creationId xmlns=""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6BE8D45D-1E08-4F59-96CC-EA53D7CA6AB0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8E968353-82DA-42A2-88B6-AEFCF124AF4E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2065" y="1474970"/>
            <a:ext cx="3296444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B283-7A91-4A67-AF70-D2AF3F95BB99}" type="datetime1">
              <a:rPr lang="es-ES" smtClean="0"/>
              <a:t>26/04/2020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Text Placeholder 26">
            <a:extLst>
              <a:ext uri="{FF2B5EF4-FFF2-40B4-BE49-F238E27FC236}">
                <a16:creationId xmlns=""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37417" y="2592570"/>
            <a:ext cx="4223164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594789" y="3719428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=""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94790" y="3990709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4594808" y="4451493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=""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94809" y="4722774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049425" y="3719428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=""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49425" y="3990709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=""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6049443" y="4451493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=""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49444" y="4722774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=""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7504060" y="3719428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=""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04061" y="3990709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=""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7504079" y="4451493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=""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504080" y="4722774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=""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83419" y="908051"/>
            <a:ext cx="3213497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smtClean="0"/>
              <a:t>Haga clic en el icono para agregar un gráfico</a:t>
            </a:r>
            <a:endParaRPr lang="ru-RU" dirty="0"/>
          </a:p>
        </p:txBody>
      </p:sp>
      <p:grpSp>
        <p:nvGrpSpPr>
          <p:cNvPr id="7" name="Graphic 39">
            <a:extLst>
              <a:ext uri="{FF2B5EF4-FFF2-40B4-BE49-F238E27FC236}">
                <a16:creationId xmlns="" xmlns:a16="http://schemas.microsoft.com/office/drawing/2014/main" id="{D0A213E0-4DC9-4F6A-98B8-21DE9AE2D9B0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=""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4298865" y="2267880"/>
            <a:ext cx="2262656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="" xmlns:a16="http://schemas.microsoft.com/office/drawing/2014/main" id="{F21AF1E2-466C-487E-86AF-CA6FFFCA2720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="" xmlns:a16="http://schemas.microsoft.com/office/drawing/2014/main" id="{531F1BC1-79BD-45BA-B27E-7A2C62A65EC9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808" y="2134676"/>
            <a:ext cx="2552481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53FF-2C1C-4544-9B81-F6E252070B6B}" type="datetime1">
              <a:rPr lang="es-ES" smtClean="0"/>
              <a:t>26/04/2020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Text Placeholder 26">
            <a:extLst>
              <a:ext uri="{FF2B5EF4-FFF2-40B4-BE49-F238E27FC236}">
                <a16:creationId xmlns=""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7054" y="3252275"/>
            <a:ext cx="2547128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=""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543300" y="1493215"/>
            <a:ext cx="4920854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smtClean="0"/>
              <a:t>Haga clic en el icono para agregar una tabla</a:t>
            </a:r>
            <a:endParaRPr lang="ru-RU" dirty="0"/>
          </a:p>
        </p:txBody>
      </p:sp>
      <p:grpSp>
        <p:nvGrpSpPr>
          <p:cNvPr id="7" name="Graphic 39">
            <a:extLst>
              <a:ext uri="{FF2B5EF4-FFF2-40B4-BE49-F238E27FC236}">
                <a16:creationId xmlns="" xmlns:a16="http://schemas.microsoft.com/office/drawing/2014/main" id="{2B29CFAD-7DFA-43C8-BC78-F666303C4A65}"/>
              </a:ext>
            </a:extLst>
          </p:cNvPr>
          <p:cNvGrpSpPr/>
          <p:nvPr/>
        </p:nvGrpSpPr>
        <p:grpSpPr>
          <a:xfrm flipH="1">
            <a:off x="-2608" y="0"/>
            <a:ext cx="16416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=""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671745" y="2912162"/>
            <a:ext cx="2086425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=""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9142995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=""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5509387" y="-12701"/>
            <a:ext cx="3638909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=""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7336729" y="458515"/>
            <a:ext cx="1809929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=""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9525" y="2355829"/>
            <a:ext cx="2143336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7F8CA5B8-0BAD-4554-87FE-E0910E6CD5C5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="" xmlns:a16="http://schemas.microsoft.com/office/drawing/2014/main" id="{12CBB0CF-5FCC-4507-BD7B-C02386D2A23C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349863"/>
            <a:ext cx="78867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7" y="5797770"/>
            <a:ext cx="179108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Text Placeholder 26">
            <a:extLst>
              <a:ext uri="{FF2B5EF4-FFF2-40B4-BE49-F238E27FC236}">
                <a16:creationId xmlns=""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09740" y="5718810"/>
            <a:ext cx="5524520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=""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1875" y="5155440"/>
            <a:ext cx="200025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=""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6619575" y="2044902"/>
            <a:ext cx="552505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6607667" y="2029025"/>
            <a:ext cx="581082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5497454" y="-9526"/>
            <a:ext cx="3648434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=""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7325212" y="442639"/>
            <a:ext cx="1819454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="" xmlns:a16="http://schemas.microsoft.com/office/drawing/2014/main" id="{49472789-B79C-464F-9D88-E51F8B5062D3}"/>
              </a:ext>
            </a:extLst>
          </p:cNvPr>
          <p:cNvSpPr/>
          <p:nvPr/>
        </p:nvSpPr>
        <p:spPr>
          <a:xfrm>
            <a:off x="-7144" y="2340318"/>
            <a:ext cx="2152862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="" xmlns:a16="http://schemas.microsoft.com/office/drawing/2014/main" id="{DD823940-1850-4484-BDCE-3D9B898D6787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="" xmlns:a16="http://schemas.microsoft.com/office/drawing/2014/main" id="{6FFA8582-48C8-4154-ACF0-5F6412FAAE0C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=""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683419" y="908050"/>
            <a:ext cx="7777163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smtClean="0"/>
              <a:t>Haga clic en el icno para agregar medios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7" y="5797770"/>
            <a:ext cx="179108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6605571" y="2003790"/>
            <a:ext cx="5814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06A97B71-3A84-4844-BDB5-E3F77302BBC0}"/>
              </a:ext>
            </a:extLst>
          </p:cNvPr>
          <p:cNvSpPr/>
          <p:nvPr/>
        </p:nvSpPr>
        <p:spPr>
          <a:xfrm>
            <a:off x="7335034" y="430740"/>
            <a:ext cx="181092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7322081" y="410418"/>
            <a:ext cx="1829983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759BB951-621D-4456-A832-116187764B2E}"/>
              </a:ext>
            </a:extLst>
          </p:cNvPr>
          <p:cNvSpPr/>
          <p:nvPr/>
        </p:nvSpPr>
        <p:spPr>
          <a:xfrm>
            <a:off x="5505736" y="-16344"/>
            <a:ext cx="3640904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F8008CE-2F0A-4568-9C4A-C347A4880513}"/>
              </a:ext>
            </a:extLst>
          </p:cNvPr>
          <p:cNvSpPr/>
          <p:nvPr/>
        </p:nvSpPr>
        <p:spPr>
          <a:xfrm>
            <a:off x="5495668" y="-16344"/>
            <a:ext cx="3650435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=""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40" y="5707146"/>
            <a:ext cx="5524520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ru-RU"/>
          </a:p>
        </p:txBody>
      </p:sp>
      <p:grpSp>
        <p:nvGrpSpPr>
          <p:cNvPr id="2" name="Group 9">
            <a:extLst>
              <a:ext uri="{FF2B5EF4-FFF2-40B4-BE49-F238E27FC236}">
                <a16:creationId xmlns="" xmlns:a16="http://schemas.microsoft.com/office/drawing/2014/main" id="{223A17C7-5A8B-4D9D-AC8A-2486018F3FB8}"/>
              </a:ext>
            </a:extLst>
          </p:cNvPr>
          <p:cNvGrpSpPr/>
          <p:nvPr/>
        </p:nvGrpSpPr>
        <p:grpSpPr>
          <a:xfrm>
            <a:off x="-14099" y="2319272"/>
            <a:ext cx="2163177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=""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=""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3300" y="58168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EAB43-7C8D-4EFD-8CE1-9862A79FBB73}" type="datetime1">
              <a:rPr lang="es-ES" smtClean="0"/>
              <a:t>26/04/2020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3268" y="5816820"/>
            <a:ext cx="4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218" y="5816820"/>
            <a:ext cx="2549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Distr%C3%A9s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Marcador de posición de imagen" descr="PAPS.jpg"/>
          <p:cNvPicPr>
            <a:picLocks noGrp="1" noChangeAspect="1"/>
          </p:cNvPicPr>
          <p:nvPr>
            <p:ph type="pic" sz="quarter" idx="21"/>
          </p:nvPr>
        </p:nvPicPr>
        <p:blipFill>
          <a:blip r:embed="rId2" cstate="print"/>
          <a:srcRect l="29760" r="29760"/>
          <a:stretch>
            <a:fillRect/>
          </a:stretch>
        </p:blipFill>
        <p:spPr/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Reacciones en situaciones de emergencia y Apoyo psicológico y autocontrol en Primeros auxilios</a:t>
            </a:r>
            <a:endParaRPr lang="es-E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Abril</a:t>
            </a:r>
          </a:p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2020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body" sz="quarter" idx="13"/>
          </p:nvPr>
        </p:nvSpPr>
        <p:spPr>
          <a:xfrm>
            <a:off x="589694" y="3861048"/>
            <a:ext cx="2721975" cy="1080120"/>
          </a:xfrm>
        </p:spPr>
        <p:txBody>
          <a:bodyPr>
            <a:normAutofit/>
          </a:bodyPr>
          <a:lstStyle/>
          <a:p>
            <a:r>
              <a:rPr lang="es-E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Irene Parra</a:t>
            </a:r>
          </a:p>
          <a:p>
            <a:r>
              <a:rPr lang="es-E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1ºFAR A</a:t>
            </a:r>
            <a:endParaRPr lang="es-E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Estrés crónico</a:t>
            </a:r>
          </a:p>
          <a:p>
            <a:pPr lvl="1"/>
            <a:r>
              <a:rPr lang="es-ES" sz="2000" dirty="0" smtClean="0"/>
              <a:t>Situación de agotamiento por </a:t>
            </a:r>
            <a:r>
              <a:rPr lang="es-ES" sz="2000" dirty="0" err="1" smtClean="0"/>
              <a:t>sobreestimulación</a:t>
            </a:r>
            <a:r>
              <a:rPr lang="es-ES" sz="2000" dirty="0" smtClean="0"/>
              <a:t>. </a:t>
            </a:r>
          </a:p>
          <a:p>
            <a:pPr lvl="1"/>
            <a:r>
              <a:rPr lang="es-ES" sz="2000" dirty="0" smtClean="0"/>
              <a:t>Provoca estragos mediante el desgaste al largo plazo sobrepasando el umbral de resistencia de la persona convirtiéndose en </a:t>
            </a:r>
            <a:r>
              <a:rPr lang="es-ES" sz="2000" dirty="0" err="1" smtClean="0"/>
              <a:t>distrés</a:t>
            </a:r>
            <a:r>
              <a:rPr lang="es-ES" sz="2000" dirty="0" smtClean="0"/>
              <a:t>. </a:t>
            </a:r>
          </a:p>
          <a:p>
            <a:r>
              <a:rPr lang="es-E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Desgaste profesional (burn-out)</a:t>
            </a:r>
          </a:p>
          <a:p>
            <a:pPr lvl="1"/>
            <a:r>
              <a:rPr lang="es-ES" sz="2000" dirty="0" smtClean="0"/>
              <a:t>Estrés crónico que provoca agotamiento físico y psíquico, temor y desesperanza, extenuación emocional, </a:t>
            </a:r>
            <a:r>
              <a:rPr lang="es-ES" sz="2000" dirty="0" err="1" smtClean="0"/>
              <a:t>autoconcepto</a:t>
            </a:r>
            <a:r>
              <a:rPr lang="es-ES" sz="2000" dirty="0" smtClean="0"/>
              <a:t> negativo y actitudes negativas hacia el trabajo, la vida o incluso las demás personas.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1.2.3. TIPOS DE ESTRÉS (II)</a:t>
            </a:r>
            <a:endParaRPr lang="es-E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pPr algn="ctr"/>
              <a:t>10</a:t>
            </a:fld>
            <a:endParaRPr lang="es-ES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Estrés postraumático</a:t>
            </a:r>
          </a:p>
          <a:p>
            <a:pPr lvl="1"/>
            <a:r>
              <a:rPr lang="es-ES" sz="2000" smtClean="0"/>
              <a:t>Surge tras escenas terribles fuera de la escena cotidiana. </a:t>
            </a:r>
          </a:p>
          <a:p>
            <a:pPr lvl="1"/>
            <a:r>
              <a:rPr lang="es-ES" sz="2000" smtClean="0"/>
              <a:t>Provoca mucha ansiedad. </a:t>
            </a:r>
          </a:p>
          <a:p>
            <a:pPr lvl="1"/>
            <a:r>
              <a:rPr lang="es-ES" sz="2000" smtClean="0"/>
              <a:t>Puede manifestarse inmediatamente después del suceso traumático al cabo de un tiempo </a:t>
            </a:r>
          </a:p>
          <a:p>
            <a:pPr lvl="1"/>
            <a:r>
              <a:rPr lang="es-ES" sz="2000" smtClean="0"/>
              <a:t>Presenta síntomas como: rehuir de la vida social las responsabilidades laborales y familiares, revivir la escena traumática a través de sueños repetitivos o imágenes, agresividad, ideas suicidas, etc.</a:t>
            </a:r>
            <a:endParaRPr lang="es-ES" sz="2000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kern="12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1.2.3. TIPOS DE ESTRÉS (III)</a:t>
            </a:r>
            <a:endParaRPr lang="es-E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pPr algn="ctr"/>
              <a:t>11</a:t>
            </a:fld>
            <a:endParaRPr lang="es-ES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El </a:t>
            </a:r>
            <a:r>
              <a:rPr lang="es-ES" sz="2400" dirty="0" err="1" smtClean="0"/>
              <a:t>distrés</a:t>
            </a:r>
            <a:r>
              <a:rPr lang="es-ES" sz="2400" dirty="0" smtClean="0"/>
              <a:t> es un estrés negativo, </a:t>
            </a:r>
            <a:r>
              <a:rPr lang="es-ES" sz="2400" dirty="0" smtClean="0"/>
              <a:t>es un estado de angustia o sufrimiento en el cual una persona </a:t>
            </a:r>
            <a:r>
              <a:rPr lang="es-ES" sz="2400" dirty="0" smtClean="0"/>
              <a:t>es </a:t>
            </a:r>
            <a:r>
              <a:rPr lang="es-ES" sz="2400" dirty="0" smtClean="0"/>
              <a:t>incapaz de adaptarse completamente a factores </a:t>
            </a:r>
            <a:r>
              <a:rPr lang="es-ES" sz="2400" dirty="0" smtClean="0"/>
              <a:t>amenazantes.</a:t>
            </a:r>
          </a:p>
          <a:p>
            <a:r>
              <a:rPr lang="es-ES" sz="2400" dirty="0" smtClean="0"/>
              <a:t>El </a:t>
            </a:r>
            <a:r>
              <a:rPr lang="es-ES" sz="2400" dirty="0" err="1" smtClean="0"/>
              <a:t>distrés</a:t>
            </a:r>
            <a:r>
              <a:rPr lang="es-ES" sz="2400" dirty="0" smtClean="0"/>
              <a:t> es lo contrario del </a:t>
            </a:r>
            <a:r>
              <a:rPr lang="es-ES" sz="2400" dirty="0" smtClean="0"/>
              <a:t>estrés</a:t>
            </a:r>
            <a:r>
              <a:rPr lang="es-ES" sz="2400" dirty="0" smtClean="0"/>
              <a:t>, un estrés positivo que produce alegría y satisfacción</a:t>
            </a:r>
            <a:r>
              <a:rPr lang="es-ES" sz="2400" dirty="0" smtClean="0"/>
              <a:t>.</a:t>
            </a:r>
          </a:p>
          <a:p>
            <a:r>
              <a:rPr lang="es-ES" sz="2400" dirty="0" smtClean="0"/>
              <a:t>El </a:t>
            </a:r>
            <a:r>
              <a:rPr lang="es-ES" sz="2400" dirty="0" err="1" smtClean="0"/>
              <a:t>distrés</a:t>
            </a:r>
            <a:r>
              <a:rPr lang="es-ES" sz="2400" dirty="0" smtClean="0"/>
              <a:t> </a:t>
            </a:r>
            <a:r>
              <a:rPr lang="es-ES" sz="2400" dirty="0" smtClean="0"/>
              <a:t>provoca falta de creatividad, comportamiento irracional, agresividad, inseguridad, falta de concentración, inflexibilidad, depresión, preocupación, impaciencia, entre otros.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1.3. DISTRÉS</a:t>
            </a:r>
            <a:endParaRPr lang="es-E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pPr algn="ctr"/>
              <a:t>12</a:t>
            </a:fld>
            <a:endParaRPr lang="es-ES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Tende</a:t>
            </a:r>
            <a:r>
              <a:rPr lang="es-ES" sz="2400" dirty="0" smtClean="0"/>
              <a:t>ncia a responder de forma violenta. </a:t>
            </a:r>
          </a:p>
          <a:p>
            <a:r>
              <a:rPr lang="es-ES" sz="2400" dirty="0" smtClean="0"/>
              <a:t>Puede aparecer como signo del estrés postraumático, quien es agresivo tiene mayor probabilidad de sufrir accidentes de trafico, trastornos mentales, alcoholismo o drogadicción. </a:t>
            </a:r>
          </a:p>
          <a:p>
            <a:r>
              <a:rPr lang="es-ES" sz="2400" dirty="0" smtClean="0"/>
              <a:t>En una situación de emergencia con una persona agresiva evitaremos los daños en la victima o en otras personas intentando contener la situación o buscando ayuda profesional. </a:t>
            </a:r>
            <a:endParaRPr lang="es-ES" sz="24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1.4. AGRESIVIDAD</a:t>
            </a:r>
            <a:endParaRPr lang="es-E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pPr algn="ctr"/>
              <a:t>13</a:t>
            </a:fld>
            <a:endParaRPr lang="es-ES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Es un proceso </a:t>
            </a:r>
            <a:r>
              <a:rPr lang="es-ES" sz="2400" dirty="0" err="1" smtClean="0"/>
              <a:t>psicoemocional</a:t>
            </a:r>
            <a:r>
              <a:rPr lang="es-ES" sz="2400" dirty="0" smtClean="0"/>
              <a:t> que se acompaña de manifestaciones físicas y sucedes tras la pérdida de un ser querido. El proceso sigue unas etapas muy características descritas por </a:t>
            </a:r>
            <a:r>
              <a:rPr lang="es-ES" sz="2400" dirty="0" err="1" smtClean="0"/>
              <a:t>kübler</a:t>
            </a:r>
            <a:r>
              <a:rPr lang="es-ES" sz="2400" dirty="0" smtClean="0"/>
              <a:t>-Ross, que se detallan en la página siguiente:</a:t>
            </a:r>
            <a:endParaRPr lang="es-ES" sz="24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1.5. DUELO</a:t>
            </a:r>
            <a:endParaRPr lang="es-E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pPr algn="ctr"/>
              <a:t>14</a:t>
            </a:fld>
            <a:endParaRPr lang="es-ES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Negación o shock</a:t>
            </a:r>
          </a:p>
          <a:p>
            <a:pPr lvl="1"/>
            <a:r>
              <a:rPr lang="es-ES" sz="2200" dirty="0" smtClean="0"/>
              <a:t>Estupor, aturdimiento, actitud de abandono y gran abatimiento, rechazo de la verdad. </a:t>
            </a:r>
            <a:endParaRPr lang="es-ES" sz="2200" dirty="0" smtClean="0"/>
          </a:p>
          <a:p>
            <a:r>
              <a:rPr lang="es-E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Ira</a:t>
            </a:r>
          </a:p>
          <a:p>
            <a:pPr lvl="1"/>
            <a:r>
              <a:rPr lang="es-ES" sz="2200" dirty="0" smtClean="0"/>
              <a:t>Necesidad de protestar, resentimiento, rabia y enfado. </a:t>
            </a:r>
          </a:p>
          <a:p>
            <a:pPr lvl="1"/>
            <a:r>
              <a:rPr lang="es-ES" sz="2200" dirty="0" smtClean="0"/>
              <a:t>Se culpabiliza a los demás y a uno mismo por lo sucedido </a:t>
            </a:r>
            <a:endParaRPr lang="es-ES" sz="2200" dirty="0" smtClean="0"/>
          </a:p>
          <a:p>
            <a:r>
              <a:rPr lang="es-E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Negociación o pacto</a:t>
            </a:r>
          </a:p>
          <a:p>
            <a:pPr lvl="1"/>
            <a:r>
              <a:rPr lang="es-ES" sz="2200" dirty="0" smtClean="0"/>
              <a:t>La persona empieza a aceptar el suceso pero sigue intentando cambiar la realidad</a:t>
            </a:r>
            <a:endParaRPr lang="es-ES" sz="2200" dirty="0" smtClean="0"/>
          </a:p>
          <a:p>
            <a:r>
              <a:rPr lang="es-E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Depresión</a:t>
            </a:r>
          </a:p>
          <a:p>
            <a:pPr lvl="1"/>
            <a:r>
              <a:rPr lang="es-ES" sz="2200" dirty="0" smtClean="0"/>
              <a:t>Vivencia de gran tristeza</a:t>
            </a:r>
          </a:p>
          <a:p>
            <a:pPr lvl="1"/>
            <a:r>
              <a:rPr lang="es-ES" sz="2200" dirty="0" smtClean="0"/>
              <a:t>Trastornos del sueño, apetito, llanto, soledad, falta energía, etc.</a:t>
            </a:r>
            <a:endParaRPr lang="es-ES" sz="2200" dirty="0" smtClean="0"/>
          </a:p>
          <a:p>
            <a:r>
              <a:rPr lang="es-E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Aceptación</a:t>
            </a:r>
          </a:p>
          <a:p>
            <a:pPr lvl="1"/>
            <a:r>
              <a:rPr lang="es-ES" sz="2200" dirty="0" smtClean="0"/>
              <a:t>Asimilación de lo ocurrido</a:t>
            </a:r>
            <a:endParaRPr lang="es-ES" sz="22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1.5.1. FASES DEL DUELO</a:t>
            </a:r>
            <a:endParaRPr lang="es-E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pPr algn="ctr"/>
              <a:t>15</a:t>
            </a:fld>
            <a:endParaRPr lang="es-ES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El primer interviniente es la primera persona que llega al lugar del accidente con formación para atender a los heridos.</a:t>
            </a:r>
            <a:r>
              <a:rPr lang="es-ES" sz="2400" dirty="0"/>
              <a:t> </a:t>
            </a:r>
            <a:r>
              <a:rPr lang="es-ES" sz="2400" dirty="0" smtClean="0"/>
              <a:t>También se puede llamar así aunque no tenga esa formación. </a:t>
            </a:r>
          </a:p>
          <a:p>
            <a:r>
              <a:rPr lang="es-ES" sz="2400" dirty="0" smtClean="0"/>
              <a:t>El primer interviniente tiene que tomar las decisiones iniciales de actuación.</a:t>
            </a:r>
          </a:p>
          <a:p>
            <a:r>
              <a:rPr lang="es-ES" sz="2400" dirty="0" smtClean="0"/>
              <a:t>Desde el punto de vista psicológico, debe poner en práctica las habilidades personales sabiendo tomar decisiones rápidas en contextos de urgencia y actuar con serenidad.</a:t>
            </a:r>
          </a:p>
          <a:p>
            <a:endParaRPr lang="es-ES" sz="24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</a:t>
            </a:r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INTERVINIENTE</a:t>
            </a:r>
            <a:endParaRPr lang="es-E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pPr algn="ctr"/>
              <a:t>16</a:t>
            </a:fld>
            <a:endParaRPr lang="es-ES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Marcador de posición de imagen" descr="images (1).jp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/>
          <a:srcRect t="3582" b="3582"/>
          <a:stretch>
            <a:fillRect/>
          </a:stretch>
        </p:blipFill>
        <p:spPr/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86490" y="793173"/>
            <a:ext cx="8305990" cy="655621"/>
          </a:xfrm>
        </p:spPr>
        <p:txBody>
          <a:bodyPr>
            <a:noAutofit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ESTRATEGIAS DE AUTOAYUDA 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AYUDA MUTUA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pPr algn="ctr"/>
              <a:t>17</a:t>
            </a:fld>
            <a:endParaRPr lang="es-ES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400" dirty="0" smtClean="0"/>
              <a:t>Las estrategias de autoayuda son actividades que promueven la utilización de recursos para minimizar el estrés y sus consecuencias.</a:t>
            </a:r>
          </a:p>
          <a:p>
            <a:pPr lvl="1"/>
            <a:r>
              <a:rPr lang="es-E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 higiénico-dietéticas: </a:t>
            </a:r>
            <a:r>
              <a:rPr lang="es-ES" sz="2200" dirty="0" smtClean="0"/>
              <a:t>sueño y alimentación suficiente, </a:t>
            </a:r>
            <a:r>
              <a:rPr lang="es-ES" sz="2200" dirty="0" smtClean="0"/>
              <a:t>o</a:t>
            </a:r>
            <a:r>
              <a:rPr lang="es-ES" sz="2200" dirty="0" smtClean="0"/>
              <a:t>rganización del tiempo, evitar la automedicación, hacer ejercicio y ser asertivo.</a:t>
            </a:r>
          </a:p>
          <a:p>
            <a:pPr lvl="1"/>
            <a:r>
              <a:rPr lang="es-E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Evitar factores que agravan el estrés: </a:t>
            </a:r>
            <a:r>
              <a:rPr lang="es-ES" sz="2200" dirty="0" smtClean="0"/>
              <a:t>vida desorganizada y no seguir las medidas higiénico-dietéticas. No atender las señales de ansiedad.</a:t>
            </a:r>
          </a:p>
          <a:p>
            <a:pPr lvl="1"/>
            <a:r>
              <a:rPr lang="es-E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Afrontar el estés: </a:t>
            </a:r>
            <a:r>
              <a:rPr lang="es-ES" sz="2200" dirty="0" smtClean="0"/>
              <a:t>tomar conciencia del empleo de mecanismos defensivos. Aceptar paulatinamente lo ocurrido. Pedir ayuda si no conseguimos resolver la situación de estés.</a:t>
            </a:r>
          </a:p>
          <a:p>
            <a:pPr lvl="1"/>
            <a:r>
              <a:rPr lang="es-E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Realizar prácticas relajantes: </a:t>
            </a:r>
            <a:r>
              <a:rPr lang="es-ES" sz="2200" dirty="0" smtClean="0"/>
              <a:t>masajes, respiración relajada, meditación, imaginación guiada.</a:t>
            </a:r>
            <a:endParaRPr lang="es-ES" sz="22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3.1. ESTRATEGIAS</a:t>
            </a:r>
            <a:r>
              <a:rPr lang="es-ES" sz="3600" b="1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AUTOAYUDA</a:t>
            </a:r>
            <a:endParaRPr lang="es-E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pPr algn="ctr"/>
              <a:t>18</a:t>
            </a:fld>
            <a:endParaRPr lang="es-ES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400" dirty="0" smtClean="0"/>
              <a:t>Desmovilización: se realiza al final de una experiencia traumática.</a:t>
            </a:r>
          </a:p>
          <a:p>
            <a:r>
              <a:rPr lang="es-ES" sz="2400" i="1" dirty="0" err="1" smtClean="0"/>
              <a:t>Defusing</a:t>
            </a:r>
            <a:r>
              <a:rPr lang="es-ES" sz="2400" dirty="0" smtClean="0"/>
              <a:t>: alivio de la experiencia traumática mediante una sesión con un experto en las primeras horas después del suceso.</a:t>
            </a:r>
          </a:p>
          <a:p>
            <a:r>
              <a:rPr lang="es-ES" sz="2400" i="1" dirty="0" err="1" smtClean="0"/>
              <a:t>Debriefing</a:t>
            </a:r>
            <a:r>
              <a:rPr lang="es-ES" sz="2400" dirty="0" smtClean="0"/>
              <a:t>: Análisis detallado de lo vivido para su mejor comprensión.</a:t>
            </a:r>
          </a:p>
          <a:p>
            <a:r>
              <a:rPr lang="es-ES" sz="2400" dirty="0" smtClean="0"/>
              <a:t>Psicofarmacología: administración de ansiolíticos, antidepresivos… de forma controlada.</a:t>
            </a:r>
          </a:p>
          <a:p>
            <a:r>
              <a:rPr lang="es-ES" sz="2400" dirty="0" smtClean="0"/>
              <a:t>Otros métodos, psicoterapéuticos: relación terapéutica con un profesional cualificado para recuperar la salud </a:t>
            </a:r>
            <a:r>
              <a:rPr lang="es-ES" sz="2400" dirty="0" err="1" smtClean="0"/>
              <a:t>psicoemocional</a:t>
            </a:r>
            <a:r>
              <a:rPr lang="es-ES" sz="2400" dirty="0" smtClean="0"/>
              <a:t>.</a:t>
            </a:r>
            <a:endParaRPr lang="es-ES" sz="24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3.2. TÉCNICAS DE AYUDA PROFESIONAL</a:t>
            </a:r>
            <a:endParaRPr lang="es-E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pPr algn="ctr"/>
              <a:t>19</a:t>
            </a:fld>
            <a:endParaRPr lang="es-ES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395536" y="1828800"/>
          <a:ext cx="7704856" cy="487680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6663659"/>
                <a:gridCol w="1041197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400" b="0" dirty="0" smtClean="0">
                          <a:effectLst/>
                          <a:latin typeface="+mj-lt"/>
                        </a:rPr>
                        <a:t>INTRODUCCIÓN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effectLst/>
                          <a:latin typeface="+mj-lt"/>
                        </a:rPr>
                        <a:t>3</a:t>
                      </a:r>
                      <a:endParaRPr lang="es-ES" sz="1400" b="0" dirty="0">
                        <a:effectLst/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smtClean="0">
                          <a:effectLst/>
                          <a:latin typeface="+mj-lt"/>
                        </a:rPr>
                        <a:t>1. PROBLEMAS PSICOLOGICOS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effectLst/>
                          <a:latin typeface="+mj-lt"/>
                        </a:rPr>
                        <a:t>4</a:t>
                      </a:r>
                      <a:endParaRPr lang="es-ES" sz="1400" b="0" dirty="0">
                        <a:effectLst/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s-ES" sz="1400" b="0" dirty="0" smtClean="0">
                          <a:effectLst/>
                          <a:latin typeface="+mj-lt"/>
                        </a:rPr>
                        <a:t>1.1. CRISIS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effectLst/>
                          <a:latin typeface="+mj-lt"/>
                        </a:rPr>
                        <a:t>5</a:t>
                      </a:r>
                      <a:endParaRPr lang="es-ES" sz="1400" b="0" dirty="0">
                        <a:effectLst/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s-ES" sz="1400" b="0" dirty="0" smtClean="0">
                          <a:effectLst/>
                          <a:latin typeface="+mj-lt"/>
                        </a:rPr>
                        <a:t>1.2.</a:t>
                      </a:r>
                      <a:r>
                        <a:rPr lang="es-ES" sz="1400" b="0" baseline="0" dirty="0" smtClean="0">
                          <a:effectLst/>
                          <a:latin typeface="+mj-lt"/>
                        </a:rPr>
                        <a:t> ESTRÉS</a:t>
                      </a:r>
                      <a:endParaRPr lang="es-ES" sz="1400" b="0" dirty="0" smtClean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effectLst/>
                          <a:latin typeface="+mj-lt"/>
                        </a:rPr>
                        <a:t>6</a:t>
                      </a:r>
                      <a:endParaRPr lang="es-ES" sz="1400" b="0" dirty="0">
                        <a:effectLst/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s-ES" sz="1400" b="0" dirty="0" smtClean="0">
                          <a:effectLst/>
                          <a:latin typeface="+mj-lt"/>
                        </a:rPr>
                        <a:t>1.2.1. FASES DE RESPUESTA AL ESTRÉS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effectLst/>
                          <a:latin typeface="+mj-lt"/>
                        </a:rPr>
                        <a:t>7</a:t>
                      </a:r>
                      <a:endParaRPr lang="es-ES" sz="1400" b="0" dirty="0">
                        <a:effectLst/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s-ES" sz="1400" b="0" dirty="0" smtClean="0">
                          <a:effectLst/>
                          <a:latin typeface="+mj-lt"/>
                        </a:rPr>
                        <a:t>1.2.2. RESPUESTAS AL ESTRÉS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effectLst/>
                          <a:latin typeface="+mj-lt"/>
                        </a:rPr>
                        <a:t>8</a:t>
                      </a:r>
                      <a:endParaRPr lang="es-ES" sz="1400" b="0" dirty="0">
                        <a:effectLst/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s-ES" sz="1400" b="0" dirty="0" smtClean="0">
                          <a:effectLst/>
                          <a:latin typeface="+mj-lt"/>
                        </a:rPr>
                        <a:t>1.2.3. TIPOS DE </a:t>
                      </a:r>
                      <a:r>
                        <a:rPr lang="es-ES" sz="1400" b="0" dirty="0" smtClean="0">
                          <a:effectLst/>
                          <a:latin typeface="+mj-lt"/>
                        </a:rPr>
                        <a:t>ESTRÉS</a:t>
                      </a:r>
                      <a:endParaRPr lang="es-ES" sz="1400" b="0" dirty="0" smtClean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effectLst/>
                          <a:latin typeface="+mj-lt"/>
                        </a:rPr>
                        <a:t>9 a 11</a:t>
                      </a:r>
                      <a:endParaRPr lang="es-ES" sz="1400" b="0" dirty="0">
                        <a:effectLst/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s-ES" sz="1400" b="0" dirty="0" smtClean="0">
                          <a:effectLst/>
                          <a:latin typeface="+mj-lt"/>
                        </a:rPr>
                        <a:t>1.3. DISTRÉS</a:t>
                      </a:r>
                      <a:endParaRPr lang="es-ES" sz="1400" b="0" dirty="0" smtClean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effectLst/>
                          <a:latin typeface="+mj-lt"/>
                        </a:rPr>
                        <a:t>12</a:t>
                      </a:r>
                      <a:endParaRPr lang="es-ES" sz="1400" b="0" dirty="0">
                        <a:effectLst/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s-ES" sz="1400" b="0" dirty="0" smtClean="0">
                          <a:effectLst/>
                          <a:latin typeface="+mj-lt"/>
                        </a:rPr>
                        <a:t>1.4. </a:t>
                      </a:r>
                      <a:r>
                        <a:rPr lang="es-ES" sz="1400" b="0" dirty="0" smtClean="0">
                          <a:effectLst/>
                          <a:latin typeface="+mj-lt"/>
                        </a:rPr>
                        <a:t>AGRESIVIDAD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effectLst/>
                          <a:latin typeface="+mj-lt"/>
                        </a:rPr>
                        <a:t>13</a:t>
                      </a:r>
                      <a:endParaRPr lang="es-ES" sz="1400" b="0" dirty="0">
                        <a:effectLst/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s-ES" sz="1400" b="0" dirty="0" smtClean="0">
                          <a:effectLst/>
                          <a:latin typeface="+mj-lt"/>
                        </a:rPr>
                        <a:t>1.5. </a:t>
                      </a:r>
                      <a:r>
                        <a:rPr lang="es-ES" sz="1400" b="0" dirty="0" smtClean="0">
                          <a:effectLst/>
                          <a:latin typeface="+mj-lt"/>
                        </a:rPr>
                        <a:t>DUELO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effectLst/>
                          <a:latin typeface="+mj-lt"/>
                        </a:rPr>
                        <a:t>14</a:t>
                      </a:r>
                      <a:endParaRPr lang="es-ES" sz="1400" b="0" dirty="0">
                        <a:effectLst/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s-ES" sz="1400" b="0" dirty="0" smtClean="0">
                          <a:effectLst/>
                          <a:latin typeface="+mj-lt"/>
                        </a:rPr>
                        <a:t>1.5.1</a:t>
                      </a:r>
                      <a:r>
                        <a:rPr lang="es-ES" sz="1400" b="0" dirty="0" smtClean="0">
                          <a:effectLst/>
                          <a:latin typeface="+mj-lt"/>
                        </a:rPr>
                        <a:t>. FASES DEL DUELO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effectLst/>
                          <a:latin typeface="+mj-lt"/>
                        </a:rPr>
                        <a:t>15</a:t>
                      </a:r>
                      <a:endParaRPr lang="es-ES" sz="1400" b="0" dirty="0">
                        <a:effectLst/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s-ES" sz="1400" b="0" dirty="0" smtClean="0">
                          <a:effectLst/>
                          <a:latin typeface="+mj-lt"/>
                        </a:rPr>
                        <a:t>2. </a:t>
                      </a:r>
                      <a:r>
                        <a:rPr lang="es-ES" sz="1400" b="0" dirty="0" smtClean="0">
                          <a:effectLst/>
                          <a:latin typeface="+mj-lt"/>
                        </a:rPr>
                        <a:t>PRIMER </a:t>
                      </a:r>
                      <a:r>
                        <a:rPr lang="es-ES" sz="1400" b="0" dirty="0" smtClean="0">
                          <a:effectLst/>
                          <a:latin typeface="+mj-lt"/>
                        </a:rPr>
                        <a:t>INTERVINIENTE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effectLst/>
                          <a:latin typeface="+mj-lt"/>
                        </a:rPr>
                        <a:t>16</a:t>
                      </a:r>
                      <a:endParaRPr lang="es-ES" sz="1400" b="0" dirty="0">
                        <a:effectLst/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s-ES" sz="1400" b="0" dirty="0" smtClean="0">
                          <a:effectLst/>
                          <a:latin typeface="+mj-lt"/>
                        </a:rPr>
                        <a:t>3. ESTRATEGIAS DE AUTOAYUDA Y AYUDA MUTUA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effectLst/>
                          <a:latin typeface="+mj-lt"/>
                        </a:rPr>
                        <a:t>17</a:t>
                      </a:r>
                      <a:endParaRPr lang="es-ES" sz="1400" b="0" dirty="0">
                        <a:effectLst/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s-ES" sz="1400" b="0" dirty="0" smtClean="0">
                          <a:effectLst/>
                          <a:latin typeface="+mj-lt"/>
                        </a:rPr>
                        <a:t>3.1. ESTRATEGIAS</a:t>
                      </a:r>
                      <a:r>
                        <a:rPr lang="es-ES" sz="1400" b="0" baseline="0" dirty="0" smtClean="0">
                          <a:effectLst/>
                          <a:latin typeface="+mj-lt"/>
                        </a:rPr>
                        <a:t> DE </a:t>
                      </a:r>
                      <a:r>
                        <a:rPr lang="es-ES" sz="1400" b="0" dirty="0" smtClean="0">
                          <a:effectLst/>
                          <a:latin typeface="+mj-lt"/>
                        </a:rPr>
                        <a:t>AUTOAYUDA</a:t>
                      </a:r>
                      <a:endParaRPr lang="es-ES" sz="1400" b="0" dirty="0" smtClean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effectLst/>
                          <a:latin typeface="+mj-lt"/>
                        </a:rPr>
                        <a:t>18</a:t>
                      </a:r>
                      <a:endParaRPr lang="es-ES" sz="1400" b="0" dirty="0">
                        <a:effectLst/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s-ES" sz="1400" b="0" dirty="0" smtClean="0">
                          <a:effectLst/>
                          <a:latin typeface="+mj-lt"/>
                        </a:rPr>
                        <a:t>3.2. TÉCNICAS DE AYUDA PROFESIONAL</a:t>
                      </a:r>
                      <a:endParaRPr lang="es-ES" sz="1400" b="0" dirty="0" smtClean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effectLst/>
                          <a:latin typeface="+mj-lt"/>
                        </a:rPr>
                        <a:t>19</a:t>
                      </a:r>
                      <a:endParaRPr lang="es-ES" sz="1400" b="0" dirty="0">
                        <a:effectLst/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smtClean="0">
                          <a:effectLst/>
                          <a:latin typeface="+mj-lt"/>
                        </a:rPr>
                        <a:t>BIBLIOGRAFÍA</a:t>
                      </a:r>
                      <a:r>
                        <a:rPr lang="es-ES" sz="1400" b="0" baseline="0" dirty="0" smtClean="0">
                          <a:effectLst/>
                          <a:latin typeface="+mj-lt"/>
                        </a:rPr>
                        <a:t> Y WEBGRAFÍA</a:t>
                      </a:r>
                      <a:endParaRPr lang="es-ES" sz="1400" b="0" dirty="0" smtClean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effectLst/>
                          <a:latin typeface="+mj-lt"/>
                        </a:rPr>
                        <a:t>20</a:t>
                      </a:r>
                      <a:endParaRPr lang="es-ES" sz="1400" b="0" dirty="0">
                        <a:effectLst/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INDICE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pPr algn="ctr"/>
              <a:t>2</a:t>
            </a:fld>
            <a:endParaRPr lang="es-ES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Mc </a:t>
            </a:r>
            <a:r>
              <a:rPr lang="es-ES" sz="2400" dirty="0" err="1" smtClean="0"/>
              <a:t>Graw</a:t>
            </a:r>
            <a:r>
              <a:rPr lang="es-ES" sz="2400" dirty="0" smtClean="0"/>
              <a:t> </a:t>
            </a:r>
            <a:r>
              <a:rPr lang="es-ES" sz="2400" dirty="0" smtClean="0"/>
              <a:t>Hill – Primeros auxilios</a:t>
            </a:r>
          </a:p>
          <a:p>
            <a:r>
              <a:rPr lang="es-ES" sz="2400" dirty="0" smtClean="0">
                <a:hlinkClick r:id="rId2"/>
              </a:rPr>
              <a:t>https://</a:t>
            </a:r>
            <a:r>
              <a:rPr lang="es-ES" sz="2400" dirty="0" smtClean="0">
                <a:hlinkClick r:id="rId2"/>
              </a:rPr>
              <a:t>es.wikipedia.org/wiki/Distr%C3%A9s</a:t>
            </a:r>
          </a:p>
          <a:p>
            <a:endParaRPr lang="es-ES" sz="24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365126"/>
            <a:ext cx="7183710" cy="945498"/>
          </a:xfrm>
        </p:spPr>
        <p:txBody>
          <a:bodyPr>
            <a:normAutofit/>
          </a:bodyPr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BIBLIOGRAFÍA Y WEBGRAFÍA</a:t>
            </a:r>
            <a:endParaRPr lang="es-E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pPr algn="ctr"/>
              <a:t>20</a:t>
            </a:fld>
            <a:endParaRPr lang="es-ES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Bell MT" pitchFamily="18" charset="0"/>
              <a:buChar char=" "/>
            </a:pPr>
            <a:r>
              <a:rPr lang="es-ES" sz="2800" dirty="0" smtClean="0"/>
              <a:t>Las </a:t>
            </a:r>
            <a:r>
              <a:rPr lang="es-ES" sz="2800" dirty="0" smtClean="0"/>
              <a:t>situaciones donde se produce un daño físico pueden producir daños psicológico a las personas que lo sufren. En los primeros auxilios es tan importante cuidar la salud física como la mental de los accidentados y las personas de alrededor. </a:t>
            </a:r>
            <a:endParaRPr lang="es-ES" sz="2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pPr algn="ctr"/>
              <a:t>3</a:t>
            </a:fld>
            <a:endParaRPr lang="es-ES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Marcador de posición de imagen" descr="unnamed.jp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/>
          <a:srcRect t="7809" b="7809"/>
          <a:stretch>
            <a:fillRect/>
          </a:stretch>
        </p:blipFill>
        <p:spPr/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86490" y="793173"/>
            <a:ext cx="7729926" cy="655621"/>
          </a:xfrm>
        </p:spPr>
        <p:txBody>
          <a:bodyPr>
            <a:noAutofit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PROBLEMAS PSICOLOGICOS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pPr algn="ctr"/>
              <a:t>4</a:t>
            </a:fld>
            <a:endParaRPr lang="es-ES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Es un estado temporal de trastorno y desorganización. </a:t>
            </a:r>
          </a:p>
          <a:p>
            <a:r>
              <a:rPr lang="es-ES" sz="2400" dirty="0" smtClean="0"/>
              <a:t>Se caracteriza por la incapacidad para manejarse emocional</a:t>
            </a:r>
            <a:r>
              <a:rPr lang="es-ES" sz="2400" baseline="0" dirty="0" smtClean="0"/>
              <a:t> y cognitivamente. </a:t>
            </a:r>
          </a:p>
          <a:p>
            <a:pPr lvl="1"/>
            <a:r>
              <a:rPr lang="es-ES" sz="2000" dirty="0" smtClean="0"/>
              <a:t>Puede estar ocasionada por:</a:t>
            </a:r>
          </a:p>
          <a:p>
            <a:pPr lvl="1"/>
            <a:r>
              <a:rPr lang="es-ES" sz="2000" baseline="0" dirty="0" smtClean="0"/>
              <a:t>La salud física</a:t>
            </a:r>
          </a:p>
          <a:p>
            <a:pPr lvl="1"/>
            <a:r>
              <a:rPr lang="es-ES" sz="2000" dirty="0" smtClean="0"/>
              <a:t>Seguridad personal</a:t>
            </a:r>
          </a:p>
          <a:p>
            <a:pPr lvl="1"/>
            <a:r>
              <a:rPr lang="es-ES" sz="2000" dirty="0" smtClean="0"/>
              <a:t>Propia imagen</a:t>
            </a:r>
          </a:p>
          <a:p>
            <a:pPr lvl="1"/>
            <a:r>
              <a:rPr lang="es-ES" sz="2000" dirty="0" smtClean="0"/>
              <a:t>Bienes materiales</a:t>
            </a:r>
          </a:p>
          <a:p>
            <a:pPr lvl="1"/>
            <a:r>
              <a:rPr lang="es-ES" sz="2000" dirty="0" smtClean="0"/>
              <a:t>Seres queridos</a:t>
            </a:r>
          </a:p>
          <a:p>
            <a:pPr lvl="1"/>
            <a:r>
              <a:rPr lang="es-ES" sz="2000" dirty="0" smtClean="0"/>
              <a:t>Control de la propia vida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 CRISIS</a:t>
            </a:r>
            <a:endParaRPr lang="es-E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pPr algn="ctr"/>
              <a:t>5</a:t>
            </a:fld>
            <a:endParaRPr lang="es-ES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El estrés no es necesariamente malo, aunque si lo es cuando es muy</a:t>
            </a:r>
            <a:r>
              <a:rPr lang="es-ES" sz="2400" baseline="0" dirty="0" smtClean="0"/>
              <a:t> intenso o dura mucho tiempo. </a:t>
            </a:r>
            <a:endParaRPr lang="es-ES" sz="2400" baseline="0" dirty="0" smtClean="0"/>
          </a:p>
          <a:p>
            <a:r>
              <a:rPr lang="es-ES" sz="2400" baseline="0" dirty="0" smtClean="0"/>
              <a:t>Es una respuesta común del organismo a las situaciones de estrés, ya sea para un enfrentamiento o para la huida, para realizar decisiones rápidas ante un peligro. </a:t>
            </a:r>
          </a:p>
          <a:p>
            <a:r>
              <a:rPr lang="es-ES" sz="2400" baseline="0" dirty="0" smtClean="0"/>
              <a:t>Una misma situación puede ser estresante o no según la persona. </a:t>
            </a:r>
            <a:endParaRPr lang="es-ES" sz="2400" baseline="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1.2. ESTRÉS</a:t>
            </a:r>
            <a:endParaRPr lang="es-E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pPr algn="ctr"/>
              <a:t>6</a:t>
            </a:fld>
            <a:endParaRPr lang="es-ES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Fase de alarma</a:t>
            </a:r>
          </a:p>
          <a:p>
            <a:pPr lvl="1"/>
            <a:r>
              <a:rPr lang="es-ES" sz="2200" dirty="0" smtClean="0"/>
              <a:t>Se produce la activación del sistema nervioso autónomo. </a:t>
            </a:r>
          </a:p>
          <a:p>
            <a:pPr lvl="1"/>
            <a:r>
              <a:rPr lang="es-ES" sz="2200" dirty="0" smtClean="0"/>
              <a:t>Las emociones son más intensas y se está más sensible y alerta. </a:t>
            </a:r>
          </a:p>
          <a:p>
            <a:r>
              <a:rPr lang="es-E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Fase de resistencia</a:t>
            </a:r>
          </a:p>
          <a:p>
            <a:pPr lvl="1"/>
            <a:r>
              <a:rPr lang="es-ES" sz="2200" dirty="0" smtClean="0"/>
              <a:t>En esta etapa, si se consigue disminuir el estrés se recobra un estado normal. </a:t>
            </a:r>
          </a:p>
          <a:p>
            <a:pPr lvl="1"/>
            <a:r>
              <a:rPr lang="es-ES" sz="2200" dirty="0" smtClean="0"/>
              <a:t>Si el estrés es extremo o prolongado, los recursos </a:t>
            </a:r>
            <a:r>
              <a:rPr lang="es-ES" sz="2200" dirty="0" err="1" smtClean="0"/>
              <a:t>fisicos</a:t>
            </a:r>
            <a:r>
              <a:rPr lang="es-ES" sz="2200" dirty="0" smtClean="0"/>
              <a:t> y emocionales merman aún más, empeorando posteriormente la situación. </a:t>
            </a:r>
          </a:p>
          <a:p>
            <a:r>
              <a:rPr lang="es-E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Fase de agotamiento</a:t>
            </a:r>
          </a:p>
          <a:p>
            <a:pPr lvl="1"/>
            <a:r>
              <a:rPr lang="es-ES" sz="2200" dirty="0" smtClean="0"/>
              <a:t>El estrés excesivo contribuye a que se produzcan alteraciones físicas y psicológicas como: trastornos emocionales, incapacidad para concentrarse, asma o dolencias gástricas o musculares. </a:t>
            </a:r>
            <a:endParaRPr lang="es-ES" sz="22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365126"/>
            <a:ext cx="7111702" cy="945498"/>
          </a:xfrm>
        </p:spPr>
        <p:txBody>
          <a:bodyPr>
            <a:noAutofit/>
          </a:bodyPr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1.2.1. FASES DE RESPUESTA AL ESTRÉS</a:t>
            </a:r>
            <a:endParaRPr lang="es-E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pPr algn="ctr"/>
              <a:t>7</a:t>
            </a:fld>
            <a:endParaRPr lang="es-ES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2400" dirty="0" smtClean="0"/>
              <a:t>Cada</a:t>
            </a:r>
            <a:r>
              <a:rPr lang="es-ES" sz="2400" dirty="0" smtClean="0"/>
              <a:t> la person</a:t>
            </a:r>
            <a:r>
              <a:rPr lang="es-ES" sz="2400" dirty="0" smtClean="0"/>
              <a:t>a puede tener una respuesta diferente al estrés como: </a:t>
            </a:r>
          </a:p>
          <a:p>
            <a:pPr lvl="1"/>
            <a:r>
              <a:rPr lang="es-E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Fisiológicas: </a:t>
            </a:r>
            <a:r>
              <a:rPr lang="es-ES" sz="2200" dirty="0" smtClean="0"/>
              <a:t>aumentan las hormonas del estrés en sangre y orina, la glucosa en sangre, el ritmo cardiaco y la tensión arterial, sudoración, dificultad para respirar, entumecimiento</a:t>
            </a:r>
            <a:r>
              <a:rPr lang="es-ES" sz="2200" dirty="0" smtClean="0"/>
              <a:t>. </a:t>
            </a:r>
            <a:r>
              <a:rPr lang="es-ES" sz="2200" dirty="0" smtClean="0"/>
              <a:t>también </a:t>
            </a:r>
            <a:r>
              <a:rPr lang="es-ES" sz="2200" dirty="0" smtClean="0"/>
              <a:t>puede afectar al sistema </a:t>
            </a:r>
            <a:r>
              <a:rPr lang="es-ES" sz="2200" dirty="0" smtClean="0"/>
              <a:t>inmunológico. </a:t>
            </a:r>
          </a:p>
          <a:p>
            <a:pPr lvl="1"/>
            <a:r>
              <a:rPr lang="es-E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Emocionales: </a:t>
            </a:r>
            <a:r>
              <a:rPr lang="es-ES" sz="2200" dirty="0" smtClean="0"/>
              <a:t>ansiedad, depresión, frustración, culpabilidad, vergüenza, melancolía</a:t>
            </a:r>
            <a:r>
              <a:rPr lang="es-ES" sz="2200" dirty="0" smtClean="0"/>
              <a:t>, baja autoestima, cambios emocionales, inestabilidad, etc.</a:t>
            </a:r>
            <a:endParaRPr lang="es-ES" sz="2200" dirty="0" smtClean="0"/>
          </a:p>
          <a:p>
            <a:pPr lvl="1"/>
            <a:r>
              <a:rPr lang="es-E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Cognitivas: </a:t>
            </a:r>
            <a:r>
              <a:rPr lang="es-ES" sz="2200" dirty="0" smtClean="0"/>
              <a:t>incapacidad para tomar decisiones, dificultad para concentrarse, olvidos frecuentes, hipersensibilidad a la critica y bloqueo mental. </a:t>
            </a:r>
          </a:p>
          <a:p>
            <a:pPr lvl="1"/>
            <a:r>
              <a:rPr lang="es-E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Conductuales: </a:t>
            </a:r>
            <a:r>
              <a:rPr lang="es-ES" sz="2200" dirty="0" smtClean="0"/>
              <a:t>agresividad, impulsividad, inquietud, perdida o exceso de apetito, consumo excesivo de alcohol, tabaco o drogas y propensión a sufrir accidentes y/o enfermedades. </a:t>
            </a:r>
            <a:endParaRPr lang="es-ES" sz="22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1.2.2. RESPUESTAS AL ESTRÉS</a:t>
            </a:r>
            <a:endParaRPr lang="es-E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pPr algn="ctr"/>
              <a:t>8</a:t>
            </a:fld>
            <a:endParaRPr lang="es-ES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Estrés agudo</a:t>
            </a:r>
          </a:p>
          <a:p>
            <a:pPr lvl="1"/>
            <a:r>
              <a:rPr lang="es-ES" sz="2000" dirty="0" smtClean="0"/>
              <a:t>Surge por las situaciones imprevistas vividas como amenazas, de las exigencias y presiones del pasado reciente, y de las presiones del futuro próximo. </a:t>
            </a:r>
          </a:p>
          <a:p>
            <a:pPr lvl="1"/>
            <a:r>
              <a:rPr lang="es-ES" sz="2000" dirty="0" smtClean="0"/>
              <a:t>De 2 a 4 semanas de duración</a:t>
            </a:r>
          </a:p>
          <a:p>
            <a:r>
              <a:rPr lang="es-E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Estrés agudo episódico</a:t>
            </a:r>
          </a:p>
          <a:p>
            <a:pPr lvl="1"/>
            <a:r>
              <a:rPr lang="es-ES" sz="2000" dirty="0" smtClean="0"/>
              <a:t>Es común en personas con estilos de vida desordenados y que siempre van apuradas de tiempo. </a:t>
            </a:r>
          </a:p>
          <a:p>
            <a:pPr lvl="1"/>
            <a:r>
              <a:rPr lang="es-ES" sz="2000" dirty="0" smtClean="0"/>
              <a:t>Suelen asumir muchas responsabilidades  y no pueden organizar las exigencias autoimpuestas. </a:t>
            </a:r>
          </a:p>
          <a:p>
            <a:pPr lvl="1"/>
            <a:r>
              <a:rPr lang="es-ES" sz="2000" dirty="0" smtClean="0"/>
              <a:t>Estas personas tienen una tendencia excesiva a la competitividad , la agresividad y la impaciencia. 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1.2.3. TIPOS DE ESTRÉS (I)</a:t>
            </a:r>
            <a:endParaRPr lang="es-E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pPr algn="ctr"/>
              <a:t>9</a:t>
            </a:fld>
            <a:endParaRPr lang="es-ES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neas - Azul-Turquesa">
  <a:themeElements>
    <a:clrScheme name="Azul-Turquesa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59A9F2"/>
      </a:accent4>
      <a:accent5>
        <a:srgbClr val="4FCEFF"/>
      </a:accent5>
      <a:accent6>
        <a:srgbClr val="5DF0F6"/>
      </a:accent6>
      <a:hlink>
        <a:srgbClr val="10CF9B"/>
      </a:hlink>
      <a:folHlink>
        <a:srgbClr val="0B9B74"/>
      </a:folHlink>
    </a:clrScheme>
    <a:fontScheme name="Personalizado 2">
      <a:majorFont>
        <a:latin typeface="AR JULIAN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Lineas - Azul-Turquesa</Template>
  <TotalTime>2792</TotalTime>
  <Words>1311</Words>
  <Application>Microsoft Office PowerPoint</Application>
  <PresentationFormat>Presentación en pantalla (4:3)</PresentationFormat>
  <Paragraphs>152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Lineas - Azul-Turquesa</vt:lpstr>
      <vt:lpstr>Reacciones en situaciones de emergencia y Apoyo psicológico y autocontrol en Primeros auxilios</vt:lpstr>
      <vt:lpstr>INDICE</vt:lpstr>
      <vt:lpstr>INTRODUCCIÓN</vt:lpstr>
      <vt:lpstr>1. PROBLEMAS PSICOLOGICOS</vt:lpstr>
      <vt:lpstr>1.1. CRISIS</vt:lpstr>
      <vt:lpstr>1.2. ESTRÉS</vt:lpstr>
      <vt:lpstr>1.2.1. FASES DE RESPUESTA AL ESTRÉS</vt:lpstr>
      <vt:lpstr>1.2.2. RESPUESTAS AL ESTRÉS</vt:lpstr>
      <vt:lpstr>1.2.3. TIPOS DE ESTRÉS (I)</vt:lpstr>
      <vt:lpstr>1.2.3. TIPOS DE ESTRÉS (II)</vt:lpstr>
      <vt:lpstr>1.2.3. TIPOS DE ESTRÉS (III)</vt:lpstr>
      <vt:lpstr>1.3. DISTRÉS</vt:lpstr>
      <vt:lpstr>1.4. AGRESIVIDAD</vt:lpstr>
      <vt:lpstr>1.5. DUELO</vt:lpstr>
      <vt:lpstr>1.5.1. FASES DEL DUELO</vt:lpstr>
      <vt:lpstr>2. PRIMER INTERVINIENTE</vt:lpstr>
      <vt:lpstr>3. ESTRATEGIAS DE AUTOAYUDA Y AYUDA MUTUA</vt:lpstr>
      <vt:lpstr>3.1. ESTRATEGIAS DE AUTOAYUDA</vt:lpstr>
      <vt:lpstr>3.2. TÉCNICAS DE AYUDA PROFESIONAL</vt:lpstr>
      <vt:lpstr>BIBLIOGRAFÍA Y WEBGRAFÍA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Reacciones en situaciones de emergencia y Apoyo psicológico y autocontrol en Primeros auxilios</dc:title>
  <dc:creator>daniel.parra.segovia@gmail.com</dc:creator>
  <cp:lastModifiedBy>daniel.parra.segovia@gmail.com</cp:lastModifiedBy>
  <cp:revision>29</cp:revision>
  <dcterms:created xsi:type="dcterms:W3CDTF">2020-04-25T18:03:57Z</dcterms:created>
  <dcterms:modified xsi:type="dcterms:W3CDTF">2020-04-27T17:03:23Z</dcterms:modified>
</cp:coreProperties>
</file>