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86379" autoAdjust="0"/>
  </p:normalViewPr>
  <p:slideViewPr>
    <p:cSldViewPr>
      <p:cViewPr>
        <p:scale>
          <a:sx n="90" d="100"/>
          <a:sy n="90" d="100"/>
        </p:scale>
        <p:origin x="-384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DC1C-5BA0-41F8-9FCF-52A3BCA8AE6E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D7C5-80BE-4655-A42C-48992648FD48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31F1-DBAF-4D37-9C1D-52901DCECCB2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A420-CD07-46EF-8C74-0DB5AB70B51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ACE-F96E-4C02-8779-5D5BD28E5B00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9040-520D-4DDE-91A5-729D288BE808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16CA-997D-4D32-9904-947495706571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283-7A91-4A67-AF70-D2AF3F95BB99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53FF-2C1C-4544-9B81-F6E252070B6B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03/05/2020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Incontinencia urinaria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s-E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</a:t>
            </a:r>
          </a:p>
          <a:p>
            <a:r>
              <a:rPr lang="es-E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1ºFAR 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dirty="0"/>
              <a:t>Se denominan absorbentes de goteo y absorben de 50 a 300 ml.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dirty="0"/>
              <a:t>•	Compresas para pérdidas leves, son anatómicas y con bandas adhesivas, absorben y retienen la orina y existen en versión masculina y femenina. 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dirty="0"/>
              <a:t>•	Prenda interior absorbente, similar a una prenda interior normal pero con absorbentes. Son transpirables y se ajustan con elásticos: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Productos 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incontinência leve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10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82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b="1" dirty="0"/>
              <a:t>Absorbente rectangular</a:t>
            </a:r>
            <a:r>
              <a:rPr lang="es-ES" sz="2800" dirty="0"/>
              <a:t>: se adapta al cuerpo debido a su plegado especial. Lo Utilizan personas con actividad normal o sedentaria. Se fija mediante una malla elástica, transpirable y lavable. Hay de capacidades día y noche.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/>
              <a:t>Absorbente anatómico</a:t>
            </a:r>
            <a:r>
              <a:rPr lang="es-ES" sz="2800" dirty="0"/>
              <a:t>: se Utiliza para pacientes móviles con cualquier grado de incontinencia, con tres capacidades: día, noche y </a:t>
            </a:r>
            <a:r>
              <a:rPr lang="es-ES" sz="2800" dirty="0" err="1"/>
              <a:t>supernoche</a:t>
            </a:r>
            <a:r>
              <a:rPr lang="es-ES" sz="2800" dirty="0"/>
              <a:t>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/>
              <a:t>Absorbente sistémico elástico</a:t>
            </a:r>
            <a:r>
              <a:rPr lang="es-ES" sz="2800" dirty="0"/>
              <a:t>: indicado para pacientes con movilidad reducida o encamados. Se fija al cuerpo por medio de adhesivos. Se presenta en día, noche y </a:t>
            </a:r>
            <a:r>
              <a:rPr lang="es-ES" sz="2800" dirty="0" err="1"/>
              <a:t>supernoche</a:t>
            </a:r>
            <a:r>
              <a:rPr lang="es-ES" sz="2800" dirty="0"/>
              <a:t>. Lleva un indicador de color en el exterior que indica que hay que cambiar el pañal.</a:t>
            </a:r>
          </a:p>
          <a:p>
            <a:pPr algn="just">
              <a:buFont typeface="Bell MT" pitchFamily="18" charset="0"/>
              <a:buChar char=" "/>
            </a:pP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 Productos 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incontinência moderada y grave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11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81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Productos absorbentes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12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FBF5934-4B1A-4FEC-8C79-24AC962FA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4815521"/>
              </p:ext>
            </p:extLst>
          </p:nvPr>
        </p:nvGraphicFramePr>
        <p:xfrm>
          <a:off x="539552" y="1808677"/>
          <a:ext cx="7886701" cy="429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3750365402"/>
                    </a:ext>
                  </a:extLst>
                </a:gridCol>
                <a:gridCol w="3206709">
                  <a:extLst>
                    <a:ext uri="{9D8B030D-6E8A-4147-A177-3AD203B41FA5}">
                      <a16:colId xmlns:a16="http://schemas.microsoft.com/office/drawing/2014/main" xmlns="" val="2979261523"/>
                    </a:ext>
                  </a:extLst>
                </a:gridCol>
                <a:gridCol w="3167824">
                  <a:extLst>
                    <a:ext uri="{9D8B030D-6E8A-4147-A177-3AD203B41FA5}">
                      <a16:colId xmlns:a16="http://schemas.microsoft.com/office/drawing/2014/main" xmlns="" val="352269783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s-ES" sz="1600" dirty="0"/>
                        <a:t>Capacidad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2209208"/>
                  </a:ext>
                </a:extLst>
              </a:tr>
              <a:tr h="867929">
                <a:tc>
                  <a:txBody>
                    <a:bodyPr/>
                    <a:lstStyle/>
                    <a:p>
                      <a:r>
                        <a:rPr lang="es-ES" sz="1600" dirty="0"/>
                        <a:t>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Rectangular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Anatómico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Anatómico con elásticos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Única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Única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Pequeña (50-80 cm)</a:t>
                      </a:r>
                    </a:p>
                    <a:p>
                      <a:pPr lvl="1"/>
                      <a:r>
                        <a:rPr lang="es-ES" sz="1600" dirty="0"/>
                        <a:t>Mediana (80-125 cm)</a:t>
                      </a:r>
                    </a:p>
                    <a:p>
                      <a:pPr lvl="1"/>
                      <a:r>
                        <a:rPr lang="es-ES" sz="1600" dirty="0"/>
                        <a:t>Grande (100-140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3590633"/>
                  </a:ext>
                </a:extLst>
              </a:tr>
              <a:tr h="867929">
                <a:tc>
                  <a:txBody>
                    <a:bodyPr/>
                    <a:lstStyle/>
                    <a:p>
                      <a:r>
                        <a:rPr lang="es-ES" sz="1600" dirty="0"/>
                        <a:t>Noche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Rectangular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Anatómico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Anatómico con elásticos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Única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Única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Pequeña (50-80 cm)</a:t>
                      </a:r>
                    </a:p>
                    <a:p>
                      <a:pPr lvl="1"/>
                      <a:r>
                        <a:rPr lang="es-ES" sz="1600" dirty="0"/>
                        <a:t>Mediana (80-125 cm)</a:t>
                      </a:r>
                    </a:p>
                    <a:p>
                      <a:pPr lvl="1"/>
                      <a:r>
                        <a:rPr lang="es-ES" sz="1600" dirty="0"/>
                        <a:t>Grande (100-140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491339"/>
                  </a:ext>
                </a:extLst>
              </a:tr>
              <a:tr h="867929">
                <a:tc>
                  <a:txBody>
                    <a:bodyPr/>
                    <a:lstStyle/>
                    <a:p>
                      <a:r>
                        <a:rPr lang="es-ES" sz="1600" dirty="0" err="1"/>
                        <a:t>Supernoche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Rectangular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Anatómico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Anatómico con elásticos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Única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Única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Pequeña (50-80 cm)</a:t>
                      </a:r>
                    </a:p>
                    <a:p>
                      <a:pPr lvl="1"/>
                      <a:r>
                        <a:rPr lang="es-ES" sz="1600" dirty="0"/>
                        <a:t>Mediana (80-125 cm)</a:t>
                      </a:r>
                    </a:p>
                    <a:p>
                      <a:pPr lvl="1"/>
                      <a:r>
                        <a:rPr lang="es-ES" sz="1600" dirty="0"/>
                        <a:t>Grande (100-140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07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449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Condiciones de dispensación y financiación de AIO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13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8C15800-9053-4839-8E1E-27893BD58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96387737"/>
              </p:ext>
            </p:extLst>
          </p:nvPr>
        </p:nvGraphicFramePr>
        <p:xfrm>
          <a:off x="645740" y="1772816"/>
          <a:ext cx="78867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8592643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2911959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Prescripción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Dispensación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52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AIO + 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Producto correspondiente al 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29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Absorbentes + tipo + forma + envase + marca (opcional)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producto que corresponda</a:t>
                      </a:r>
                    </a:p>
                    <a:p>
                      <a:r>
                        <a:rPr lang="es-ES" sz="1200" dirty="0"/>
                        <a:t>Si no aparece esa marca, se dará el de menor 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236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Marca + tipo de absorbente + CN y este no coincide con la 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producto descrito, no a correspondiente al 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4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Prescripción incompleta: Nombre comercial y solo hay una presentación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Se dispensa dicha presentación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895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Prescripción incompleta: Prevalece en primer lugar la absorción (día, noche, </a:t>
                      </a:r>
                      <a:r>
                        <a:rPr lang="es-ES" sz="1200" dirty="0" err="1"/>
                        <a:t>supernoche</a:t>
                      </a:r>
                      <a:r>
                        <a:rPr lang="es-ES" sz="1200" dirty="0"/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de día.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37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Prescripción incompleta: Dentro de la misma absorción se tendrá en cuenta el orden: rectangular, anatómico y elástico.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Se dispensa la rectangular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880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Prescripción incompleta: Si aparece la forma y no la absorción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El de día.</a:t>
                      </a:r>
                    </a:p>
                    <a:p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897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Si no aparece marca 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de menor precio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621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Si no se indica el número de 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de menor número de unidades que corresponda a la 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504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420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dirty="0"/>
              <a:t>Se basa en fortalecer el músculo pélvico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/>
              <a:t>Reentrenamiento de la vejiga</a:t>
            </a:r>
            <a:r>
              <a:rPr lang="es-ES" sz="2800" dirty="0"/>
              <a:t>: implica orinar de acuerdo a un horario. Inicialmente serán de 1 hora. Gradualmente, los intervalos se pueden incrementar hasta que se llegue a orinar cada 3 </a:t>
            </a:r>
            <a:r>
              <a:rPr lang="es-ES" sz="2800" dirty="0" err="1"/>
              <a:t>ó</a:t>
            </a:r>
            <a:r>
              <a:rPr lang="es-ES" sz="2800" dirty="0"/>
              <a:t> 4 horas.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/>
              <a:t>Ejercicios de Kegel</a:t>
            </a:r>
            <a:r>
              <a:rPr lang="es-ES" sz="2800" dirty="0"/>
              <a:t>: contraer los músculos pélvicos durante 10 segundos y después relajarlos por otros 10 segundos. Repetir diez veces esta secuencia de contracciones y relajaciones. Estos ejercicios se deben hacer tres veces al día, en cualquier momento y lugar.</a:t>
            </a:r>
          </a:p>
          <a:p>
            <a:pPr algn="just">
              <a:buFont typeface="Bell MT" pitchFamily="18" charset="0"/>
              <a:buChar char=" "/>
            </a:pP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Educación higiénico-sanitaria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14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01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1525358"/>
              </p:ext>
            </p:extLst>
          </p:nvPr>
        </p:nvGraphicFramePr>
        <p:xfrm>
          <a:off x="395536" y="1828800"/>
          <a:ext cx="7704856" cy="316992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6663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1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 Introducción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sz="2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 Tipos de incontinencia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2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2. Tratamiento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2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3. Absorbentes de la incontinencia de la orina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2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4. Condiciones de dispensación y financiación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2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5. Educación higiénico-sanitaria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2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s-E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20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s-E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2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Incontinencia urinaria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dirty="0"/>
              <a:t>Los riñones producen orina continuamente y esta orina se almacena en la vejiga mientras los esfínteres están cerrados. 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dirty="0"/>
              <a:t>Una vez que la vejiga se llena el esfínter externo se abre mediante un acto voluntario produciéndose la micción.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dirty="0"/>
              <a:t>Si los tejidos o los músculos que sujetan la vejiga y la uretra sufren daños producidos por diversas causas, se produce un aumento de la presión sobre los esfínteres que no lo pueden controlar y se produce la salida involuntaria de orina.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La incontinencia urinaria es la pérdida involuntaria de orina por la uretra, que produce un problema higiénico que en muchos casos limita la relación social.</a:t>
            </a:r>
          </a:p>
          <a:p>
            <a:pPr algn="just">
              <a:buFont typeface="Bell MT" pitchFamily="18" charset="0"/>
              <a:buChar char=" "/>
            </a:pP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 Introducción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3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61D6070-6FF7-4364-A9B4-3CBB3C8FA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13840448"/>
              </p:ext>
            </p:extLst>
          </p:nvPr>
        </p:nvGraphicFramePr>
        <p:xfrm>
          <a:off x="628650" y="1844824"/>
          <a:ext cx="7886700" cy="452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094">
                  <a:extLst>
                    <a:ext uri="{9D8B030D-6E8A-4147-A177-3AD203B41FA5}">
                      <a16:colId xmlns:a16="http://schemas.microsoft.com/office/drawing/2014/main" xmlns="" val="3323396656"/>
                    </a:ext>
                  </a:extLst>
                </a:gridCol>
                <a:gridCol w="6247606">
                  <a:extLst>
                    <a:ext uri="{9D8B030D-6E8A-4147-A177-3AD203B41FA5}">
                      <a16:colId xmlns:a16="http://schemas.microsoft.com/office/drawing/2014/main" xmlns="" val="35849292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s-ES" sz="14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879349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es-ES" sz="1400" dirty="0"/>
                        <a:t>De urgencia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Necesidad de orinar. Representa el 30 % de los casos. Si se desconoce la causa, se denomina incontinencia idiopática.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22844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es-ES" sz="1400" dirty="0"/>
                        <a:t>De esfuerzo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 producen pérdidas al realizar cualquier tipo de esfuerzo. Es la más común, afecta al 50 % de los casos.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7189704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es-ES" sz="1400" dirty="0"/>
                        <a:t>Rebosamiento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Pérdida de pequeñas cantidades de orina. Puede producirse por lesiones medulares o prostáticas y debe sondarse al paciente para evitar infecciones.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777029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es-ES" sz="1400" dirty="0"/>
                        <a:t>Mixta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Ocurre cuando se dan a la vez la incontinencia de esfuerzo y la de urgencia.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111995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es-ES" sz="1400" dirty="0" err="1"/>
                        <a:t>Eneuresis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Pérdida de orina durante el sueño que padecen niños a </a:t>
                      </a:r>
                      <a:r>
                        <a:rPr lang="es-ES" sz="1400" dirty="0" err="1"/>
                        <a:t>parti</a:t>
                      </a:r>
                      <a:r>
                        <a:rPr lang="es-ES" sz="1400" dirty="0"/>
                        <a:t> de los 6 años, pues hasta esa edad no se ha madurado lo suficiente como para ejercer el control de los esfínteres.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421264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es-ES" sz="1400" dirty="0"/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 incontinencia desaparece una vez tratada la causa, como en la infección e inflamación del tracto urinario o de la próstata, diabetes, obesidad o medicamentos diuréticos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3030424"/>
                  </a:ext>
                </a:extLst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32656"/>
            <a:ext cx="6787889" cy="945498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Tipos de incontinencia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4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82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dirty="0"/>
              <a:t>Los pacientes no exponen claramente la incontinencia a los médicos, no manifiestan el problema y piensan que es provocado por la vejez.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La incontinencia urinaria debe ser tratada ya que puede ser el síntoma de otra afección más grave, como tumores de vejiga. La mayoría de los casos se pueden curar.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dirty="0"/>
              <a:t>Existen tratamientos farmacológicos, quirúrgicos y paliativos.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Tratamiento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5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07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dirty="0"/>
              <a:t>Debe ser el último recurso en el tratamiento de la incontinencia urinaria y en ningún caso debe sustituir la evaluación de un médico.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El tratamiento paliativo trata de aliviar los síntomas y hacerlos llevaderos.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dirty="0"/>
              <a:t>Se debe aplicar corno complemento de medidas higiénico-dietéticas y tratamientos  farmacológicos y quirúrgicos</a:t>
            </a:r>
            <a:endParaRPr lang="es-E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Tratamiento Paliativo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6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1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Tratamiento Paliativo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7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FBF5934-4B1A-4FEC-8C79-24AC962FA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30116396"/>
              </p:ext>
            </p:extLst>
          </p:nvPr>
        </p:nvGraphicFramePr>
        <p:xfrm>
          <a:off x="628650" y="1825624"/>
          <a:ext cx="7886700" cy="32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58">
                  <a:extLst>
                    <a:ext uri="{9D8B030D-6E8A-4147-A177-3AD203B41FA5}">
                      <a16:colId xmlns:a16="http://schemas.microsoft.com/office/drawing/2014/main" xmlns="" val="3750365402"/>
                    </a:ext>
                  </a:extLst>
                </a:gridCol>
                <a:gridCol w="5671542">
                  <a:extLst>
                    <a:ext uri="{9D8B030D-6E8A-4147-A177-3AD203B41FA5}">
                      <a16:colId xmlns:a16="http://schemas.microsoft.com/office/drawing/2014/main" xmlns="" val="2979261523"/>
                    </a:ext>
                  </a:extLst>
                </a:gridCol>
              </a:tblGrid>
              <a:tr h="379240">
                <a:tc>
                  <a:txBody>
                    <a:bodyPr/>
                    <a:lstStyle/>
                    <a:p>
                      <a:r>
                        <a:rPr lang="es-ES" dirty="0"/>
                        <a:t>Medida paliativa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2209208"/>
                  </a:ext>
                </a:extLst>
              </a:tr>
              <a:tr h="940904">
                <a:tc>
                  <a:txBody>
                    <a:bodyPr/>
                    <a:lstStyle/>
                    <a:p>
                      <a:r>
                        <a:rPr lang="es-ES" dirty="0"/>
                        <a:t>Sonda vesical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evacuar la vejiga, puede sor permanente o temporal y lleva una bolsa de orina.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3590633"/>
                  </a:ext>
                </a:extLst>
              </a:tr>
              <a:tr h="940904">
                <a:tc>
                  <a:txBody>
                    <a:bodyPr/>
                    <a:lstStyle/>
                    <a:p>
                      <a:r>
                        <a:rPr lang="es-ES" dirty="0"/>
                        <a:t>Colector peneano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Funda de látex que recubre el pene y se sujeta con adhesivo y se conecta con la bolsa de recogida de orina.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491339"/>
                  </a:ext>
                </a:extLst>
              </a:tr>
              <a:tr h="940904">
                <a:tc>
                  <a:txBody>
                    <a:bodyPr/>
                    <a:lstStyle/>
                    <a:p>
                      <a:r>
                        <a:rPr lang="es-ES" dirty="0"/>
                        <a:t>Absorbente de incontinencia de orina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Material absorbente de la orina, es el más utilizado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07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287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r>
              <a:rPr lang="es-ES" sz="2800" dirty="0"/>
              <a:t>Cuando alguien sufre incontinencia urinaria es importante que la piel esté seca para evitar la aparición de úlceras e infecciones. Se emplean los absorbentes de incontinencia urinaria (AIO), que pueden ser pañales o compresas.</a:t>
            </a:r>
          </a:p>
          <a:p>
            <a:pPr algn="just">
              <a:buFont typeface="Bell MT" pitchFamily="18" charset="0"/>
              <a:buChar char=" 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Los absorbentes de incontinencia urinaria son productos sanitarios de un solo uso  que se ajustan al cuerpo para absorber y retener la orina con el fin de mantener  la piel seca.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Absorbentes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incontinencia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orina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(AIO)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8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5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Características de los absorbentes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pPr algn="ctr"/>
              <a:t>9</a:t>
            </a:fld>
            <a:endParaRPr lang="es-ES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FBF5934-4B1A-4FEC-8C79-24AC962FA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87947468"/>
              </p:ext>
            </p:extLst>
          </p:nvPr>
        </p:nvGraphicFramePr>
        <p:xfrm>
          <a:off x="539552" y="1916832"/>
          <a:ext cx="7886700" cy="411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3750365402"/>
                    </a:ext>
                  </a:extLst>
                </a:gridCol>
                <a:gridCol w="5294412">
                  <a:extLst>
                    <a:ext uri="{9D8B030D-6E8A-4147-A177-3AD203B41FA5}">
                      <a16:colId xmlns:a16="http://schemas.microsoft.com/office/drawing/2014/main" xmlns="" val="29792615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s-ES" dirty="0"/>
                        <a:t>Necesidades de los pacientes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Características de los absorbentes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2209208"/>
                  </a:ext>
                </a:extLst>
              </a:tr>
              <a:tr h="867929">
                <a:tc>
                  <a:txBody>
                    <a:bodyPr/>
                    <a:lstStyle/>
                    <a:p>
                      <a:r>
                        <a:rPr lang="es-ES" dirty="0"/>
                        <a:t>Sentirse seguros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Eficaces: deben servir para retener la orina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3590633"/>
                  </a:ext>
                </a:extLst>
              </a:tr>
              <a:tr h="867929">
                <a:tc>
                  <a:txBody>
                    <a:bodyPr/>
                    <a:lstStyle/>
                    <a:p>
                      <a:r>
                        <a:rPr lang="es-ES" dirty="0"/>
                        <a:t>Comodidad y facilidad de colocación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Cómodos: diseñados para poder colocarlos fácilmente y que con el paso del tiempo no resulten incómodos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491339"/>
                  </a:ext>
                </a:extLst>
              </a:tr>
              <a:tr h="867929">
                <a:tc>
                  <a:txBody>
                    <a:bodyPr/>
                    <a:lstStyle/>
                    <a:p>
                      <a:r>
                        <a:rPr lang="es-ES" dirty="0"/>
                        <a:t>Discreción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debe notarse su presencia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071636"/>
                  </a:ext>
                </a:extLst>
              </a:tr>
              <a:tr h="867929">
                <a:tc>
                  <a:txBody>
                    <a:bodyPr/>
                    <a:lstStyle/>
                    <a:p>
                      <a:r>
                        <a:rPr lang="es-ES" dirty="0"/>
                        <a:t>Hipoalergénicos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deben irritar la 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91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4702122"/>
      </p:ext>
    </p:extLst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Morad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660066"/>
      </a:accent1>
      <a:accent2>
        <a:srgbClr val="800080"/>
      </a:accent2>
      <a:accent3>
        <a:srgbClr val="990099"/>
      </a:accent3>
      <a:accent4>
        <a:srgbClr val="990099"/>
      </a:accent4>
      <a:accent5>
        <a:srgbClr val="CC00CC"/>
      </a:accent5>
      <a:accent6>
        <a:srgbClr val="FF09FF"/>
      </a:accent6>
      <a:hlink>
        <a:srgbClr val="9900CC"/>
      </a:hlink>
      <a:folHlink>
        <a:srgbClr val="CC00FF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3</TotalTime>
  <Words>1137</Words>
  <Application>Microsoft Office PowerPoint</Application>
  <PresentationFormat>Presentación en pantalla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Lineas - Azul-Turquesa</vt:lpstr>
      <vt:lpstr>Incontinencia urinaria</vt:lpstr>
      <vt:lpstr>INDICE</vt:lpstr>
      <vt:lpstr>0. Introducción</vt:lpstr>
      <vt:lpstr>1. Tipos de incontinencia</vt:lpstr>
      <vt:lpstr>2. Tratamiento</vt:lpstr>
      <vt:lpstr>2.1. Tratamiento Paliativo</vt:lpstr>
      <vt:lpstr>2.1. Tratamiento Paliativo</vt:lpstr>
      <vt:lpstr>3. Absorbentes de incontinencia de orina (AIO)</vt:lpstr>
      <vt:lpstr>3.1. Características de los absorbentes</vt:lpstr>
      <vt:lpstr>3.2. Productos de incontinência leve</vt:lpstr>
      <vt:lpstr>3.3. Productos de incontinência moderada y grave</vt:lpstr>
      <vt:lpstr>3.4. Productos absorbentes</vt:lpstr>
      <vt:lpstr>4. Condiciones de dispensación y financiación de AIO</vt:lpstr>
      <vt:lpstr>5. Educación higiénico-sanitaria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Irene Parra</dc:creator>
  <cp:lastModifiedBy>Irene Parra Segovia</cp:lastModifiedBy>
  <cp:revision>48</cp:revision>
  <dcterms:created xsi:type="dcterms:W3CDTF">2020-04-25T18:03:57Z</dcterms:created>
  <dcterms:modified xsi:type="dcterms:W3CDTF">2020-05-03T11:01:35Z</dcterms:modified>
</cp:coreProperties>
</file>