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1"/>
  </p:notesMasterIdLst>
  <p:sldIdLst>
    <p:sldId id="256" r:id="rId2"/>
    <p:sldId id="273" r:id="rId3"/>
    <p:sldId id="279" r:id="rId4"/>
    <p:sldId id="280" r:id="rId5"/>
    <p:sldId id="282" r:id="rId6"/>
    <p:sldId id="281" r:id="rId7"/>
    <p:sldId id="278" r:id="rId8"/>
    <p:sldId id="283" r:id="rId9"/>
    <p:sldId id="27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71750" autoAdjust="0"/>
    <p:restoredTop sz="86379" autoAdjust="0"/>
  </p:normalViewPr>
  <p:slideViewPr>
    <p:cSldViewPr>
      <p:cViewPr>
        <p:scale>
          <a:sx n="100" d="100"/>
          <a:sy n="100" d="100"/>
        </p:scale>
        <p:origin x="248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29/05/2020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29/05/2020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FALTANTES</a:t>
            </a:r>
            <a:endParaRPr lang="es-E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  <a:endParaRPr lang="es-E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2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posición de imagen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b="0" dirty="0" smtClean="0"/>
              <a:t>RESUMEN TEMA 5</a:t>
            </a:r>
            <a:endParaRPr lang="es-ES" sz="4400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suturas tienen como misión ayudar a cicatrizar una herida mediante el cosido aproximación de los bordes. Entre ellos destacan: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Hilos: </a:t>
            </a:r>
            <a:r>
              <a:rPr lang="es-ES" dirty="0" smtClean="0"/>
              <a:t>se clasifican según el material, por su tiempo de permanencia (reabsorbibles y no reabsorbibles) y por el número de hilos (monofilamento o </a:t>
            </a:r>
            <a:r>
              <a:rPr lang="es-ES" dirty="0" err="1" smtClean="0"/>
              <a:t>polifilamento</a:t>
            </a:r>
            <a:r>
              <a:rPr lang="es-ES" dirty="0" smtClean="0"/>
              <a:t>).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Agujas: </a:t>
            </a:r>
            <a:r>
              <a:rPr lang="es-ES" dirty="0" smtClean="0"/>
              <a:t>son de acero inoxidable y se clasifican en función de la punta (cónica, roma, triangular), del cuerpo y cilíndrico) y por su curvatura (rectas y curvas). </a:t>
            </a:r>
          </a:p>
          <a:p>
            <a:pPr lvl="1"/>
            <a:r>
              <a:rPr lang="es-E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Portaagujas</a:t>
            </a:r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ES" dirty="0" smtClean="0"/>
              <a:t> instrumentos que sujetan el conjunto de aguja e hilo para realizar los puntos de sutura. </a:t>
            </a:r>
          </a:p>
          <a:p>
            <a:pPr lvl="1"/>
            <a:r>
              <a:rPr lang="es-E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Ágrafes</a:t>
            </a:r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ES" dirty="0" smtClean="0"/>
              <a:t> suturas metálicas para unir los bordes de heridas superficiales. Se necesitar pinzas especiales, tanto para suturar como para eliminarlos.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Suturas cutáneas o puntos de aproximación: </a:t>
            </a:r>
            <a:r>
              <a:rPr lang="es-ES" dirty="0" smtClean="0"/>
              <a:t>tiras de papel poroso adhesivo capaz de aproximar los bordes de la herida. Están indicadas en heridas superficiales.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sz="3600" dirty="0" smtClean="0"/>
              <a:t>2.2. MATERIAL DE SUTURA 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3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vendas son PS en forma de tiras, que sirven para comprimir un miembro o región del cuerpo. Tienen las funciones de: </a:t>
            </a:r>
          </a:p>
          <a:p>
            <a:pPr lvl="1"/>
            <a:r>
              <a:rPr lang="es-ES" dirty="0" smtClean="0"/>
              <a:t>Limitar la movilidad de la zona afectada. </a:t>
            </a:r>
          </a:p>
          <a:p>
            <a:pPr lvl="1"/>
            <a:r>
              <a:rPr lang="es-ES" dirty="0" smtClean="0"/>
              <a:t>Activar el retorno venoso de las extremidades. </a:t>
            </a:r>
          </a:p>
          <a:p>
            <a:pPr lvl="1"/>
            <a:r>
              <a:rPr lang="es-ES" dirty="0" smtClean="0"/>
              <a:t>Fijar tracciones y apósitos en heridas. </a:t>
            </a:r>
          </a:p>
          <a:p>
            <a:pPr lvl="1"/>
            <a:r>
              <a:rPr lang="es-ES" dirty="0" smtClean="0"/>
              <a:t>Promover la absorción de líquidos titulares. </a:t>
            </a:r>
          </a:p>
          <a:p>
            <a:pPr lvl="1"/>
            <a:r>
              <a:rPr lang="es-ES" dirty="0" smtClean="0"/>
              <a:t>Mantener las férulas en posición. </a:t>
            </a:r>
          </a:p>
          <a:p>
            <a:pPr lvl="1"/>
            <a:r>
              <a:rPr lang="es-ES" dirty="0" smtClean="0"/>
              <a:t>Proteger la piel de posibles erosiones. </a:t>
            </a:r>
          </a:p>
          <a:p>
            <a:r>
              <a:rPr lang="es-ES" dirty="0" smtClean="0"/>
              <a:t>Y se clasifican en: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 para fijar apósitos: </a:t>
            </a:r>
            <a:r>
              <a:rPr lang="es-ES" dirty="0" smtClean="0"/>
              <a:t>suelen ser de algodón.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 para inmovilizar:</a:t>
            </a:r>
            <a:r>
              <a:rPr lang="es-ES" dirty="0" smtClean="0"/>
              <a:t> impiden o limitan los movimientos. Pueden ser de crepé, elásticas, adhesivas, de yeso y de resina.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 de protección y acolchado: </a:t>
            </a:r>
            <a:r>
              <a:rPr lang="es-ES" dirty="0" smtClean="0"/>
              <a:t>se colocan entre la piel y las vendas de inmovilización. Son de algodón. </a:t>
            </a:r>
          </a:p>
          <a:p>
            <a:pPr lvl="1"/>
            <a:r>
              <a:rPr lang="es-E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 de compresión: </a:t>
            </a:r>
            <a:r>
              <a:rPr lang="es-ES" dirty="0" smtClean="0"/>
              <a:t>ejercen presión sin impedir el movimiento. Indicadas en edemas. Existen en diversas compresiones.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s-ES" sz="3600" dirty="0" smtClean="0"/>
              <a:t>2.3. VENDAS. TIPOS DE VENDAJES 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Una úlcera por presión se produce cuando el tejido blando está comprimido entre otros tejidos blandos y una superficie externa. </a:t>
            </a:r>
          </a:p>
          <a:p>
            <a:r>
              <a:rPr lang="es-ES" dirty="0" smtClean="0"/>
              <a:t>Este problema, común en personas con movilidad limitada y puede evitarse con cuidados preventivos. No obstante, cuando la úlcera se ha instalado, resulta imprescindible aplicar otra serie de cuidados extras para revertir el proceso. </a:t>
            </a:r>
          </a:p>
          <a:p>
            <a:r>
              <a:rPr lang="es-ES" dirty="0" smtClean="0"/>
              <a:t>Para el tratamiento se utilizan apósitos especiales denominados apósitos biológicos, que se caracterizan por crear una atmósfera húmeda, ya que son impermeables al agua y a los microorganismos, pero permeables al vapor de agua y a los gases; además, no dejan residuos ni se desintegran. </a:t>
            </a:r>
          </a:p>
          <a:p>
            <a:r>
              <a:rPr lang="es-ES" dirty="0" smtClean="0"/>
              <a:t>Estos productos pueden presentarse en forma de gel, pasta, aerosol, tiras y láminas. Importante </a:t>
            </a:r>
          </a:p>
          <a:p>
            <a:r>
              <a:rPr lang="es-ES" dirty="0" smtClean="0"/>
              <a:t>Los apósitos biológicos se pueden presentar en: </a:t>
            </a:r>
          </a:p>
          <a:p>
            <a:r>
              <a:rPr lang="es-ES" dirty="0" smtClean="0"/>
              <a:t>Gel: proporcionan humedad y favorecen la cicatrización. </a:t>
            </a:r>
          </a:p>
          <a:p>
            <a:r>
              <a:rPr lang="es-ES" dirty="0" smtClean="0"/>
              <a:t>Gránulos y en pasta de </a:t>
            </a:r>
            <a:r>
              <a:rPr lang="es-ES" dirty="0" err="1" smtClean="0"/>
              <a:t>hidrocoloide</a:t>
            </a:r>
            <a:r>
              <a:rPr lang="es-ES" dirty="0" smtClean="0"/>
              <a:t>: además de favorecer el ambiente húmedo, mantienen la herida libre de contaminación. Aerosol (</a:t>
            </a:r>
            <a:r>
              <a:rPr lang="es-ES" dirty="0" err="1" smtClean="0"/>
              <a:t>nobecutan</a:t>
            </a:r>
            <a:r>
              <a:rPr lang="es-ES" dirty="0" smtClean="0"/>
              <a:t>): permite el paso del vapor de agua y gases y es impermeable al agua y los microorganismos. </a:t>
            </a:r>
          </a:p>
          <a:p>
            <a:r>
              <a:rPr lang="es-ES" dirty="0" smtClean="0"/>
              <a:t>2.4. Ulceras por presión. Apósitos biológicos </a:t>
            </a:r>
          </a:p>
          <a:p>
            <a:r>
              <a:rPr lang="es-ES" dirty="0" smtClean="0"/>
              <a:t>  </a:t>
            </a:r>
          </a:p>
          <a:p>
            <a:r>
              <a:rPr lang="es-ES" dirty="0" smtClean="0"/>
              <a:t>Fig. 5,12, diversos tipos de apósitos para úlceras.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s-ES" sz="3600" dirty="0" smtClean="0"/>
              <a:t>2.4. ULCERAS POR PRESIÓN. APOSITOS BIOLOGICOS. (I)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s-ES" sz="3600" dirty="0" smtClean="0"/>
              <a:t>2.4. ULCERAS POR PRESIÓN. APOSITOS BIOLOGICOS. </a:t>
            </a:r>
            <a:r>
              <a:rPr lang="es-ES" sz="3600" dirty="0" smtClean="0"/>
              <a:t>(II)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395536" y="1844824"/>
          <a:ext cx="7128792" cy="35966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3564396"/>
                <a:gridCol w="356439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COMPOSICIÓN </a:t>
                      </a:r>
                      <a:endParaRPr lang="es-ES" sz="1400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CARACTERÍSTICAS Y APLICACIONES </a:t>
                      </a:r>
                      <a:endParaRPr lang="es-ES" sz="1400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Alginato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calcico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Crea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el ambiente perfecto para la regeneración de los tejidos.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Hidrocelular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excudado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permanece en un compartimento superior.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Hidrocoloide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Absorbe el liquido y forma un gel.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Carbón activo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Absorbe el mal olor.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Poliuretano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Protege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las zonas de riesgo.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Silicona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Reduce el dolor y el riesgo de maderación.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Alginato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de plata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Facilita la retirada indolora del apósito.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Alginato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carboximetilcelulosa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Es extremadamente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absorbente.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s-ES" sz="1400" dirty="0" smtClean="0"/>
              <a:t>Define algodón y compresa de gasa. Investiga qué tamaños y presentaciones podemos encontrar en la OF. </a:t>
            </a:r>
          </a:p>
          <a:p>
            <a:pPr marL="800100" lvl="1" indent="-342900"/>
            <a:r>
              <a:rPr lang="es-ES" sz="1200" dirty="0" smtClean="0"/>
              <a:t>Algodón: producto natural al que se le aplica un tratamiento para quitarle la grasa. </a:t>
            </a:r>
          </a:p>
          <a:p>
            <a:pPr marL="1257300" lvl="2" indent="-342900"/>
            <a:r>
              <a:rPr lang="es-ES" sz="1100" dirty="0" smtClean="0"/>
              <a:t>Puede presentarse en zigzag o </a:t>
            </a:r>
            <a:r>
              <a:rPr lang="es-ES" sz="1100" dirty="0" err="1" smtClean="0"/>
              <a:t>enrrollado</a:t>
            </a:r>
            <a:r>
              <a:rPr lang="es-ES" sz="1100" dirty="0" smtClean="0"/>
              <a:t> con papel interpuesto</a:t>
            </a:r>
          </a:p>
          <a:p>
            <a:pPr marL="800100" lvl="1" indent="-342900"/>
            <a:r>
              <a:rPr lang="es-ES" sz="1200" dirty="0" smtClean="0"/>
              <a:t>Gasas </a:t>
            </a:r>
            <a:r>
              <a:rPr lang="es-ES" sz="1200" dirty="0" err="1" smtClean="0"/>
              <a:t>hidrofilas</a:t>
            </a:r>
            <a:r>
              <a:rPr lang="es-ES" sz="1200" dirty="0" smtClean="0"/>
              <a:t>: algodón tejido, blanqueado y purificado. </a:t>
            </a:r>
          </a:p>
          <a:p>
            <a:pPr marL="1257300" lvl="2" indent="-342900"/>
            <a:r>
              <a:rPr lang="es-ES" sz="1100" dirty="0" smtClean="0"/>
              <a:t>Puede presentarse como compresa, torunda o tira.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dirty="0" smtClean="0"/>
              <a:t>Qué es el esparadrapo y qué presentaciones y tamaños hay. </a:t>
            </a:r>
          </a:p>
          <a:p>
            <a:pPr marL="800100" lvl="1" indent="-342900">
              <a:buNone/>
            </a:pPr>
            <a:r>
              <a:rPr lang="es-ES" sz="1200" dirty="0" err="1" smtClean="0"/>
              <a:t>Ps</a:t>
            </a:r>
            <a:r>
              <a:rPr lang="es-ES" sz="1200" dirty="0" smtClean="0"/>
              <a:t> que se caracteriza por tener una cara </a:t>
            </a:r>
            <a:r>
              <a:rPr lang="es-ES" sz="1200" dirty="0" err="1" smtClean="0"/>
              <a:t>adesiva</a:t>
            </a:r>
            <a:r>
              <a:rPr lang="es-ES" sz="1200" dirty="0" smtClean="0"/>
              <a:t>. </a:t>
            </a:r>
          </a:p>
          <a:p>
            <a:pPr marL="1257300" lvl="2" indent="-342900">
              <a:buNone/>
            </a:pPr>
            <a:r>
              <a:rPr lang="es-ES" sz="1100" dirty="0" smtClean="0"/>
              <a:t>Puede presentarse como esparadrapo, laminas </a:t>
            </a:r>
            <a:r>
              <a:rPr lang="es-ES" sz="1100" dirty="0" err="1" smtClean="0"/>
              <a:t>adesivas</a:t>
            </a:r>
            <a:r>
              <a:rPr lang="es-ES" sz="1100" dirty="0" smtClean="0"/>
              <a:t>, </a:t>
            </a:r>
            <a:r>
              <a:rPr lang="es-ES" sz="1100" dirty="0" err="1" smtClean="0"/>
              <a:t>strip</a:t>
            </a:r>
            <a:r>
              <a:rPr lang="es-ES" sz="1100" dirty="0" smtClean="0"/>
              <a:t>, tiras nasales o parches oculares.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dirty="0" smtClean="0"/>
              <a:t>Define, con tus propias palabras, parche ocular. </a:t>
            </a:r>
          </a:p>
          <a:p>
            <a:pPr marL="800100" lvl="1" indent="-342900">
              <a:buNone/>
            </a:pPr>
            <a:r>
              <a:rPr lang="es-ES" sz="1200" dirty="0" smtClean="0"/>
              <a:t>Es un </a:t>
            </a:r>
            <a:r>
              <a:rPr lang="es-ES" sz="1200" dirty="0" err="1" smtClean="0"/>
              <a:t>ps</a:t>
            </a:r>
            <a:r>
              <a:rPr lang="es-ES" sz="1200" dirty="0" smtClean="0"/>
              <a:t> que se utiliza para cubrir el ojo y tiene un parte </a:t>
            </a:r>
            <a:r>
              <a:rPr lang="es-ES" sz="1200" dirty="0" err="1" smtClean="0"/>
              <a:t>almuhadillada</a:t>
            </a:r>
            <a:r>
              <a:rPr lang="es-ES" sz="1200" dirty="0" smtClean="0"/>
              <a:t> y una </a:t>
            </a:r>
            <a:r>
              <a:rPr lang="es-ES" sz="1200" dirty="0" err="1" smtClean="0"/>
              <a:t>adesiva</a:t>
            </a:r>
            <a:r>
              <a:rPr lang="es-ES" sz="1200" dirty="0" smtClean="0"/>
              <a:t>.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dirty="0" smtClean="0"/>
              <a:t>Define venda cohesiva.</a:t>
            </a:r>
          </a:p>
          <a:p>
            <a:pPr marL="800100" lvl="1" indent="-342900">
              <a:buNone/>
            </a:pPr>
            <a:r>
              <a:rPr lang="es-ES" sz="1200" dirty="0" smtClean="0"/>
              <a:t>No se a cual se refiere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dirty="0" smtClean="0"/>
              <a:t>Define úlcera por decúbito. Indica los apósitos que se utilizan y cuáles son  sus características. </a:t>
            </a:r>
          </a:p>
          <a:p>
            <a:pPr marL="800100" lvl="1" indent="-342900">
              <a:buNone/>
            </a:pPr>
            <a:r>
              <a:rPr lang="es-ES" sz="1200" dirty="0" smtClean="0"/>
              <a:t>Son heridas ocasionadas por una presión constante durante mucho tiempo.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err="1" smtClean="0"/>
              <a:t>Alginato</a:t>
            </a:r>
            <a:r>
              <a:rPr lang="es-ES" dirty="0" smtClean="0"/>
              <a:t> </a:t>
            </a:r>
            <a:r>
              <a:rPr lang="es-ES" dirty="0" err="1" smtClean="0"/>
              <a:t>calcico</a:t>
            </a:r>
            <a:r>
              <a:rPr lang="es-ES" dirty="0" smtClean="0"/>
              <a:t>: crea el ambiente perfecto para la regeneración de los tejidos.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err="1" smtClean="0"/>
              <a:t>Hidrocelular</a:t>
            </a:r>
            <a:r>
              <a:rPr lang="es-ES" dirty="0" smtClean="0"/>
              <a:t>: el </a:t>
            </a:r>
            <a:r>
              <a:rPr lang="es-ES" dirty="0" err="1" smtClean="0"/>
              <a:t>excudado</a:t>
            </a:r>
            <a:r>
              <a:rPr lang="es-ES" dirty="0" smtClean="0"/>
              <a:t> permanece en un compartimento superior.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err="1" smtClean="0"/>
              <a:t>Hidrocoloide</a:t>
            </a:r>
            <a:r>
              <a:rPr lang="es-ES" dirty="0" smtClean="0"/>
              <a:t>: absorbe el liquido y forma un gel.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smtClean="0"/>
              <a:t>Carbón activo: absorbe el mal olor.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smtClean="0"/>
              <a:t>Poliuretano: protege las zonas de riesgo.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smtClean="0"/>
              <a:t>Silicona: reduce el dolor y el riesgo de maderación.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err="1" smtClean="0"/>
              <a:t>Alginato</a:t>
            </a:r>
            <a:r>
              <a:rPr lang="es-ES" dirty="0" smtClean="0"/>
              <a:t> de plata: facilita la retirada indolora del apósito. </a:t>
            </a:r>
          </a:p>
          <a:p>
            <a:pPr marL="914400" lvl="2" fontAlgn="t">
              <a:spcBef>
                <a:spcPts val="0"/>
              </a:spcBef>
            </a:pPr>
            <a:r>
              <a:rPr lang="es-ES" dirty="0" err="1" smtClean="0"/>
              <a:t>Alginato</a:t>
            </a:r>
            <a:r>
              <a:rPr lang="es-ES" dirty="0" smtClean="0"/>
              <a:t> de </a:t>
            </a:r>
            <a:r>
              <a:rPr lang="es-ES" dirty="0" err="1" smtClean="0"/>
              <a:t>carboximetilcelulosa</a:t>
            </a:r>
            <a:r>
              <a:rPr lang="es-ES" dirty="0" smtClean="0"/>
              <a:t>: es extremadamente absorbente. </a:t>
            </a:r>
          </a:p>
          <a:p>
            <a:pPr marL="800100" lvl="1" indent="-342900">
              <a:buNone/>
            </a:pPr>
            <a:endParaRPr lang="es-ES" sz="1200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s-ES" sz="1400" dirty="0" smtClean="0"/>
              <a:t>En qué formas se presentan los apósitos biológicos. Busca imágenes de ellos en internet.</a:t>
            </a:r>
          </a:p>
          <a:p>
            <a:pPr marL="800100" lvl="1" indent="-342900"/>
            <a:r>
              <a:rPr lang="es-ES" sz="1200" dirty="0" err="1" smtClean="0"/>
              <a:t>Hidrocoloides</a:t>
            </a:r>
            <a:endParaRPr lang="es-ES" sz="1200" dirty="0" smtClean="0"/>
          </a:p>
          <a:p>
            <a:pPr marL="800100" lvl="1" indent="-342900"/>
            <a:r>
              <a:rPr lang="es-ES" sz="1200" dirty="0" smtClean="0"/>
              <a:t>Interactivos</a:t>
            </a:r>
          </a:p>
          <a:p>
            <a:pPr marL="800100" lvl="1" indent="-342900"/>
            <a:r>
              <a:rPr lang="es-ES" sz="1200" dirty="0" err="1" smtClean="0"/>
              <a:t>Alginatos</a:t>
            </a:r>
            <a:endParaRPr lang="es-ES" sz="12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0" dirty="0" smtClean="0"/>
              <a:t>ACTIVIDADES TEMA 5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C:\ArchivosI\1 FAR\DISPEN\descarg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5733256"/>
            <a:ext cx="2771775" cy="164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osición de imagen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RESUMEN TEMA 9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 smtClean="0"/>
              <a:t>Para controlar el número de microorganismos se utilizan antiséptico. En función de que </a:t>
            </a:r>
            <a:r>
              <a:rPr lang="es-ES" dirty="0" err="1" smtClean="0"/>
              <a:t>patogenos</a:t>
            </a:r>
            <a:r>
              <a:rPr lang="es-ES" dirty="0" smtClean="0"/>
              <a:t> elimine serán: </a:t>
            </a:r>
          </a:p>
          <a:p>
            <a:pPr lvl="1" algn="just"/>
            <a:r>
              <a:rPr lang="es-ES" dirty="0" smtClean="0"/>
              <a:t>Desinfección: no elimina formas de resistencia (esporas)</a:t>
            </a:r>
          </a:p>
          <a:p>
            <a:pPr lvl="1" algn="just"/>
            <a:r>
              <a:rPr lang="es-ES" dirty="0" smtClean="0"/>
              <a:t>Desinfectante: se aplica sobre material inerte</a:t>
            </a:r>
          </a:p>
          <a:p>
            <a:pPr lvl="1" algn="just"/>
            <a:r>
              <a:rPr lang="es-ES" dirty="0" smtClean="0"/>
              <a:t>Antiséptico: se aplica sobre tejidos vivos</a:t>
            </a:r>
          </a:p>
          <a:p>
            <a:pPr lvl="1" algn="just"/>
            <a:r>
              <a:rPr lang="es-ES" dirty="0" smtClean="0"/>
              <a:t>Bactericida: mata solo a las bacterias. </a:t>
            </a:r>
          </a:p>
          <a:p>
            <a:pPr lvl="1" algn="just"/>
            <a:r>
              <a:rPr lang="es-ES" dirty="0" err="1" smtClean="0"/>
              <a:t>Bacteriostatico</a:t>
            </a:r>
            <a:r>
              <a:rPr lang="es-ES" dirty="0" smtClean="0"/>
              <a:t>: inhibe la reproducción de bacterias. </a:t>
            </a:r>
          </a:p>
          <a:p>
            <a:pPr lvl="1" algn="just"/>
            <a:r>
              <a:rPr lang="es-ES" dirty="0" smtClean="0"/>
              <a:t>Fungicida: destruye los hongos. </a:t>
            </a:r>
          </a:p>
          <a:p>
            <a:pPr lvl="1" algn="just"/>
            <a:r>
              <a:rPr lang="es-ES" dirty="0" err="1" smtClean="0"/>
              <a:t>Virucida</a:t>
            </a:r>
            <a:r>
              <a:rPr lang="es-ES" dirty="0" smtClean="0"/>
              <a:t>: destruye a los virus. </a:t>
            </a:r>
          </a:p>
          <a:p>
            <a:pPr lvl="1" algn="just"/>
            <a:r>
              <a:rPr lang="es-ES" dirty="0" smtClean="0"/>
              <a:t>Esterilización: destruye cualquier forma de vida. </a:t>
            </a:r>
          </a:p>
          <a:p>
            <a:pPr lvl="1" algn="just"/>
            <a:endParaRPr lang="es-ES" sz="11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6"/>
            <a:ext cx="7111702" cy="945498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ANTISEPTICOS Y DESINFECTANTES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Morad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660066"/>
      </a:accent1>
      <a:accent2>
        <a:srgbClr val="800080"/>
      </a:accent2>
      <a:accent3>
        <a:srgbClr val="990099"/>
      </a:accent3>
      <a:accent4>
        <a:srgbClr val="990099"/>
      </a:accent4>
      <a:accent5>
        <a:srgbClr val="CC00CC"/>
      </a:accent5>
      <a:accent6>
        <a:srgbClr val="FF09FF"/>
      </a:accent6>
      <a:hlink>
        <a:srgbClr val="9900CC"/>
      </a:hlink>
      <a:folHlink>
        <a:srgbClr val="CC00FF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3150</TotalTime>
  <Words>1001</Words>
  <Application>Microsoft Office PowerPoint</Application>
  <PresentationFormat>Presentación en pantalla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Lineas - Azul-Turquesa</vt:lpstr>
      <vt:lpstr>EJERCICIOS FALTANTES</vt:lpstr>
      <vt:lpstr>RESUMEN TEMA 5</vt:lpstr>
      <vt:lpstr>2.2. MATERIAL DE SUTURA </vt:lpstr>
      <vt:lpstr>2.3. VENDAS. TIPOS DE VENDAJES </vt:lpstr>
      <vt:lpstr>2.4. ULCERAS POR PRESIÓN. APOSITOS BIOLOGICOS. (I)</vt:lpstr>
      <vt:lpstr>2.4. ULCERAS POR PRESIÓN. APOSITOS BIOLOGICOS. (II)</vt:lpstr>
      <vt:lpstr>ACTIVIDADES TEMA 5</vt:lpstr>
      <vt:lpstr>RESUMEN TEMA 9</vt:lpstr>
      <vt:lpstr>3. ANTISEPTICOS Y DESINFECTANTES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37</cp:revision>
  <dcterms:created xsi:type="dcterms:W3CDTF">2020-04-25T18:03:57Z</dcterms:created>
  <dcterms:modified xsi:type="dcterms:W3CDTF">2020-05-29T18:09:26Z</dcterms:modified>
</cp:coreProperties>
</file>