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62" r:id="rId3"/>
    <p:sldId id="261" r:id="rId4"/>
    <p:sldId id="263" r:id="rId5"/>
    <p:sldId id="265" r:id="rId6"/>
    <p:sldId id="267" r:id="rId7"/>
    <p:sldId id="266" r:id="rId8"/>
    <p:sldId id="268" r:id="rId9"/>
    <p:sldId id="269" r:id="rId10"/>
    <p:sldId id="270" r:id="rId11"/>
    <p:sldId id="271" r:id="rId12"/>
    <p:sldId id="272" r:id="rId13"/>
    <p:sldId id="273" r:id="rId14"/>
    <p:sldId id="282" r:id="rId15"/>
    <p:sldId id="284" r:id="rId16"/>
    <p:sldId id="283" r:id="rId17"/>
    <p:sldId id="274" r:id="rId18"/>
    <p:sldId id="275" r:id="rId19"/>
    <p:sldId id="276" r:id="rId20"/>
    <p:sldId id="277" r:id="rId21"/>
    <p:sldId id="278" r:id="rId22"/>
    <p:sldId id="279" r:id="rId23"/>
    <p:sldId id="280" r:id="rId24"/>
    <p:sldId id="281" r:id="rId2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44952" autoAdjust="0"/>
    <p:restoredTop sz="86432" autoAdjust="0"/>
  </p:normalViewPr>
  <p:slideViewPr>
    <p:cSldViewPr>
      <p:cViewPr>
        <p:scale>
          <a:sx n="100" d="100"/>
          <a:sy n="100" d="100"/>
        </p:scale>
        <p:origin x="276" y="2124"/>
      </p:cViewPr>
      <p:guideLst>
        <p:guide orient="horz" pos="2160"/>
        <p:guide pos="2880"/>
      </p:guideLst>
    </p:cSldViewPr>
  </p:slideViewPr>
  <p:outlineViewPr>
    <p:cViewPr>
      <p:scale>
        <a:sx n="33" d="100"/>
        <a:sy n="33" d="100"/>
      </p:scale>
      <p:origin x="0" y="9078"/>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59244D-A23B-4F6B-A33B-E4A3F4E83BC0}" type="datetimeFigureOut">
              <a:rPr lang="es-ES" smtClean="0"/>
              <a:pPr/>
              <a:t>03/05/2020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310F4B-09C7-4435-8715-A1E807EF42DA}"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79310F4B-09C7-4435-8715-A1E807EF42DA}" type="slidenum">
              <a:rPr lang="es-ES" smtClean="0"/>
              <a:pPr/>
              <a:t>16</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57BAF7B6-E691-4583-B552-04CC53FF7245}" type="datetimeFigureOut">
              <a:rPr lang="es-ES" smtClean="0"/>
              <a:pPr/>
              <a:t>03/05/2020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BDA8C04-D9C2-431B-8B17-815B31EA3A07}" type="slidenum">
              <a:rPr lang="es-ES" smtClean="0"/>
              <a:pPr/>
              <a:t>‹Nº›</a:t>
            </a:fld>
            <a:endParaRPr lang="es-E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57BAF7B6-E691-4583-B552-04CC53FF7245}" type="datetimeFigureOut">
              <a:rPr lang="es-ES" smtClean="0"/>
              <a:pPr/>
              <a:t>03/05/2020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BDA8C04-D9C2-431B-8B17-815B31EA3A07}"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57BAF7B6-E691-4583-B552-04CC53FF7245}" type="datetimeFigureOut">
              <a:rPr lang="es-ES" smtClean="0"/>
              <a:pPr/>
              <a:t>03/05/2020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BDA8C04-D9C2-431B-8B17-815B31EA3A07}"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57BAF7B6-E691-4583-B552-04CC53FF7245}" type="datetimeFigureOut">
              <a:rPr lang="es-ES" smtClean="0"/>
              <a:pPr/>
              <a:t>03/05/2020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BDA8C04-D9C2-431B-8B17-815B31EA3A07}"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95" name="Title 94"/>
          <p:cNvSpPr>
            <a:spLocks noGrp="1"/>
          </p:cNvSpPr>
          <p:nvPr>
            <p:ph type="title"/>
          </p:nvPr>
        </p:nvSpPr>
        <p:spPr>
          <a:xfrm>
            <a:off x="457200" y="4463568"/>
            <a:ext cx="8305800" cy="1143000"/>
          </a:xfrm>
        </p:spPr>
        <p:txBody>
          <a:bodyPr/>
          <a:lstStyle/>
          <a:p>
            <a:r>
              <a:rPr lang="es-ES" smtClean="0"/>
              <a:t>Haga clic para modificar el estilo de título del patrón</a:t>
            </a:r>
            <a:endParaRPr lang="en-US"/>
          </a:p>
        </p:txBody>
      </p:sp>
      <p:sp>
        <p:nvSpPr>
          <p:cNvPr id="2" name="Date Placeholder 1"/>
          <p:cNvSpPr>
            <a:spLocks noGrp="1"/>
          </p:cNvSpPr>
          <p:nvPr>
            <p:ph type="dt" sz="half" idx="10"/>
          </p:nvPr>
        </p:nvSpPr>
        <p:spPr/>
        <p:txBody>
          <a:bodyPr/>
          <a:lstStyle/>
          <a:p>
            <a:fld id="{57BAF7B6-E691-4583-B552-04CC53FF7245}" type="datetimeFigureOut">
              <a:rPr lang="es-ES" smtClean="0"/>
              <a:pPr/>
              <a:t>03/05/2020</a:t>
            </a:fld>
            <a:endParaRPr lang="es-ES"/>
          </a:p>
        </p:txBody>
      </p:sp>
      <p:sp>
        <p:nvSpPr>
          <p:cNvPr id="91" name="Footer Placeholder 90"/>
          <p:cNvSpPr>
            <a:spLocks noGrp="1"/>
          </p:cNvSpPr>
          <p:nvPr>
            <p:ph type="ftr" sz="quarter" idx="11"/>
          </p:nvPr>
        </p:nvSpPr>
        <p:spPr/>
        <p:txBody>
          <a:bodyPr/>
          <a:lstStyle/>
          <a:p>
            <a:endParaRPr lang="es-ES"/>
          </a:p>
        </p:txBody>
      </p:sp>
      <p:sp>
        <p:nvSpPr>
          <p:cNvPr id="92" name="Slide Number Placeholder 91"/>
          <p:cNvSpPr>
            <a:spLocks noGrp="1"/>
          </p:cNvSpPr>
          <p:nvPr>
            <p:ph type="sldNum" sz="quarter" idx="12"/>
          </p:nvPr>
        </p:nvSpPr>
        <p:spPr/>
        <p:txBody>
          <a:bodyPr/>
          <a:lstStyle/>
          <a:p>
            <a:fld id="{5BDA8C04-D9C2-431B-8B17-815B31EA3A07}"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4"/>
          <p:cNvSpPr>
            <a:spLocks noGrp="1"/>
          </p:cNvSpPr>
          <p:nvPr>
            <p:ph type="dt" sz="half" idx="10"/>
          </p:nvPr>
        </p:nvSpPr>
        <p:spPr/>
        <p:txBody>
          <a:bodyPr/>
          <a:lstStyle/>
          <a:p>
            <a:fld id="{57BAF7B6-E691-4583-B552-04CC53FF7245}" type="datetimeFigureOut">
              <a:rPr lang="es-ES" smtClean="0"/>
              <a:pPr/>
              <a:t>03/05/2020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BDA8C04-D9C2-431B-8B17-815B31EA3A07}"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57BAF7B6-E691-4583-B552-04CC53FF7245}" type="datetimeFigureOut">
              <a:rPr lang="es-ES" smtClean="0"/>
              <a:pPr/>
              <a:t>03/05/2020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5BDA8C04-D9C2-431B-8B17-815B31EA3A07}"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57BAF7B6-E691-4583-B552-04CC53FF7245}" type="datetimeFigureOut">
              <a:rPr lang="es-ES" smtClean="0"/>
              <a:pPr/>
              <a:t>03/05/2020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5BDA8C04-D9C2-431B-8B17-815B31EA3A07}"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BAF7B6-E691-4583-B552-04CC53FF7245}" type="datetimeFigureOut">
              <a:rPr lang="es-ES" smtClean="0"/>
              <a:pPr/>
              <a:t>03/05/2020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5BDA8C04-D9C2-431B-8B17-815B31EA3A07}"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7BAF7B6-E691-4583-B552-04CC53FF7245}" type="datetimeFigureOut">
              <a:rPr lang="es-ES" smtClean="0"/>
              <a:pPr/>
              <a:t>03/05/2020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BDA8C04-D9C2-431B-8B17-815B31EA3A07}" type="slidenum">
              <a:rPr lang="es-ES" smtClean="0"/>
              <a:pPr/>
              <a:t>‹Nº›</a:t>
            </a:fld>
            <a:endParaRPr lang="es-E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5" name="Date Placeholder 4"/>
          <p:cNvSpPr>
            <a:spLocks noGrp="1"/>
          </p:cNvSpPr>
          <p:nvPr>
            <p:ph type="dt" sz="half" idx="10"/>
          </p:nvPr>
        </p:nvSpPr>
        <p:spPr/>
        <p:txBody>
          <a:bodyPr/>
          <a:lstStyle/>
          <a:p>
            <a:fld id="{57BAF7B6-E691-4583-B552-04CC53FF7245}" type="datetimeFigureOut">
              <a:rPr lang="es-ES" smtClean="0"/>
              <a:pPr/>
              <a:t>03/05/2020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BDA8C04-D9C2-431B-8B17-815B31EA3A07}" type="slidenum">
              <a:rPr lang="es-ES" smtClean="0"/>
              <a:pPr/>
              <a:t>‹Nº›</a:t>
            </a:fld>
            <a:endParaRPr lang="es-E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57BAF7B6-E691-4583-B552-04CC53FF7245}" type="datetimeFigureOut">
              <a:rPr lang="es-ES" smtClean="0"/>
              <a:pPr/>
              <a:t>03/05/2020</a:t>
            </a:fld>
            <a:endParaRPr lang="es-E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s-E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5BDA8C04-D9C2-431B-8B17-815B31EA3A07}"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effectLst>
                  <a:outerShdw blurRad="38100" dist="38100" dir="2700000" algn="tl">
                    <a:srgbClr val="000000">
                      <a:alpha val="43137"/>
                    </a:srgbClr>
                  </a:outerShdw>
                </a:effectLst>
                <a:latin typeface="Elephant" pitchFamily="18" charset="0"/>
              </a:rPr>
              <a:t>RESUMEN TEMA 9:</a:t>
            </a:r>
            <a:br>
              <a:rPr lang="es-ES" dirty="0" smtClean="0">
                <a:effectLst>
                  <a:outerShdw blurRad="38100" dist="38100" dir="2700000" algn="tl">
                    <a:srgbClr val="000000">
                      <a:alpha val="43137"/>
                    </a:srgbClr>
                  </a:outerShdw>
                </a:effectLst>
                <a:latin typeface="Elephant" pitchFamily="18" charset="0"/>
              </a:rPr>
            </a:br>
            <a:r>
              <a:rPr lang="es-ES" sz="2400" dirty="0" smtClean="0">
                <a:effectLst>
                  <a:outerShdw blurRad="38100" dist="38100" dir="2700000" algn="tl">
                    <a:srgbClr val="000000">
                      <a:alpha val="43137"/>
                    </a:srgbClr>
                  </a:outerShdw>
                </a:effectLst>
                <a:latin typeface="Elephant" pitchFamily="18" charset="0"/>
              </a:rPr>
              <a:t>Biocidas </a:t>
            </a:r>
            <a:endParaRPr lang="es-ES" sz="2400" dirty="0">
              <a:effectLst>
                <a:outerShdw blurRad="38100" dist="38100" dir="2700000" algn="tl">
                  <a:srgbClr val="000000">
                    <a:alpha val="43137"/>
                  </a:srgbClr>
                </a:outerShdw>
              </a:effectLst>
              <a:latin typeface="Elephant" pitchFamily="18" charset="0"/>
            </a:endParaRPr>
          </a:p>
        </p:txBody>
      </p:sp>
      <p:sp>
        <p:nvSpPr>
          <p:cNvPr id="3" name="2 Subtítulo"/>
          <p:cNvSpPr>
            <a:spLocks noGrp="1"/>
          </p:cNvSpPr>
          <p:nvPr>
            <p:ph type="subTitle" idx="1"/>
          </p:nvPr>
        </p:nvSpPr>
        <p:spPr/>
        <p:txBody>
          <a:bodyPr/>
          <a:lstStyle/>
          <a:p>
            <a:r>
              <a:rPr lang="es-ES" dirty="0" smtClean="0">
                <a:effectLst>
                  <a:outerShdw blurRad="38100" dist="38100" dir="2700000" algn="tl">
                    <a:srgbClr val="000000">
                      <a:alpha val="43137"/>
                    </a:srgbClr>
                  </a:outerShdw>
                </a:effectLst>
                <a:latin typeface="Elephant" pitchFamily="18" charset="0"/>
              </a:rPr>
              <a:t>Irene Parra</a:t>
            </a:r>
          </a:p>
          <a:p>
            <a:endParaRPr lang="es-ES" dirty="0">
              <a:effectLst>
                <a:outerShdw blurRad="38100" dist="38100" dir="2700000" algn="tl">
                  <a:srgbClr val="000000">
                    <a:alpha val="43137"/>
                  </a:srgbClr>
                </a:outerShdw>
              </a:effectLst>
              <a:latin typeface="Elephant" pitchFamily="18" charset="0"/>
            </a:endParaRPr>
          </a:p>
        </p:txBody>
      </p:sp>
    </p:spTree>
    <p:extLst>
      <p:ext uri="{BB962C8B-B14F-4D97-AF65-F5344CB8AC3E}">
        <p14:creationId xmlns:p14="http://schemas.microsoft.com/office/powerpoint/2010/main" xmlns="" val="833446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HONGOS </a:t>
            </a:r>
            <a:endParaRPr lang="es-ES" dirty="0"/>
          </a:p>
        </p:txBody>
      </p:sp>
      <p:sp>
        <p:nvSpPr>
          <p:cNvPr id="3" name="2 Marcador de contenido"/>
          <p:cNvSpPr>
            <a:spLocks noGrp="1"/>
          </p:cNvSpPr>
          <p:nvPr>
            <p:ph idx="1"/>
          </p:nvPr>
        </p:nvSpPr>
        <p:spPr/>
        <p:txBody>
          <a:bodyPr>
            <a:normAutofit/>
          </a:bodyPr>
          <a:lstStyle/>
          <a:p>
            <a:r>
              <a:rPr lang="es-ES" sz="2000" dirty="0" smtClean="0"/>
              <a:t>Presentan mayor tamaño y complejidad que las bacterias. Son organismos eucariotas (con</a:t>
            </a:r>
            <a:r>
              <a:rPr lang="es-ES" sz="2000" baseline="0" dirty="0" smtClean="0"/>
              <a:t> membrana nuclear</a:t>
            </a:r>
            <a:r>
              <a:rPr lang="es-ES" sz="2000" dirty="0" smtClean="0"/>
              <a:t>). La mayoría son saprofitos (descomponen</a:t>
            </a:r>
            <a:r>
              <a:rPr lang="es-ES" sz="2000" baseline="0" dirty="0" smtClean="0"/>
              <a:t> los restos orgánicos de otros seres vivos</a:t>
            </a:r>
            <a:r>
              <a:rPr lang="es-ES" sz="2000" dirty="0" smtClean="0"/>
              <a:t>), pero algunos causan infecciones que se denominan micosis. Los hongos pueden ser:</a:t>
            </a:r>
          </a:p>
          <a:p>
            <a:pPr marL="822960" lvl="1" indent="-457200">
              <a:buFont typeface="+mj-lt"/>
              <a:buAutoNum type="alphaLcParenR"/>
            </a:pPr>
            <a:r>
              <a:rPr lang="es-ES" dirty="0" smtClean="0"/>
              <a:t>Unicelulares: se denominan levaduras y tienen una forma oval.</a:t>
            </a:r>
          </a:p>
          <a:p>
            <a:pPr marL="822960" lvl="1" indent="-457200">
              <a:buFont typeface="+mj-lt"/>
              <a:buAutoNum type="alphaLcParenR"/>
            </a:pPr>
            <a:r>
              <a:rPr lang="es-ES" dirty="0" smtClean="0"/>
              <a:t>Pluricelulares: se denominan hongos filamentosos y están formados por filamentos llamados hifas.</a:t>
            </a:r>
          </a:p>
        </p:txBody>
      </p:sp>
      <p:sp>
        <p:nvSpPr>
          <p:cNvPr id="4098" name="AutoShape 2" descr="Resultado de imagen de hong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4100" name="AutoShape 4" descr="Resultado de imagen de hong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4102" name="AutoShape 6" descr="Resultado de imagen de hong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4104" name="AutoShape 8" descr="Resultado de imagen de hong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4106" name="AutoShape 10" descr="Resultado de imagen de hong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4108" name="Picture 12" descr="Resultado de imagen de hongos"/>
          <p:cNvPicPr>
            <a:picLocks noChangeAspect="1" noChangeArrowheads="1"/>
          </p:cNvPicPr>
          <p:nvPr/>
        </p:nvPicPr>
        <p:blipFill>
          <a:blip r:embed="rId2" cstate="print"/>
          <a:srcRect/>
          <a:stretch>
            <a:fillRect/>
          </a:stretch>
        </p:blipFill>
        <p:spPr bwMode="auto">
          <a:xfrm>
            <a:off x="1187624" y="4653136"/>
            <a:ext cx="6529578" cy="196366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850106"/>
          </a:xfrm>
        </p:spPr>
        <p:txBody>
          <a:bodyPr/>
          <a:lstStyle/>
          <a:p>
            <a:r>
              <a:rPr lang="es-ES" dirty="0" smtClean="0"/>
              <a:t>PARASITOS</a:t>
            </a:r>
            <a:endParaRPr lang="es-ES" dirty="0"/>
          </a:p>
        </p:txBody>
      </p:sp>
      <p:sp>
        <p:nvSpPr>
          <p:cNvPr id="3" name="2 Marcador de contenido"/>
          <p:cNvSpPr>
            <a:spLocks noGrp="1"/>
          </p:cNvSpPr>
          <p:nvPr>
            <p:ph idx="1"/>
          </p:nvPr>
        </p:nvSpPr>
        <p:spPr>
          <a:xfrm>
            <a:off x="457200" y="1268760"/>
            <a:ext cx="8229600" cy="4857403"/>
          </a:xfrm>
        </p:spPr>
        <p:txBody>
          <a:bodyPr>
            <a:noAutofit/>
          </a:bodyPr>
          <a:lstStyle/>
          <a:p>
            <a:pPr rtl="0" eaLnBrk="1" latinLnBrk="0" hangingPunct="1"/>
            <a:r>
              <a:rPr lang="es-ES" sz="1800" kern="1200" dirty="0" smtClean="0">
                <a:solidFill>
                  <a:schemeClr val="tx2"/>
                </a:solidFill>
                <a:latin typeface="+mn-lt"/>
                <a:ea typeface="+mn-ea"/>
                <a:cs typeface="+mn-cs"/>
              </a:rPr>
              <a:t>Un parásito es un organismo que vive a expensas de otro, al que se denomina huésped.</a:t>
            </a:r>
          </a:p>
          <a:p>
            <a:pPr rtl="0" eaLnBrk="1" latinLnBrk="0" hangingPunct="1"/>
            <a:r>
              <a:rPr lang="es-ES" sz="1800" kern="1200" dirty="0" smtClean="0">
                <a:solidFill>
                  <a:schemeClr val="tx2"/>
                </a:solidFill>
                <a:latin typeface="+mn-lt"/>
                <a:ea typeface="+mn-ea"/>
                <a:cs typeface="+mn-cs"/>
              </a:rPr>
              <a:t>Los parásitos suelen ser patógenos, aunque en ocasiones no producen daño. Cuando el parásito se localiza en la piel o en los tejidos superficiales se habla de infestación. Al grupo de los parásitos pertenecen:</a:t>
            </a:r>
          </a:p>
          <a:p>
            <a:pPr lvl="1" rtl="0" eaLnBrk="1" latinLnBrk="0" hangingPunct="1"/>
            <a:r>
              <a:rPr lang="es-ES" sz="1800" kern="1200" dirty="0" smtClean="0">
                <a:solidFill>
                  <a:schemeClr val="tx2"/>
                </a:solidFill>
                <a:latin typeface="+mn-lt"/>
                <a:ea typeface="+mn-ea"/>
                <a:cs typeface="+mn-cs"/>
              </a:rPr>
              <a:t>Los protozoos: organismos eucariotas unicelulares que realizan todas las funciones básicas de metabolismo y reproducción. </a:t>
            </a:r>
          </a:p>
          <a:p>
            <a:pPr lvl="1" rtl="0" eaLnBrk="1" latinLnBrk="0" hangingPunct="1"/>
            <a:r>
              <a:rPr lang="es-ES" sz="1800" kern="1200" dirty="0" smtClean="0">
                <a:solidFill>
                  <a:schemeClr val="tx2"/>
                </a:solidFill>
                <a:latin typeface="+mn-lt"/>
                <a:ea typeface="+mn-ea"/>
                <a:cs typeface="+mn-cs"/>
              </a:rPr>
              <a:t>Los helmintos: seres invertebrados, pluricelulares, con simetría bilateral y de tamaño muy variable (desde décimas de milímetros a metros). Se dividen en:</a:t>
            </a:r>
          </a:p>
          <a:p>
            <a:pPr lvl="2" rtl="0" eaLnBrk="1" latinLnBrk="0" hangingPunct="1"/>
            <a:r>
              <a:rPr lang="es-ES" sz="1800" kern="1200" dirty="0" smtClean="0">
                <a:solidFill>
                  <a:schemeClr val="tx2"/>
                </a:solidFill>
                <a:latin typeface="+mn-lt"/>
                <a:ea typeface="+mn-ea"/>
                <a:cs typeface="+mn-cs"/>
              </a:rPr>
              <a:t>Platelmintos, que son gusanos planos.</a:t>
            </a:r>
          </a:p>
          <a:p>
            <a:pPr lvl="2" rtl="0" eaLnBrk="1" latinLnBrk="0" hangingPunct="1"/>
            <a:r>
              <a:rPr lang="es-ES" sz="1800" kern="1200" dirty="0" smtClean="0">
                <a:solidFill>
                  <a:schemeClr val="tx2"/>
                </a:solidFill>
                <a:latin typeface="+mn-lt"/>
                <a:ea typeface="+mn-ea"/>
                <a:cs typeface="+mn-cs"/>
              </a:rPr>
              <a:t>Nematelmintos, que son gusanos redondos y más complejos. </a:t>
            </a:r>
          </a:p>
          <a:p>
            <a:pPr lvl="1" rtl="0" eaLnBrk="1" latinLnBrk="0" hangingPunct="1"/>
            <a:r>
              <a:rPr lang="es-ES" sz="1800" kern="1200" dirty="0" smtClean="0">
                <a:solidFill>
                  <a:schemeClr val="tx2"/>
                </a:solidFill>
                <a:latin typeface="+mn-lt"/>
                <a:ea typeface="+mn-ea"/>
                <a:cs typeface="+mn-cs"/>
              </a:rPr>
              <a:t>Los artrópodos:</a:t>
            </a:r>
            <a:r>
              <a:rPr lang="es-ES" sz="1800" kern="1200" baseline="0" dirty="0" smtClean="0">
                <a:solidFill>
                  <a:schemeClr val="tx2"/>
                </a:solidFill>
                <a:latin typeface="+mn-lt"/>
                <a:ea typeface="+mn-ea"/>
                <a:cs typeface="+mn-cs"/>
              </a:rPr>
              <a:t> a</a:t>
            </a:r>
            <a:r>
              <a:rPr lang="es-ES" sz="1800" kern="1200" dirty="0" smtClean="0">
                <a:solidFill>
                  <a:schemeClr val="tx2"/>
                </a:solidFill>
                <a:latin typeface="+mn-lt"/>
                <a:ea typeface="+mn-ea"/>
                <a:cs typeface="+mn-cs"/>
              </a:rPr>
              <a:t>nimale</a:t>
            </a:r>
            <a:r>
              <a:rPr lang="es-ES" sz="1800" kern="1200" baseline="0" dirty="0" smtClean="0">
                <a:solidFill>
                  <a:schemeClr val="tx2"/>
                </a:solidFill>
                <a:latin typeface="+mn-lt"/>
                <a:ea typeface="+mn-ea"/>
                <a:cs typeface="+mn-cs"/>
              </a:rPr>
              <a:t>s invertebrados que tienen un exoesqueleto duro formado por </a:t>
            </a:r>
            <a:r>
              <a:rPr lang="es-ES" sz="1800" kern="1200" dirty="0" smtClean="0">
                <a:solidFill>
                  <a:schemeClr val="tx2"/>
                </a:solidFill>
                <a:latin typeface="+mn-lt"/>
                <a:ea typeface="+mn-ea"/>
                <a:cs typeface="+mn-cs"/>
              </a:rPr>
              <a:t>quinina y que se caracterizan por tener cuerpo y patas articulados. Los insectos y</a:t>
            </a:r>
            <a:r>
              <a:rPr lang="es-ES" sz="1800" kern="1200" baseline="0" dirty="0" smtClean="0">
                <a:solidFill>
                  <a:schemeClr val="tx2"/>
                </a:solidFill>
                <a:latin typeface="+mn-lt"/>
                <a:ea typeface="+mn-ea"/>
                <a:cs typeface="+mn-cs"/>
              </a:rPr>
              <a:t> arácnidos</a:t>
            </a:r>
            <a:r>
              <a:rPr lang="es-ES" sz="1800" kern="1200" dirty="0" smtClean="0">
                <a:solidFill>
                  <a:schemeClr val="tx2"/>
                </a:solidFill>
                <a:latin typeface="+mn-lt"/>
                <a:ea typeface="+mn-ea"/>
                <a:cs typeface="+mn-cs"/>
              </a:rPr>
              <a:t> son los más importantes desde el punto de vista parasitológico.</a:t>
            </a:r>
            <a:r>
              <a:rPr lang="es-ES" sz="1800" kern="1200" baseline="0" dirty="0" smtClean="0">
                <a:solidFill>
                  <a:schemeClr val="tx2"/>
                </a:solidFill>
                <a:latin typeface="+mn-lt"/>
                <a:ea typeface="+mn-ea"/>
                <a:cs typeface="+mn-cs"/>
              </a:rPr>
              <a:t> </a:t>
            </a:r>
            <a:r>
              <a:rPr lang="es-ES" sz="1800" kern="1200" dirty="0" smtClean="0">
                <a:solidFill>
                  <a:schemeClr val="tx2"/>
                </a:solidFill>
                <a:latin typeface="+mn-lt"/>
                <a:ea typeface="+mn-ea"/>
                <a:cs typeface="+mn-cs"/>
              </a:rPr>
              <a:t>Los artrópodos pueden comportarse como patógenos y, en ocasiones, actuar como vectores.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Elipse"/>
          <p:cNvSpPr/>
          <p:nvPr/>
        </p:nvSpPr>
        <p:spPr>
          <a:xfrm>
            <a:off x="179512" y="4509120"/>
            <a:ext cx="3226644" cy="153998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b="1">
              <a:effectLst>
                <a:outerShdw blurRad="38100" dist="38100" dir="2700000" algn="tl">
                  <a:srgbClr val="000000">
                    <a:alpha val="43137"/>
                  </a:srgbClr>
                </a:outerShdw>
              </a:effectLst>
            </a:endParaRPr>
          </a:p>
        </p:txBody>
      </p:sp>
      <p:sp>
        <p:nvSpPr>
          <p:cNvPr id="2" name="1 Título"/>
          <p:cNvSpPr>
            <a:spLocks noGrp="1"/>
          </p:cNvSpPr>
          <p:nvPr>
            <p:ph type="title"/>
          </p:nvPr>
        </p:nvSpPr>
        <p:spPr/>
        <p:txBody>
          <a:bodyPr/>
          <a:lstStyle/>
          <a:p>
            <a:r>
              <a:rPr lang="es-ES" dirty="0" smtClean="0"/>
              <a:t>CADENA EPIDEMIOLÓGICA</a:t>
            </a:r>
            <a:endParaRPr lang="es-ES" dirty="0"/>
          </a:p>
        </p:txBody>
      </p:sp>
      <p:sp>
        <p:nvSpPr>
          <p:cNvPr id="3" name="2 Marcador de contenido"/>
          <p:cNvSpPr>
            <a:spLocks noGrp="1"/>
          </p:cNvSpPr>
          <p:nvPr>
            <p:ph idx="1"/>
          </p:nvPr>
        </p:nvSpPr>
        <p:spPr/>
        <p:txBody>
          <a:bodyPr>
            <a:normAutofit/>
          </a:bodyPr>
          <a:lstStyle/>
          <a:p>
            <a:pPr rtl="0" eaLnBrk="1" latinLnBrk="0" hangingPunct="1"/>
            <a:r>
              <a:rPr lang="es-ES" sz="2400" kern="1200" dirty="0" smtClean="0">
                <a:solidFill>
                  <a:schemeClr val="tx2"/>
                </a:solidFill>
                <a:latin typeface="+mn-lt"/>
                <a:ea typeface="+mn-ea"/>
                <a:cs typeface="+mn-cs"/>
              </a:rPr>
              <a:t>La cadena epidemiológica es el conjunto de factores que intervienen en la transmisión de la infección.</a:t>
            </a:r>
            <a:endParaRPr lang="es-ES" dirty="0" smtClean="0"/>
          </a:p>
          <a:p>
            <a:pPr rtl="0" eaLnBrk="1" latinLnBrk="0" hangingPunct="1"/>
            <a:r>
              <a:rPr lang="es-ES" sz="2400" kern="1200" dirty="0" smtClean="0">
                <a:solidFill>
                  <a:schemeClr val="tx2"/>
                </a:solidFill>
                <a:latin typeface="+mn-lt"/>
                <a:ea typeface="+mn-ea"/>
                <a:cs typeface="+mn-cs"/>
              </a:rPr>
              <a:t>Los eslabones que componen mecanismo de transmisión y el huésped o persona susceptible. </a:t>
            </a:r>
            <a:endParaRPr lang="es-ES" dirty="0" smtClean="0"/>
          </a:p>
        </p:txBody>
      </p:sp>
      <p:sp>
        <p:nvSpPr>
          <p:cNvPr id="4" name="3 Elipse"/>
          <p:cNvSpPr/>
          <p:nvPr/>
        </p:nvSpPr>
        <p:spPr>
          <a:xfrm>
            <a:off x="2944454" y="4509120"/>
            <a:ext cx="3226644" cy="153998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b="1">
              <a:effectLst>
                <a:outerShdw blurRad="38100" dist="38100" dir="2700000" algn="tl">
                  <a:srgbClr val="000000">
                    <a:alpha val="43137"/>
                  </a:srgbClr>
                </a:outerShdw>
              </a:effectLst>
            </a:endParaRPr>
          </a:p>
        </p:txBody>
      </p:sp>
      <p:sp>
        <p:nvSpPr>
          <p:cNvPr id="16" name="15 Elipse"/>
          <p:cNvSpPr/>
          <p:nvPr/>
        </p:nvSpPr>
        <p:spPr>
          <a:xfrm>
            <a:off x="5796136" y="4509120"/>
            <a:ext cx="3226644" cy="153998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b="1">
              <a:effectLst>
                <a:outerShdw blurRad="38100" dist="38100" dir="2700000" algn="tl">
                  <a:srgbClr val="000000">
                    <a:alpha val="43137"/>
                  </a:srgbClr>
                </a:outerShdw>
              </a:effectLst>
            </a:endParaRPr>
          </a:p>
        </p:txBody>
      </p:sp>
      <p:sp>
        <p:nvSpPr>
          <p:cNvPr id="11" name="10 CuadroTexto"/>
          <p:cNvSpPr txBox="1"/>
          <p:nvPr/>
        </p:nvSpPr>
        <p:spPr>
          <a:xfrm>
            <a:off x="6156176" y="4941168"/>
            <a:ext cx="2520280" cy="646331"/>
          </a:xfrm>
          <a:prstGeom prst="rect">
            <a:avLst/>
          </a:prstGeom>
          <a:noFill/>
        </p:spPr>
        <p:txBody>
          <a:bodyPr wrap="square" rtlCol="0">
            <a:spAutoFit/>
          </a:bodyPr>
          <a:lstStyle/>
          <a:p>
            <a:pPr algn="ctr"/>
            <a:r>
              <a:rPr lang="es-ES" b="1" dirty="0" smtClean="0">
                <a:solidFill>
                  <a:schemeClr val="tx2"/>
                </a:solidFill>
                <a:effectLst>
                  <a:outerShdw blurRad="38100" dist="38100" dir="2700000" algn="tl">
                    <a:srgbClr val="000000">
                      <a:alpha val="43137"/>
                    </a:srgbClr>
                  </a:outerShdw>
                </a:effectLst>
              </a:rPr>
              <a:t>Huésped o persona susceptible</a:t>
            </a:r>
          </a:p>
        </p:txBody>
      </p:sp>
      <p:sp>
        <p:nvSpPr>
          <p:cNvPr id="5" name="4 CuadroTexto"/>
          <p:cNvSpPr txBox="1"/>
          <p:nvPr/>
        </p:nvSpPr>
        <p:spPr>
          <a:xfrm>
            <a:off x="3239344" y="4948671"/>
            <a:ext cx="2700808" cy="646331"/>
          </a:xfrm>
          <a:prstGeom prst="rect">
            <a:avLst/>
          </a:prstGeom>
          <a:noFill/>
        </p:spPr>
        <p:txBody>
          <a:bodyPr wrap="square" rtlCol="0">
            <a:spAutoFit/>
          </a:bodyPr>
          <a:lstStyle/>
          <a:p>
            <a:pPr algn="ctr"/>
            <a:r>
              <a:rPr lang="es-ES" b="1" dirty="0" smtClean="0">
                <a:solidFill>
                  <a:schemeClr val="tx2"/>
                </a:solidFill>
                <a:effectLst>
                  <a:outerShdw blurRad="38100" dist="38100" dir="2700000" algn="tl">
                    <a:srgbClr val="000000">
                      <a:alpha val="43137"/>
                    </a:srgbClr>
                  </a:outerShdw>
                </a:effectLst>
              </a:rPr>
              <a:t>Mecanismo de transmisión</a:t>
            </a:r>
            <a:endParaRPr lang="es-ES" b="1" dirty="0" smtClean="0">
              <a:effectLst>
                <a:outerShdw blurRad="38100" dist="38100" dir="2700000" algn="tl">
                  <a:srgbClr val="000000">
                    <a:alpha val="43137"/>
                  </a:srgbClr>
                </a:outerShdw>
              </a:effectLst>
            </a:endParaRPr>
          </a:p>
        </p:txBody>
      </p:sp>
      <p:sp>
        <p:nvSpPr>
          <p:cNvPr id="13" name="12 CuadroTexto"/>
          <p:cNvSpPr txBox="1"/>
          <p:nvPr/>
        </p:nvSpPr>
        <p:spPr>
          <a:xfrm>
            <a:off x="323528" y="5085184"/>
            <a:ext cx="2808312" cy="369332"/>
          </a:xfrm>
          <a:prstGeom prst="rect">
            <a:avLst/>
          </a:prstGeom>
          <a:noFill/>
        </p:spPr>
        <p:txBody>
          <a:bodyPr wrap="square" rtlCol="0">
            <a:spAutoFit/>
          </a:bodyPr>
          <a:lstStyle/>
          <a:p>
            <a:pPr algn="ctr"/>
            <a:r>
              <a:rPr lang="es-ES" b="1" dirty="0" smtClean="0">
                <a:solidFill>
                  <a:schemeClr val="tx2"/>
                </a:solidFill>
                <a:effectLst>
                  <a:outerShdw blurRad="38100" dist="38100" dir="2700000" algn="tl">
                    <a:srgbClr val="000000">
                      <a:alpha val="43137"/>
                    </a:srgbClr>
                  </a:outerShdw>
                </a:effectLst>
              </a:rPr>
              <a:t>Fuente de infección</a:t>
            </a:r>
            <a:endParaRPr lang="es-ES" b="1" dirty="0" smtClean="0">
              <a:effectLst>
                <a:outerShdw blurRad="38100" dist="38100" dir="2700000" algn="tl">
                  <a:srgbClr val="000000">
                    <a:alpha val="43137"/>
                  </a:srgb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FUENTE DE INFECCIÓN</a:t>
            </a:r>
            <a:endParaRPr lang="es-ES" dirty="0"/>
          </a:p>
        </p:txBody>
      </p:sp>
      <p:sp>
        <p:nvSpPr>
          <p:cNvPr id="3" name="2 Marcador de contenido"/>
          <p:cNvSpPr>
            <a:spLocks noGrp="1"/>
          </p:cNvSpPr>
          <p:nvPr>
            <p:ph idx="1"/>
          </p:nvPr>
        </p:nvSpPr>
        <p:spPr/>
        <p:txBody>
          <a:bodyPr>
            <a:normAutofit/>
          </a:bodyPr>
          <a:lstStyle/>
          <a:p>
            <a:pPr rtl="0" eaLnBrk="1" latinLnBrk="0" hangingPunct="1"/>
            <a:r>
              <a:rPr lang="es-ES" sz="2000" kern="1200" dirty="0" smtClean="0">
                <a:solidFill>
                  <a:schemeClr val="tx2"/>
                </a:solidFill>
                <a:latin typeface="+mn-lt"/>
                <a:ea typeface="+mn-ea"/>
                <a:cs typeface="+mn-cs"/>
              </a:rPr>
              <a:t>la fuente de infección puede ser cualquier persona, animal o elemento inanimado (por ejemplo, el suelo) donde se encuentra el microorganismo y desde donde puede pasar al huésped. El suelo no es un medio muy favorable para los microorganismos, aunque en ocasiones es el origen de la infección, como sucede en algunas micosis.</a:t>
            </a:r>
          </a:p>
          <a:p>
            <a:pPr rtl="0" eaLnBrk="1" latinLnBrk="0" hangingPunct="1"/>
            <a:r>
              <a:rPr lang="es-ES" sz="2000" kern="1200" dirty="0" smtClean="0">
                <a:solidFill>
                  <a:schemeClr val="tx2"/>
                </a:solidFill>
                <a:latin typeface="+mn-lt"/>
                <a:ea typeface="+mn-ea"/>
                <a:cs typeface="+mn-cs"/>
              </a:rPr>
              <a:t>Nos podemos encontrar con dos posibles situaciones para la transmisión de una enfermedad:</a:t>
            </a:r>
          </a:p>
        </p:txBody>
      </p:sp>
      <p:sp>
        <p:nvSpPr>
          <p:cNvPr id="5" name="4 CuadroTexto"/>
          <p:cNvSpPr txBox="1"/>
          <p:nvPr/>
        </p:nvSpPr>
        <p:spPr>
          <a:xfrm>
            <a:off x="1403648" y="4581128"/>
            <a:ext cx="1188640" cy="646331"/>
          </a:xfrm>
          <a:prstGeom prst="rect">
            <a:avLst/>
          </a:prstGeom>
          <a:noFill/>
          <a:ln>
            <a:solidFill>
              <a:schemeClr val="tx2"/>
            </a:solidFill>
          </a:ln>
        </p:spPr>
        <p:txBody>
          <a:bodyPr wrap="square" rtlCol="0">
            <a:spAutoFit/>
          </a:bodyPr>
          <a:lstStyle/>
          <a:p>
            <a:r>
              <a:rPr lang="es-ES" dirty="0" smtClean="0">
                <a:solidFill>
                  <a:schemeClr val="tx2"/>
                </a:solidFill>
              </a:rPr>
              <a:t>Persona enferma</a:t>
            </a:r>
          </a:p>
        </p:txBody>
      </p:sp>
      <p:sp>
        <p:nvSpPr>
          <p:cNvPr id="6" name="5 CuadroTexto"/>
          <p:cNvSpPr txBox="1"/>
          <p:nvPr/>
        </p:nvSpPr>
        <p:spPr>
          <a:xfrm>
            <a:off x="5220072" y="4509120"/>
            <a:ext cx="1224136" cy="646331"/>
          </a:xfrm>
          <a:prstGeom prst="rect">
            <a:avLst/>
          </a:prstGeom>
          <a:noFill/>
          <a:ln>
            <a:solidFill>
              <a:schemeClr val="tx2"/>
            </a:solidFill>
          </a:ln>
        </p:spPr>
        <p:txBody>
          <a:bodyPr wrap="square" rtlCol="0">
            <a:spAutoFit/>
          </a:bodyPr>
          <a:lstStyle/>
          <a:p>
            <a:r>
              <a:rPr lang="es-ES" dirty="0" smtClean="0">
                <a:solidFill>
                  <a:schemeClr val="tx2"/>
                </a:solidFill>
              </a:rPr>
              <a:t>Persona portadora</a:t>
            </a:r>
          </a:p>
        </p:txBody>
      </p:sp>
      <p:sp>
        <p:nvSpPr>
          <p:cNvPr id="7" name="6 CuadroTexto"/>
          <p:cNvSpPr txBox="1"/>
          <p:nvPr/>
        </p:nvSpPr>
        <p:spPr>
          <a:xfrm>
            <a:off x="3635896" y="5517232"/>
            <a:ext cx="1728192" cy="923330"/>
          </a:xfrm>
          <a:prstGeom prst="rect">
            <a:avLst/>
          </a:prstGeom>
          <a:noFill/>
          <a:ln>
            <a:solidFill>
              <a:schemeClr val="tx2"/>
            </a:solidFill>
          </a:ln>
        </p:spPr>
        <p:txBody>
          <a:bodyPr wrap="square" rtlCol="0">
            <a:spAutoFit/>
          </a:bodyPr>
          <a:lstStyle/>
          <a:p>
            <a:r>
              <a:rPr lang="es-ES" dirty="0" smtClean="0">
                <a:solidFill>
                  <a:schemeClr val="tx2"/>
                </a:solidFill>
              </a:rPr>
              <a:t>En periodo de incubación o convalecencia</a:t>
            </a:r>
          </a:p>
        </p:txBody>
      </p:sp>
      <p:sp>
        <p:nvSpPr>
          <p:cNvPr id="8" name="7 CuadroTexto"/>
          <p:cNvSpPr txBox="1"/>
          <p:nvPr/>
        </p:nvSpPr>
        <p:spPr>
          <a:xfrm>
            <a:off x="971600" y="5589240"/>
            <a:ext cx="2088232" cy="646331"/>
          </a:xfrm>
          <a:prstGeom prst="rect">
            <a:avLst/>
          </a:prstGeom>
          <a:noFill/>
          <a:ln>
            <a:solidFill>
              <a:schemeClr val="tx2"/>
            </a:solidFill>
          </a:ln>
        </p:spPr>
        <p:txBody>
          <a:bodyPr wrap="square" rtlCol="0">
            <a:spAutoFit/>
          </a:bodyPr>
          <a:lstStyle/>
          <a:p>
            <a:r>
              <a:rPr lang="es-ES" dirty="0" smtClean="0">
                <a:solidFill>
                  <a:schemeClr val="tx2"/>
                </a:solidFill>
              </a:rPr>
              <a:t>Con síntomas de la enfermedad</a:t>
            </a:r>
          </a:p>
        </p:txBody>
      </p:sp>
      <p:sp>
        <p:nvSpPr>
          <p:cNvPr id="9" name="8 CuadroTexto"/>
          <p:cNvSpPr txBox="1"/>
          <p:nvPr/>
        </p:nvSpPr>
        <p:spPr>
          <a:xfrm>
            <a:off x="6228184" y="5517232"/>
            <a:ext cx="2304256" cy="923330"/>
          </a:xfrm>
          <a:prstGeom prst="rect">
            <a:avLst/>
          </a:prstGeom>
          <a:noFill/>
          <a:ln>
            <a:solidFill>
              <a:schemeClr val="tx2"/>
            </a:solidFill>
          </a:ln>
        </p:spPr>
        <p:txBody>
          <a:bodyPr wrap="square" rtlCol="0">
            <a:spAutoFit/>
          </a:bodyPr>
          <a:lstStyle/>
          <a:p>
            <a:r>
              <a:rPr lang="es-ES" dirty="0" smtClean="0">
                <a:solidFill>
                  <a:schemeClr val="tx2"/>
                </a:solidFill>
              </a:rPr>
              <a:t>Portador sano que puede transmitir la enfermedad</a:t>
            </a:r>
          </a:p>
        </p:txBody>
      </p:sp>
      <p:cxnSp>
        <p:nvCxnSpPr>
          <p:cNvPr id="11" name="10 Conector recto"/>
          <p:cNvCxnSpPr>
            <a:stCxn id="5" idx="2"/>
            <a:endCxn id="8" idx="0"/>
          </p:cNvCxnSpPr>
          <p:nvPr/>
        </p:nvCxnSpPr>
        <p:spPr>
          <a:xfrm>
            <a:off x="1997968" y="5227459"/>
            <a:ext cx="17748" cy="361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14 Conector recto"/>
          <p:cNvCxnSpPr>
            <a:stCxn id="6" idx="2"/>
            <a:endCxn id="7" idx="0"/>
          </p:cNvCxnSpPr>
          <p:nvPr/>
        </p:nvCxnSpPr>
        <p:spPr>
          <a:xfrm flipH="1">
            <a:off x="4499992" y="5155451"/>
            <a:ext cx="1332148" cy="361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17 Conector recto"/>
          <p:cNvCxnSpPr>
            <a:stCxn id="6" idx="2"/>
            <a:endCxn id="9" idx="0"/>
          </p:cNvCxnSpPr>
          <p:nvPr/>
        </p:nvCxnSpPr>
        <p:spPr>
          <a:xfrm>
            <a:off x="5832140" y="5155451"/>
            <a:ext cx="1548172" cy="36178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MECANISMO DE TRNSMISIÓN</a:t>
            </a:r>
            <a:endParaRPr lang="es-ES" dirty="0"/>
          </a:p>
        </p:txBody>
      </p:sp>
      <p:sp>
        <p:nvSpPr>
          <p:cNvPr id="3" name="2 Marcador de contenido"/>
          <p:cNvSpPr>
            <a:spLocks noGrp="1"/>
          </p:cNvSpPr>
          <p:nvPr>
            <p:ph idx="1"/>
          </p:nvPr>
        </p:nvSpPr>
        <p:spPr/>
        <p:txBody>
          <a:bodyPr>
            <a:normAutofit/>
          </a:bodyPr>
          <a:lstStyle/>
          <a:p>
            <a:r>
              <a:rPr lang="es-ES" sz="1600" dirty="0" smtClean="0"/>
              <a:t>Vía por la que el microorganismo llega desde la fuente de infección al huésped susceptible. Estos mecanismos están relacionados con la vía por la que se eliminan microorganismos, con la resistencia que tengan en el medio ambiente y con la puerta de entrada en la persona sana</a:t>
            </a:r>
            <a:endParaRPr lang="es-ES" sz="1100" dirty="0" smtClean="0"/>
          </a:p>
        </p:txBody>
      </p:sp>
      <p:grpSp>
        <p:nvGrpSpPr>
          <p:cNvPr id="31" name="30 Grupo"/>
          <p:cNvGrpSpPr/>
          <p:nvPr/>
        </p:nvGrpSpPr>
        <p:grpSpPr>
          <a:xfrm>
            <a:off x="1187624" y="2636912"/>
            <a:ext cx="5904656" cy="1717159"/>
            <a:chOff x="1256965" y="4725144"/>
            <a:chExt cx="6123347" cy="1717159"/>
          </a:xfrm>
        </p:grpSpPr>
        <p:sp>
          <p:nvSpPr>
            <p:cNvPr id="6" name="5 CuadroTexto"/>
            <p:cNvSpPr txBox="1"/>
            <p:nvPr/>
          </p:nvSpPr>
          <p:spPr>
            <a:xfrm>
              <a:off x="1256965" y="5157192"/>
              <a:ext cx="1550331" cy="276999"/>
            </a:xfrm>
            <a:prstGeom prst="rect">
              <a:avLst/>
            </a:prstGeom>
            <a:noFill/>
            <a:ln>
              <a:solidFill>
                <a:schemeClr val="tx2"/>
              </a:solidFill>
            </a:ln>
          </p:spPr>
          <p:txBody>
            <a:bodyPr wrap="square" rtlCol="0">
              <a:spAutoFit/>
            </a:bodyPr>
            <a:lstStyle/>
            <a:p>
              <a:pPr algn="ctr"/>
              <a:r>
                <a:rPr lang="es-ES" sz="1200" dirty="0" smtClean="0"/>
                <a:t>Inoculación directa</a:t>
              </a:r>
            </a:p>
          </p:txBody>
        </p:sp>
        <p:grpSp>
          <p:nvGrpSpPr>
            <p:cNvPr id="23" name="22 Grupo"/>
            <p:cNvGrpSpPr/>
            <p:nvPr/>
          </p:nvGrpSpPr>
          <p:grpSpPr>
            <a:xfrm>
              <a:off x="2807296" y="4725144"/>
              <a:ext cx="4573016" cy="1200329"/>
              <a:chOff x="2807296" y="4725144"/>
              <a:chExt cx="4573016" cy="1200329"/>
            </a:xfrm>
          </p:grpSpPr>
          <p:sp>
            <p:nvSpPr>
              <p:cNvPr id="4" name="3 CuadroTexto"/>
              <p:cNvSpPr txBox="1"/>
              <p:nvPr/>
            </p:nvSpPr>
            <p:spPr>
              <a:xfrm>
                <a:off x="3059832" y="4725144"/>
                <a:ext cx="2736304" cy="1200329"/>
              </a:xfrm>
              <a:prstGeom prst="rect">
                <a:avLst/>
              </a:prstGeom>
              <a:noFill/>
              <a:ln>
                <a:solidFill>
                  <a:schemeClr val="tx2"/>
                </a:solidFill>
              </a:ln>
            </p:spPr>
            <p:txBody>
              <a:bodyPr wrap="square" rtlCol="0">
                <a:spAutoFit/>
              </a:bodyPr>
              <a:lstStyle/>
              <a:p>
                <a:pPr algn="ctr"/>
                <a:r>
                  <a:rPr lang="es-ES" sz="1600" b="1" dirty="0" smtClean="0"/>
                  <a:t>TRANSMISIÓN DIRECTA</a:t>
                </a:r>
              </a:p>
              <a:p>
                <a:pPr algn="ctr"/>
                <a:r>
                  <a:rPr lang="es-ES" sz="1400" dirty="0" smtClean="0"/>
                  <a:t>Paso directo desde la fuente de infección a la persona susceptible. Es necesaria la </a:t>
                </a:r>
                <a:r>
                  <a:rPr lang="es-ES" sz="1400" dirty="0" err="1" smtClean="0"/>
                  <a:t>cercania</a:t>
                </a:r>
                <a:r>
                  <a:rPr lang="es-ES" sz="1400" dirty="0" smtClean="0"/>
                  <a:t>.</a:t>
                </a:r>
              </a:p>
            </p:txBody>
          </p:sp>
          <p:cxnSp>
            <p:nvCxnSpPr>
              <p:cNvPr id="8" name="7 Conector recto"/>
              <p:cNvCxnSpPr>
                <a:stCxn id="6" idx="3"/>
                <a:endCxn id="4" idx="1"/>
              </p:cNvCxnSpPr>
              <p:nvPr/>
            </p:nvCxnSpPr>
            <p:spPr>
              <a:xfrm>
                <a:off x="2807296" y="5295692"/>
                <a:ext cx="252536" cy="29617"/>
              </a:xfrm>
              <a:prstGeom prst="line">
                <a:avLst/>
              </a:prstGeom>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6012160" y="5157192"/>
                <a:ext cx="1368152" cy="276999"/>
              </a:xfrm>
              <a:prstGeom prst="rect">
                <a:avLst/>
              </a:prstGeom>
              <a:noFill/>
              <a:ln>
                <a:solidFill>
                  <a:schemeClr val="tx2"/>
                </a:solidFill>
              </a:ln>
            </p:spPr>
            <p:txBody>
              <a:bodyPr wrap="square" rtlCol="0">
                <a:spAutoFit/>
              </a:bodyPr>
              <a:lstStyle/>
              <a:p>
                <a:pPr algn="ctr"/>
                <a:r>
                  <a:rPr lang="es-ES" sz="1200" dirty="0" smtClean="0"/>
                  <a:t>Gotitas de saliva</a:t>
                </a:r>
              </a:p>
            </p:txBody>
          </p:sp>
          <p:cxnSp>
            <p:nvCxnSpPr>
              <p:cNvPr id="12" name="11 Conector recto"/>
              <p:cNvCxnSpPr>
                <a:stCxn id="10" idx="1"/>
                <a:endCxn id="4" idx="3"/>
              </p:cNvCxnSpPr>
              <p:nvPr/>
            </p:nvCxnSpPr>
            <p:spPr>
              <a:xfrm flipH="1">
                <a:off x="5796136" y="5295692"/>
                <a:ext cx="216024" cy="29617"/>
              </a:xfrm>
              <a:prstGeom prst="line">
                <a:avLst/>
              </a:prstGeom>
            </p:spPr>
            <p:style>
              <a:lnRef idx="1">
                <a:schemeClr val="accent1"/>
              </a:lnRef>
              <a:fillRef idx="0">
                <a:schemeClr val="accent1"/>
              </a:fillRef>
              <a:effectRef idx="0">
                <a:schemeClr val="accent1"/>
              </a:effectRef>
              <a:fontRef idx="minor">
                <a:schemeClr val="tx1"/>
              </a:fontRef>
            </p:style>
          </p:cxnSp>
        </p:grpSp>
        <p:sp>
          <p:nvSpPr>
            <p:cNvPr id="27" name="26 CuadroTexto"/>
            <p:cNvSpPr txBox="1"/>
            <p:nvPr/>
          </p:nvSpPr>
          <p:spPr>
            <a:xfrm>
              <a:off x="3779912" y="6165304"/>
              <a:ext cx="1296144" cy="276999"/>
            </a:xfrm>
            <a:prstGeom prst="rect">
              <a:avLst/>
            </a:prstGeom>
            <a:noFill/>
            <a:ln>
              <a:solidFill>
                <a:schemeClr val="tx2"/>
              </a:solidFill>
            </a:ln>
          </p:spPr>
          <p:txBody>
            <a:bodyPr wrap="square" rtlCol="0">
              <a:spAutoFit/>
            </a:bodyPr>
            <a:lstStyle/>
            <a:p>
              <a:pPr algn="ctr"/>
              <a:r>
                <a:rPr lang="es-ES" sz="1200" dirty="0" smtClean="0"/>
                <a:t>Contacto </a:t>
              </a:r>
              <a:r>
                <a:rPr lang="es-ES" sz="1200" dirty="0" err="1" smtClean="0"/>
                <a:t>fisico</a:t>
              </a:r>
              <a:endParaRPr lang="es-ES" sz="1200" dirty="0" smtClean="0"/>
            </a:p>
          </p:txBody>
        </p:sp>
        <p:cxnSp>
          <p:nvCxnSpPr>
            <p:cNvPr id="29" name="28 Conector recto"/>
            <p:cNvCxnSpPr>
              <a:stCxn id="27" idx="0"/>
              <a:endCxn id="4" idx="2"/>
            </p:cNvCxnSpPr>
            <p:nvPr/>
          </p:nvCxnSpPr>
          <p:spPr>
            <a:xfrm flipV="1">
              <a:off x="4427984" y="5925473"/>
              <a:ext cx="0" cy="23983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4" name="93 Grupo"/>
          <p:cNvGrpSpPr/>
          <p:nvPr/>
        </p:nvGrpSpPr>
        <p:grpSpPr>
          <a:xfrm>
            <a:off x="1403649" y="4509120"/>
            <a:ext cx="5274303" cy="1789167"/>
            <a:chOff x="1763688" y="5661248"/>
            <a:chExt cx="5274303" cy="1789167"/>
          </a:xfrm>
        </p:grpSpPr>
        <p:grpSp>
          <p:nvGrpSpPr>
            <p:cNvPr id="32" name="31 Grupo"/>
            <p:cNvGrpSpPr/>
            <p:nvPr/>
          </p:nvGrpSpPr>
          <p:grpSpPr>
            <a:xfrm>
              <a:off x="1763688" y="5661248"/>
              <a:ext cx="5274303" cy="1744543"/>
              <a:chOff x="1663176" y="4725144"/>
              <a:chExt cx="5158313" cy="1648157"/>
            </a:xfrm>
          </p:grpSpPr>
          <p:sp>
            <p:nvSpPr>
              <p:cNvPr id="33" name="32 CuadroTexto"/>
              <p:cNvSpPr txBox="1"/>
              <p:nvPr/>
            </p:nvSpPr>
            <p:spPr>
              <a:xfrm>
                <a:off x="1663176" y="5133321"/>
                <a:ext cx="1214545" cy="261695"/>
              </a:xfrm>
              <a:prstGeom prst="rect">
                <a:avLst/>
              </a:prstGeom>
              <a:noFill/>
              <a:ln>
                <a:solidFill>
                  <a:schemeClr val="tx2"/>
                </a:solidFill>
              </a:ln>
            </p:spPr>
            <p:txBody>
              <a:bodyPr wrap="square" rtlCol="0">
                <a:spAutoFit/>
              </a:bodyPr>
              <a:lstStyle/>
              <a:p>
                <a:pPr algn="ctr"/>
                <a:r>
                  <a:rPr lang="es-ES" sz="1200" dirty="0" smtClean="0"/>
                  <a:t>Agua bebida</a:t>
                </a:r>
              </a:p>
            </p:txBody>
          </p:sp>
          <p:grpSp>
            <p:nvGrpSpPr>
              <p:cNvPr id="34" name="22 Grupo"/>
              <p:cNvGrpSpPr/>
              <p:nvPr/>
            </p:nvGrpSpPr>
            <p:grpSpPr>
              <a:xfrm>
                <a:off x="2877720" y="4725144"/>
                <a:ext cx="3943769" cy="1134011"/>
                <a:chOff x="2877720" y="4725144"/>
                <a:chExt cx="3943769" cy="1134011"/>
              </a:xfrm>
            </p:grpSpPr>
            <p:sp>
              <p:nvSpPr>
                <p:cNvPr id="37" name="3 CuadroTexto"/>
                <p:cNvSpPr txBox="1"/>
                <p:nvPr/>
              </p:nvSpPr>
              <p:spPr>
                <a:xfrm>
                  <a:off x="3059832" y="4725144"/>
                  <a:ext cx="2736304" cy="1134011"/>
                </a:xfrm>
                <a:prstGeom prst="rect">
                  <a:avLst/>
                </a:prstGeom>
                <a:noFill/>
                <a:ln>
                  <a:solidFill>
                    <a:schemeClr val="tx2"/>
                  </a:solidFill>
                </a:ln>
              </p:spPr>
              <p:txBody>
                <a:bodyPr wrap="square" rtlCol="0">
                  <a:spAutoFit/>
                </a:bodyPr>
                <a:lstStyle/>
                <a:p>
                  <a:pPr algn="ctr"/>
                  <a:r>
                    <a:rPr lang="es-ES" sz="1600" b="1" dirty="0" smtClean="0"/>
                    <a:t>TRANSMISIÓN INDIRECTA</a:t>
                  </a:r>
                </a:p>
                <a:p>
                  <a:pPr algn="ctr"/>
                  <a:r>
                    <a:rPr lang="es-ES" sz="1400" dirty="0" smtClean="0"/>
                    <a:t>Existe un intermediario entre la fuente de infección y la persona susceptible. Puede ser otro ser vivo o un objeto inanimado.</a:t>
                  </a:r>
                </a:p>
              </p:txBody>
            </p:sp>
            <p:cxnSp>
              <p:nvCxnSpPr>
                <p:cNvPr id="38" name="37 Conector recto"/>
                <p:cNvCxnSpPr>
                  <a:stCxn id="33" idx="3"/>
                  <a:endCxn id="37" idx="1"/>
                </p:cNvCxnSpPr>
                <p:nvPr/>
              </p:nvCxnSpPr>
              <p:spPr>
                <a:xfrm>
                  <a:off x="2877720" y="5264169"/>
                  <a:ext cx="182112" cy="27981"/>
                </a:xfrm>
                <a:prstGeom prst="line">
                  <a:avLst/>
                </a:prstGeom>
              </p:spPr>
              <p:style>
                <a:lnRef idx="1">
                  <a:schemeClr val="accent1"/>
                </a:lnRef>
                <a:fillRef idx="0">
                  <a:schemeClr val="accent1"/>
                </a:fillRef>
                <a:effectRef idx="0">
                  <a:schemeClr val="accent1"/>
                </a:effectRef>
                <a:fontRef idx="minor">
                  <a:schemeClr val="tx1"/>
                </a:fontRef>
              </p:style>
            </p:cxnSp>
            <p:sp>
              <p:nvSpPr>
                <p:cNvPr id="39" name="38 CuadroTexto"/>
                <p:cNvSpPr txBox="1"/>
                <p:nvPr/>
              </p:nvSpPr>
              <p:spPr>
                <a:xfrm>
                  <a:off x="6029490" y="5133321"/>
                  <a:ext cx="791999" cy="261695"/>
                </a:xfrm>
                <a:prstGeom prst="rect">
                  <a:avLst/>
                </a:prstGeom>
                <a:noFill/>
                <a:ln>
                  <a:solidFill>
                    <a:schemeClr val="tx2"/>
                  </a:solidFill>
                </a:ln>
              </p:spPr>
              <p:txBody>
                <a:bodyPr wrap="square" rtlCol="0">
                  <a:spAutoFit/>
                </a:bodyPr>
                <a:lstStyle/>
                <a:p>
                  <a:pPr algn="ctr"/>
                  <a:r>
                    <a:rPr lang="es-ES" sz="1200" dirty="0" smtClean="0"/>
                    <a:t>Vectores</a:t>
                  </a:r>
                </a:p>
              </p:txBody>
            </p:sp>
            <p:cxnSp>
              <p:nvCxnSpPr>
                <p:cNvPr id="40" name="39 Conector recto"/>
                <p:cNvCxnSpPr>
                  <a:stCxn id="39" idx="1"/>
                  <a:endCxn id="37" idx="3"/>
                </p:cNvCxnSpPr>
                <p:nvPr/>
              </p:nvCxnSpPr>
              <p:spPr>
                <a:xfrm flipH="1">
                  <a:off x="5796136" y="5264169"/>
                  <a:ext cx="233354" cy="27981"/>
                </a:xfrm>
                <a:prstGeom prst="line">
                  <a:avLst/>
                </a:prstGeom>
              </p:spPr>
              <p:style>
                <a:lnRef idx="1">
                  <a:schemeClr val="accent1"/>
                </a:lnRef>
                <a:fillRef idx="0">
                  <a:schemeClr val="accent1"/>
                </a:fillRef>
                <a:effectRef idx="0">
                  <a:schemeClr val="accent1"/>
                </a:effectRef>
                <a:fontRef idx="minor">
                  <a:schemeClr val="tx1"/>
                </a:fontRef>
              </p:style>
            </p:cxnSp>
          </p:grpSp>
          <p:sp>
            <p:nvSpPr>
              <p:cNvPr id="35" name="34 CuadroTexto"/>
              <p:cNvSpPr txBox="1"/>
              <p:nvPr/>
            </p:nvSpPr>
            <p:spPr>
              <a:xfrm>
                <a:off x="3987181" y="6111606"/>
                <a:ext cx="915517" cy="261695"/>
              </a:xfrm>
              <a:prstGeom prst="rect">
                <a:avLst/>
              </a:prstGeom>
              <a:noFill/>
              <a:ln>
                <a:solidFill>
                  <a:schemeClr val="tx2"/>
                </a:solidFill>
              </a:ln>
            </p:spPr>
            <p:txBody>
              <a:bodyPr wrap="square" rtlCol="0">
                <a:spAutoFit/>
              </a:bodyPr>
              <a:lstStyle/>
              <a:p>
                <a:pPr algn="ctr"/>
                <a:r>
                  <a:rPr lang="es-ES" sz="1200" dirty="0" smtClean="0"/>
                  <a:t>Alimentos</a:t>
                </a:r>
              </a:p>
            </p:txBody>
          </p:sp>
          <p:cxnSp>
            <p:nvCxnSpPr>
              <p:cNvPr id="36" name="35 Conector recto"/>
              <p:cNvCxnSpPr>
                <a:stCxn id="35" idx="0"/>
                <a:endCxn id="37" idx="2"/>
              </p:cNvCxnSpPr>
              <p:nvPr/>
            </p:nvCxnSpPr>
            <p:spPr>
              <a:xfrm flipH="1" flipV="1">
                <a:off x="4427984" y="5859156"/>
                <a:ext cx="16956" cy="252451"/>
              </a:xfrm>
              <a:prstGeom prst="line">
                <a:avLst/>
              </a:prstGeom>
            </p:spPr>
            <p:style>
              <a:lnRef idx="1">
                <a:schemeClr val="accent1"/>
              </a:lnRef>
              <a:fillRef idx="0">
                <a:schemeClr val="accent1"/>
              </a:fillRef>
              <a:effectRef idx="0">
                <a:schemeClr val="accent1"/>
              </a:effectRef>
              <a:fontRef idx="minor">
                <a:schemeClr val="tx1"/>
              </a:fontRef>
            </p:style>
          </p:cxnSp>
        </p:grpSp>
        <p:sp>
          <p:nvSpPr>
            <p:cNvPr id="45" name="44 CuadroTexto"/>
            <p:cNvSpPr txBox="1"/>
            <p:nvPr/>
          </p:nvSpPr>
          <p:spPr>
            <a:xfrm>
              <a:off x="2627784" y="7074024"/>
              <a:ext cx="593783" cy="276999"/>
            </a:xfrm>
            <a:prstGeom prst="rect">
              <a:avLst/>
            </a:prstGeom>
            <a:noFill/>
            <a:ln>
              <a:solidFill>
                <a:schemeClr val="tx2"/>
              </a:solidFill>
            </a:ln>
          </p:spPr>
          <p:txBody>
            <a:bodyPr wrap="square" rtlCol="0">
              <a:spAutoFit/>
            </a:bodyPr>
            <a:lstStyle/>
            <a:p>
              <a:pPr algn="ctr"/>
              <a:r>
                <a:rPr lang="es-ES" sz="1200" dirty="0" smtClean="0"/>
                <a:t>Aire</a:t>
              </a:r>
            </a:p>
          </p:txBody>
        </p:sp>
        <p:sp>
          <p:nvSpPr>
            <p:cNvPr id="46" name="45 CuadroTexto"/>
            <p:cNvSpPr txBox="1"/>
            <p:nvPr/>
          </p:nvSpPr>
          <p:spPr>
            <a:xfrm>
              <a:off x="6228184" y="7173416"/>
              <a:ext cx="792087" cy="276999"/>
            </a:xfrm>
            <a:prstGeom prst="rect">
              <a:avLst/>
            </a:prstGeom>
            <a:noFill/>
            <a:ln>
              <a:solidFill>
                <a:schemeClr val="tx2"/>
              </a:solidFill>
            </a:ln>
          </p:spPr>
          <p:txBody>
            <a:bodyPr wrap="square" rtlCol="0">
              <a:spAutoFit/>
            </a:bodyPr>
            <a:lstStyle/>
            <a:p>
              <a:pPr algn="ctr"/>
              <a:r>
                <a:rPr lang="es-ES" sz="1200" dirty="0" err="1" smtClean="0"/>
                <a:t>Fomites</a:t>
              </a:r>
              <a:endParaRPr lang="es-ES" sz="1200" dirty="0" smtClean="0"/>
            </a:p>
          </p:txBody>
        </p:sp>
        <p:cxnSp>
          <p:nvCxnSpPr>
            <p:cNvPr id="48" name="47 Conector angular"/>
            <p:cNvCxnSpPr>
              <a:stCxn id="45" idx="3"/>
            </p:cNvCxnSpPr>
            <p:nvPr/>
          </p:nvCxnSpPr>
          <p:spPr>
            <a:xfrm flipV="1">
              <a:off x="3221567" y="6858000"/>
              <a:ext cx="342321" cy="35452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2" name="51 Conector angular"/>
            <p:cNvCxnSpPr>
              <a:stCxn id="46" idx="1"/>
            </p:cNvCxnSpPr>
            <p:nvPr/>
          </p:nvCxnSpPr>
          <p:spPr>
            <a:xfrm rot="10800000">
              <a:off x="5796136" y="6858000"/>
              <a:ext cx="432048" cy="453916"/>
            </a:xfrm>
            <a:prstGeom prst="bentConnector2">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0"/>
            <a:r>
              <a:rPr lang="es-ES" dirty="0" smtClean="0"/>
              <a:t>Huésped o persona susceptible</a:t>
            </a:r>
            <a:endParaRPr lang="es-ES" dirty="0"/>
          </a:p>
        </p:txBody>
      </p:sp>
      <p:sp>
        <p:nvSpPr>
          <p:cNvPr id="3" name="2 Marcador de contenido"/>
          <p:cNvSpPr>
            <a:spLocks noGrp="1"/>
          </p:cNvSpPr>
          <p:nvPr>
            <p:ph idx="1"/>
          </p:nvPr>
        </p:nvSpPr>
        <p:spPr/>
        <p:txBody>
          <a:bodyPr/>
          <a:lstStyle/>
          <a:p>
            <a:r>
              <a:rPr lang="es-ES" dirty="0" smtClean="0"/>
              <a:t>Es la persona sana en la que se va a desarrollar la enfermedad. Que la persona traiga la infección depende de una serie de factores, como: la presencia de una vis de entrada (por ejemplo, heridas), el estado del sistema inmunitario personas con la defensas bajas son más susceptibles), la presencia de otras enfermedades, etc.</a:t>
            </a:r>
          </a:p>
          <a:p>
            <a:endParaRPr lang="es-E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0"/>
            <a:r>
              <a:rPr lang="es-ES" dirty="0" smtClean="0"/>
              <a:t>Profilaxis</a:t>
            </a:r>
            <a:endParaRPr lang="es-ES" dirty="0"/>
          </a:p>
        </p:txBody>
      </p:sp>
      <p:sp>
        <p:nvSpPr>
          <p:cNvPr id="3" name="2 Marcador de contenido"/>
          <p:cNvSpPr>
            <a:spLocks noGrp="1"/>
          </p:cNvSpPr>
          <p:nvPr>
            <p:ph idx="1"/>
          </p:nvPr>
        </p:nvSpPr>
        <p:spPr>
          <a:xfrm>
            <a:off x="457200" y="1600201"/>
            <a:ext cx="8229600" cy="892695"/>
          </a:xfrm>
        </p:spPr>
        <p:txBody>
          <a:bodyPr>
            <a:noAutofit/>
          </a:bodyPr>
          <a:lstStyle/>
          <a:p>
            <a:r>
              <a:rPr lang="es-ES" sz="1100" dirty="0" smtClean="0"/>
              <a:t>Para prevenir las enfermedades transmisibles se puede actuar sobre los diferentes eslabones de la cadena epidemiológica.</a:t>
            </a:r>
          </a:p>
          <a:p>
            <a:r>
              <a:rPr lang="es-ES" sz="1100" dirty="0" smtClean="0"/>
              <a:t>Ejemplo de una cadena epidemiológica en la que la enfermedad transmisible es la brucelosis y el microorganismo responsable es la bacteria </a:t>
            </a:r>
            <a:r>
              <a:rPr lang="es-ES" sz="1100" dirty="0" err="1" smtClean="0"/>
              <a:t>Brucella</a:t>
            </a:r>
            <a:r>
              <a:rPr lang="es-ES" sz="1100" dirty="0" smtClean="0"/>
              <a:t>.</a:t>
            </a:r>
          </a:p>
          <a:p>
            <a:pPr>
              <a:buNone/>
            </a:pPr>
            <a:endParaRPr lang="es-ES" sz="1400" dirty="0"/>
          </a:p>
        </p:txBody>
      </p:sp>
      <p:sp>
        <p:nvSpPr>
          <p:cNvPr id="4" name="3 CuadroTexto"/>
          <p:cNvSpPr txBox="1"/>
          <p:nvPr/>
        </p:nvSpPr>
        <p:spPr>
          <a:xfrm>
            <a:off x="323528" y="2636912"/>
            <a:ext cx="1728192" cy="400110"/>
          </a:xfrm>
          <a:prstGeom prst="rect">
            <a:avLst/>
          </a:prstGeom>
          <a:noFill/>
          <a:ln>
            <a:solidFill>
              <a:schemeClr val="tx2"/>
            </a:solidFill>
          </a:ln>
        </p:spPr>
        <p:txBody>
          <a:bodyPr wrap="square" rtlCol="0">
            <a:spAutoFit/>
          </a:bodyPr>
          <a:lstStyle/>
          <a:p>
            <a:r>
              <a:rPr lang="es-ES" sz="1000" dirty="0" smtClean="0"/>
              <a:t>RESERVORIO SALVAJE</a:t>
            </a:r>
          </a:p>
          <a:p>
            <a:r>
              <a:rPr lang="es-ES" sz="1000" dirty="0" smtClean="0"/>
              <a:t>Liebre, rata, jabalí</a:t>
            </a:r>
          </a:p>
        </p:txBody>
      </p:sp>
      <p:sp>
        <p:nvSpPr>
          <p:cNvPr id="5" name="4 CuadroTexto"/>
          <p:cNvSpPr txBox="1"/>
          <p:nvPr/>
        </p:nvSpPr>
        <p:spPr>
          <a:xfrm>
            <a:off x="2339752" y="2996952"/>
            <a:ext cx="1656184" cy="1169551"/>
          </a:xfrm>
          <a:prstGeom prst="rect">
            <a:avLst/>
          </a:prstGeom>
          <a:noFill/>
          <a:ln>
            <a:solidFill>
              <a:schemeClr val="tx2"/>
            </a:solidFill>
          </a:ln>
        </p:spPr>
        <p:txBody>
          <a:bodyPr wrap="square" rtlCol="0">
            <a:spAutoFit/>
          </a:bodyPr>
          <a:lstStyle/>
          <a:p>
            <a:r>
              <a:rPr lang="es-ES" sz="1000" dirty="0" smtClean="0"/>
              <a:t>CONTAGIO DIRECTO</a:t>
            </a:r>
          </a:p>
          <a:p>
            <a:r>
              <a:rPr lang="es-ES" sz="1000" dirty="0" smtClean="0"/>
              <a:t>Contacto de piel y mucosas con:</a:t>
            </a:r>
          </a:p>
          <a:p>
            <a:r>
              <a:rPr lang="es-ES" sz="1000" dirty="0" smtClean="0"/>
              <a:t>secreciones vaginales, abortos, orinas, heces, sudor, secreciones nasales</a:t>
            </a:r>
          </a:p>
        </p:txBody>
      </p:sp>
      <p:sp>
        <p:nvSpPr>
          <p:cNvPr id="6" name="5 CuadroTexto"/>
          <p:cNvSpPr txBox="1"/>
          <p:nvPr/>
        </p:nvSpPr>
        <p:spPr>
          <a:xfrm>
            <a:off x="2699792" y="5517232"/>
            <a:ext cx="792088" cy="246221"/>
          </a:xfrm>
          <a:prstGeom prst="rect">
            <a:avLst/>
          </a:prstGeom>
          <a:noFill/>
          <a:ln>
            <a:solidFill>
              <a:schemeClr val="tx2"/>
            </a:solidFill>
          </a:ln>
        </p:spPr>
        <p:txBody>
          <a:bodyPr wrap="square" rtlCol="0">
            <a:spAutoFit/>
          </a:bodyPr>
          <a:lstStyle/>
          <a:p>
            <a:r>
              <a:rPr lang="es-ES" sz="1000" dirty="0" smtClean="0"/>
              <a:t>Ingestión</a:t>
            </a:r>
          </a:p>
        </p:txBody>
      </p:sp>
      <p:sp>
        <p:nvSpPr>
          <p:cNvPr id="7" name="6 CuadroTexto"/>
          <p:cNvSpPr txBox="1"/>
          <p:nvPr/>
        </p:nvSpPr>
        <p:spPr>
          <a:xfrm>
            <a:off x="4283968" y="4221088"/>
            <a:ext cx="1296144" cy="415498"/>
          </a:xfrm>
          <a:prstGeom prst="rect">
            <a:avLst/>
          </a:prstGeom>
          <a:noFill/>
          <a:ln>
            <a:solidFill>
              <a:schemeClr val="tx2"/>
            </a:solidFill>
          </a:ln>
        </p:spPr>
        <p:txBody>
          <a:bodyPr wrap="square" rtlCol="0">
            <a:spAutoFit/>
          </a:bodyPr>
          <a:lstStyle/>
          <a:p>
            <a:r>
              <a:rPr lang="es-ES" sz="1000" dirty="0" smtClean="0"/>
              <a:t>VIA DIGESTIVA</a:t>
            </a:r>
          </a:p>
          <a:p>
            <a:r>
              <a:rPr lang="es-ES" sz="1000" dirty="0" smtClean="0"/>
              <a:t>Verduras, agua</a:t>
            </a:r>
          </a:p>
        </p:txBody>
      </p:sp>
      <p:sp>
        <p:nvSpPr>
          <p:cNvPr id="8" name="7 CuadroTexto"/>
          <p:cNvSpPr txBox="1"/>
          <p:nvPr/>
        </p:nvSpPr>
        <p:spPr>
          <a:xfrm>
            <a:off x="4283968" y="4736177"/>
            <a:ext cx="1296144" cy="553998"/>
          </a:xfrm>
          <a:prstGeom prst="rect">
            <a:avLst/>
          </a:prstGeom>
          <a:noFill/>
          <a:ln>
            <a:solidFill>
              <a:schemeClr val="tx2"/>
            </a:solidFill>
          </a:ln>
        </p:spPr>
        <p:txBody>
          <a:bodyPr wrap="square" rtlCol="0">
            <a:spAutoFit/>
          </a:bodyPr>
          <a:lstStyle/>
          <a:p>
            <a:r>
              <a:rPr lang="es-ES" sz="1000" dirty="0" smtClean="0"/>
              <a:t>VIA INHALATORIA</a:t>
            </a:r>
          </a:p>
          <a:p>
            <a:r>
              <a:rPr lang="es-ES" sz="1000" dirty="0" smtClean="0"/>
              <a:t>Polvo del establo</a:t>
            </a:r>
          </a:p>
          <a:p>
            <a:r>
              <a:rPr lang="es-ES" sz="1000" dirty="0" smtClean="0"/>
              <a:t>aerosoles</a:t>
            </a:r>
          </a:p>
        </p:txBody>
      </p:sp>
      <p:sp>
        <p:nvSpPr>
          <p:cNvPr id="9" name="8 CuadroTexto"/>
          <p:cNvSpPr txBox="1"/>
          <p:nvPr/>
        </p:nvSpPr>
        <p:spPr>
          <a:xfrm>
            <a:off x="6156176" y="4304129"/>
            <a:ext cx="936104" cy="246221"/>
          </a:xfrm>
          <a:prstGeom prst="rect">
            <a:avLst/>
          </a:prstGeom>
          <a:noFill/>
          <a:ln>
            <a:solidFill>
              <a:schemeClr val="tx2"/>
            </a:solidFill>
          </a:ln>
        </p:spPr>
        <p:txBody>
          <a:bodyPr wrap="square" rtlCol="0">
            <a:spAutoFit/>
          </a:bodyPr>
          <a:lstStyle/>
          <a:p>
            <a:r>
              <a:rPr lang="es-ES" sz="1000" dirty="0" smtClean="0"/>
              <a:t>Ser humano</a:t>
            </a:r>
            <a:endParaRPr lang="es-ES" sz="1000" dirty="0"/>
          </a:p>
        </p:txBody>
      </p:sp>
      <p:sp>
        <p:nvSpPr>
          <p:cNvPr id="10" name="9 CuadroTexto"/>
          <p:cNvSpPr txBox="1"/>
          <p:nvPr/>
        </p:nvSpPr>
        <p:spPr>
          <a:xfrm>
            <a:off x="611560" y="3933056"/>
            <a:ext cx="1152128" cy="707886"/>
          </a:xfrm>
          <a:prstGeom prst="rect">
            <a:avLst/>
          </a:prstGeom>
          <a:noFill/>
          <a:ln>
            <a:solidFill>
              <a:schemeClr val="tx2"/>
            </a:solidFill>
          </a:ln>
        </p:spPr>
        <p:txBody>
          <a:bodyPr wrap="square" rtlCol="0">
            <a:spAutoFit/>
          </a:bodyPr>
          <a:lstStyle/>
          <a:p>
            <a:r>
              <a:rPr lang="es-ES" sz="1000" dirty="0" smtClean="0"/>
              <a:t>RESERVORIO DOMESTICO</a:t>
            </a:r>
          </a:p>
          <a:p>
            <a:r>
              <a:rPr lang="es-ES" sz="1000" dirty="0" smtClean="0"/>
              <a:t>Vaca, cabra cerdo, oveja</a:t>
            </a:r>
          </a:p>
        </p:txBody>
      </p:sp>
      <p:sp>
        <p:nvSpPr>
          <p:cNvPr id="11" name="10 CuadroTexto"/>
          <p:cNvSpPr txBox="1"/>
          <p:nvPr/>
        </p:nvSpPr>
        <p:spPr>
          <a:xfrm>
            <a:off x="539552" y="5517232"/>
            <a:ext cx="1296144" cy="246221"/>
          </a:xfrm>
          <a:prstGeom prst="rect">
            <a:avLst/>
          </a:prstGeom>
          <a:noFill/>
          <a:ln>
            <a:solidFill>
              <a:schemeClr val="tx2"/>
            </a:solidFill>
          </a:ln>
        </p:spPr>
        <p:txBody>
          <a:bodyPr wrap="square" rtlCol="0">
            <a:spAutoFit/>
          </a:bodyPr>
          <a:lstStyle/>
          <a:p>
            <a:r>
              <a:rPr lang="es-ES" sz="1000" dirty="0" smtClean="0"/>
              <a:t>Leche y derivados</a:t>
            </a:r>
          </a:p>
        </p:txBody>
      </p:sp>
      <p:sp>
        <p:nvSpPr>
          <p:cNvPr id="12" name="11 CuadroTexto"/>
          <p:cNvSpPr txBox="1"/>
          <p:nvPr/>
        </p:nvSpPr>
        <p:spPr>
          <a:xfrm>
            <a:off x="2339752" y="4293096"/>
            <a:ext cx="1656184" cy="1015663"/>
          </a:xfrm>
          <a:prstGeom prst="rect">
            <a:avLst/>
          </a:prstGeom>
          <a:noFill/>
          <a:ln>
            <a:solidFill>
              <a:schemeClr val="tx2"/>
            </a:solidFill>
          </a:ln>
        </p:spPr>
        <p:txBody>
          <a:bodyPr wrap="square" rtlCol="0">
            <a:spAutoFit/>
          </a:bodyPr>
          <a:lstStyle/>
          <a:p>
            <a:r>
              <a:rPr lang="es-ES" sz="1000" dirty="0" smtClean="0"/>
              <a:t>CONTAGIO INDIRECTO</a:t>
            </a:r>
          </a:p>
          <a:p>
            <a:r>
              <a:rPr lang="es-ES" sz="1000" dirty="0" smtClean="0"/>
              <a:t>A través de la contaminación del ambiente por los mismos agentes que originan el contagio directo</a:t>
            </a:r>
          </a:p>
        </p:txBody>
      </p:sp>
      <p:cxnSp>
        <p:nvCxnSpPr>
          <p:cNvPr id="21" name="20 Conector recto de flecha"/>
          <p:cNvCxnSpPr>
            <a:stCxn id="10" idx="2"/>
            <a:endCxn id="11" idx="0"/>
          </p:cNvCxnSpPr>
          <p:nvPr/>
        </p:nvCxnSpPr>
        <p:spPr>
          <a:xfrm>
            <a:off x="1187624" y="4640942"/>
            <a:ext cx="0" cy="876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a:stCxn id="4" idx="2"/>
            <a:endCxn id="10" idx="0"/>
          </p:cNvCxnSpPr>
          <p:nvPr/>
        </p:nvCxnSpPr>
        <p:spPr>
          <a:xfrm>
            <a:off x="1187624" y="3037022"/>
            <a:ext cx="0" cy="89603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26 Conector angular"/>
          <p:cNvCxnSpPr>
            <a:stCxn id="10" idx="3"/>
            <a:endCxn id="5" idx="1"/>
          </p:cNvCxnSpPr>
          <p:nvPr/>
        </p:nvCxnSpPr>
        <p:spPr>
          <a:xfrm flipV="1">
            <a:off x="1763688" y="3581728"/>
            <a:ext cx="576064" cy="70527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29 Conector angular"/>
          <p:cNvCxnSpPr>
            <a:stCxn id="10" idx="3"/>
            <a:endCxn id="12" idx="1"/>
          </p:cNvCxnSpPr>
          <p:nvPr/>
        </p:nvCxnSpPr>
        <p:spPr>
          <a:xfrm>
            <a:off x="1763688" y="4286999"/>
            <a:ext cx="576064" cy="51392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32 Conector angular"/>
          <p:cNvCxnSpPr>
            <a:stCxn id="12" idx="3"/>
            <a:endCxn id="7" idx="1"/>
          </p:cNvCxnSpPr>
          <p:nvPr/>
        </p:nvCxnSpPr>
        <p:spPr>
          <a:xfrm flipV="1">
            <a:off x="3995936" y="4428837"/>
            <a:ext cx="288032" cy="3720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35 Conector angular"/>
          <p:cNvCxnSpPr>
            <a:stCxn id="12" idx="3"/>
            <a:endCxn id="8" idx="1"/>
          </p:cNvCxnSpPr>
          <p:nvPr/>
        </p:nvCxnSpPr>
        <p:spPr>
          <a:xfrm>
            <a:off x="3995936" y="4800928"/>
            <a:ext cx="288032" cy="21224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38 Conector angular"/>
          <p:cNvCxnSpPr>
            <a:stCxn id="7" idx="3"/>
            <a:endCxn id="9" idx="1"/>
          </p:cNvCxnSpPr>
          <p:nvPr/>
        </p:nvCxnSpPr>
        <p:spPr>
          <a:xfrm flipV="1">
            <a:off x="5580112" y="4427240"/>
            <a:ext cx="576064" cy="159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40 Conector angular"/>
          <p:cNvCxnSpPr>
            <a:stCxn id="8" idx="3"/>
            <a:endCxn id="9" idx="1"/>
          </p:cNvCxnSpPr>
          <p:nvPr/>
        </p:nvCxnSpPr>
        <p:spPr>
          <a:xfrm flipV="1">
            <a:off x="5580112" y="4427240"/>
            <a:ext cx="576064" cy="58593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45 Conector angular"/>
          <p:cNvCxnSpPr>
            <a:stCxn id="4" idx="3"/>
            <a:endCxn id="9" idx="0"/>
          </p:cNvCxnSpPr>
          <p:nvPr/>
        </p:nvCxnSpPr>
        <p:spPr>
          <a:xfrm>
            <a:off x="2051720" y="2836967"/>
            <a:ext cx="4572508" cy="1467162"/>
          </a:xfrm>
          <a:prstGeom prst="bentConnector2">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49" name="48 Conector angular"/>
          <p:cNvCxnSpPr>
            <a:stCxn id="5" idx="3"/>
            <a:endCxn id="9" idx="1"/>
          </p:cNvCxnSpPr>
          <p:nvPr/>
        </p:nvCxnSpPr>
        <p:spPr>
          <a:xfrm>
            <a:off x="3995936" y="3581728"/>
            <a:ext cx="2160240" cy="845512"/>
          </a:xfrm>
          <a:prstGeom prst="bentConnector3">
            <a:avLst>
              <a:gd name="adj1" fmla="val 8659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69 Conector recto de flecha"/>
          <p:cNvCxnSpPr>
            <a:stCxn id="11" idx="3"/>
            <a:endCxn id="6" idx="1"/>
          </p:cNvCxnSpPr>
          <p:nvPr/>
        </p:nvCxnSpPr>
        <p:spPr>
          <a:xfrm>
            <a:off x="1835696" y="5640343"/>
            <a:ext cx="864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72 Conector angular"/>
          <p:cNvCxnSpPr>
            <a:stCxn id="6" idx="3"/>
            <a:endCxn id="9" idx="2"/>
          </p:cNvCxnSpPr>
          <p:nvPr/>
        </p:nvCxnSpPr>
        <p:spPr>
          <a:xfrm flipV="1">
            <a:off x="3491880" y="4550350"/>
            <a:ext cx="3132348" cy="108999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idx="1"/>
          </p:nvPr>
        </p:nvSpPr>
        <p:spPr/>
        <p:txBody>
          <a:bodyPr/>
          <a:lstStyle/>
          <a:p>
            <a:endParaRPr lang="es-ES"/>
          </a:p>
        </p:txBody>
      </p:sp>
      <p:sp>
        <p:nvSpPr>
          <p:cNvPr id="3" name="2 Título"/>
          <p:cNvSpPr>
            <a:spLocks noGrp="1"/>
          </p:cNvSpPr>
          <p:nvPr>
            <p:ph type="title"/>
          </p:nvPr>
        </p:nvSpPr>
        <p:spPr/>
        <p:txBody>
          <a:bodyPr>
            <a:normAutofit fontScale="90000"/>
          </a:bodyPr>
          <a:lstStyle/>
          <a:p>
            <a:r>
              <a:rPr lang="es-ES" dirty="0" smtClean="0"/>
              <a:t>ANTISEPTICOS Y DESINFECTANTES</a:t>
            </a:r>
            <a:endParaRPr lang="es-E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DEFINICIÓN DE ANTISEPTICO</a:t>
            </a:r>
            <a:endParaRPr lang="es-ES" dirty="0"/>
          </a:p>
        </p:txBody>
      </p:sp>
      <p:sp>
        <p:nvSpPr>
          <p:cNvPr id="3" name="2 Marcador de contenido"/>
          <p:cNvSpPr>
            <a:spLocks noGrp="1"/>
          </p:cNvSpPr>
          <p:nvPr>
            <p:ph idx="1"/>
          </p:nvPr>
        </p:nvSpPr>
        <p:spPr/>
        <p:txBody>
          <a:bodyPr>
            <a:normAutofit fontScale="47500" lnSpcReduction="20000"/>
          </a:bodyPr>
          <a:lstStyle/>
          <a:p>
            <a:pPr rtl="0" eaLnBrk="1" latinLnBrk="0" hangingPunct="1"/>
            <a:r>
              <a:rPr lang="es-ES" dirty="0" smtClean="0"/>
              <a:t>Sustancia</a:t>
            </a:r>
            <a:r>
              <a:rPr lang="es-ES" baseline="0" dirty="0" smtClean="0"/>
              <a:t> que </a:t>
            </a:r>
            <a:r>
              <a:rPr lang="es-ES" dirty="0" smtClean="0"/>
              <a:t>elimina los microorganismos patógenos, pero no se consigue noción de formas de resistencia bacteriana (esporas). </a:t>
            </a:r>
          </a:p>
          <a:p>
            <a:pPr rtl="0" eaLnBrk="1" latinLnBrk="0" hangingPunct="1"/>
            <a:r>
              <a:rPr lang="es-ES" sz="2400" kern="1200" dirty="0" smtClean="0">
                <a:solidFill>
                  <a:schemeClr val="tx2"/>
                </a:solidFill>
                <a:latin typeface="+mn-lt"/>
                <a:ea typeface="+mn-ea"/>
                <a:cs typeface="+mn-cs"/>
              </a:rPr>
              <a:t>Los antisépticos ayudan a combatir y prevenir la infección y se utilizan principalmente sobre la piel, las mucosas y las heridos.</a:t>
            </a:r>
            <a:r>
              <a:rPr lang="es-ES" sz="2400" kern="1200" baseline="0" dirty="0" smtClean="0">
                <a:solidFill>
                  <a:schemeClr val="tx2"/>
                </a:solidFill>
                <a:latin typeface="+mn-lt"/>
                <a:ea typeface="+mn-ea"/>
                <a:cs typeface="+mn-cs"/>
              </a:rPr>
              <a:t> </a:t>
            </a:r>
            <a:r>
              <a:rPr lang="es-ES" sz="2400" kern="1200" dirty="0" smtClean="0">
                <a:solidFill>
                  <a:schemeClr val="tx2"/>
                </a:solidFill>
                <a:latin typeface="+mn-lt"/>
                <a:ea typeface="+mn-ea"/>
                <a:cs typeface="+mn-cs"/>
              </a:rPr>
              <a:t>Los antisépticos deben ser:</a:t>
            </a:r>
            <a:endParaRPr lang="es-ES" dirty="0" smtClean="0"/>
          </a:p>
          <a:p>
            <a:pPr rtl="0" eaLnBrk="1" latinLnBrk="0" hangingPunct="1"/>
            <a:r>
              <a:rPr lang="es-ES" sz="2400" kern="1200" dirty="0" smtClean="0">
                <a:solidFill>
                  <a:schemeClr val="tx2"/>
                </a:solidFill>
                <a:latin typeface="+mn-lt"/>
                <a:ea typeface="+mn-ea"/>
                <a:cs typeface="+mn-cs"/>
              </a:rPr>
              <a:t>De amplio espectro.</a:t>
            </a:r>
            <a:endParaRPr lang="es-ES" dirty="0" smtClean="0"/>
          </a:p>
          <a:p>
            <a:pPr rtl="0" eaLnBrk="1" latinLnBrk="0" hangingPunct="1"/>
            <a:r>
              <a:rPr lang="es-ES" sz="2400" kern="1200" dirty="0" smtClean="0">
                <a:solidFill>
                  <a:schemeClr val="tx2"/>
                </a:solidFill>
                <a:latin typeface="+mn-lt"/>
                <a:ea typeface="+mn-ea"/>
                <a:cs typeface="+mn-cs"/>
              </a:rPr>
              <a:t>No lesivos para los tejidos</a:t>
            </a:r>
            <a:endParaRPr lang="es-ES" dirty="0" smtClean="0"/>
          </a:p>
          <a:p>
            <a:pPr lvl="0" rtl="0" eaLnBrk="1" latinLnBrk="0" hangingPunct="1"/>
            <a:r>
              <a:rPr lang="es-ES" sz="2400" kern="1200" dirty="0" smtClean="0">
                <a:solidFill>
                  <a:schemeClr val="tx2"/>
                </a:solidFill>
                <a:latin typeface="+mn-lt"/>
                <a:ea typeface="+mn-ea"/>
                <a:cs typeface="+mn-cs"/>
              </a:rPr>
              <a:t>Cómodos y fáciles de usar.</a:t>
            </a:r>
            <a:endParaRPr lang="es-ES" dirty="0" smtClean="0"/>
          </a:p>
          <a:p>
            <a:pPr rtl="0" eaLnBrk="1" latinLnBrk="0" hangingPunct="1"/>
            <a:r>
              <a:rPr lang="es-ES" sz="2400" kern="1200" dirty="0" smtClean="0">
                <a:solidFill>
                  <a:schemeClr val="tx2"/>
                </a:solidFill>
                <a:latin typeface="+mn-lt"/>
                <a:ea typeface="+mn-ea"/>
                <a:cs typeface="+mn-cs"/>
              </a:rPr>
              <a:t>De acción rápida y sostenida</a:t>
            </a:r>
          </a:p>
          <a:p>
            <a:pPr rtl="0" eaLnBrk="1" latinLnBrk="0" hangingPunct="1"/>
            <a:endParaRPr lang="es-ES" dirty="0" smtClean="0"/>
          </a:p>
          <a:p>
            <a:pPr>
              <a:buNone/>
            </a:pPr>
            <a:r>
              <a:rPr lang="es-ES" dirty="0" smtClean="0"/>
              <a:t>Algunos conceptos que hay que conocer</a:t>
            </a:r>
            <a:r>
              <a:rPr lang="es-ES" baseline="0" dirty="0" smtClean="0"/>
              <a:t> relacionados con la eliminación de patógenos son: </a:t>
            </a:r>
            <a:endParaRPr lang="es-ES" dirty="0" smtClean="0"/>
          </a:p>
          <a:p>
            <a:r>
              <a:rPr lang="es-ES" dirty="0" smtClean="0"/>
              <a:t>Además de saber lo que es un antiséptico y un desinfectante, hay que aprender las diferencias con la serie de conceptos:</a:t>
            </a:r>
            <a:r>
              <a:rPr lang="es-ES" baseline="0" dirty="0" smtClean="0"/>
              <a:t> </a:t>
            </a:r>
            <a:endParaRPr lang="es-ES" dirty="0" smtClean="0"/>
          </a:p>
          <a:p>
            <a:pPr lvl="1"/>
            <a:r>
              <a:rPr lang="es-ES" b="1" dirty="0" smtClean="0"/>
              <a:t>Desinfección:</a:t>
            </a:r>
            <a:r>
              <a:rPr lang="es-ES" b="1" baseline="0" dirty="0" smtClean="0"/>
              <a:t> </a:t>
            </a:r>
            <a:r>
              <a:rPr lang="es-ES" dirty="0" smtClean="0"/>
              <a:t>Técnica de saneamiento que elimina los microorganismos patógenos mediante procedimiento físicos o químicos. No elimina las formas de resistencia esporas</a:t>
            </a:r>
          </a:p>
          <a:p>
            <a:pPr lvl="1"/>
            <a:r>
              <a:rPr lang="es-ES" b="1" dirty="0" smtClean="0"/>
              <a:t>Desinfectante:</a:t>
            </a:r>
            <a:r>
              <a:rPr lang="es-ES" b="1" baseline="0" dirty="0" smtClean="0"/>
              <a:t> </a:t>
            </a:r>
            <a:r>
              <a:rPr lang="es-ES" dirty="0" smtClean="0"/>
              <a:t>Sustancia química que se aplica sobre material inerte y que elimina los microorganismos patógenos</a:t>
            </a:r>
          </a:p>
          <a:p>
            <a:pPr lvl="1"/>
            <a:r>
              <a:rPr lang="es-ES" b="1" dirty="0" smtClean="0"/>
              <a:t>Antiséptico:</a:t>
            </a:r>
            <a:r>
              <a:rPr lang="es-ES" b="1" baseline="0" dirty="0" smtClean="0"/>
              <a:t> </a:t>
            </a:r>
            <a:r>
              <a:rPr lang="es-ES" dirty="0" smtClean="0"/>
              <a:t>Sustancia química que se aplica sobre tejidos vivos y es capaz de destruir o inhibir el crecimiento de los microorganismos patógenos</a:t>
            </a:r>
          </a:p>
          <a:p>
            <a:pPr lvl="1"/>
            <a:r>
              <a:rPr lang="es-ES" b="1" dirty="0" smtClean="0"/>
              <a:t>Bactericida:</a:t>
            </a:r>
            <a:r>
              <a:rPr lang="es-ES" b="1" baseline="0" dirty="0" smtClean="0"/>
              <a:t> </a:t>
            </a:r>
            <a:r>
              <a:rPr lang="es-ES" dirty="0" smtClean="0"/>
              <a:t>Sustancia que mata las bacterias</a:t>
            </a:r>
          </a:p>
          <a:p>
            <a:pPr lvl="1"/>
            <a:r>
              <a:rPr lang="es-ES" b="1" dirty="0" smtClean="0"/>
              <a:t>Bacteriostático:</a:t>
            </a:r>
            <a:r>
              <a:rPr lang="es-ES" b="1" baseline="0" dirty="0" smtClean="0"/>
              <a:t> </a:t>
            </a:r>
            <a:r>
              <a:rPr lang="es-ES" dirty="0" smtClean="0"/>
              <a:t>Sustancia que inhibe la reproducción y el crecimiento de las bacterias.</a:t>
            </a:r>
          </a:p>
          <a:p>
            <a:pPr lvl="1"/>
            <a:r>
              <a:rPr lang="es-ES" b="1" dirty="0" smtClean="0"/>
              <a:t>Fungicida:</a:t>
            </a:r>
            <a:r>
              <a:rPr lang="es-ES" b="1" baseline="0" dirty="0" smtClean="0"/>
              <a:t> </a:t>
            </a:r>
            <a:r>
              <a:rPr lang="es-ES" dirty="0" smtClean="0"/>
              <a:t>Sustancia que destruye los hongos.</a:t>
            </a:r>
          </a:p>
          <a:p>
            <a:pPr lvl="1"/>
            <a:r>
              <a:rPr lang="es-ES" b="1" dirty="0" err="1" smtClean="0"/>
              <a:t>Virucida</a:t>
            </a:r>
            <a:r>
              <a:rPr lang="es-ES" b="1" dirty="0" smtClean="0"/>
              <a:t>:</a:t>
            </a:r>
            <a:r>
              <a:rPr lang="es-ES" b="1" baseline="0" dirty="0" smtClean="0"/>
              <a:t> </a:t>
            </a:r>
            <a:r>
              <a:rPr lang="es-ES" dirty="0" smtClean="0"/>
              <a:t>Sustancia que destruye artículos víricos</a:t>
            </a:r>
          </a:p>
          <a:p>
            <a:pPr lvl="1"/>
            <a:r>
              <a:rPr lang="es-ES" b="1" dirty="0" smtClean="0"/>
              <a:t>Esterilización:</a:t>
            </a:r>
            <a:r>
              <a:rPr lang="es-ES" baseline="0" dirty="0" smtClean="0"/>
              <a:t> </a:t>
            </a:r>
            <a:r>
              <a:rPr lang="es-ES" dirty="0" smtClean="0"/>
              <a:t>Proceso por el que se destruye cualquier forma de vida</a:t>
            </a:r>
          </a:p>
          <a:p>
            <a:endParaRPr lang="es-ES" dirty="0" smtClean="0"/>
          </a:p>
          <a:p>
            <a:pPr>
              <a:buNone/>
            </a:pPr>
            <a:r>
              <a:rPr lang="es-ES" dirty="0" smtClean="0"/>
              <a:t>La suciedad y la materia orgánica inactivan la acción de la mayoría de los antisépticos; eso es necesario limpiar previamente la piel, las manos o las heridos con agua y jabón Después de usar el antiséptico, es importante cerrar bien el envase para evitar contaminaciones</a:t>
            </a:r>
            <a:endParaRPr lang="es-E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TIPOS Y CARACTERISTICAS</a:t>
            </a:r>
            <a:endParaRPr lang="es-ES" dirty="0"/>
          </a:p>
        </p:txBody>
      </p:sp>
      <p:sp>
        <p:nvSpPr>
          <p:cNvPr id="3" name="2 Marcador de contenido"/>
          <p:cNvSpPr>
            <a:spLocks noGrp="1"/>
          </p:cNvSpPr>
          <p:nvPr>
            <p:ph idx="1"/>
          </p:nvPr>
        </p:nvSpPr>
        <p:spPr/>
        <p:txBody>
          <a:bodyPr>
            <a:noAutofit/>
          </a:bodyPr>
          <a:lstStyle/>
          <a:p>
            <a:pPr>
              <a:buNone/>
            </a:pPr>
            <a:r>
              <a:rPr lang="es-ES" sz="1050" dirty="0" smtClean="0"/>
              <a:t>Tipos de antisépticos</a:t>
            </a:r>
            <a:r>
              <a:rPr lang="es-ES" sz="1050" baseline="0" dirty="0" smtClean="0"/>
              <a:t> inorgánicos </a:t>
            </a:r>
            <a:endParaRPr lang="es-ES" sz="1050" dirty="0" smtClean="0"/>
          </a:p>
          <a:p>
            <a:r>
              <a:rPr lang="es-ES" sz="1050" dirty="0" err="1" smtClean="0"/>
              <a:t>Halogenados</a:t>
            </a:r>
            <a:endParaRPr lang="es-ES" sz="1050" dirty="0" smtClean="0"/>
          </a:p>
          <a:p>
            <a:pPr lvl="1"/>
            <a:r>
              <a:rPr lang="es-ES" sz="1050" dirty="0" smtClean="0"/>
              <a:t>Compuestos yodados (</a:t>
            </a:r>
            <a:r>
              <a:rPr lang="es-ES" sz="1050" dirty="0" err="1" smtClean="0"/>
              <a:t>povidona</a:t>
            </a:r>
            <a:r>
              <a:rPr lang="es-ES" sz="1050" dirty="0" smtClean="0"/>
              <a:t> yodada, yodo + yoduro potásico)</a:t>
            </a:r>
          </a:p>
          <a:p>
            <a:pPr lvl="2" rtl="0" eaLnBrk="1" latinLnBrk="0" hangingPunct="1"/>
            <a:r>
              <a:rPr lang="es-ES" sz="1050" kern="1200" dirty="0" smtClean="0">
                <a:solidFill>
                  <a:schemeClr val="tx2"/>
                </a:solidFill>
                <a:latin typeface="+mn-lt"/>
                <a:ea typeface="+mn-ea"/>
                <a:cs typeface="+mn-cs"/>
              </a:rPr>
              <a:t>Son de acción rápida, pero en presencia de materia orgánica su actividad disminuye.</a:t>
            </a:r>
            <a:r>
              <a:rPr lang="es-ES" sz="1050" kern="1200" baseline="0" dirty="0" smtClean="0">
                <a:solidFill>
                  <a:schemeClr val="tx2"/>
                </a:solidFill>
                <a:latin typeface="+mn-lt"/>
                <a:ea typeface="+mn-ea"/>
                <a:cs typeface="+mn-cs"/>
              </a:rPr>
              <a:t> </a:t>
            </a:r>
          </a:p>
          <a:p>
            <a:pPr lvl="2" rtl="0" eaLnBrk="1" latinLnBrk="0" hangingPunct="1"/>
            <a:r>
              <a:rPr lang="es-ES" sz="1050" kern="1200" dirty="0" smtClean="0">
                <a:solidFill>
                  <a:schemeClr val="tx2"/>
                </a:solidFill>
                <a:latin typeface="+mn-lt"/>
                <a:ea typeface="+mn-ea"/>
                <a:cs typeface="+mn-cs"/>
              </a:rPr>
              <a:t>Deben mantenerse en recipientes opacos y se utilizan en concentraciones del 1 al 10%.</a:t>
            </a:r>
            <a:r>
              <a:rPr lang="es-ES" sz="1050" kern="1200" baseline="0" dirty="0" smtClean="0">
                <a:solidFill>
                  <a:schemeClr val="tx2"/>
                </a:solidFill>
                <a:latin typeface="+mn-lt"/>
                <a:ea typeface="+mn-ea"/>
                <a:cs typeface="+mn-cs"/>
              </a:rPr>
              <a:t> </a:t>
            </a:r>
          </a:p>
          <a:p>
            <a:pPr lvl="2" rtl="0" eaLnBrk="1" latinLnBrk="0" hangingPunct="1"/>
            <a:r>
              <a:rPr lang="es-ES" sz="1050" kern="1200" dirty="0" smtClean="0">
                <a:solidFill>
                  <a:schemeClr val="tx2"/>
                </a:solidFill>
                <a:latin typeface="+mn-lt"/>
                <a:ea typeface="+mn-ea"/>
                <a:cs typeface="+mn-cs"/>
              </a:rPr>
              <a:t>La presentación más utilizada es la </a:t>
            </a:r>
            <a:r>
              <a:rPr lang="es-ES" sz="1050" kern="1200" dirty="0" err="1" smtClean="0">
                <a:solidFill>
                  <a:schemeClr val="tx2"/>
                </a:solidFill>
                <a:latin typeface="+mn-lt"/>
                <a:ea typeface="+mn-ea"/>
                <a:cs typeface="+mn-cs"/>
              </a:rPr>
              <a:t>povidona</a:t>
            </a:r>
            <a:r>
              <a:rPr lang="es-ES" sz="1050" kern="1200" dirty="0" smtClean="0">
                <a:solidFill>
                  <a:schemeClr val="tx2"/>
                </a:solidFill>
                <a:latin typeface="+mn-lt"/>
                <a:ea typeface="+mn-ea"/>
                <a:cs typeface="+mn-cs"/>
              </a:rPr>
              <a:t> yodada,</a:t>
            </a:r>
            <a:r>
              <a:rPr lang="es-ES" sz="1050" kern="1200" baseline="0" dirty="0" smtClean="0">
                <a:solidFill>
                  <a:schemeClr val="tx2"/>
                </a:solidFill>
                <a:latin typeface="+mn-lt"/>
                <a:ea typeface="+mn-ea"/>
                <a:cs typeface="+mn-cs"/>
              </a:rPr>
              <a:t> m</a:t>
            </a:r>
            <a:r>
              <a:rPr lang="es-ES" sz="1050" kern="1200" dirty="0" smtClean="0">
                <a:solidFill>
                  <a:schemeClr val="tx2"/>
                </a:solidFill>
                <a:latin typeface="+mn-lt"/>
                <a:ea typeface="+mn-ea"/>
                <a:cs typeface="+mn-cs"/>
              </a:rPr>
              <a:t>uy habitual dentro y fuera de los hospitales para lo desinfección de heridas y pequeños quemaduras, puede provocar reacciones de hipersensibilidad y es posible encontrarla en forma de solución o gel.</a:t>
            </a:r>
            <a:endParaRPr lang="es-ES" sz="1050" dirty="0" smtClean="0"/>
          </a:p>
          <a:p>
            <a:r>
              <a:rPr lang="es-ES" sz="1050" dirty="0" smtClean="0"/>
              <a:t>Oxidantes</a:t>
            </a:r>
          </a:p>
          <a:p>
            <a:pPr lvl="1"/>
            <a:r>
              <a:rPr lang="es-ES" sz="1050" dirty="0" smtClean="0"/>
              <a:t>Agua oxigenada (peróxido de</a:t>
            </a:r>
            <a:r>
              <a:rPr lang="es-ES" sz="1050" baseline="0" dirty="0" smtClean="0"/>
              <a:t> </a:t>
            </a:r>
            <a:r>
              <a:rPr lang="es-ES" sz="1050" dirty="0" smtClean="0"/>
              <a:t>Hidrogeno)</a:t>
            </a:r>
          </a:p>
          <a:p>
            <a:pPr marL="914400" marR="0" lvl="2" indent="-228600" algn="l" defTabSz="914400" rtl="0" eaLnBrk="1" fontAlgn="auto" latinLnBrk="0" hangingPunct="1">
              <a:lnSpc>
                <a:spcPct val="100000"/>
              </a:lnSpc>
              <a:spcBef>
                <a:spcPct val="20000"/>
              </a:spcBef>
              <a:spcAft>
                <a:spcPts val="0"/>
              </a:spcAft>
              <a:buClr>
                <a:schemeClr val="accent2"/>
              </a:buClr>
              <a:buSzTx/>
              <a:buFont typeface="Arial" pitchFamily="34" charset="0"/>
              <a:buChar char="•"/>
              <a:tabLst/>
              <a:defRPr/>
            </a:pPr>
            <a:r>
              <a:rPr lang="es-ES" sz="1050" kern="1200" dirty="0" smtClean="0">
                <a:solidFill>
                  <a:schemeClr val="tx2"/>
                </a:solidFill>
                <a:latin typeface="+mn-lt"/>
                <a:ea typeface="+mn-ea"/>
                <a:cs typeface="+mn-cs"/>
              </a:rPr>
              <a:t>Se utiliza habitualmente a concentraciones del 3% (10 volúmenes) En presencia de materia orgánica, luz o aire se inactiva.</a:t>
            </a:r>
            <a:r>
              <a:rPr lang="es-ES" sz="1050" kern="1200" baseline="0" dirty="0" smtClean="0">
                <a:solidFill>
                  <a:schemeClr val="tx2"/>
                </a:solidFill>
                <a:latin typeface="+mn-lt"/>
                <a:ea typeface="+mn-ea"/>
                <a:cs typeface="+mn-cs"/>
              </a:rPr>
              <a:t> Se</a:t>
            </a:r>
            <a:r>
              <a:rPr lang="es-ES" sz="1050" kern="1200" dirty="0" smtClean="0">
                <a:solidFill>
                  <a:schemeClr val="tx2"/>
                </a:solidFill>
                <a:latin typeface="+mn-lt"/>
                <a:ea typeface="+mn-ea"/>
                <a:cs typeface="+mn-cs"/>
              </a:rPr>
              <a:t> utiliza para lavar heridas ablandar apósitos y, diluida, para lavados bucales. </a:t>
            </a:r>
            <a:endParaRPr lang="es-ES" sz="1050" dirty="0" smtClean="0"/>
          </a:p>
          <a:p>
            <a:pPr lvl="1"/>
            <a:r>
              <a:rPr lang="es-ES" sz="1050" dirty="0" smtClean="0"/>
              <a:t>Permanganato potásico</a:t>
            </a:r>
          </a:p>
          <a:p>
            <a:pPr lvl="2"/>
            <a:r>
              <a:rPr lang="es-ES" sz="1050" dirty="0" smtClean="0"/>
              <a:t>Se usa muy diluido y se inactiva con rapidez. Se utiliza para lavar heridas, ulceras y abscesos, aunque hoy en día su uso es limitado. </a:t>
            </a:r>
          </a:p>
          <a:p>
            <a:r>
              <a:rPr lang="es-ES" sz="1050" dirty="0" smtClean="0"/>
              <a:t>Metales pesados</a:t>
            </a:r>
          </a:p>
          <a:p>
            <a:pPr lvl="1"/>
            <a:r>
              <a:rPr lang="es-ES" sz="1050" dirty="0" smtClean="0"/>
              <a:t>Compuestos de mercurio (</a:t>
            </a:r>
            <a:r>
              <a:rPr lang="es-ES" sz="1050" dirty="0" err="1" smtClean="0"/>
              <a:t>merbromina</a:t>
            </a:r>
            <a:r>
              <a:rPr lang="es-ES" sz="1050" dirty="0" smtClean="0"/>
              <a:t>)</a:t>
            </a:r>
          </a:p>
          <a:p>
            <a:pPr lvl="2"/>
            <a:r>
              <a:rPr lang="es-ES" sz="1050" dirty="0" smtClean="0"/>
              <a:t>Son productos de acción débil que han sido desplazados en su uso por los compuestos yodados derivados </a:t>
            </a:r>
            <a:r>
              <a:rPr lang="es-ES" sz="1050" dirty="0" err="1" smtClean="0"/>
              <a:t>organomercuriales</a:t>
            </a:r>
            <a:r>
              <a:rPr lang="es-ES" sz="1050" dirty="0" smtClean="0"/>
              <a:t> de los que el mercurocromo</a:t>
            </a:r>
          </a:p>
          <a:p>
            <a:r>
              <a:rPr lang="es-ES" sz="1050" dirty="0" smtClean="0"/>
              <a:t>Alcoholes</a:t>
            </a:r>
          </a:p>
          <a:p>
            <a:pPr lvl="1"/>
            <a:r>
              <a:rPr lang="es-ES" sz="1050" dirty="0" smtClean="0"/>
              <a:t>Alcohol etílico</a:t>
            </a:r>
          </a:p>
          <a:p>
            <a:pPr lvl="2"/>
            <a:r>
              <a:rPr lang="es-ES" sz="1050" dirty="0" smtClean="0"/>
              <a:t>La concentración más efectiva es la del 70% No se debe utilizar sobre piel irritado o en heridas abiertas. Se usa para desinfección de la piel previa a inyecciones o pequeñas Intervenciones A veces, se asocia con otros antisépticos para potenciar su acción</a:t>
            </a:r>
          </a:p>
          <a:p>
            <a:r>
              <a:rPr lang="es-ES" sz="1050" dirty="0" err="1" smtClean="0"/>
              <a:t>Biguanidas</a:t>
            </a:r>
            <a:endParaRPr lang="es-ES" sz="1050" dirty="0" smtClean="0"/>
          </a:p>
          <a:p>
            <a:pPr lvl="1"/>
            <a:r>
              <a:rPr lang="es-ES" sz="1050" dirty="0" err="1" smtClean="0"/>
              <a:t>Clorhexidina</a:t>
            </a:r>
            <a:endParaRPr lang="es-ES" sz="1050" dirty="0" smtClean="0"/>
          </a:p>
          <a:p>
            <a:pPr lvl="2"/>
            <a:r>
              <a:rPr lang="es-ES" sz="1050" dirty="0" smtClean="0"/>
              <a:t>De uso muy frecuente dada su eficacia y baja toxicidad es de acción rápida y prolongada, de amplio espectro y se considera uno de los mejores antisépticos. Se utilizo para desinfección de piel y mucosas heridas, pequeñas quemaduras antiséptico bucal). Es fotosensible, por lo que los envases deben ser opacos. Se puede utilizan en forma de gel solución o spray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DEFINICIÓN DE BIOCIDA</a:t>
            </a:r>
            <a:endParaRPr lang="es-ES" dirty="0"/>
          </a:p>
        </p:txBody>
      </p:sp>
      <p:sp>
        <p:nvSpPr>
          <p:cNvPr id="3" name="2 Marcador de contenido"/>
          <p:cNvSpPr>
            <a:spLocks noGrp="1"/>
          </p:cNvSpPr>
          <p:nvPr>
            <p:ph idx="1"/>
          </p:nvPr>
        </p:nvSpPr>
        <p:spPr/>
        <p:txBody>
          <a:bodyPr/>
          <a:lstStyle/>
          <a:p>
            <a:r>
              <a:rPr lang="es-ES" dirty="0" smtClean="0"/>
              <a:t>Son sustancias destinadas, por medios químicos o biológicos, a destruir, contrarrestar, neutralizar, impedir la acción o ejercer un control de otro tipo sobre cualquier organismo nocivo como bacterias, virus,  hongos o parásitos. </a:t>
            </a:r>
          </a:p>
          <a:p>
            <a:pPr>
              <a:buNone/>
            </a:pPr>
            <a:endParaRPr lang="es-E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DEFINICIÓN DE DESINFECTANTE</a:t>
            </a:r>
            <a:endParaRPr lang="es-ES" dirty="0"/>
          </a:p>
        </p:txBody>
      </p:sp>
      <p:sp>
        <p:nvSpPr>
          <p:cNvPr id="3" name="2 Marcador de contenido"/>
          <p:cNvSpPr>
            <a:spLocks noGrp="1"/>
          </p:cNvSpPr>
          <p:nvPr>
            <p:ph idx="1"/>
          </p:nvPr>
        </p:nvSpPr>
        <p:spPr/>
        <p:txBody>
          <a:bodyPr>
            <a:normAutofit/>
          </a:bodyPr>
          <a:lstStyle/>
          <a:p>
            <a:pPr rtl="0" eaLnBrk="1" latinLnBrk="0" hangingPunct="1"/>
            <a:r>
              <a:rPr lang="es-ES" sz="2400" kern="1200" dirty="0" smtClean="0">
                <a:solidFill>
                  <a:schemeClr val="tx2"/>
                </a:solidFill>
                <a:latin typeface="+mn-lt"/>
                <a:ea typeface="+mn-ea"/>
                <a:cs typeface="+mn-cs"/>
              </a:rPr>
              <a:t>Los desinfectantes se emplean sobre objetos, ambiente y superficies y su actividades variable. En función de su actividad se habla de:</a:t>
            </a:r>
            <a:endParaRPr lang="es-ES" sz="2000" kern="1200" dirty="0" smtClean="0">
              <a:solidFill>
                <a:schemeClr val="tx2"/>
              </a:solidFill>
              <a:latin typeface="+mn-lt"/>
              <a:ea typeface="+mn-ea"/>
              <a:cs typeface="+mn-cs"/>
            </a:endParaRPr>
          </a:p>
          <a:p>
            <a:pPr lvl="1" rtl="0" eaLnBrk="1" latinLnBrk="0" hangingPunct="1"/>
            <a:r>
              <a:rPr lang="es-ES" sz="2000" kern="1200" dirty="0" smtClean="0">
                <a:solidFill>
                  <a:schemeClr val="tx2"/>
                </a:solidFill>
                <a:latin typeface="+mn-lt"/>
                <a:ea typeface="+mn-ea"/>
                <a:cs typeface="+mn-cs"/>
              </a:rPr>
              <a:t>Desinfección de bajo nivel. Se pueden destruir la mayor parte de las formas vegetativas, así como la mayoría de los virus y hongos, pero no asegura la destrucción de esporas bacterianas. </a:t>
            </a:r>
            <a:endParaRPr lang="es-ES" dirty="0" smtClean="0"/>
          </a:p>
          <a:p>
            <a:pPr lvl="1" rtl="0" eaLnBrk="1" latinLnBrk="0" hangingPunct="1"/>
            <a:r>
              <a:rPr lang="es-ES" sz="2000" kern="1200" dirty="0" smtClean="0">
                <a:solidFill>
                  <a:schemeClr val="tx2"/>
                </a:solidFill>
                <a:latin typeface="+mn-lt"/>
                <a:ea typeface="+mn-ea"/>
                <a:cs typeface="+mn-cs"/>
              </a:rPr>
              <a:t>Desinfección de nivel intermedio. Se inactivan todas las formas bacterianas.</a:t>
            </a:r>
            <a:endParaRPr lang="es-ES" dirty="0" smtClean="0"/>
          </a:p>
          <a:p>
            <a:pPr lvl="1" rtl="0" eaLnBrk="1" latinLnBrk="0" hangingPunct="1"/>
            <a:r>
              <a:rPr lang="es-ES" sz="2000" kern="1200" dirty="0" smtClean="0">
                <a:solidFill>
                  <a:schemeClr val="tx2"/>
                </a:solidFill>
                <a:latin typeface="+mn-lt"/>
                <a:ea typeface="+mn-ea"/>
                <a:cs typeface="+mn-cs"/>
              </a:rPr>
              <a:t>Desinfección de alto nivel. Se consigue destruir todos los microorganismos, excepto las esporas bacterianas.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texto"/>
          <p:cNvSpPr>
            <a:spLocks noGrp="1"/>
          </p:cNvSpPr>
          <p:nvPr>
            <p:ph type="body" idx="1"/>
          </p:nvPr>
        </p:nvSpPr>
        <p:spPr/>
        <p:txBody>
          <a:bodyPr>
            <a:normAutofit/>
          </a:bodyPr>
          <a:lstStyle/>
          <a:p>
            <a:endParaRPr lang="es-ES" dirty="0"/>
          </a:p>
        </p:txBody>
      </p:sp>
      <p:sp>
        <p:nvSpPr>
          <p:cNvPr id="4" name="3 Título"/>
          <p:cNvSpPr>
            <a:spLocks noGrp="1"/>
          </p:cNvSpPr>
          <p:nvPr>
            <p:ph type="title"/>
          </p:nvPr>
        </p:nvSpPr>
        <p:spPr/>
        <p:txBody>
          <a:bodyPr>
            <a:normAutofit fontScale="90000"/>
          </a:bodyPr>
          <a:lstStyle/>
          <a:p>
            <a:r>
              <a:rPr lang="es-ES" dirty="0" smtClean="0"/>
              <a:t>PERICULICIDAS</a:t>
            </a:r>
            <a:r>
              <a:rPr lang="es-ES" baseline="0" dirty="0" smtClean="0"/>
              <a:t> Y REPELENTES DE INSECTOS *</a:t>
            </a:r>
            <a:endParaRPr lang="es-E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smtClean="0"/>
              <a:t>DEFINICIÓN DE PERICULICIDA</a:t>
            </a:r>
            <a:endParaRPr lang="es-ES" dirty="0"/>
          </a:p>
        </p:txBody>
      </p:sp>
      <p:sp>
        <p:nvSpPr>
          <p:cNvPr id="5" name="4 Marcador de contenido"/>
          <p:cNvSpPr>
            <a:spLocks noGrp="1"/>
          </p:cNvSpPr>
          <p:nvPr>
            <p:ph idx="1"/>
          </p:nvPr>
        </p:nvSpPr>
        <p:spPr/>
        <p:txBody>
          <a:bodyPr>
            <a:normAutofit fontScale="70000" lnSpcReduction="20000"/>
          </a:bodyPr>
          <a:lstStyle/>
          <a:p>
            <a:pPr rtl="0" eaLnBrk="1" latinLnBrk="0" hangingPunct="1"/>
            <a:r>
              <a:rPr lang="es-ES" sz="2400" kern="1200" dirty="0" smtClean="0">
                <a:solidFill>
                  <a:schemeClr val="tx2"/>
                </a:solidFill>
                <a:latin typeface="+mn-lt"/>
                <a:ea typeface="+mn-ea"/>
                <a:cs typeface="+mn-cs"/>
              </a:rPr>
              <a:t>productos destinados a tratar los piojos, pequeños insectos sin </a:t>
            </a:r>
            <a:r>
              <a:rPr lang="es-ES" sz="2400" kern="1200" dirty="0" err="1" smtClean="0">
                <a:solidFill>
                  <a:schemeClr val="tx2"/>
                </a:solidFill>
                <a:latin typeface="+mn-lt"/>
                <a:ea typeface="+mn-ea"/>
                <a:cs typeface="+mn-cs"/>
              </a:rPr>
              <a:t>matófagos</a:t>
            </a:r>
            <a:r>
              <a:rPr lang="es-ES" sz="2400" kern="1200" dirty="0" smtClean="0">
                <a:solidFill>
                  <a:schemeClr val="tx2"/>
                </a:solidFill>
                <a:latin typeface="+mn-lt"/>
                <a:ea typeface="+mn-ea"/>
                <a:cs typeface="+mn-cs"/>
              </a:rPr>
              <a:t> y con seis</a:t>
            </a:r>
            <a:r>
              <a:rPr lang="es-ES" sz="2400" kern="1200" baseline="0" dirty="0" smtClean="0">
                <a:solidFill>
                  <a:schemeClr val="tx2"/>
                </a:solidFill>
                <a:latin typeface="+mn-lt"/>
                <a:ea typeface="+mn-ea"/>
                <a:cs typeface="+mn-cs"/>
              </a:rPr>
              <a:t> </a:t>
            </a:r>
            <a:r>
              <a:rPr lang="es-ES" sz="2400" kern="1200" dirty="0" smtClean="0">
                <a:solidFill>
                  <a:schemeClr val="tx2"/>
                </a:solidFill>
                <a:latin typeface="+mn-lt"/>
                <a:ea typeface="+mn-ea"/>
                <a:cs typeface="+mn-cs"/>
              </a:rPr>
              <a:t>de patas que acaban en una uña en forma de garra en lo que se sujetan al huésped.</a:t>
            </a:r>
            <a:endParaRPr lang="es-ES" dirty="0" smtClean="0"/>
          </a:p>
          <a:p>
            <a:pPr rtl="0" eaLnBrk="1" fontAlgn="auto" latinLnBrk="0" hangingPunct="1"/>
            <a:r>
              <a:rPr lang="es-ES" sz="2400" kern="1200" dirty="0" smtClean="0">
                <a:solidFill>
                  <a:schemeClr val="tx2"/>
                </a:solidFill>
                <a:latin typeface="+mn-lt"/>
                <a:ea typeface="+mn-ea"/>
                <a:cs typeface="+mn-cs"/>
              </a:rPr>
              <a:t>piojos que parasitan al hombre tienen denominaciones diferentes en función de la zona corporal donde se ubican</a:t>
            </a:r>
          </a:p>
          <a:p>
            <a:pPr rtl="0" eaLnBrk="1" latinLnBrk="0" hangingPunct="1"/>
            <a:r>
              <a:rPr lang="es-ES" sz="2400" kern="1200" dirty="0" err="1" smtClean="0">
                <a:solidFill>
                  <a:schemeClr val="tx2"/>
                </a:solidFill>
                <a:latin typeface="+mn-lt"/>
                <a:ea typeface="+mn-ea"/>
                <a:cs typeface="+mn-cs"/>
              </a:rPr>
              <a:t>Pediculus</a:t>
            </a:r>
            <a:r>
              <a:rPr lang="es-ES" sz="2400" kern="1200" dirty="0" smtClean="0">
                <a:solidFill>
                  <a:schemeClr val="tx2"/>
                </a:solidFill>
                <a:latin typeface="+mn-lt"/>
                <a:ea typeface="+mn-ea"/>
                <a:cs typeface="+mn-cs"/>
              </a:rPr>
              <a:t> </a:t>
            </a:r>
            <a:r>
              <a:rPr lang="es-ES" sz="2400" kern="1200" dirty="0" err="1" smtClean="0">
                <a:solidFill>
                  <a:schemeClr val="tx2"/>
                </a:solidFill>
                <a:latin typeface="+mn-lt"/>
                <a:ea typeface="+mn-ea"/>
                <a:cs typeface="+mn-cs"/>
              </a:rPr>
              <a:t>humanus</a:t>
            </a:r>
            <a:r>
              <a:rPr lang="es-ES" sz="2400" kern="1200" dirty="0" smtClean="0">
                <a:solidFill>
                  <a:schemeClr val="tx2"/>
                </a:solidFill>
                <a:latin typeface="+mn-lt"/>
                <a:ea typeface="+mn-ea"/>
                <a:cs typeface="+mn-cs"/>
              </a:rPr>
              <a:t> </a:t>
            </a:r>
            <a:r>
              <a:rPr lang="es-ES" sz="2400" kern="1200" dirty="0" err="1" smtClean="0">
                <a:solidFill>
                  <a:schemeClr val="tx2"/>
                </a:solidFill>
                <a:latin typeface="+mn-lt"/>
                <a:ea typeface="+mn-ea"/>
                <a:cs typeface="+mn-cs"/>
              </a:rPr>
              <a:t>capitis</a:t>
            </a:r>
            <a:r>
              <a:rPr lang="es-ES" sz="2400" kern="1200" dirty="0" smtClean="0">
                <a:solidFill>
                  <a:schemeClr val="tx2"/>
                </a:solidFill>
                <a:latin typeface="+mn-lt"/>
                <a:ea typeface="+mn-ea"/>
                <a:cs typeface="+mn-cs"/>
              </a:rPr>
              <a:t> (cabeza): no está relacionado con malos hábitos higiénicos</a:t>
            </a:r>
          </a:p>
          <a:p>
            <a:pPr rtl="0" eaLnBrk="1" latinLnBrk="0" hangingPunct="1"/>
            <a:endParaRPr lang="es-ES" sz="2400" kern="1200" dirty="0" smtClean="0">
              <a:solidFill>
                <a:schemeClr val="tx2"/>
              </a:solidFill>
              <a:latin typeface="+mn-lt"/>
              <a:ea typeface="+mn-ea"/>
              <a:cs typeface="+mn-cs"/>
            </a:endParaRPr>
          </a:p>
          <a:p>
            <a:pPr rtl="0" eaLnBrk="1" latinLnBrk="0" hangingPunct="1"/>
            <a:r>
              <a:rPr lang="es-ES" sz="2400" kern="1200" dirty="0" err="1" smtClean="0">
                <a:solidFill>
                  <a:schemeClr val="tx2"/>
                </a:solidFill>
                <a:latin typeface="+mn-lt"/>
                <a:ea typeface="+mn-ea"/>
                <a:cs typeface="+mn-cs"/>
              </a:rPr>
              <a:t>Fediculus</a:t>
            </a:r>
            <a:r>
              <a:rPr lang="es-ES" sz="2400" kern="1200" dirty="0" smtClean="0">
                <a:solidFill>
                  <a:schemeClr val="tx2"/>
                </a:solidFill>
                <a:latin typeface="+mn-lt"/>
                <a:ea typeface="+mn-ea"/>
                <a:cs typeface="+mn-cs"/>
              </a:rPr>
              <a:t> </a:t>
            </a:r>
            <a:r>
              <a:rPr lang="es-ES" sz="2400" kern="1200" dirty="0" err="1" smtClean="0">
                <a:solidFill>
                  <a:schemeClr val="tx2"/>
                </a:solidFill>
                <a:latin typeface="+mn-lt"/>
                <a:ea typeface="+mn-ea"/>
                <a:cs typeface="+mn-cs"/>
              </a:rPr>
              <a:t>humanus</a:t>
            </a:r>
            <a:r>
              <a:rPr lang="es-ES" sz="2400" kern="1200" dirty="0" smtClean="0">
                <a:solidFill>
                  <a:schemeClr val="tx2"/>
                </a:solidFill>
                <a:latin typeface="+mn-lt"/>
                <a:ea typeface="+mn-ea"/>
                <a:cs typeface="+mn-cs"/>
              </a:rPr>
              <a:t> </a:t>
            </a:r>
            <a:r>
              <a:rPr lang="es-ES" sz="2400" kern="1200" dirty="0" err="1" smtClean="0">
                <a:solidFill>
                  <a:schemeClr val="tx2"/>
                </a:solidFill>
                <a:latin typeface="+mn-lt"/>
                <a:ea typeface="+mn-ea"/>
                <a:cs typeface="+mn-cs"/>
              </a:rPr>
              <a:t>corporis</a:t>
            </a:r>
            <a:r>
              <a:rPr lang="es-ES" sz="2400" kern="1200" dirty="0" smtClean="0">
                <a:solidFill>
                  <a:schemeClr val="tx2"/>
                </a:solidFill>
                <a:latin typeface="+mn-lt"/>
                <a:ea typeface="+mn-ea"/>
                <a:cs typeface="+mn-cs"/>
              </a:rPr>
              <a:t> (cuerpo): relacionado con hacinamiento y suciedad.</a:t>
            </a:r>
          </a:p>
          <a:p>
            <a:pPr rtl="0" eaLnBrk="1" latinLnBrk="0" hangingPunct="1"/>
            <a:endParaRPr lang="es-ES" sz="2400" kern="1200" dirty="0" smtClean="0">
              <a:solidFill>
                <a:schemeClr val="tx2"/>
              </a:solidFill>
              <a:latin typeface="+mn-lt"/>
              <a:ea typeface="+mn-ea"/>
              <a:cs typeface="+mn-cs"/>
            </a:endParaRPr>
          </a:p>
          <a:p>
            <a:pPr rtl="0" eaLnBrk="1" latinLnBrk="0" hangingPunct="1"/>
            <a:r>
              <a:rPr lang="es-ES" sz="2400" kern="1200" dirty="0" err="1" smtClean="0">
                <a:solidFill>
                  <a:schemeClr val="tx2"/>
                </a:solidFill>
                <a:latin typeface="+mn-lt"/>
                <a:ea typeface="+mn-ea"/>
                <a:cs typeface="+mn-cs"/>
              </a:rPr>
              <a:t>Pthirus</a:t>
            </a:r>
            <a:r>
              <a:rPr lang="es-ES" sz="2400" kern="1200" dirty="0" smtClean="0">
                <a:solidFill>
                  <a:schemeClr val="tx2"/>
                </a:solidFill>
                <a:latin typeface="+mn-lt"/>
                <a:ea typeface="+mn-ea"/>
                <a:cs typeface="+mn-cs"/>
              </a:rPr>
              <a:t> pubis (pubis): relacionado con malos hábitos higiénicos, se considera una en- </a:t>
            </a:r>
            <a:r>
              <a:rPr lang="es-ES" sz="2400" kern="1200" dirty="0" err="1" smtClean="0">
                <a:solidFill>
                  <a:schemeClr val="tx2"/>
                </a:solidFill>
                <a:latin typeface="+mn-lt"/>
                <a:ea typeface="+mn-ea"/>
                <a:cs typeface="+mn-cs"/>
              </a:rPr>
              <a:t>fermedad</a:t>
            </a:r>
            <a:r>
              <a:rPr lang="es-ES" sz="2400" kern="1200" dirty="0" smtClean="0">
                <a:solidFill>
                  <a:schemeClr val="tx2"/>
                </a:solidFill>
                <a:latin typeface="+mn-lt"/>
                <a:ea typeface="+mn-ea"/>
                <a:cs typeface="+mn-cs"/>
              </a:rPr>
              <a:t> de transmisión sexual. Son conocidos como ladillas</a:t>
            </a:r>
            <a:endParaRPr lang="es-ES" dirty="0" smtClean="0"/>
          </a:p>
          <a:p>
            <a:pPr rtl="0" eaLnBrk="1" latinLnBrk="0" hangingPunct="1"/>
            <a:endParaRPr lang="es-ES" sz="2400" kern="1200" dirty="0" smtClean="0">
              <a:solidFill>
                <a:schemeClr val="tx2"/>
              </a:solidFill>
              <a:latin typeface="+mn-lt"/>
              <a:ea typeface="+mn-ea"/>
              <a:cs typeface="+mn-cs"/>
            </a:endParaRPr>
          </a:p>
          <a:p>
            <a:pPr rtl="0" eaLnBrk="1" fontAlgn="auto" latinLnBrk="0" hangingPunct="1"/>
            <a:r>
              <a:rPr lang="es-ES" sz="2400" kern="1200" dirty="0" smtClean="0">
                <a:solidFill>
                  <a:schemeClr val="tx2"/>
                </a:solidFill>
                <a:latin typeface="+mn-lt"/>
                <a:ea typeface="+mn-ea"/>
                <a:cs typeface="+mn-cs"/>
              </a:rPr>
              <a:t>la pediculosis más frecuente es la que se localiza en la cabeza, tiene una distribución mundial y afecta a todos los niveles sociales, siendo más habitual en niños que en adultos y principalmente en edad escolar. Este piojo no es transmisor de ninguna enferme y solo produce prurito o alguna infección como consecuencia del rascado. En esta</a:t>
            </a:r>
          </a:p>
          <a:p>
            <a:pPr rtl="0" eaLnBrk="1" fontAlgn="auto" latinLnBrk="0" hangingPunct="1">
              <a:buNone/>
            </a:pPr>
            <a:endParaRPr lang="es-ES" sz="2400" kern="1200" dirty="0" smtClean="0">
              <a:solidFill>
                <a:schemeClr val="tx2"/>
              </a:solidFill>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PEDICULOSIS EN LA CABEZA</a:t>
            </a:r>
            <a:endParaRPr lang="es-ES" dirty="0"/>
          </a:p>
        </p:txBody>
      </p:sp>
      <p:sp>
        <p:nvSpPr>
          <p:cNvPr id="3" name="2 Marcador de contenido"/>
          <p:cNvSpPr>
            <a:spLocks noGrp="1"/>
          </p:cNvSpPr>
          <p:nvPr>
            <p:ph idx="1"/>
          </p:nvPr>
        </p:nvSpPr>
        <p:spPr/>
        <p:txBody>
          <a:bodyPr>
            <a:normAutofit fontScale="32500" lnSpcReduction="20000"/>
          </a:bodyPr>
          <a:lstStyle/>
          <a:p>
            <a:r>
              <a:rPr lang="es-ES" sz="3400" dirty="0" smtClean="0"/>
              <a:t>Descripción y ciclo: </a:t>
            </a:r>
            <a:r>
              <a:rPr lang="es-ES" sz="3400" kern="1200" dirty="0" smtClean="0">
                <a:solidFill>
                  <a:schemeClr val="tx2"/>
                </a:solidFill>
                <a:latin typeface="+mn-lt"/>
                <a:ea typeface="+mn-ea"/>
                <a:cs typeface="+mn-cs"/>
              </a:rPr>
              <a:t>el piojo adulto es de color blanquecino-parduzco, tiene 2-3 mm de tamaño, vive unos 30 días y no sobrevive más de dos fuera del huésped, la hembra pone los huevos o liendres, de color blanquecino, cerca de la raíz del pelo (principal mente en la nuca y detrás de las orejas quedando fuertemente adheridos a él. A los 5-10 días nace una pequeña ninfa o larva y en aproximadamente dos semanas, esta se transforma en adulto</a:t>
            </a:r>
            <a:endParaRPr lang="es-ES" sz="3400" dirty="0" smtClean="0"/>
          </a:p>
          <a:p>
            <a:pPr rtl="0" eaLnBrk="1" latinLnBrk="0" hangingPunct="1"/>
            <a:r>
              <a:rPr lang="es-ES" sz="3400" dirty="0" smtClean="0"/>
              <a:t>Transmisión:</a:t>
            </a:r>
            <a:r>
              <a:rPr lang="es-ES" sz="3400" baseline="0" dirty="0" smtClean="0"/>
              <a:t> </a:t>
            </a:r>
            <a:r>
              <a:rPr lang="es-ES" sz="3400" kern="1200" dirty="0" smtClean="0">
                <a:solidFill>
                  <a:schemeClr val="tx2"/>
                </a:solidFill>
                <a:latin typeface="+mn-lt"/>
                <a:ea typeface="+mn-ea"/>
                <a:cs typeface="+mn-cs"/>
              </a:rPr>
              <a:t>no salta ni vuela, la transmisión de la infestación es por contacto directo cabeza-cabeza y también, aunque en menor medida, a través de peines,</a:t>
            </a:r>
            <a:r>
              <a:rPr lang="es-ES" sz="3400" kern="1200" baseline="0" dirty="0" smtClean="0">
                <a:solidFill>
                  <a:schemeClr val="tx2"/>
                </a:solidFill>
                <a:latin typeface="+mn-lt"/>
                <a:ea typeface="+mn-ea"/>
                <a:cs typeface="+mn-cs"/>
              </a:rPr>
              <a:t> </a:t>
            </a:r>
            <a:r>
              <a:rPr lang="es-ES" sz="3400" kern="1200" dirty="0" smtClean="0">
                <a:solidFill>
                  <a:schemeClr val="tx2"/>
                </a:solidFill>
                <a:latin typeface="+mn-lt"/>
                <a:ea typeface="+mn-ea"/>
                <a:cs typeface="+mn-cs"/>
              </a:rPr>
              <a:t>sombreros, ropa de cama u otros objetos de uso personal. Es una infestación muy contagiosa.</a:t>
            </a:r>
            <a:endParaRPr lang="es-ES" sz="3400" dirty="0" smtClean="0"/>
          </a:p>
          <a:p>
            <a:pPr marL="274320" marR="0" indent="-274320" algn="l" defTabSz="914400" rtl="0" eaLnBrk="1" fontAlgn="auto" latinLnBrk="0" hangingPunct="1">
              <a:lnSpc>
                <a:spcPct val="100000"/>
              </a:lnSpc>
              <a:spcBef>
                <a:spcPct val="20000"/>
              </a:spcBef>
              <a:spcAft>
                <a:spcPts val="0"/>
              </a:spcAft>
              <a:buClr>
                <a:schemeClr val="accent1">
                  <a:lumMod val="60000"/>
                  <a:lumOff val="40000"/>
                </a:schemeClr>
              </a:buClr>
              <a:buSzTx/>
              <a:buFont typeface="Arial" pitchFamily="34" charset="0"/>
              <a:buChar char="•"/>
              <a:tabLst/>
              <a:defRPr/>
            </a:pPr>
            <a:r>
              <a:rPr lang="es-ES" sz="3400" dirty="0" smtClean="0"/>
              <a:t>Detección:</a:t>
            </a:r>
            <a:r>
              <a:rPr lang="es-ES" sz="3400" baseline="0" dirty="0" smtClean="0"/>
              <a:t> </a:t>
            </a:r>
            <a:r>
              <a:rPr lang="es-ES" sz="3400" kern="1200" dirty="0" smtClean="0">
                <a:solidFill>
                  <a:schemeClr val="tx2"/>
                </a:solidFill>
                <a:latin typeface="+mn-lt"/>
                <a:ea typeface="+mn-ea"/>
                <a:cs typeface="+mn-cs"/>
              </a:rPr>
              <a:t>ante un rascado frecuente habrá que observar la presencia de piojos: </a:t>
            </a:r>
            <a:r>
              <a:rPr lang="es-ES" sz="3400" kern="1200" baseline="0" dirty="0" smtClean="0">
                <a:solidFill>
                  <a:schemeClr val="tx2"/>
                </a:solidFill>
                <a:latin typeface="+mn-lt"/>
                <a:ea typeface="+mn-ea"/>
                <a:cs typeface="+mn-cs"/>
              </a:rPr>
              <a:t>sue</a:t>
            </a:r>
            <a:r>
              <a:rPr lang="es-ES" sz="3400" kern="1200" dirty="0" smtClean="0">
                <a:solidFill>
                  <a:schemeClr val="tx2"/>
                </a:solidFill>
                <a:latin typeface="+mn-lt"/>
                <a:ea typeface="+mn-ea"/>
                <a:cs typeface="+mn-cs"/>
              </a:rPr>
              <a:t>len ser los padres o los educadores quienes detectan la inter </a:t>
            </a:r>
            <a:endParaRPr lang="es-ES" sz="3400" dirty="0" smtClean="0"/>
          </a:p>
          <a:p>
            <a:pPr rtl="0" eaLnBrk="1" latinLnBrk="0" hangingPunct="1"/>
            <a:r>
              <a:rPr lang="es-ES" sz="3400" dirty="0" smtClean="0"/>
              <a:t>Tratamiento</a:t>
            </a:r>
          </a:p>
          <a:p>
            <a:pPr lvl="1" rtl="0" eaLnBrk="1" latinLnBrk="0" hangingPunct="1"/>
            <a:r>
              <a:rPr lang="es-ES" sz="3400" b="1" kern="1200" dirty="0" smtClean="0">
                <a:solidFill>
                  <a:schemeClr val="tx2"/>
                </a:solidFill>
                <a:latin typeface="+mn-lt"/>
                <a:ea typeface="+mn-ea"/>
                <a:cs typeface="+mn-cs"/>
              </a:rPr>
              <a:t>1. Antes de iniciar: </a:t>
            </a:r>
            <a:r>
              <a:rPr lang="es-ES" sz="3400" kern="1200" dirty="0" smtClean="0">
                <a:solidFill>
                  <a:schemeClr val="tx2"/>
                </a:solidFill>
                <a:latin typeface="+mn-lt"/>
                <a:ea typeface="+mn-ea"/>
                <a:cs typeface="+mn-cs"/>
              </a:rPr>
              <a:t>cualquier tratamiento es importante comprobar que realmente existe la infestación, ya que los pediculicidas no deben utilizarse en personas que no la padecen a fin de evitar la aparición de resistencia,</a:t>
            </a:r>
          </a:p>
          <a:p>
            <a:pPr lvl="1" rtl="0" eaLnBrk="1" latinLnBrk="0" hangingPunct="1"/>
            <a:r>
              <a:rPr lang="es-ES" sz="3400" b="1" kern="1200" dirty="0" smtClean="0">
                <a:solidFill>
                  <a:schemeClr val="tx2"/>
                </a:solidFill>
                <a:latin typeface="+mn-lt"/>
                <a:ea typeface="+mn-ea"/>
                <a:cs typeface="+mn-cs"/>
              </a:rPr>
              <a:t>2. Aplicación del producto pediculicida</a:t>
            </a:r>
            <a:r>
              <a:rPr lang="es-ES" sz="3400" kern="1200" dirty="0" smtClean="0">
                <a:solidFill>
                  <a:schemeClr val="tx2"/>
                </a:solidFill>
                <a:latin typeface="+mn-lt"/>
                <a:ea typeface="+mn-ea"/>
                <a:cs typeface="+mn-cs"/>
              </a:rPr>
              <a:t>. Los productos pediculicidas pueden ser de dos tipos, según su mecanismo de acción:</a:t>
            </a:r>
          </a:p>
          <a:p>
            <a:pPr lvl="2" rtl="0" eaLnBrk="1" latinLnBrk="0" hangingPunct="1"/>
            <a:r>
              <a:rPr lang="es-ES" sz="3400" b="1" kern="1200" dirty="0" smtClean="0">
                <a:solidFill>
                  <a:schemeClr val="tx1"/>
                </a:solidFill>
                <a:latin typeface="+mn-lt"/>
                <a:ea typeface="+mn-ea"/>
                <a:cs typeface="+mn-cs"/>
              </a:rPr>
              <a:t>Productos insecticidas: </a:t>
            </a:r>
            <a:r>
              <a:rPr lang="es-ES" sz="3400" kern="1200" dirty="0" smtClean="0">
                <a:solidFill>
                  <a:schemeClr val="tx1"/>
                </a:solidFill>
                <a:latin typeface="+mn-lt"/>
                <a:ea typeface="+mn-ea"/>
                <a:cs typeface="+mn-cs"/>
              </a:rPr>
              <a:t>actúan sobre el SN provocando parálisis y muerte.</a:t>
            </a:r>
            <a:endParaRPr lang="es-ES" sz="3400" kern="1200" dirty="0" smtClean="0">
              <a:solidFill>
                <a:schemeClr val="tx2"/>
              </a:solidFill>
              <a:latin typeface="+mn-lt"/>
              <a:ea typeface="+mn-ea"/>
              <a:cs typeface="+mn-cs"/>
            </a:endParaRPr>
          </a:p>
          <a:p>
            <a:pPr lvl="3" rtl="0" eaLnBrk="1" latinLnBrk="0" hangingPunct="1"/>
            <a:r>
              <a:rPr lang="es-ES" sz="3400" b="1" kern="1200" dirty="0" err="1" smtClean="0">
                <a:solidFill>
                  <a:schemeClr val="tx2"/>
                </a:solidFill>
                <a:latin typeface="+mn-lt"/>
                <a:ea typeface="+mn-ea"/>
                <a:cs typeface="+mn-cs"/>
              </a:rPr>
              <a:t>Piretrinas</a:t>
            </a:r>
            <a:r>
              <a:rPr lang="es-ES" sz="3400" b="1" kern="1200" dirty="0" smtClean="0">
                <a:solidFill>
                  <a:schemeClr val="tx2"/>
                </a:solidFill>
                <a:latin typeface="+mn-lt"/>
                <a:ea typeface="+mn-ea"/>
                <a:cs typeface="+mn-cs"/>
              </a:rPr>
              <a:t>: </a:t>
            </a:r>
            <a:r>
              <a:rPr lang="es-ES" sz="3400" kern="1200" dirty="0" smtClean="0">
                <a:solidFill>
                  <a:schemeClr val="tx2"/>
                </a:solidFill>
                <a:latin typeface="+mn-lt"/>
                <a:ea typeface="+mn-ea"/>
                <a:cs typeface="+mn-cs"/>
              </a:rPr>
              <a:t>se utiliza principalmente </a:t>
            </a:r>
            <a:r>
              <a:rPr lang="es-ES" sz="3400" kern="1200" dirty="0" err="1" smtClean="0">
                <a:solidFill>
                  <a:schemeClr val="tx2"/>
                </a:solidFill>
                <a:latin typeface="+mn-lt"/>
                <a:ea typeface="+mn-ea"/>
                <a:cs typeface="+mn-cs"/>
              </a:rPr>
              <a:t>permetrina</a:t>
            </a:r>
            <a:r>
              <a:rPr lang="es-ES" sz="3400" kern="1200" dirty="0" smtClean="0">
                <a:solidFill>
                  <a:schemeClr val="tx2"/>
                </a:solidFill>
                <a:latin typeface="+mn-lt"/>
                <a:ea typeface="+mn-ea"/>
                <a:cs typeface="+mn-cs"/>
              </a:rPr>
              <a:t> y también </a:t>
            </a:r>
            <a:r>
              <a:rPr lang="es-ES" sz="3400" kern="1200" dirty="0" err="1" smtClean="0">
                <a:solidFill>
                  <a:schemeClr val="tx2"/>
                </a:solidFill>
                <a:latin typeface="+mn-lt"/>
                <a:ea typeface="+mn-ea"/>
                <a:cs typeface="+mn-cs"/>
              </a:rPr>
              <a:t>fenotrina</a:t>
            </a:r>
            <a:r>
              <a:rPr lang="es-ES" sz="3400" kern="1200" dirty="0" smtClean="0">
                <a:solidFill>
                  <a:schemeClr val="tx2"/>
                </a:solidFill>
                <a:latin typeface="+mn-lt"/>
                <a:ea typeface="+mn-ea"/>
                <a:cs typeface="+mn-cs"/>
              </a:rPr>
              <a:t>. La </a:t>
            </a:r>
            <a:r>
              <a:rPr lang="es-ES" sz="3400" kern="1200" dirty="0" err="1" smtClean="0">
                <a:solidFill>
                  <a:schemeClr val="tx2"/>
                </a:solidFill>
                <a:latin typeface="+mn-lt"/>
                <a:ea typeface="+mn-ea"/>
                <a:cs typeface="+mn-cs"/>
              </a:rPr>
              <a:t>permetrina</a:t>
            </a:r>
            <a:r>
              <a:rPr lang="es-ES" sz="3400" kern="1200" dirty="0" smtClean="0">
                <a:solidFill>
                  <a:schemeClr val="tx2"/>
                </a:solidFill>
                <a:latin typeface="+mn-lt"/>
                <a:ea typeface="+mn-ea"/>
                <a:cs typeface="+mn-cs"/>
              </a:rPr>
              <a:t> al 1-1,5% es el tratamiento de elección. Algunas </a:t>
            </a:r>
            <a:r>
              <a:rPr lang="es-ES" sz="3400" kern="1200" dirty="0" err="1" smtClean="0">
                <a:solidFill>
                  <a:schemeClr val="tx2"/>
                </a:solidFill>
                <a:latin typeface="+mn-lt"/>
                <a:ea typeface="+mn-ea"/>
                <a:cs typeface="+mn-cs"/>
              </a:rPr>
              <a:t>piretrinas</a:t>
            </a:r>
            <a:r>
              <a:rPr lang="es-ES" sz="3400" kern="1200" dirty="0" smtClean="0">
                <a:solidFill>
                  <a:schemeClr val="tx2"/>
                </a:solidFill>
                <a:latin typeface="+mn-lt"/>
                <a:ea typeface="+mn-ea"/>
                <a:cs typeface="+mn-cs"/>
              </a:rPr>
              <a:t> van </a:t>
            </a:r>
            <a:r>
              <a:rPr lang="es-ES" sz="3400" kern="1200" dirty="0" err="1" smtClean="0">
                <a:solidFill>
                  <a:schemeClr val="tx2"/>
                </a:solidFill>
                <a:latin typeface="+mn-lt"/>
                <a:ea typeface="+mn-ea"/>
                <a:cs typeface="+mn-cs"/>
              </a:rPr>
              <a:t>sinergizadas</a:t>
            </a:r>
            <a:r>
              <a:rPr lang="es-ES" sz="3400" kern="1200" dirty="0" smtClean="0">
                <a:solidFill>
                  <a:schemeClr val="tx2"/>
                </a:solidFill>
                <a:latin typeface="+mn-lt"/>
                <a:ea typeface="+mn-ea"/>
                <a:cs typeface="+mn-cs"/>
              </a:rPr>
              <a:t> con </a:t>
            </a:r>
            <a:r>
              <a:rPr lang="es-ES" sz="3400" kern="1200" dirty="0" err="1" smtClean="0">
                <a:solidFill>
                  <a:schemeClr val="tx2"/>
                </a:solidFill>
                <a:latin typeface="+mn-lt"/>
                <a:ea typeface="+mn-ea"/>
                <a:cs typeface="+mn-cs"/>
              </a:rPr>
              <a:t>butóxido</a:t>
            </a:r>
            <a:r>
              <a:rPr lang="es-ES" sz="3400" kern="1200" dirty="0" smtClean="0">
                <a:solidFill>
                  <a:schemeClr val="tx2"/>
                </a:solidFill>
                <a:latin typeface="+mn-lt"/>
                <a:ea typeface="+mn-ea"/>
                <a:cs typeface="+mn-cs"/>
              </a:rPr>
              <a:t> de </a:t>
            </a:r>
            <a:r>
              <a:rPr lang="es-ES" sz="3400" kern="1200" dirty="0" err="1" smtClean="0">
                <a:solidFill>
                  <a:schemeClr val="tx2"/>
                </a:solidFill>
                <a:latin typeface="+mn-lt"/>
                <a:ea typeface="+mn-ea"/>
                <a:cs typeface="+mn-cs"/>
              </a:rPr>
              <a:t>piperonilo</a:t>
            </a:r>
            <a:r>
              <a:rPr lang="es-ES" sz="3400" kern="1200" dirty="0" smtClean="0">
                <a:solidFill>
                  <a:schemeClr val="tx2"/>
                </a:solidFill>
                <a:latin typeface="+mn-lt"/>
                <a:ea typeface="+mn-ea"/>
                <a:cs typeface="+mn-cs"/>
              </a:rPr>
              <a:t>. </a:t>
            </a:r>
          </a:p>
          <a:p>
            <a:pPr lvl="3" rtl="0" eaLnBrk="1" latinLnBrk="0" hangingPunct="1"/>
            <a:r>
              <a:rPr lang="es-ES" sz="3400" b="1" kern="1200" dirty="0" err="1" smtClean="0">
                <a:solidFill>
                  <a:schemeClr val="tx2"/>
                </a:solidFill>
                <a:latin typeface="+mn-lt"/>
                <a:ea typeface="+mn-ea"/>
                <a:cs typeface="+mn-cs"/>
              </a:rPr>
              <a:t>Organoclorados</a:t>
            </a:r>
            <a:r>
              <a:rPr lang="es-ES" sz="3400" b="1" kern="1200" dirty="0" smtClean="0">
                <a:solidFill>
                  <a:schemeClr val="tx2"/>
                </a:solidFill>
                <a:latin typeface="+mn-lt"/>
                <a:ea typeface="+mn-ea"/>
                <a:cs typeface="+mn-cs"/>
              </a:rPr>
              <a:t>: </a:t>
            </a:r>
            <a:r>
              <a:rPr lang="es-ES" sz="3400" kern="1200" dirty="0" err="1" smtClean="0">
                <a:solidFill>
                  <a:schemeClr val="tx2"/>
                </a:solidFill>
                <a:latin typeface="+mn-lt"/>
                <a:ea typeface="+mn-ea"/>
                <a:cs typeface="+mn-cs"/>
              </a:rPr>
              <a:t>Lindano</a:t>
            </a:r>
            <a:r>
              <a:rPr lang="es-ES" sz="3400" kern="1200" dirty="0" smtClean="0">
                <a:solidFill>
                  <a:schemeClr val="tx2"/>
                </a:solidFill>
                <a:latin typeface="+mn-lt"/>
                <a:ea typeface="+mn-ea"/>
                <a:cs typeface="+mn-cs"/>
              </a:rPr>
              <a:t> es un producto eficaz, pero actualmente</a:t>
            </a:r>
            <a:r>
              <a:rPr lang="es-ES" sz="3400" kern="1200" baseline="0" dirty="0" smtClean="0">
                <a:solidFill>
                  <a:schemeClr val="tx2"/>
                </a:solidFill>
                <a:latin typeface="+mn-lt"/>
                <a:ea typeface="+mn-ea"/>
                <a:cs typeface="+mn-cs"/>
              </a:rPr>
              <a:t> </a:t>
            </a:r>
            <a:r>
              <a:rPr lang="es-ES" sz="3400" kern="1200" dirty="0" smtClean="0">
                <a:solidFill>
                  <a:schemeClr val="tx2"/>
                </a:solidFill>
                <a:latin typeface="+mn-lt"/>
                <a:ea typeface="+mn-ea"/>
                <a:cs typeface="+mn-cs"/>
              </a:rPr>
              <a:t>está desaconsejado.</a:t>
            </a:r>
            <a:endParaRPr lang="es-ES" sz="3400" dirty="0" smtClean="0"/>
          </a:p>
          <a:p>
            <a:pPr lvl="3" rtl="0" eaLnBrk="1" latinLnBrk="0" hangingPunct="1"/>
            <a:r>
              <a:rPr lang="es-ES" sz="3400" b="1" kern="1200" dirty="0" smtClean="0">
                <a:solidFill>
                  <a:schemeClr val="tx2"/>
                </a:solidFill>
                <a:latin typeface="+mn-lt"/>
                <a:ea typeface="+mn-ea"/>
                <a:cs typeface="+mn-cs"/>
              </a:rPr>
              <a:t>Organofosforados: </a:t>
            </a:r>
            <a:r>
              <a:rPr lang="es-ES" sz="3400" kern="1200" dirty="0" err="1" smtClean="0">
                <a:solidFill>
                  <a:schemeClr val="tx2"/>
                </a:solidFill>
                <a:latin typeface="+mn-lt"/>
                <a:ea typeface="+mn-ea"/>
                <a:cs typeface="+mn-cs"/>
              </a:rPr>
              <a:t>Malation</a:t>
            </a:r>
            <a:r>
              <a:rPr lang="es-ES" sz="3400" kern="1200" dirty="0" smtClean="0">
                <a:solidFill>
                  <a:schemeClr val="tx2"/>
                </a:solidFill>
                <a:latin typeface="+mn-lt"/>
                <a:ea typeface="+mn-ea"/>
                <a:cs typeface="+mn-cs"/>
              </a:rPr>
              <a:t>, se utiliza al 0,5%.</a:t>
            </a:r>
            <a:endParaRPr lang="es-ES" sz="3400" dirty="0" smtClean="0"/>
          </a:p>
          <a:p>
            <a:pPr marL="914400" marR="0" lvl="2" indent="-182880" algn="l" defTabSz="914400" rtl="0" eaLnBrk="1" fontAlgn="auto" latinLnBrk="0" hangingPunct="1">
              <a:lnSpc>
                <a:spcPct val="100000"/>
              </a:lnSpc>
              <a:spcBef>
                <a:spcPct val="20000"/>
              </a:spcBef>
              <a:spcAft>
                <a:spcPts val="0"/>
              </a:spcAft>
              <a:buClr>
                <a:schemeClr val="accent1">
                  <a:lumMod val="60000"/>
                  <a:lumOff val="40000"/>
                </a:schemeClr>
              </a:buClr>
              <a:buSzTx/>
              <a:buFont typeface="Arial" pitchFamily="34" charset="0"/>
              <a:buChar char="•"/>
              <a:tabLst/>
              <a:defRPr/>
            </a:pPr>
            <a:r>
              <a:rPr lang="es-ES" sz="3400" b="1" kern="1200" dirty="0" smtClean="0">
                <a:solidFill>
                  <a:schemeClr val="tx1"/>
                </a:solidFill>
                <a:latin typeface="+mn-lt"/>
                <a:ea typeface="+mn-ea"/>
                <a:cs typeface="+mn-cs"/>
              </a:rPr>
              <a:t>Productos sin insecticida: </a:t>
            </a:r>
            <a:r>
              <a:rPr lang="es-ES" sz="3400" kern="1200" dirty="0" smtClean="0">
                <a:solidFill>
                  <a:schemeClr val="tx1"/>
                </a:solidFill>
                <a:latin typeface="+mn-lt"/>
                <a:ea typeface="+mn-ea"/>
                <a:cs typeface="+mn-cs"/>
              </a:rPr>
              <a:t>actúan mediante un mecanismo físico que recubre al</a:t>
            </a:r>
            <a:r>
              <a:rPr lang="es-ES" sz="3400" kern="1200" baseline="0" dirty="0" smtClean="0">
                <a:solidFill>
                  <a:schemeClr val="tx1"/>
                </a:solidFill>
                <a:latin typeface="+mn-lt"/>
                <a:ea typeface="+mn-ea"/>
                <a:cs typeface="+mn-cs"/>
              </a:rPr>
              <a:t> </a:t>
            </a:r>
            <a:r>
              <a:rPr lang="es-ES" sz="3400" kern="1200" dirty="0" smtClean="0">
                <a:solidFill>
                  <a:schemeClr val="tx2"/>
                </a:solidFill>
                <a:latin typeface="+mn-lt"/>
                <a:ea typeface="+mn-ea"/>
                <a:cs typeface="+mn-cs"/>
              </a:rPr>
              <a:t>piojo, produciéndole asfixia y deshidratación.</a:t>
            </a:r>
            <a:endParaRPr lang="es-ES" sz="3400" dirty="0" smtClean="0"/>
          </a:p>
          <a:p>
            <a:pPr lvl="3" rtl="0" eaLnBrk="1" latinLnBrk="0" hangingPunct="1"/>
            <a:r>
              <a:rPr lang="es-ES" sz="3400" b="1" kern="1200" dirty="0" smtClean="0">
                <a:solidFill>
                  <a:schemeClr val="tx2"/>
                </a:solidFill>
                <a:latin typeface="+mn-lt"/>
                <a:ea typeface="+mn-ea"/>
                <a:cs typeface="+mn-cs"/>
              </a:rPr>
              <a:t>Siliconas: </a:t>
            </a:r>
            <a:r>
              <a:rPr lang="es-ES" sz="3400" kern="1200" dirty="0" err="1" smtClean="0">
                <a:solidFill>
                  <a:schemeClr val="tx2"/>
                </a:solidFill>
                <a:latin typeface="+mn-lt"/>
                <a:ea typeface="+mn-ea"/>
                <a:cs typeface="+mn-cs"/>
              </a:rPr>
              <a:t>ciclometicona</a:t>
            </a:r>
            <a:r>
              <a:rPr lang="es-ES" sz="3400" kern="1200" dirty="0" smtClean="0">
                <a:solidFill>
                  <a:schemeClr val="tx2"/>
                </a:solidFill>
                <a:latin typeface="+mn-lt"/>
                <a:ea typeface="+mn-ea"/>
                <a:cs typeface="+mn-cs"/>
              </a:rPr>
              <a:t>, </a:t>
            </a:r>
            <a:r>
              <a:rPr lang="es-ES" sz="3400" kern="1200" dirty="0" err="1" smtClean="0">
                <a:solidFill>
                  <a:schemeClr val="tx2"/>
                </a:solidFill>
                <a:latin typeface="+mn-lt"/>
                <a:ea typeface="+mn-ea"/>
                <a:cs typeface="+mn-cs"/>
              </a:rPr>
              <a:t>dimeticona</a:t>
            </a:r>
            <a:endParaRPr lang="es-ES" sz="3400" kern="1200" dirty="0" smtClean="0">
              <a:solidFill>
                <a:schemeClr val="tx2"/>
              </a:solidFill>
              <a:latin typeface="+mn-lt"/>
              <a:ea typeface="+mn-ea"/>
              <a:cs typeface="+mn-cs"/>
            </a:endParaRPr>
          </a:p>
          <a:p>
            <a:pPr lvl="3" rtl="0" eaLnBrk="1" latinLnBrk="0" hangingPunct="1"/>
            <a:r>
              <a:rPr lang="es-ES" sz="3400" b="1" kern="1200" dirty="0" smtClean="0">
                <a:solidFill>
                  <a:schemeClr val="tx2"/>
                </a:solidFill>
                <a:latin typeface="+mn-lt"/>
                <a:ea typeface="+mn-ea"/>
                <a:cs typeface="+mn-cs"/>
              </a:rPr>
              <a:t>Productos naturales: </a:t>
            </a:r>
            <a:r>
              <a:rPr lang="es-ES" sz="3400" kern="1200" dirty="0" smtClean="0">
                <a:solidFill>
                  <a:schemeClr val="tx2"/>
                </a:solidFill>
                <a:latin typeface="+mn-lt"/>
                <a:ea typeface="+mn-ea"/>
                <a:cs typeface="+mn-cs"/>
              </a:rPr>
              <a:t>extractos vegetales, derivados de aceites esenciales:</a:t>
            </a:r>
            <a:endParaRPr lang="es-ES" sz="3400" dirty="0" smtClean="0"/>
          </a:p>
          <a:p>
            <a:pPr lvl="1" rtl="0" eaLnBrk="1" latinLnBrk="0" hangingPunct="1"/>
            <a:r>
              <a:rPr lang="es-ES" sz="3400" b="1" kern="1200" dirty="0" smtClean="0">
                <a:solidFill>
                  <a:schemeClr val="tx2"/>
                </a:solidFill>
                <a:latin typeface="+mn-lt"/>
                <a:ea typeface="+mn-ea"/>
                <a:cs typeface="+mn-cs"/>
              </a:rPr>
              <a:t>3. Eliminación mecánica. </a:t>
            </a:r>
            <a:r>
              <a:rPr lang="es-ES" sz="3400" kern="1200" dirty="0" smtClean="0">
                <a:solidFill>
                  <a:schemeClr val="tx2"/>
                </a:solidFill>
                <a:latin typeface="+mn-lt"/>
                <a:ea typeface="+mn-ea"/>
                <a:cs typeface="+mn-cs"/>
              </a:rPr>
              <a:t>Peinar con lendrera para eliminar las liendres por arrastre.</a:t>
            </a:r>
          </a:p>
          <a:p>
            <a:pPr lvl="1" rtl="0" eaLnBrk="1" latinLnBrk="0" hangingPunct="1"/>
            <a:r>
              <a:rPr lang="es-ES" sz="3400" b="1" kern="1200" dirty="0" smtClean="0">
                <a:solidFill>
                  <a:schemeClr val="tx2"/>
                </a:solidFill>
                <a:latin typeface="+mn-lt"/>
                <a:ea typeface="+mn-ea"/>
                <a:cs typeface="+mn-cs"/>
              </a:rPr>
              <a:t>4. Medidas adicionales para prevenir la transmisión y la infestación. </a:t>
            </a:r>
            <a:r>
              <a:rPr lang="es-ES" sz="3400" kern="1200" dirty="0" smtClean="0">
                <a:solidFill>
                  <a:schemeClr val="tx2"/>
                </a:solidFill>
                <a:latin typeface="+mn-lt"/>
                <a:ea typeface="+mn-ea"/>
                <a:cs typeface="+mn-cs"/>
              </a:rPr>
              <a:t>Entre ellas: lavar la ropa de cama en un programa de 60 °C, sumergir los peines, horquillas, etc., en agua hirviendo o solución pediculicida, guardar en bolsa cerrada peluches y juguetes durante 15 días y aspirar bien las tapicerías.</a:t>
            </a:r>
            <a:endParaRPr lang="es-ES" sz="3400" dirty="0" smtClean="0"/>
          </a:p>
          <a:p>
            <a:endParaRPr lang="es-ES"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REPELENTES</a:t>
            </a:r>
            <a:r>
              <a:rPr lang="es-ES" baseline="0" dirty="0" smtClean="0"/>
              <a:t> DE INSECTOS Y PRODUCTOS PARA PICADURAS</a:t>
            </a:r>
            <a:endParaRPr lang="es-ES" dirty="0"/>
          </a:p>
        </p:txBody>
      </p:sp>
      <p:sp>
        <p:nvSpPr>
          <p:cNvPr id="3" name="2 Marcador de contenido"/>
          <p:cNvSpPr>
            <a:spLocks noGrp="1"/>
          </p:cNvSpPr>
          <p:nvPr>
            <p:ph sz="half" idx="1"/>
          </p:nvPr>
        </p:nvSpPr>
        <p:spPr/>
        <p:txBody>
          <a:bodyPr numCol="1">
            <a:normAutofit fontScale="70000" lnSpcReduction="20000"/>
          </a:bodyPr>
          <a:lstStyle/>
          <a:p>
            <a:pPr marL="274320" marR="0" indent="-274320" algn="l" defTabSz="914400" rtl="0" eaLnBrk="1" fontAlgn="auto" latinLnBrk="0" hangingPunct="1">
              <a:lnSpc>
                <a:spcPct val="100000"/>
              </a:lnSpc>
              <a:spcBef>
                <a:spcPct val="20000"/>
              </a:spcBef>
              <a:spcAft>
                <a:spcPts val="0"/>
              </a:spcAft>
              <a:buClr>
                <a:schemeClr val="accent1">
                  <a:lumMod val="60000"/>
                  <a:lumOff val="40000"/>
                </a:schemeClr>
              </a:buClr>
              <a:buSzTx/>
              <a:buFont typeface="Arial" pitchFamily="34" charset="0"/>
              <a:buChar char="•"/>
              <a:tabLst/>
              <a:defRPr/>
            </a:pPr>
            <a:r>
              <a:rPr lang="es-ES" sz="2800" kern="1200" dirty="0" smtClean="0">
                <a:solidFill>
                  <a:schemeClr val="tx2"/>
                </a:solidFill>
                <a:latin typeface="+mn-lt"/>
                <a:ea typeface="+mn-ea"/>
                <a:cs typeface="+mn-cs"/>
              </a:rPr>
              <a:t>Los repelentes son sustancias que se aplican sobre la piel para ahuyentar a los insectos y evitar sus picaduras y las molestias o enfermedades que pueden transmitir. No matan al insecto, solo lo alejan. Pueden ser compuestos de síntesis o productos naturales, entre los primeros, el más utilizado es el DEET y entre los segundos, el aceite de </a:t>
            </a:r>
            <a:r>
              <a:rPr lang="es-ES" sz="2800" kern="1200" dirty="0" err="1" smtClean="0">
                <a:solidFill>
                  <a:schemeClr val="tx2"/>
                </a:solidFill>
                <a:latin typeface="+mn-lt"/>
                <a:ea typeface="+mn-ea"/>
                <a:cs typeface="+mn-cs"/>
              </a:rPr>
              <a:t>citronella</a:t>
            </a:r>
            <a:r>
              <a:rPr lang="es-ES" sz="2800" kern="1200" dirty="0" smtClean="0">
                <a:solidFill>
                  <a:schemeClr val="tx2"/>
                </a:solidFill>
                <a:latin typeface="+mn-lt"/>
                <a:ea typeface="+mn-ea"/>
                <a:cs typeface="+mn-cs"/>
              </a:rPr>
              <a:t>.</a:t>
            </a:r>
            <a:endParaRPr lang="es-ES" dirty="0" smtClean="0"/>
          </a:p>
          <a:p>
            <a:pPr marL="274320" marR="0" indent="-274320" algn="l" defTabSz="914400" rtl="0" eaLnBrk="1" fontAlgn="auto" latinLnBrk="0" hangingPunct="1">
              <a:lnSpc>
                <a:spcPct val="100000"/>
              </a:lnSpc>
              <a:spcBef>
                <a:spcPct val="20000"/>
              </a:spcBef>
              <a:spcAft>
                <a:spcPts val="0"/>
              </a:spcAft>
              <a:buClr>
                <a:schemeClr val="accent1">
                  <a:lumMod val="60000"/>
                  <a:lumOff val="40000"/>
                </a:schemeClr>
              </a:buClr>
              <a:buSzTx/>
              <a:buFont typeface="Arial" pitchFamily="34" charset="0"/>
              <a:buChar char="•"/>
              <a:tabLst/>
              <a:defRPr/>
            </a:pPr>
            <a:r>
              <a:rPr lang="es-ES" sz="2800" kern="1200" dirty="0" smtClean="0">
                <a:solidFill>
                  <a:schemeClr val="tx2"/>
                </a:solidFill>
                <a:latin typeface="+mn-lt"/>
                <a:ea typeface="+mn-ea"/>
                <a:cs typeface="+mn-cs"/>
              </a:rPr>
              <a:t>Se usan habitualmente en forma de loción o espray, pero también se pueden encontrar cremas, parches, etc.</a:t>
            </a:r>
            <a:endParaRPr lang="es-ES" dirty="0" smtClean="0"/>
          </a:p>
        </p:txBody>
      </p:sp>
      <p:sp>
        <p:nvSpPr>
          <p:cNvPr id="4" name="3 Marcador de contenido"/>
          <p:cNvSpPr>
            <a:spLocks noGrp="1"/>
          </p:cNvSpPr>
          <p:nvPr>
            <p:ph sz="half" idx="2"/>
          </p:nvPr>
        </p:nvSpPr>
        <p:spPr/>
        <p:txBody>
          <a:bodyPr>
            <a:normAutofit fontScale="70000" lnSpcReduction="20000"/>
          </a:bodyPr>
          <a:lstStyle/>
          <a:p>
            <a:r>
              <a:rPr lang="es-ES" dirty="0" smtClean="0"/>
              <a:t>Si nos han picado, existen remedios para neutralizar los síntomas; aplicar amoniaco es uno de los remedios más útiles. Existen productos con acción calmante que evitan la hinchazón y alivian el picor; son formulaciones a base de amoniaco, aceites esenciales o antihistamínicos. Cuanto antes se utilicen tras la picadura, mayor será el efecto.</a:t>
            </a:r>
          </a:p>
          <a:p>
            <a:pPr marL="274320" marR="0" indent="-274320" algn="l" defTabSz="914400" rtl="0" eaLnBrk="1" fontAlgn="auto" latinLnBrk="0" hangingPunct="1">
              <a:lnSpc>
                <a:spcPct val="100000"/>
              </a:lnSpc>
              <a:spcBef>
                <a:spcPct val="20000"/>
              </a:spcBef>
              <a:spcAft>
                <a:spcPts val="0"/>
              </a:spcAft>
              <a:buClr>
                <a:schemeClr val="accent1">
                  <a:lumMod val="60000"/>
                  <a:lumOff val="40000"/>
                </a:schemeClr>
              </a:buClr>
              <a:buSzTx/>
              <a:buFont typeface="Arial" pitchFamily="34" charset="0"/>
              <a:buChar char="•"/>
              <a:tabLst/>
              <a:defRPr/>
            </a:pPr>
            <a:r>
              <a:rPr lang="es-ES" sz="2800" kern="1200" dirty="0" smtClean="0">
                <a:solidFill>
                  <a:schemeClr val="tx2"/>
                </a:solidFill>
                <a:latin typeface="+mn-lt"/>
                <a:ea typeface="+mn-ea"/>
                <a:cs typeface="+mn-cs"/>
              </a:rPr>
              <a:t>Hay personas que reaccionan de forma alérgica, en este caso, si la reacción es intensa,</a:t>
            </a:r>
          </a:p>
          <a:p>
            <a:pPr>
              <a:buNone/>
            </a:pPr>
            <a:endParaRPr lang="es-E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idx="1"/>
          </p:nvPr>
        </p:nvSpPr>
        <p:spPr>
          <a:xfrm>
            <a:off x="323528" y="5445224"/>
            <a:ext cx="8640960" cy="590789"/>
          </a:xfrm>
        </p:spPr>
        <p:txBody>
          <a:bodyPr numCol="2">
            <a:noAutofit/>
          </a:bodyPr>
          <a:lstStyle/>
          <a:p>
            <a:r>
              <a:rPr lang="es-ES" sz="1800" b="1" dirty="0" smtClean="0">
                <a:effectLst>
                  <a:outerShdw blurRad="38100" dist="38100" dir="2700000" algn="tl">
                    <a:srgbClr val="000000">
                      <a:alpha val="43137"/>
                    </a:srgbClr>
                  </a:outerShdw>
                </a:effectLst>
              </a:rPr>
              <a:t>G1: </a:t>
            </a:r>
            <a:r>
              <a:rPr lang="es-ES" sz="1800" dirty="0" smtClean="0">
                <a:effectLst>
                  <a:outerShdw blurRad="38100" dist="38100" dir="2700000" algn="tl">
                    <a:srgbClr val="000000">
                      <a:alpha val="43137"/>
                    </a:srgbClr>
                  </a:outerShdw>
                </a:effectLst>
              </a:rPr>
              <a:t>desinfectantes y biocidas generales;</a:t>
            </a:r>
          </a:p>
          <a:p>
            <a:r>
              <a:rPr lang="es-ES" sz="1800" b="1" dirty="0" smtClean="0">
                <a:effectLst>
                  <a:outerShdw blurRad="38100" dist="38100" dir="2700000" algn="tl">
                    <a:srgbClr val="000000">
                      <a:alpha val="43137"/>
                    </a:srgbClr>
                  </a:outerShdw>
                </a:effectLst>
              </a:rPr>
              <a:t>G2: </a:t>
            </a:r>
            <a:r>
              <a:rPr lang="es-ES" sz="1800" dirty="0" smtClean="0">
                <a:effectLst>
                  <a:outerShdw blurRad="38100" dist="38100" dir="2700000" algn="tl">
                    <a:srgbClr val="000000">
                      <a:alpha val="43137"/>
                    </a:srgbClr>
                  </a:outerShdw>
                </a:effectLst>
              </a:rPr>
              <a:t>conservantes; </a:t>
            </a:r>
          </a:p>
          <a:p>
            <a:r>
              <a:rPr lang="es-ES" sz="1800" b="1" dirty="0" smtClean="0">
                <a:effectLst>
                  <a:outerShdw blurRad="38100" dist="38100" dir="2700000" algn="tl">
                    <a:srgbClr val="000000">
                      <a:alpha val="43137"/>
                    </a:srgbClr>
                  </a:outerShdw>
                </a:effectLst>
              </a:rPr>
              <a:t>G3: </a:t>
            </a:r>
            <a:r>
              <a:rPr lang="es-ES" sz="1800" dirty="0" smtClean="0">
                <a:effectLst>
                  <a:outerShdw blurRad="38100" dist="38100" dir="2700000" algn="tl">
                    <a:srgbClr val="000000">
                      <a:alpha val="43137"/>
                    </a:srgbClr>
                  </a:outerShdw>
                </a:effectLst>
              </a:rPr>
              <a:t>plaguicidas; </a:t>
            </a:r>
          </a:p>
          <a:p>
            <a:r>
              <a:rPr lang="es-ES" sz="1800" b="1" dirty="0" smtClean="0">
                <a:effectLst>
                  <a:outerShdw blurRad="38100" dist="38100" dir="2700000" algn="tl">
                    <a:srgbClr val="000000">
                      <a:alpha val="43137"/>
                    </a:srgbClr>
                  </a:outerShdw>
                </a:effectLst>
              </a:rPr>
              <a:t>G4: </a:t>
            </a:r>
            <a:r>
              <a:rPr lang="es-ES" sz="1800" dirty="0" smtClean="0">
                <a:effectLst>
                  <a:outerShdw blurRad="38100" dist="38100" dir="2700000" algn="tl">
                    <a:srgbClr val="000000">
                      <a:alpha val="43137"/>
                    </a:srgbClr>
                  </a:outerShdw>
                </a:effectLst>
              </a:rPr>
              <a:t>otros biocidas</a:t>
            </a:r>
            <a:endParaRPr lang="es-ES" sz="1800" dirty="0">
              <a:effectLst>
                <a:outerShdw blurRad="38100" dist="38100" dir="2700000" algn="tl">
                  <a:srgbClr val="000000">
                    <a:alpha val="43137"/>
                  </a:srgbClr>
                </a:outerShdw>
              </a:effectLst>
            </a:endParaRPr>
          </a:p>
        </p:txBody>
      </p:sp>
      <p:sp>
        <p:nvSpPr>
          <p:cNvPr id="3" name="2 Título"/>
          <p:cNvSpPr>
            <a:spLocks noGrp="1"/>
          </p:cNvSpPr>
          <p:nvPr>
            <p:ph type="title"/>
          </p:nvPr>
        </p:nvSpPr>
        <p:spPr>
          <a:xfrm>
            <a:off x="457200" y="4463568"/>
            <a:ext cx="8305800" cy="981656"/>
          </a:xfrm>
        </p:spPr>
        <p:txBody>
          <a:bodyPr/>
          <a:lstStyle/>
          <a:p>
            <a:r>
              <a:rPr lang="es-ES" dirty="0" smtClean="0">
                <a:effectLst>
                  <a:outerShdw blurRad="38100" dist="38100" dir="2700000" algn="tl">
                    <a:srgbClr val="000000">
                      <a:alpha val="43137"/>
                    </a:srgbClr>
                  </a:outerShdw>
                </a:effectLst>
              </a:rPr>
              <a:t>TIPOS DE BIOCIDAS</a:t>
            </a:r>
            <a:endParaRPr lang="es-ES" dirty="0">
              <a:effectLst>
                <a:outerShdw blurRad="38100" dist="38100" dir="2700000" algn="tl">
                  <a:srgbClr val="000000">
                    <a:alpha val="43137"/>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GRUPO 1: </a:t>
            </a:r>
            <a:r>
              <a:rPr lang="es-ES" sz="2800" dirty="0" smtClean="0"/>
              <a:t>desinfectantes y biocidas generales</a:t>
            </a:r>
            <a:endParaRPr lang="es-ES" dirty="0"/>
          </a:p>
        </p:txBody>
      </p:sp>
      <p:sp>
        <p:nvSpPr>
          <p:cNvPr id="3" name="2 Marcador de contenido"/>
          <p:cNvSpPr>
            <a:spLocks noGrp="1"/>
          </p:cNvSpPr>
          <p:nvPr>
            <p:ph idx="1"/>
          </p:nvPr>
        </p:nvSpPr>
        <p:spPr/>
        <p:txBody>
          <a:bodyPr/>
          <a:lstStyle/>
          <a:p>
            <a:r>
              <a:rPr lang="es-ES" b="0" dirty="0" smtClean="0"/>
              <a:t>Biocidas para la higiene humana. </a:t>
            </a:r>
          </a:p>
          <a:p>
            <a:r>
              <a:rPr lang="es-ES" b="0" dirty="0" smtClean="0"/>
              <a:t>Desinfectantes utilizados en los ámbitos de la vida privada y de la salud publica.  </a:t>
            </a:r>
          </a:p>
          <a:p>
            <a:r>
              <a:rPr lang="es-ES" b="0" dirty="0" smtClean="0"/>
              <a:t>Biocidas para la higiene veterinaria. </a:t>
            </a:r>
          </a:p>
          <a:p>
            <a:r>
              <a:rPr lang="es-ES" b="0" dirty="0" smtClean="0"/>
              <a:t>Desinfectantes para superficies que están en contacto con alimentos y piensos. </a:t>
            </a:r>
          </a:p>
          <a:p>
            <a:r>
              <a:rPr lang="es-ES" b="0" dirty="0" smtClean="0"/>
              <a:t>Desinfectantes para agua potable. </a:t>
            </a:r>
            <a:endParaRPr lang="es-ES" b="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GRUPO 3: </a:t>
            </a:r>
            <a:r>
              <a:rPr lang="es-ES" sz="2800" dirty="0" smtClean="0"/>
              <a:t>plaguicidas</a:t>
            </a:r>
            <a:endParaRPr lang="es-ES" dirty="0"/>
          </a:p>
        </p:txBody>
      </p:sp>
      <p:sp>
        <p:nvSpPr>
          <p:cNvPr id="3" name="2 Marcador de contenido"/>
          <p:cNvSpPr>
            <a:spLocks noGrp="1"/>
          </p:cNvSpPr>
          <p:nvPr>
            <p:ph idx="1"/>
          </p:nvPr>
        </p:nvSpPr>
        <p:spPr/>
        <p:txBody>
          <a:bodyPr/>
          <a:lstStyle/>
          <a:p>
            <a:r>
              <a:rPr lang="es-ES" dirty="0" err="1" smtClean="0"/>
              <a:t>Rodenticidas</a:t>
            </a:r>
            <a:endParaRPr lang="es-ES" dirty="0" smtClean="0"/>
          </a:p>
          <a:p>
            <a:r>
              <a:rPr lang="es-ES" dirty="0" err="1" smtClean="0"/>
              <a:t>Avicidas</a:t>
            </a:r>
            <a:r>
              <a:rPr lang="es-ES" dirty="0" smtClean="0"/>
              <a:t> </a:t>
            </a:r>
          </a:p>
          <a:p>
            <a:r>
              <a:rPr lang="es-ES" dirty="0" err="1" smtClean="0"/>
              <a:t>Molusquicidas</a:t>
            </a:r>
            <a:endParaRPr lang="es-ES" dirty="0" smtClean="0"/>
          </a:p>
          <a:p>
            <a:r>
              <a:rPr lang="es-ES" dirty="0" err="1" smtClean="0"/>
              <a:t>Piscicidas</a:t>
            </a:r>
            <a:endParaRPr lang="es-ES" dirty="0" smtClean="0"/>
          </a:p>
          <a:p>
            <a:r>
              <a:rPr lang="es-ES" dirty="0" smtClean="0"/>
              <a:t>Insecticidas, acaricidas y productos para controlar otros artrópodos</a:t>
            </a:r>
          </a:p>
          <a:p>
            <a:r>
              <a:rPr lang="es-ES" dirty="0" smtClean="0"/>
              <a:t>Repelentes y atrayentes</a:t>
            </a:r>
          </a:p>
          <a:p>
            <a:endParaRPr lang="es-E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4463568"/>
            <a:ext cx="8305800" cy="1557720"/>
          </a:xfrm>
        </p:spPr>
        <p:txBody>
          <a:bodyPr>
            <a:normAutofit fontScale="90000"/>
          </a:bodyPr>
          <a:lstStyle/>
          <a:p>
            <a:r>
              <a:rPr lang="es-ES" dirty="0" smtClean="0"/>
              <a:t>MICROORGANISMOS. CLASIFICACIÓN Y CARACTERISTICAS. CADENA EPIDEMIOLÓGICA</a:t>
            </a:r>
            <a:endParaRPr lang="es-E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CLASIFICACIÓN Y CARACTERISTICAS </a:t>
            </a:r>
            <a:endParaRPr lang="es-ES" dirty="0"/>
          </a:p>
        </p:txBody>
      </p:sp>
      <p:sp>
        <p:nvSpPr>
          <p:cNvPr id="3" name="2 Marcador de contenido"/>
          <p:cNvSpPr>
            <a:spLocks noGrp="1"/>
          </p:cNvSpPr>
          <p:nvPr>
            <p:ph idx="1"/>
          </p:nvPr>
        </p:nvSpPr>
        <p:spPr/>
        <p:txBody>
          <a:bodyPr>
            <a:normAutofit/>
          </a:bodyPr>
          <a:lstStyle/>
          <a:p>
            <a:pPr rtl="0" eaLnBrk="1" latinLnBrk="0" hangingPunct="1"/>
            <a:r>
              <a:rPr lang="es-ES" sz="2400" kern="1200" dirty="0" smtClean="0">
                <a:solidFill>
                  <a:schemeClr val="tx2"/>
                </a:solidFill>
                <a:latin typeface="+mn-lt"/>
                <a:ea typeface="+mn-ea"/>
                <a:cs typeface="+mn-cs"/>
              </a:rPr>
              <a:t>En la ciencia denominada microbiología se estudian las bacterias, los virus y los hongos, aunque los virus tienen una estructura y unas características totalmente distintas a los de los otros dos grupos. </a:t>
            </a:r>
          </a:p>
          <a:p>
            <a:pPr lvl="0" rtl="0" eaLnBrk="1" latinLnBrk="0" hangingPunct="1"/>
            <a:r>
              <a:rPr lang="es-ES" dirty="0" smtClean="0">
                <a:solidFill>
                  <a:schemeClr val="tx2"/>
                </a:solidFill>
              </a:rPr>
              <a:t>En la ciencia denominada Parasitología se estudia el grupo de parásitos que se agrupan en protozoos, helmintos y artrópodos.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BACTERIAS</a:t>
            </a:r>
            <a:endParaRPr lang="es-ES" dirty="0"/>
          </a:p>
        </p:txBody>
      </p:sp>
      <p:sp>
        <p:nvSpPr>
          <p:cNvPr id="3" name="2 Marcador de contenido"/>
          <p:cNvSpPr>
            <a:spLocks noGrp="1"/>
          </p:cNvSpPr>
          <p:nvPr>
            <p:ph idx="1"/>
          </p:nvPr>
        </p:nvSpPr>
        <p:spPr/>
        <p:txBody>
          <a:bodyPr>
            <a:normAutofit/>
          </a:bodyPr>
          <a:lstStyle/>
          <a:p>
            <a:r>
              <a:rPr lang="es-ES" sz="2000" dirty="0" smtClean="0"/>
              <a:t>Son organismos unicelulares con estructura procariota (sin membrana nuclear) de tamaño muy pequeño, para visualizarlas se necesita un microscopio óptico usando tintes para observarlas mejor. </a:t>
            </a:r>
          </a:p>
          <a:p>
            <a:r>
              <a:rPr lang="es-ES" sz="2000" dirty="0" smtClean="0"/>
              <a:t>La mayoría tiene forma esférica (cocos) o alargada (bacilos) </a:t>
            </a:r>
            <a:endParaRPr lang="es-ES" sz="2000" dirty="0"/>
          </a:p>
        </p:txBody>
      </p:sp>
      <p:pic>
        <p:nvPicPr>
          <p:cNvPr id="6146" name="Picture 2" descr="Resultado de imagen de bacterias"/>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2123728" y="3501008"/>
            <a:ext cx="4810134" cy="3006334"/>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VIRUS</a:t>
            </a:r>
            <a:r>
              <a:rPr lang="es-ES" baseline="0" dirty="0" smtClean="0"/>
              <a:t> </a:t>
            </a:r>
            <a:endParaRPr lang="es-ES" dirty="0"/>
          </a:p>
        </p:txBody>
      </p:sp>
      <p:sp>
        <p:nvSpPr>
          <p:cNvPr id="3" name="2 Marcador de contenido"/>
          <p:cNvSpPr>
            <a:spLocks noGrp="1"/>
          </p:cNvSpPr>
          <p:nvPr>
            <p:ph idx="1"/>
          </p:nvPr>
        </p:nvSpPr>
        <p:spPr/>
        <p:txBody>
          <a:bodyPr>
            <a:normAutofit/>
          </a:bodyPr>
          <a:lstStyle/>
          <a:p>
            <a:pPr rtl="0" eaLnBrk="1" latinLnBrk="0" hangingPunct="1"/>
            <a:r>
              <a:rPr lang="es-ES" baseline="0" dirty="0" smtClean="0"/>
              <a:t> </a:t>
            </a:r>
            <a:r>
              <a:rPr lang="es-ES" sz="2000" kern="1200" dirty="0" smtClean="0">
                <a:solidFill>
                  <a:schemeClr val="tx2"/>
                </a:solidFill>
                <a:latin typeface="+mn-lt"/>
                <a:ea typeface="+mn-ea"/>
                <a:cs typeface="+mn-cs"/>
              </a:rPr>
              <a:t>Los virus son estructuras no celulares constituidas por material genético y proteínas, que únicamente tienen capacidad para desarrollarse en el interior de células vivas.</a:t>
            </a:r>
          </a:p>
          <a:p>
            <a:pPr rtl="0" eaLnBrk="1" latinLnBrk="0" hangingPunct="1"/>
            <a:r>
              <a:rPr lang="es-ES" sz="2000" kern="1200" dirty="0" smtClean="0">
                <a:solidFill>
                  <a:schemeClr val="tx2"/>
                </a:solidFill>
                <a:latin typeface="+mn-lt"/>
                <a:ea typeface="+mn-ea"/>
                <a:cs typeface="+mn-cs"/>
              </a:rPr>
              <a:t>Son</a:t>
            </a:r>
            <a:r>
              <a:rPr lang="es-ES" sz="2000" kern="1200" baseline="0" dirty="0" smtClean="0">
                <a:solidFill>
                  <a:schemeClr val="tx2"/>
                </a:solidFill>
                <a:latin typeface="+mn-lt"/>
                <a:ea typeface="+mn-ea"/>
                <a:cs typeface="+mn-cs"/>
              </a:rPr>
              <a:t> tan pequeños que solo los más grandes se pueden apreciar a microscopio electrónico debido a que </a:t>
            </a:r>
            <a:r>
              <a:rPr lang="es-ES" sz="2000" kern="1200" dirty="0" smtClean="0">
                <a:solidFill>
                  <a:schemeClr val="tx2"/>
                </a:solidFill>
                <a:latin typeface="+mn-lt"/>
                <a:ea typeface="+mn-ea"/>
                <a:cs typeface="+mn-cs"/>
              </a:rPr>
              <a:t>su tamaño oscila entre 20 y 300 </a:t>
            </a:r>
            <a:r>
              <a:rPr lang="es-ES" sz="2000" kern="1200" dirty="0" err="1" smtClean="0">
                <a:solidFill>
                  <a:schemeClr val="tx2"/>
                </a:solidFill>
                <a:latin typeface="+mn-lt"/>
                <a:ea typeface="+mn-ea"/>
                <a:cs typeface="+mn-cs"/>
              </a:rPr>
              <a:t>nm</a:t>
            </a:r>
            <a:r>
              <a:rPr lang="es-ES" sz="2000" kern="1200" dirty="0" smtClean="0">
                <a:solidFill>
                  <a:schemeClr val="tx2"/>
                </a:solidFill>
                <a:latin typeface="+mn-lt"/>
                <a:ea typeface="+mn-ea"/>
                <a:cs typeface="+mn-cs"/>
              </a:rPr>
              <a:t>.</a:t>
            </a:r>
          </a:p>
          <a:p>
            <a:pPr rtl="0" eaLnBrk="1" latinLnBrk="0" hangingPunct="1"/>
            <a:r>
              <a:rPr lang="es-ES" sz="2000" kern="1200" dirty="0" smtClean="0">
                <a:solidFill>
                  <a:schemeClr val="tx2"/>
                </a:solidFill>
                <a:latin typeface="+mn-lt"/>
                <a:ea typeface="+mn-ea"/>
                <a:cs typeface="+mn-cs"/>
              </a:rPr>
              <a:t>Pueden presentar formas variadas, desde simetría helicoidal o </a:t>
            </a:r>
            <a:r>
              <a:rPr lang="es-ES" sz="2000" kern="1200" dirty="0" err="1" smtClean="0">
                <a:solidFill>
                  <a:schemeClr val="tx2"/>
                </a:solidFill>
                <a:latin typeface="+mn-lt"/>
                <a:ea typeface="+mn-ea"/>
                <a:cs typeface="+mn-cs"/>
              </a:rPr>
              <a:t>icosaédrica</a:t>
            </a:r>
            <a:r>
              <a:rPr lang="es-ES" sz="2000" kern="1200" dirty="0" smtClean="0">
                <a:solidFill>
                  <a:schemeClr val="tx2"/>
                </a:solidFill>
                <a:latin typeface="+mn-lt"/>
                <a:ea typeface="+mn-ea"/>
                <a:cs typeface="+mn-cs"/>
              </a:rPr>
              <a:t> a formas no definidas o complejas. El material genético se encuentra en el interior de una cubierta proteica que es la que da forma al virus. </a:t>
            </a:r>
            <a:endParaRPr lang="es-ES" sz="2000" dirty="0" smtClean="0"/>
          </a:p>
        </p:txBody>
      </p:sp>
      <p:sp>
        <p:nvSpPr>
          <p:cNvPr id="5122" name="AutoShape 2" descr="Resultado de imagen de virus tip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5124" name="AutoShape 4" descr="Resultado de imagen de virus tip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5126" name="AutoShape 6" descr="Resultado de imagen de virus tip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5128" name="AutoShape 8" descr="Resultado de imagen de virus tip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5130" name="AutoShape 10" descr="Resultado de imagen de virus tip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4" name="AutoShape 2" descr="Resultado de imagen de viru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5" name="AutoShape 4" descr="Resultado de imagen de viru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6" name="AutoShape 6" descr="Resultado de imagen de viru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7" name="Picture 8" descr="Resultado de imagen de virus"/>
          <p:cNvPicPr>
            <a:picLocks noChangeAspect="1" noChangeArrowheads="1"/>
          </p:cNvPicPr>
          <p:nvPr/>
        </p:nvPicPr>
        <p:blipFill>
          <a:blip r:embed="rId2" cstate="print"/>
          <a:srcRect/>
          <a:stretch>
            <a:fillRect/>
          </a:stretch>
        </p:blipFill>
        <p:spPr bwMode="auto">
          <a:xfrm>
            <a:off x="3059832" y="4725144"/>
            <a:ext cx="3240152" cy="1822915"/>
          </a:xfrm>
          <a:prstGeom prst="rect">
            <a:avLst/>
          </a:prstGeom>
          <a:noFill/>
        </p:spPr>
      </p:pic>
    </p:spTree>
  </p:cSld>
  <p:clrMapOvr>
    <a:masterClrMapping/>
  </p:clrMapOvr>
</p:sld>
</file>

<file path=ppt/theme/theme1.xml><?xml version="1.0" encoding="utf-8"?>
<a:theme xmlns:a="http://schemas.openxmlformats.org/drawingml/2006/main" name="Paja">
  <a:themeElements>
    <a:clrScheme name="Azul">
      <a:dk1>
        <a:sysClr val="windowText" lastClr="000000"/>
      </a:dk1>
      <a:lt1>
        <a:sysClr val="window" lastClr="FFFFFF"/>
      </a:lt1>
      <a:dk2>
        <a:srgbClr val="1D3641"/>
      </a:dk2>
      <a:lt2>
        <a:srgbClr val="E0EEF5"/>
      </a:lt2>
      <a:accent1>
        <a:srgbClr val="BCDAE9"/>
      </a:accent1>
      <a:accent2>
        <a:srgbClr val="759AA5"/>
      </a:accent2>
      <a:accent3>
        <a:srgbClr val="A3CCE1"/>
      </a:accent3>
      <a:accent4>
        <a:srgbClr val="66AACD"/>
      </a:accent4>
      <a:accent5>
        <a:srgbClr val="809DB3"/>
      </a:accent5>
      <a:accent6>
        <a:srgbClr val="3D7188"/>
      </a:accent6>
      <a:hlink>
        <a:srgbClr val="3885AD"/>
      </a:hlink>
      <a:folHlink>
        <a:srgbClr val="255973"/>
      </a:folHlink>
    </a:clrScheme>
    <a:fontScheme name="Intermedio">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ja">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1611</TotalTime>
  <Words>2441</Words>
  <Application>Microsoft Office PowerPoint</Application>
  <PresentationFormat>Presentación en pantalla (4:3)</PresentationFormat>
  <Paragraphs>175</Paragraphs>
  <Slides>24</Slides>
  <Notes>1</Notes>
  <HiddenSlides>0</HiddenSlides>
  <MMClips>0</MMClips>
  <ScaleCrop>false</ScaleCrop>
  <HeadingPairs>
    <vt:vector size="4" baseType="variant">
      <vt:variant>
        <vt:lpstr>Tema</vt:lpstr>
      </vt:variant>
      <vt:variant>
        <vt:i4>1</vt:i4>
      </vt:variant>
      <vt:variant>
        <vt:lpstr>Títulos de diapositiva</vt:lpstr>
      </vt:variant>
      <vt:variant>
        <vt:i4>24</vt:i4>
      </vt:variant>
    </vt:vector>
  </HeadingPairs>
  <TitlesOfParts>
    <vt:vector size="25" baseType="lpstr">
      <vt:lpstr>Paja</vt:lpstr>
      <vt:lpstr>RESUMEN TEMA 9: Biocidas </vt:lpstr>
      <vt:lpstr>DEFINICIÓN DE BIOCIDA</vt:lpstr>
      <vt:lpstr>TIPOS DE BIOCIDAS</vt:lpstr>
      <vt:lpstr>GRUPO 1: desinfectantes y biocidas generales</vt:lpstr>
      <vt:lpstr>GRUPO 3: plaguicidas</vt:lpstr>
      <vt:lpstr>MICROORGANISMOS. CLASIFICACIÓN Y CARACTERISTICAS. CADENA EPIDEMIOLÓGICA</vt:lpstr>
      <vt:lpstr>CLASIFICACIÓN Y CARACTERISTICAS </vt:lpstr>
      <vt:lpstr>BACTERIAS</vt:lpstr>
      <vt:lpstr>VIRUS </vt:lpstr>
      <vt:lpstr>HONGOS </vt:lpstr>
      <vt:lpstr>PARASITOS</vt:lpstr>
      <vt:lpstr>CADENA EPIDEMIOLÓGICA</vt:lpstr>
      <vt:lpstr>FUENTE DE INFECCIÓN</vt:lpstr>
      <vt:lpstr>MECANISMO DE TRNSMISIÓN</vt:lpstr>
      <vt:lpstr>Huésped o persona susceptible</vt:lpstr>
      <vt:lpstr>Profilaxis</vt:lpstr>
      <vt:lpstr>ANTISEPTICOS Y DESINFECTANTES</vt:lpstr>
      <vt:lpstr>DEFINICIÓN DE ANTISEPTICO</vt:lpstr>
      <vt:lpstr>TIPOS Y CARACTERISTICAS</vt:lpstr>
      <vt:lpstr>DEFINICIÓN DE DESINFECTANTE</vt:lpstr>
      <vt:lpstr>PERICULICIDAS Y REPELENTES DE INSECTOS *</vt:lpstr>
      <vt:lpstr>DEFINICIÓN DE PERICULICIDA</vt:lpstr>
      <vt:lpstr>PEDICULOSIS EN LA CABEZA</vt:lpstr>
      <vt:lpstr>REPELENTES DE INSECTOS Y PRODUCTOS PARA PICADURAS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Irene Parra</dc:creator>
  <cp:lastModifiedBy>Irene Parra Segovia</cp:lastModifiedBy>
  <cp:revision>20</cp:revision>
  <dcterms:created xsi:type="dcterms:W3CDTF">2020-02-11T19:13:54Z</dcterms:created>
  <dcterms:modified xsi:type="dcterms:W3CDTF">2020-05-03T11:05:24Z</dcterms:modified>
</cp:coreProperties>
</file>