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135" autoAdjust="0"/>
    <p:restoredTop sz="86379" autoAdjust="0"/>
  </p:normalViewPr>
  <p:slideViewPr>
    <p:cSldViewPr>
      <p:cViewPr>
        <p:scale>
          <a:sx n="60" d="100"/>
          <a:sy n="60" d="100"/>
        </p:scale>
        <p:origin x="-768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9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9695" y="5096663"/>
            <a:ext cx="3275648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8057746" y="-1688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9694" y="3425364"/>
            <a:ext cx="2721975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1215" y="1"/>
            <a:ext cx="5689443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33892" y="1"/>
            <a:ext cx="5207252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208" y="453051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6528440" y="5422906"/>
            <a:ext cx="55245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7244572" y="3776986"/>
            <a:ext cx="1905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=""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316" y="3955666"/>
            <a:ext cx="3275648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=""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316" y="4633362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16" y="4892977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=""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316" y="5334300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16" y="5593915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=""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675733" y="1561557"/>
            <a:ext cx="2230418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C51D0359-A547-4B21-8850-06B9F1CDF9CE}"/>
              </a:ext>
            </a:extLst>
          </p:cNvPr>
          <p:cNvSpPr/>
          <p:nvPr/>
        </p:nvSpPr>
        <p:spPr>
          <a:xfrm>
            <a:off x="5379309" y="-12694"/>
            <a:ext cx="37338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8057746" y="-1688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941" y="3429000"/>
            <a:ext cx="2721975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272C-BCF3-41B6-B354-29D6266797BD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272C-BCF3-41B6-B354-29D6266797BD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272C-BCF3-41B6-B354-29D6266797BD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825624"/>
            <a:ext cx="3868340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23459"/>
            <a:ext cx="3868340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828800"/>
            <a:ext cx="3887391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=""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23459"/>
            <a:ext cx="3887391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272C-BCF3-41B6-B354-29D6266797BD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582" y="1825624"/>
            <a:ext cx="38862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=""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1892" y="532519"/>
            <a:ext cx="4812108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272C-BCF3-41B6-B354-29D6266797BD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272C-BCF3-41B6-B354-29D6266797BD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1"/>
            <a:ext cx="4989909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272C-BCF3-41B6-B354-29D6266797BD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="" xmlns:a16="http://schemas.microsoft.com/office/drawing/2014/main" id="{436C4D92-1746-4D54-8232-468DFF66CF79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=""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272C-BCF3-41B6-B354-29D6266797BD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310" y="2373273"/>
            <a:ext cx="8453738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272C-BCF3-41B6-B354-29D6266797BD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85626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586" y="0"/>
            <a:ext cx="2921125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CE8B26E3-C9CA-4CFF-8221-19518F497FF4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A9957602-C843-44E0-A93F-66AF5A6A0F0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2518" y="90805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272C-BCF3-41B6-B354-29D6266797BD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4119110" y="-12675"/>
            <a:ext cx="409281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4109591" y="-12675"/>
            <a:ext cx="428318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F469DEB5-CC79-4D71-8360-0B10B3424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2518" y="2050476"/>
            <a:ext cx="3411140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9EE0722D-F13C-4FFB-9E31-CC024B92E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2518" y="2839714"/>
            <a:ext cx="3411140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="" xmlns:a16="http://schemas.microsoft.com/office/drawing/2014/main" id="{827885C7-FA6F-4513-83BC-BEAD42F63D5B}"/>
              </a:ext>
            </a:extLst>
          </p:cNvPr>
          <p:cNvSpPr/>
          <p:nvPr/>
        </p:nvSpPr>
        <p:spPr>
          <a:xfrm>
            <a:off x="5236461" y="172667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30961087-B677-45AC-8D02-FEE615D17609}"/>
              </a:ext>
            </a:extLst>
          </p:cNvPr>
          <p:cNvSpPr/>
          <p:nvPr/>
        </p:nvSpPr>
        <p:spPr>
          <a:xfrm>
            <a:off x="802028" y="-12675"/>
            <a:ext cx="751935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28828" y="1483676"/>
            <a:ext cx="4816056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890" y="123190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272C-BCF3-41B6-B354-29D6266797BD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551" y="3889184"/>
            <a:ext cx="3411140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46691B2-7AF3-4CAC-A285-36444A9101D9}"/>
              </a:ext>
            </a:extLst>
          </p:cNvPr>
          <p:cNvSpPr/>
          <p:nvPr/>
        </p:nvSpPr>
        <p:spPr>
          <a:xfrm>
            <a:off x="9144885" y="4156602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FE8ACF66-A148-4D4F-A35C-837CDC6B154D}"/>
              </a:ext>
            </a:extLst>
          </p:cNvPr>
          <p:cNvSpPr/>
          <p:nvPr/>
        </p:nvSpPr>
        <p:spPr>
          <a:xfrm>
            <a:off x="9144885" y="4682093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5F10B1F7-5633-4C8B-A868-72D9C782C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336" y="2374901"/>
            <a:ext cx="3424238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="" xmlns:a16="http://schemas.microsoft.com/office/drawing/2014/main" id="{CBA9BCD0-48BA-4D5B-8871-61204EACE4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8337" y="3165302"/>
            <a:ext cx="3437335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F44C9A9-0E74-4918-9B66-273196D2956C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4FD74D9D-1BEE-4A13-ABAA-5FBA5C4D1BF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781051"/>
            <a:ext cx="78867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4964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272C-BCF3-41B6-B354-29D6266797BD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0" y="1898651"/>
            <a:ext cx="78866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="" xmlns:a16="http://schemas.microsoft.com/office/drawing/2014/main" id="{258EB2BC-F42B-4177-83EB-F2D2BF76129C}"/>
              </a:ext>
            </a:extLst>
          </p:cNvPr>
          <p:cNvSpPr/>
          <p:nvPr/>
        </p:nvSpPr>
        <p:spPr>
          <a:xfrm>
            <a:off x="2264283" y="1583026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16970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484" y="3294246"/>
            <a:ext cx="3274219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80489" y="3294246"/>
            <a:ext cx="3274219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7" name="Graphic 39">
            <a:extLst>
              <a:ext uri="{FF2B5EF4-FFF2-40B4-BE49-F238E27FC236}">
                <a16:creationId xmlns=""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BE8D45D-1E08-4F59-96CC-EA53D7CA6AB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8E968353-82DA-42A2-88B6-AEFCF124AF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2065" y="1474970"/>
            <a:ext cx="3296444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272C-BCF3-41B6-B354-29D6266797BD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7417" y="2592570"/>
            <a:ext cx="4223164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594789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94790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594808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94809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049425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49425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6049443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=""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49444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7504060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=""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04061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7504079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=""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04080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=""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83419" y="908051"/>
            <a:ext cx="3213497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icono para agregar un gráfico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="" xmlns:a16="http://schemas.microsoft.com/office/drawing/2014/main" id="{D0A213E0-4DC9-4F6A-98B8-21DE9AE2D9B0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=""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4298865" y="2267880"/>
            <a:ext cx="2262656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="" xmlns:a16="http://schemas.microsoft.com/office/drawing/2014/main" id="{F21AF1E2-466C-487E-86AF-CA6FFFCA272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="" xmlns:a16="http://schemas.microsoft.com/office/drawing/2014/main" id="{531F1BC1-79BD-45BA-B27E-7A2C62A65EC9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808" y="2134676"/>
            <a:ext cx="2552481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272C-BCF3-41B6-B354-29D6266797BD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7054" y="3252275"/>
            <a:ext cx="2547128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=""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43300" y="1493215"/>
            <a:ext cx="4920854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icono para agregar una tabla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="" xmlns:a16="http://schemas.microsoft.com/office/drawing/2014/main" id="{2B29CFAD-7DFA-43C8-BC78-F666303C4A65}"/>
              </a:ext>
            </a:extLst>
          </p:cNvPr>
          <p:cNvGrpSpPr/>
          <p:nvPr/>
        </p:nvGrpSpPr>
        <p:grpSpPr>
          <a:xfrm flipH="1">
            <a:off x="-2608" y="0"/>
            <a:ext cx="16416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=""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671745" y="2912162"/>
            <a:ext cx="2086425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=""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9142995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5509387" y="-12701"/>
            <a:ext cx="3638909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7336729" y="458515"/>
            <a:ext cx="1809929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9525" y="2355829"/>
            <a:ext cx="2143336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F8CA5B8-0BAD-4554-87FE-E0910E6CD5C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12CBB0CF-5FCC-4507-BD7B-C02386D2A23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349863"/>
            <a:ext cx="78867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09740" y="5718810"/>
            <a:ext cx="5524520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875" y="5155440"/>
            <a:ext cx="200025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6619575" y="2044902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6607667" y="2029025"/>
            <a:ext cx="581082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5497454" y="-9526"/>
            <a:ext cx="3648434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7325212" y="442639"/>
            <a:ext cx="1819454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49472789-B79C-464F-9D88-E51F8B5062D3}"/>
              </a:ext>
            </a:extLst>
          </p:cNvPr>
          <p:cNvSpPr/>
          <p:nvPr/>
        </p:nvSpPr>
        <p:spPr>
          <a:xfrm>
            <a:off x="-7144" y="2340318"/>
            <a:ext cx="2152862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="" xmlns:a16="http://schemas.microsoft.com/office/drawing/2014/main" id="{DD823940-1850-4484-BDCE-3D9B898D6787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="" xmlns:a16="http://schemas.microsoft.com/office/drawing/2014/main" id="{6FFA8582-48C8-4154-ACF0-5F6412FAAE0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=""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683419" y="908050"/>
            <a:ext cx="7777163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icno para agregar medios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6605571" y="2003790"/>
            <a:ext cx="5814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6A97B71-3A84-4844-BDB5-E3F77302BBC0}"/>
              </a:ext>
            </a:extLst>
          </p:cNvPr>
          <p:cNvSpPr/>
          <p:nvPr/>
        </p:nvSpPr>
        <p:spPr>
          <a:xfrm>
            <a:off x="7335034" y="430740"/>
            <a:ext cx="181092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7322081" y="410418"/>
            <a:ext cx="1829983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759BB951-621D-4456-A832-116187764B2E}"/>
              </a:ext>
            </a:extLst>
          </p:cNvPr>
          <p:cNvSpPr/>
          <p:nvPr/>
        </p:nvSpPr>
        <p:spPr>
          <a:xfrm>
            <a:off x="5505736" y="-16344"/>
            <a:ext cx="3640904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F8008CE-2F0A-4568-9C4A-C347A4880513}"/>
              </a:ext>
            </a:extLst>
          </p:cNvPr>
          <p:cNvSpPr/>
          <p:nvPr/>
        </p:nvSpPr>
        <p:spPr>
          <a:xfrm>
            <a:off x="5495668" y="-16344"/>
            <a:ext cx="3650435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=""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0" y="5707146"/>
            <a:ext cx="5524520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grpSp>
        <p:nvGrpSpPr>
          <p:cNvPr id="2" name="Group 9">
            <a:extLst>
              <a:ext uri="{FF2B5EF4-FFF2-40B4-BE49-F238E27FC236}">
                <a16:creationId xmlns="" xmlns:a16="http://schemas.microsoft.com/office/drawing/2014/main" id="{223A17C7-5A8B-4D9D-AC8A-2486018F3FB8}"/>
              </a:ext>
            </a:extLst>
          </p:cNvPr>
          <p:cNvGrpSpPr/>
          <p:nvPr/>
        </p:nvGrpSpPr>
        <p:grpSpPr>
          <a:xfrm>
            <a:off x="-14099" y="2319272"/>
            <a:ext cx="2163177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=""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58168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E272C-BCF3-41B6-B354-29D6266797BD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3268" y="5816820"/>
            <a:ext cx="4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8A7DA80F-CEC8-4947-848F-9ED8AC081DA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218" y="5816820"/>
            <a:ext cx="2549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smtClean="0"/>
              <a:t>Sistemas de medición de la temperatura corporal</a:t>
            </a:r>
            <a:r>
              <a:rPr lang="es-ES" sz="4800" u="dbl" dirty="0" smtClean="0"/>
              <a:t/>
            </a:r>
            <a:br>
              <a:rPr lang="es-ES" sz="4800" u="dbl" dirty="0" smtClean="0"/>
            </a:br>
            <a:endParaRPr lang="es-ES" sz="4800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 smtClean="0"/>
              <a:t>Abril</a:t>
            </a:r>
          </a:p>
          <a:p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589694" y="3645024"/>
            <a:ext cx="2721975" cy="1008112"/>
          </a:xfrm>
        </p:spPr>
        <p:txBody>
          <a:bodyPr>
            <a:normAutofit/>
          </a:bodyPr>
          <a:lstStyle/>
          <a:p>
            <a:r>
              <a:rPr lang="es-ES" dirty="0" smtClean="0"/>
              <a:t>Irene</a:t>
            </a:r>
          </a:p>
          <a:p>
            <a:r>
              <a:rPr lang="es-ES" dirty="0" smtClean="0"/>
              <a:t>Parra</a:t>
            </a:r>
            <a:endParaRPr lang="es-ES" dirty="0"/>
          </a:p>
        </p:txBody>
      </p:sp>
      <p:pic>
        <p:nvPicPr>
          <p:cNvPr id="1026" name="Picture 2" descr="C:\ArchivosI\1 FAR\DISPEN\Sistemas de medición de la temperatura corporal\boceto-dibujado-mano-termometro-digital-negro_93150-58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58" t="36078" r="2645" b="33014"/>
          <a:stretch>
            <a:fillRect/>
          </a:stretch>
        </p:blipFill>
        <p:spPr bwMode="auto">
          <a:xfrm rot="19592269">
            <a:off x="3847682" y="2449062"/>
            <a:ext cx="5392082" cy="11790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es-ES" sz="1400" kern="1000" dirty="0" smtClean="0">
                <a:ea typeface="+mj-ea"/>
                <a:cs typeface="+mj-cs"/>
              </a:rPr>
              <a:t>La temperatura interna del organismo se mantiene prácticamente constante dentro de unos límites muy estrechos, entre los 36ºC y 37ºC. El centro nervioso termorregulador del hipotálamo es el encargado de regularla.</a:t>
            </a: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es-ES" sz="1400" kern="1000" dirty="0" smtClean="0">
                <a:ea typeface="+mj-ea"/>
                <a:cs typeface="+mj-cs"/>
              </a:rPr>
              <a:t>Los factores que modifican la temperatura son: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s-ES" b="1" u="none" strike="noStrike" kern="1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Alteraciones cíclicas a lo largo de la jornada:</a:t>
            </a:r>
            <a:r>
              <a:rPr lang="es-ES" kern="1000" dirty="0" smtClean="0">
                <a:ea typeface="+mj-ea"/>
                <a:cs typeface="+mj-cs"/>
              </a:rPr>
              <a:t> </a:t>
            </a:r>
            <a:r>
              <a:rPr lang="es-ES" u="none" strike="noStrike" kern="1000" dirty="0" smtClean="0">
                <a:ea typeface="+mj-ea"/>
                <a:cs typeface="+mj-cs"/>
              </a:rPr>
              <a:t>Se deben a los ritmos circadianos del organismo. La temperatura suele ser menor a primera hora de la mañana y va aumentando ligeramente hasta alcanzar un máximo a últimas horas de la tarde (no más de un grado respecto a la mínima).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s-ES" b="1" kern="1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Edad: </a:t>
            </a:r>
            <a:r>
              <a:rPr lang="es-ES" kern="1000" dirty="0" smtClean="0">
                <a:ea typeface="+mj-ea"/>
                <a:cs typeface="+mj-cs"/>
              </a:rPr>
              <a:t>Los niños pequeños pueden sufrir variaciones más bruscas, que se deben a su inmadurez, mientras que los ancianos suelen tener valores menores, en torno a los 36</a:t>
            </a:r>
            <a:r>
              <a:rPr lang="es-ES" kern="1000" baseline="30000" dirty="0" smtClean="0">
                <a:ea typeface="+mj-ea"/>
                <a:cs typeface="+mj-cs"/>
              </a:rPr>
              <a:t>o</a:t>
            </a:r>
            <a:r>
              <a:rPr lang="es-ES" kern="1000" dirty="0" smtClean="0">
                <a:ea typeface="+mj-ea"/>
                <a:cs typeface="+mj-cs"/>
              </a:rPr>
              <a:t>c.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s-ES" b="1" kern="1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Ciclo menstrual. </a:t>
            </a:r>
            <a:endParaRPr lang="es-ES" kern="1000" dirty="0" smtClean="0">
              <a:ea typeface="+mj-ea"/>
              <a:cs typeface="+mj-cs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s-ES" b="1" kern="1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Zona corporal: </a:t>
            </a:r>
            <a:r>
              <a:rPr lang="es-ES" kern="1000" dirty="0" smtClean="0">
                <a:ea typeface="+mj-ea"/>
                <a:cs typeface="+mj-cs"/>
              </a:rPr>
              <a:t>La temperatura rectal es mayor que la oral y esta, a su vez, mayor que la axilar.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s-ES" b="1" u="none" strike="noStrike" kern="1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Otros: </a:t>
            </a:r>
            <a:r>
              <a:rPr lang="es-ES" u="none" strike="noStrike" kern="1000" dirty="0" smtClean="0">
                <a:ea typeface="+mj-ea"/>
                <a:cs typeface="+mj-cs"/>
              </a:rPr>
              <a:t>El ejercicio físico, las comidas o el estrés. </a:t>
            </a:r>
            <a:endParaRPr lang="es-ES" sz="900" kern="1000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kern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2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s-ES" sz="1800" b="1" kern="1200" dirty="0" smtClean="0">
                <a:ea typeface="+mj-ea"/>
                <a:cs typeface="+mj-cs"/>
              </a:rPr>
              <a:t>Los nombres que reciben las variaciones patológicas de la temperatura son:</a:t>
            </a:r>
          </a:p>
          <a:p>
            <a:pPr lvl="1">
              <a:lnSpc>
                <a:spcPct val="100000"/>
              </a:lnSpc>
            </a:pPr>
            <a:r>
              <a:rPr lang="es-ES" sz="1600" b="1" u="none" strike="noStrike" kern="1200" dirty="0" smtClean="0">
                <a:ea typeface="+mj-ea"/>
                <a:cs typeface="+mj-cs"/>
              </a:rPr>
              <a:t>Hipotermia: cuando es inferior a 36ºC.</a:t>
            </a:r>
          </a:p>
          <a:p>
            <a:pPr lvl="1">
              <a:lnSpc>
                <a:spcPct val="100000"/>
              </a:lnSpc>
            </a:pPr>
            <a:r>
              <a:rPr lang="es-ES" sz="1600" b="1" u="none" strike="noStrike" kern="1200" dirty="0" smtClean="0">
                <a:ea typeface="+mj-ea"/>
                <a:cs typeface="+mj-cs"/>
              </a:rPr>
              <a:t>Febrícula: temperatura entre 37,1ºC y 37,9ºC.</a:t>
            </a:r>
          </a:p>
          <a:p>
            <a:pPr lvl="1">
              <a:lnSpc>
                <a:spcPct val="100000"/>
              </a:lnSpc>
            </a:pPr>
            <a:r>
              <a:rPr lang="es-ES" sz="1600" b="1" u="none" strike="noStrike" kern="1200" dirty="0" smtClean="0">
                <a:ea typeface="+mj-ea"/>
                <a:cs typeface="+mj-cs"/>
              </a:rPr>
              <a:t>Hipertermia o fiebre:</a:t>
            </a:r>
          </a:p>
          <a:p>
            <a:pPr lvl="2">
              <a:lnSpc>
                <a:spcPct val="100000"/>
              </a:lnSpc>
            </a:pPr>
            <a:r>
              <a:rPr lang="es-ES" b="1" u="none" strike="noStrike" kern="1200" dirty="0" smtClean="0">
                <a:ea typeface="+mj-ea"/>
                <a:cs typeface="+mj-cs"/>
              </a:rPr>
              <a:t>Fiebre moderada: hasta 39ºC</a:t>
            </a:r>
          </a:p>
          <a:p>
            <a:pPr lvl="2">
              <a:lnSpc>
                <a:spcPct val="100000"/>
              </a:lnSpc>
            </a:pPr>
            <a:r>
              <a:rPr lang="es-ES" b="1" u="none" strike="noStrike" kern="1200" dirty="0" smtClean="0">
                <a:ea typeface="+mj-ea"/>
                <a:cs typeface="+mj-cs"/>
              </a:rPr>
              <a:t>Alta: entre 39ºC y 40ºC</a:t>
            </a:r>
          </a:p>
          <a:p>
            <a:pPr lvl="2">
              <a:lnSpc>
                <a:spcPct val="100000"/>
              </a:lnSpc>
            </a:pPr>
            <a:r>
              <a:rPr lang="es-ES" b="1" u="none" strike="noStrike" kern="1200" dirty="0" err="1" smtClean="0">
                <a:ea typeface="+mj-ea"/>
                <a:cs typeface="+mj-cs"/>
              </a:rPr>
              <a:t>Hiperpirexia</a:t>
            </a:r>
            <a:r>
              <a:rPr lang="es-ES" b="1" u="none" strike="noStrike" kern="1200" dirty="0" smtClean="0">
                <a:ea typeface="+mj-ea"/>
                <a:cs typeface="+mj-cs"/>
              </a:rPr>
              <a:t>: por encima de 40ºC. </a:t>
            </a:r>
          </a:p>
          <a:p>
            <a:pPr>
              <a:lnSpc>
                <a:spcPct val="100000"/>
              </a:lnSpc>
            </a:pPr>
            <a:r>
              <a:rPr lang="es-ES" sz="1800" b="1" u="none" strike="noStrike" kern="1200" dirty="0" smtClean="0">
                <a:ea typeface="+mj-ea"/>
                <a:cs typeface="+mj-cs"/>
              </a:rPr>
              <a:t>La fiebre se puede presentar de tres formas:</a:t>
            </a:r>
          </a:p>
          <a:p>
            <a:pPr lvl="1">
              <a:lnSpc>
                <a:spcPct val="100000"/>
              </a:lnSpc>
            </a:pPr>
            <a:r>
              <a:rPr lang="es-ES" sz="1600" b="1" kern="1200" dirty="0" smtClean="0">
                <a:ea typeface="+mj-ea"/>
                <a:cs typeface="+mj-cs"/>
              </a:rPr>
              <a:t>Fiebre intermitente o en agujas: cambios bruscos, ascendentes y descendentes,  de temperatura.</a:t>
            </a:r>
          </a:p>
          <a:p>
            <a:pPr lvl="1">
              <a:lnSpc>
                <a:spcPct val="100000"/>
              </a:lnSpc>
            </a:pPr>
            <a:r>
              <a:rPr lang="es-ES" sz="1600" b="1" kern="1200" dirty="0" smtClean="0">
                <a:ea typeface="+mj-ea"/>
                <a:cs typeface="+mj-cs"/>
              </a:rPr>
              <a:t>Ondulante o remitente: varía a lo largo del día en uno o dos grados, pero no desciende hasta valores normales.</a:t>
            </a:r>
          </a:p>
          <a:p>
            <a:pPr lvl="1">
              <a:lnSpc>
                <a:spcPct val="100000"/>
              </a:lnSpc>
            </a:pPr>
            <a:r>
              <a:rPr lang="es-ES" sz="1600" b="1" kern="1200" dirty="0" smtClean="0">
                <a:ea typeface="+mj-ea"/>
                <a:cs typeface="+mj-cs"/>
              </a:rPr>
              <a:t>Fiebre en meseta o continua: permanece elevada constantemente.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b="1" kern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Variaciones patológicas de la temperatura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3</a:t>
            </a:fld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Subtítul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000" dirty="0" smtClean="0"/>
              <a:t>La </a:t>
            </a:r>
            <a:r>
              <a:rPr lang="es-ES" sz="2000" dirty="0" smtClean="0"/>
              <a:t>medición de la temperatura se ha realizado clásicamente con el termómetro de vidrio relleno de mercurio, aunque hoy día existen nuevas alternativas </a:t>
            </a:r>
          </a:p>
          <a:p>
            <a:r>
              <a:rPr lang="es-ES" sz="2000" dirty="0" smtClean="0"/>
              <a:t>La temperatura se puede tomar en: </a:t>
            </a:r>
          </a:p>
          <a:p>
            <a:pPr lvl="1"/>
            <a:r>
              <a:rPr lang="es-ES" sz="1800" dirty="0" smtClean="0"/>
              <a:t>Las axilas: es </a:t>
            </a:r>
            <a:r>
              <a:rPr lang="es-ES" sz="1800" dirty="0" err="1" smtClean="0"/>
              <a:t>comoda</a:t>
            </a:r>
            <a:r>
              <a:rPr lang="es-ES" sz="1800" dirty="0" smtClean="0"/>
              <a:t> y segura pero la menos exacta. </a:t>
            </a:r>
          </a:p>
          <a:p>
            <a:pPr lvl="1"/>
            <a:r>
              <a:rPr lang="es-ES" sz="1800" dirty="0" smtClean="0"/>
              <a:t>El recto: es la más exacta pero la más incomoda. </a:t>
            </a:r>
          </a:p>
          <a:p>
            <a:pPr lvl="1"/>
            <a:r>
              <a:rPr lang="es-ES" sz="1800" dirty="0" smtClean="0"/>
              <a:t>La boca: es fiable pero el </a:t>
            </a:r>
            <a:r>
              <a:rPr lang="es-ES" sz="1800" dirty="0" err="1" smtClean="0"/>
              <a:t>termometro</a:t>
            </a:r>
            <a:r>
              <a:rPr lang="es-ES" sz="1800" dirty="0" smtClean="0"/>
              <a:t> puede romperse dentro de </a:t>
            </a:r>
            <a:r>
              <a:rPr lang="es-ES" sz="1800" smtClean="0"/>
              <a:t>la boca. </a:t>
            </a:r>
            <a:endParaRPr lang="es-ES" sz="1800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1" kern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Instrumentos y equipos de medida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4</a:t>
            </a:fld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120000"/>
            </a:pPr>
            <a:r>
              <a:rPr lang="es-ES" sz="1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Termómetros clínicos de vidrio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SzPct val="120000"/>
            </a:pPr>
            <a:r>
              <a:rPr lang="es-ES" sz="1600" dirty="0" smtClean="0"/>
              <a:t>El termómetro clínico de vidrio relleno de mercurio está graduado y calibrado en décimas y grados en una escala que va de los </a:t>
            </a:r>
            <a:r>
              <a:rPr lang="es-ES" sz="1600" dirty="0" smtClean="0"/>
              <a:t>35ºC </a:t>
            </a:r>
            <a:r>
              <a:rPr lang="es-ES" sz="1600" dirty="0" smtClean="0"/>
              <a:t>a los 42ºC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SzPct val="120000"/>
            </a:pPr>
            <a:r>
              <a:rPr lang="es-ES" sz="1600" dirty="0" smtClean="0"/>
              <a:t>En 2007, la Unión Europea prohibió el uso del </a:t>
            </a:r>
            <a:r>
              <a:rPr lang="es-ES" sz="1600" dirty="0" smtClean="0"/>
              <a:t>mercurio debido </a:t>
            </a:r>
            <a:r>
              <a:rPr lang="es-ES" sz="1600" dirty="0" smtClean="0"/>
              <a:t>a los riesgos que implica para la salud y el medio </a:t>
            </a:r>
            <a:r>
              <a:rPr lang="es-ES" sz="1600" dirty="0" smtClean="0"/>
              <a:t>ambiente, </a:t>
            </a:r>
            <a:r>
              <a:rPr lang="es-ES" sz="1600" dirty="0" err="1" smtClean="0"/>
              <a:t>sustituyendolo</a:t>
            </a:r>
            <a:r>
              <a:rPr lang="es-ES" sz="1600" dirty="0" smtClean="0"/>
              <a:t> </a:t>
            </a:r>
            <a:r>
              <a:rPr lang="es-ES" sz="1600" dirty="0" smtClean="0"/>
              <a:t>por una aleación de galio, indio y </a:t>
            </a:r>
            <a:r>
              <a:rPr lang="es-ES" sz="1600" dirty="0" smtClean="0"/>
              <a:t>estaño. </a:t>
            </a:r>
            <a:r>
              <a:rPr lang="es-ES" sz="1600" dirty="0" smtClean="0"/>
              <a:t>Aunque los termómetros de vidrio siguen teniendo el inconveniente de la rotura, ahora pueden eliminarse con la basura doméstica.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SzPct val="120000"/>
            </a:pPr>
            <a:r>
              <a:rPr lang="es-ES" sz="1600" dirty="0" smtClean="0"/>
              <a:t>El procedimiento para medir la temperatura con el termómetro de vidrio es: </a:t>
            </a:r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  <a:buSzPct val="120000"/>
              <a:buFont typeface="+mj-lt"/>
              <a:buAutoNum type="arabicPeriod"/>
            </a:pPr>
            <a:r>
              <a:rPr lang="es-ES" sz="1400" dirty="0" smtClean="0"/>
              <a:t>Comprobar que el termómetro esté por debajo de 36ºC y limpio. </a:t>
            </a:r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  <a:buSzPct val="120000"/>
              <a:buFont typeface="+mj-lt"/>
              <a:buAutoNum type="arabicPeriod"/>
            </a:pPr>
            <a:r>
              <a:rPr lang="es-ES" sz="1400" dirty="0" smtClean="0"/>
              <a:t>Colocarlo en la zona de medida. </a:t>
            </a:r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  <a:buSzPct val="120000"/>
              <a:buFont typeface="+mj-lt"/>
              <a:buAutoNum type="arabicPeriod"/>
            </a:pPr>
            <a:r>
              <a:rPr lang="es-ES" sz="1400" dirty="0" smtClean="0"/>
              <a:t>Esperar el tiempo suficiente. </a:t>
            </a:r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  <a:buSzPct val="120000"/>
              <a:buFont typeface="+mj-lt"/>
              <a:buAutoNum type="arabicPeriod"/>
            </a:pPr>
            <a:r>
              <a:rPr lang="es-ES" sz="1400" dirty="0" smtClean="0"/>
              <a:t>Retirarlo y agitarlo para bajar el líquido por debajo de 36ºC. </a:t>
            </a:r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  <a:buSzPct val="120000"/>
              <a:buFont typeface="+mj-lt"/>
              <a:buAutoNum type="arabicPeriod"/>
            </a:pPr>
            <a:r>
              <a:rPr lang="es-ES" sz="1400" dirty="0" smtClean="0"/>
              <a:t>Limpiarlo con solución desinfectante. </a:t>
            </a:r>
            <a:endParaRPr lang="es-ES" sz="1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TERMÓMETROS (I)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5</a:t>
            </a:fld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Termómetros electrónicos digitales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s-ES" sz="1600" dirty="0" smtClean="0"/>
              <a:t>Incorporan u</a:t>
            </a:r>
            <a:r>
              <a:rPr lang="es-ES" sz="1600" dirty="0" smtClean="0"/>
              <a:t>na </a:t>
            </a:r>
            <a:r>
              <a:rPr lang="es-ES" sz="1600" dirty="0" smtClean="0"/>
              <a:t>sonda metálica que detecta el calor y u</a:t>
            </a:r>
            <a:r>
              <a:rPr lang="es-ES" sz="1600" dirty="0" smtClean="0"/>
              <a:t>n </a:t>
            </a:r>
            <a:r>
              <a:rPr lang="es-ES" sz="1600" dirty="0" smtClean="0"/>
              <a:t>microprocesador que lo convierte en </a:t>
            </a:r>
            <a:r>
              <a:rPr lang="es-ES" sz="1600" dirty="0" smtClean="0"/>
              <a:t>una </a:t>
            </a:r>
            <a:r>
              <a:rPr lang="es-ES" sz="1600" dirty="0" smtClean="0"/>
              <a:t>señal digital cuya lectura se muestra en </a:t>
            </a:r>
            <a:r>
              <a:rPr lang="es-ES" sz="1600" dirty="0" smtClean="0"/>
              <a:t>una pantalla. Permiten </a:t>
            </a:r>
            <a:r>
              <a:rPr lang="es-ES" sz="1600" dirty="0" smtClean="0"/>
              <a:t>tomar la temperatura axilar, bucal o rectal al igual que los de vidrio, aunque frente a estos tienen la ventaja de ser más rápidos y no romperse.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s-ES" sz="1600" dirty="0" smtClean="0"/>
              <a:t>Tardan uno o dos minutos en alcanzar la lectura definitiva de la temperatura, muchos modelos llevan incorporado </a:t>
            </a:r>
            <a:r>
              <a:rPr lang="es-ES" sz="1600" dirty="0" smtClean="0"/>
              <a:t>un </a:t>
            </a:r>
            <a:r>
              <a:rPr lang="es-ES" sz="1600" dirty="0" smtClean="0"/>
              <a:t>avisador acústico.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s-ES" sz="1600" dirty="0" smtClean="0"/>
              <a:t>Para los bebés, existen chupetes de silicona con termómetro digital incorporado que permiten incluso su </a:t>
            </a:r>
            <a:r>
              <a:rPr lang="es-ES" sz="1600" dirty="0" smtClean="0"/>
              <a:t>esterilización. </a:t>
            </a:r>
            <a:endParaRPr lang="es-ES" sz="16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Termómetros de </a:t>
            </a:r>
            <a:r>
              <a:rPr lang="es-ES" sz="1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infrarrojos </a:t>
            </a:r>
            <a:endParaRPr lang="es-ES" sz="18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s-ES" sz="1600" dirty="0" smtClean="0"/>
              <a:t>Son termómetros digitales muy exactos y rápidos (la lectura es prácticamente instantánea) que utilizan un sensor de rayos infrarrojos. Hay varios tipos: </a:t>
            </a:r>
          </a:p>
          <a:p>
            <a:endParaRPr lang="es-ES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TERMÓMETROS (II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6</a:t>
            </a:fld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Termómetros timpánicos u </a:t>
            </a:r>
            <a:r>
              <a:rPr lang="es-E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óticos</a:t>
            </a:r>
            <a:r>
              <a:rPr lang="es-E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s-ES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s-ES" dirty="0" smtClean="0"/>
              <a:t>Determinan el calor emitido por el </a:t>
            </a:r>
            <a:r>
              <a:rPr lang="es-ES" dirty="0" smtClean="0"/>
              <a:t>tímpano. </a:t>
            </a:r>
            <a:r>
              <a:rPr lang="es-ES" dirty="0" smtClean="0"/>
              <a:t>Se aplican en el conducto auditivo, para lo cual se levanta la oreja tirando hacia arriba y hacia atrás y se introduce el terminal del termómetro antes de pulsar la lectura. El termómetro debe girarse adecuadamente para localizar la zona profunda del oído.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s-ES" dirty="0" smtClean="0"/>
              <a:t>Los modelos profesionales que se utilizan en la clínica permiten medir no solo la </a:t>
            </a:r>
            <a:r>
              <a:rPr lang="es-ES" dirty="0" smtClean="0"/>
              <a:t>temperatura </a:t>
            </a:r>
            <a:r>
              <a:rPr lang="es-ES" dirty="0" smtClean="0"/>
              <a:t>timpánica, sino también la superficial del recto o la exterior en la piel o en </a:t>
            </a:r>
            <a:r>
              <a:rPr lang="es-ES" dirty="0" smtClean="0"/>
              <a:t>una </a:t>
            </a:r>
            <a:r>
              <a:rPr lang="es-ES" dirty="0" smtClean="0"/>
              <a:t>vía. Disponen de capuchones higiénicos intercambiables que se colocan sobre el terminal.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Termómetros frontales.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s-ES" dirty="0" smtClean="0"/>
              <a:t>Captan el calor emitido por la frente y las </a:t>
            </a:r>
            <a:r>
              <a:rPr lang="es-ES" dirty="0" smtClean="0"/>
              <a:t>sienes. Algunos </a:t>
            </a:r>
            <a:r>
              <a:rPr lang="es-ES" dirty="0" smtClean="0"/>
              <a:t>miden no solo por contacto, sino hasta una distancia de 2 cm de la </a:t>
            </a:r>
            <a:r>
              <a:rPr lang="es-ES" dirty="0" smtClean="0"/>
              <a:t>frente. </a:t>
            </a:r>
            <a:endParaRPr lang="es-ES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Tiras térmicas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s-ES" dirty="0" smtClean="0"/>
              <a:t>Son de </a:t>
            </a:r>
            <a:r>
              <a:rPr lang="es-ES" dirty="0" smtClean="0"/>
              <a:t>un </a:t>
            </a:r>
            <a:r>
              <a:rPr lang="es-ES" dirty="0" smtClean="0"/>
              <a:t>material sensible al calor y cambian de color con la temperatura. </a:t>
            </a:r>
            <a:r>
              <a:rPr lang="es-ES" dirty="0" smtClean="0"/>
              <a:t>Su </a:t>
            </a:r>
            <a:r>
              <a:rPr lang="es-ES" dirty="0" smtClean="0"/>
              <a:t>uso </a:t>
            </a:r>
            <a:r>
              <a:rPr lang="es-ES" dirty="0" err="1" smtClean="0"/>
              <a:t>consisite</a:t>
            </a:r>
            <a:r>
              <a:rPr lang="es-ES" dirty="0" smtClean="0"/>
              <a:t> en presionar </a:t>
            </a:r>
            <a:r>
              <a:rPr lang="es-ES" dirty="0" smtClean="0"/>
              <a:t>la tira sobre la </a:t>
            </a:r>
            <a:r>
              <a:rPr lang="es-ES" dirty="0" smtClean="0"/>
              <a:t>frente, </a:t>
            </a:r>
            <a:r>
              <a:rPr lang="es-ES" dirty="0" smtClean="0"/>
              <a:t>pero no son muy exactos para detectar la febrícula o fiebre moderada, aunque sí la fiebre alta.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TERMÓMETROS (III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7</a:t>
            </a:fld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eas - Azul-Turquesa">
  <a:themeElements>
    <a:clrScheme name="Morad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660066"/>
      </a:accent1>
      <a:accent2>
        <a:srgbClr val="800080"/>
      </a:accent2>
      <a:accent3>
        <a:srgbClr val="990099"/>
      </a:accent3>
      <a:accent4>
        <a:srgbClr val="990099"/>
      </a:accent4>
      <a:accent5>
        <a:srgbClr val="CC00CC"/>
      </a:accent5>
      <a:accent6>
        <a:srgbClr val="FF09FF"/>
      </a:accent6>
      <a:hlink>
        <a:srgbClr val="9900CC"/>
      </a:hlink>
      <a:folHlink>
        <a:srgbClr val="CC00FF"/>
      </a:folHlink>
    </a:clrScheme>
    <a:fontScheme name="Personalizado 2">
      <a:majorFont>
        <a:latin typeface="AR JULIAN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NBPL_Fun_MO - v6" id="{A0D08BF4-A6B2-4810-A990-861B25D0A27E}" vid="{9CA1A813-01EE-4EED-9E0D-BBBA258A4E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Lineas - Azul-Turquesa</Template>
  <TotalTime>589</TotalTime>
  <Words>847</Words>
  <Application>Microsoft Office PowerPoint</Application>
  <PresentationFormat>Presentación en pantalla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Lineas - Azul-Turquesa</vt:lpstr>
      <vt:lpstr>Sistemas de medición de la temperatura corporal </vt:lpstr>
      <vt:lpstr>INTRODUCCIÓN</vt:lpstr>
      <vt:lpstr>Variaciones patológicas de la temperatura</vt:lpstr>
      <vt:lpstr>Instrumentos y equipos de medida</vt:lpstr>
      <vt:lpstr>TIPOS DE TERMÓMETROS (I)</vt:lpstr>
      <vt:lpstr>TIPOS DE TERMÓMETROS (II)</vt:lpstr>
      <vt:lpstr>TIPOS DE TERMÓMETROS (III)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medición de la temperatura corporal </dc:title>
  <dc:creator>daniel.parra.segovia@gmail.com</dc:creator>
  <cp:lastModifiedBy>daniel.parra.segovia@gmail.com</cp:lastModifiedBy>
  <cp:revision>5</cp:revision>
  <dcterms:created xsi:type="dcterms:W3CDTF">2020-05-01T08:56:36Z</dcterms:created>
  <dcterms:modified xsi:type="dcterms:W3CDTF">2020-05-01T18:45:45Z</dcterms:modified>
</cp:coreProperties>
</file>