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65" r:id="rId4"/>
    <p:sldId id="258" r:id="rId5"/>
    <p:sldId id="259" r:id="rId6"/>
    <p:sldId id="260" r:id="rId7"/>
    <p:sldId id="261" r:id="rId8"/>
    <p:sldId id="262" r:id="rId9"/>
    <p:sldId id="263" r:id="rId10"/>
    <p:sldId id="266" r:id="rId11"/>
    <p:sldId id="269" r:id="rId12"/>
    <p:sldId id="272" r:id="rId13"/>
    <p:sldId id="267" r:id="rId14"/>
    <p:sldId id="273" r:id="rId15"/>
    <p:sldId id="277" r:id="rId16"/>
    <p:sldId id="274" r:id="rId17"/>
    <p:sldId id="268" r:id="rId18"/>
    <p:sldId id="275" r:id="rId19"/>
    <p:sldId id="279" r:id="rId20"/>
    <p:sldId id="278" r:id="rId21"/>
    <p:sldId id="280" r:id="rId22"/>
    <p:sldId id="281" r:id="rId23"/>
    <p:sldId id="282" r:id="rId24"/>
    <p:sldId id="287" r:id="rId25"/>
    <p:sldId id="289" r:id="rId26"/>
    <p:sldId id="290" r:id="rId27"/>
    <p:sldId id="291" r:id="rId28"/>
    <p:sldId id="292" r:id="rId29"/>
    <p:sldId id="283" r:id="rId30"/>
    <p:sldId id="284" r:id="rId31"/>
    <p:sldId id="286" r:id="rId32"/>
    <p:sldId id="285"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4" autoAdjust="0"/>
    <p:restoredTop sz="86379" autoAdjust="0"/>
  </p:normalViewPr>
  <p:slideViewPr>
    <p:cSldViewPr>
      <p:cViewPr>
        <p:scale>
          <a:sx n="70" d="100"/>
          <a:sy n="70" d="100"/>
        </p:scale>
        <p:origin x="-756" y="-6"/>
      </p:cViewPr>
      <p:guideLst>
        <p:guide orient="horz" pos="2160"/>
        <p:guide pos="2880"/>
      </p:guideLst>
    </p:cSldViewPr>
  </p:slideViewPr>
  <p:outlineViewPr>
    <p:cViewPr>
      <p:scale>
        <a:sx n="33" d="100"/>
        <a:sy n="33" d="100"/>
      </p:scale>
      <p:origin x="0" y="987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568941" y="1436921"/>
            <a:ext cx="426801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589695" y="5096663"/>
            <a:ext cx="3275648"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6051828" y="5422165"/>
            <a:ext cx="552505"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6772470" y="3463631"/>
            <a:ext cx="2381485"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8282872" y="4566100"/>
            <a:ext cx="866861"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8057746" y="-1688"/>
            <a:ext cx="1085957"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4902585" y="-12701"/>
            <a:ext cx="3734168"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4889223" y="-12701"/>
            <a:ext cx="3772271"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p:ph type="body" sz="quarter" idx="13" hasCustomPrompt="1"/>
          </p:nvPr>
        </p:nvSpPr>
        <p:spPr>
          <a:xfrm>
            <a:off x="589694" y="3425364"/>
            <a:ext cx="2721975"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 xmlns:a16="http://schemas.microsoft.com/office/drawing/2014/main" id="{9F75ED2D-7077-4753-B623-4B9A718EB224}"/>
              </a:ext>
            </a:extLst>
          </p:cNvPr>
          <p:cNvSpPr/>
          <p:nvPr/>
        </p:nvSpPr>
        <p:spPr>
          <a:xfrm>
            <a:off x="671788" y="3124629"/>
            <a:ext cx="1618722"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p:nvSpPr>
        <p:spPr>
          <a:xfrm>
            <a:off x="-5862" y="5057879"/>
            <a:ext cx="536331"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 xmlns:a16="http://schemas.microsoft.com/office/drawing/2014/main" id="{8C7B70A1-A813-470C-A829-7CC44559C94F}"/>
              </a:ext>
            </a:extLst>
          </p:cNvPr>
          <p:cNvSpPr>
            <a:spLocks noGrp="1"/>
          </p:cNvSpPr>
          <p:nvPr>
            <p:ph type="pic" sz="quarter" idx="21"/>
          </p:nvPr>
        </p:nvSpPr>
        <p:spPr>
          <a:xfrm>
            <a:off x="3461215" y="1"/>
            <a:ext cx="5689443"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s-ES" smtClean="0"/>
              <a:t>Haga clic en el icono para agregar una imagen</a:t>
            </a:r>
            <a:endParaRPr lang="ru-RU"/>
          </a:p>
        </p:txBody>
      </p:sp>
    </p:spTree>
    <p:extLst>
      <p:ext uri="{BB962C8B-B14F-4D97-AF65-F5344CB8AC3E}">
        <p14:creationId xmlns=""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3C229411-48AD-4A50-B02E-041030F18963}"/>
              </a:ext>
            </a:extLst>
          </p:cNvPr>
          <p:cNvSpPr>
            <a:spLocks noGrp="1"/>
          </p:cNvSpPr>
          <p:nvPr>
            <p:ph type="pic" sz="quarter" idx="21"/>
          </p:nvPr>
        </p:nvSpPr>
        <p:spPr>
          <a:xfrm>
            <a:off x="3933892" y="1"/>
            <a:ext cx="5207252"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s-ES" smtClean="0"/>
              <a:t>Haga clic en el icono para agregar una imagen</a:t>
            </a:r>
            <a:endParaRPr lang="ru-RU"/>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611208" y="453051"/>
            <a:ext cx="78867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 xmlns:a16="http://schemas.microsoft.com/office/drawing/2014/main" id="{F9E3EED1-7BB3-4B75-BCA9-1C1223740B3C}"/>
              </a:ext>
            </a:extLst>
          </p:cNvPr>
          <p:cNvSpPr/>
          <p:nvPr/>
        </p:nvSpPr>
        <p:spPr>
          <a:xfrm>
            <a:off x="6528440" y="5422906"/>
            <a:ext cx="55245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29016A5F-A55B-4605-B66C-5C6E2BF4919F}"/>
              </a:ext>
            </a:extLst>
          </p:cNvPr>
          <p:cNvSpPr/>
          <p:nvPr/>
        </p:nvSpPr>
        <p:spPr>
          <a:xfrm>
            <a:off x="7244572" y="3776986"/>
            <a:ext cx="1905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 xmlns:a16="http://schemas.microsoft.com/office/drawing/2014/main" id="{9DBE4B29-4897-4A3A-B883-A887BCDA3718}"/>
              </a:ext>
            </a:extLst>
          </p:cNvPr>
          <p:cNvSpPr>
            <a:spLocks noGrp="1"/>
          </p:cNvSpPr>
          <p:nvPr>
            <p:ph type="body" sz="quarter" idx="16" hasCustomPrompt="1"/>
          </p:nvPr>
        </p:nvSpPr>
        <p:spPr>
          <a:xfrm>
            <a:off x="618316" y="3955666"/>
            <a:ext cx="3275648"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 xmlns:a16="http://schemas.microsoft.com/office/drawing/2014/main" id="{0EF4532A-9AB5-4545-A83D-BD0E39635727}"/>
              </a:ext>
            </a:extLst>
          </p:cNvPr>
          <p:cNvSpPr>
            <a:spLocks noGrp="1"/>
          </p:cNvSpPr>
          <p:nvPr>
            <p:ph type="body" sz="quarter" idx="17" hasCustomPrompt="1"/>
          </p:nvPr>
        </p:nvSpPr>
        <p:spPr>
          <a:xfrm>
            <a:off x="618316" y="4633362"/>
            <a:ext cx="3275648"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 xmlns:a16="http://schemas.microsoft.com/office/drawing/2014/main" id="{D579A1F5-9180-47FE-A31B-4E37384383C4}"/>
              </a:ext>
            </a:extLst>
          </p:cNvPr>
          <p:cNvSpPr>
            <a:spLocks noGrp="1"/>
          </p:cNvSpPr>
          <p:nvPr>
            <p:ph type="body" sz="quarter" idx="18" hasCustomPrompt="1"/>
          </p:nvPr>
        </p:nvSpPr>
        <p:spPr>
          <a:xfrm>
            <a:off x="618316" y="4892977"/>
            <a:ext cx="3275648"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 xmlns:a16="http://schemas.microsoft.com/office/drawing/2014/main" id="{71BBF4E8-67FF-4A65-9EC1-AE832CEBE85D}"/>
              </a:ext>
            </a:extLst>
          </p:cNvPr>
          <p:cNvSpPr>
            <a:spLocks noGrp="1"/>
          </p:cNvSpPr>
          <p:nvPr>
            <p:ph type="body" sz="quarter" idx="19" hasCustomPrompt="1"/>
          </p:nvPr>
        </p:nvSpPr>
        <p:spPr>
          <a:xfrm>
            <a:off x="618316" y="5334300"/>
            <a:ext cx="3275648"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618316" y="5593915"/>
            <a:ext cx="3275648"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 xmlns:a16="http://schemas.microsoft.com/office/drawing/2014/main" id="{7E62A657-0B76-4081-A698-3C47F1AFC78E}"/>
              </a:ext>
            </a:extLst>
          </p:cNvPr>
          <p:cNvSpPr/>
          <p:nvPr/>
        </p:nvSpPr>
        <p:spPr>
          <a:xfrm>
            <a:off x="675733" y="1561557"/>
            <a:ext cx="2230418"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C51D0359-A547-4B21-8850-06B9F1CDF9CE}"/>
              </a:ext>
            </a:extLst>
          </p:cNvPr>
          <p:cNvSpPr/>
          <p:nvPr/>
        </p:nvSpPr>
        <p:spPr>
          <a:xfrm>
            <a:off x="5379309" y="-12694"/>
            <a:ext cx="37338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568941" y="1436921"/>
            <a:ext cx="426801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6051828" y="5422165"/>
            <a:ext cx="552505"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6772470" y="3463631"/>
            <a:ext cx="2381485"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8282872" y="4566100"/>
            <a:ext cx="866861"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8057746" y="-1688"/>
            <a:ext cx="1085957"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4902585" y="-12701"/>
            <a:ext cx="3734168"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4889223" y="-12701"/>
            <a:ext cx="3772271"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 xmlns:a16="http://schemas.microsoft.com/office/drawing/2014/main" id="{9F75ED2D-7077-4753-B623-4B9A718EB224}"/>
              </a:ext>
            </a:extLst>
          </p:cNvPr>
          <p:cNvSpPr/>
          <p:nvPr/>
        </p:nvSpPr>
        <p:spPr>
          <a:xfrm>
            <a:off x="671788" y="3124629"/>
            <a:ext cx="1618722"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p:nvSpPr>
        <p:spPr>
          <a:xfrm>
            <a:off x="-5862" y="5057879"/>
            <a:ext cx="536331"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 xmlns:a16="http://schemas.microsoft.com/office/drawing/2014/main" id="{4BCD5243-C973-44F2-88E8-A4A6E3387B1F}"/>
              </a:ext>
            </a:extLst>
          </p:cNvPr>
          <p:cNvSpPr>
            <a:spLocks noGrp="1"/>
          </p:cNvSpPr>
          <p:nvPr>
            <p:ph type="subTitle" idx="1"/>
          </p:nvPr>
        </p:nvSpPr>
        <p:spPr>
          <a:xfrm>
            <a:off x="568941" y="3429000"/>
            <a:ext cx="2721975" cy="946192"/>
          </a:xfrm>
        </p:spPr>
        <p:txBody>
          <a:bodyPr vert="horz" lIns="91440" tIns="45720" rIns="91440" bIns="45720" rtlCol="0">
            <a:normAutofit/>
          </a:bodyPr>
          <a:lstStyle>
            <a:lvl1pPr marL="0" indent="0">
              <a:buNone/>
              <a:defRPr lang="en-US" b="1" i="0"/>
            </a:lvl1pPr>
          </a:lstStyle>
          <a:p>
            <a:pPr marL="228600" lvl="0" indent="-228600"/>
            <a:r>
              <a:rPr lang="es-ES" smtClean="0"/>
              <a:t>Haga clic para modificar el estilo de subtítulo del patrón</a:t>
            </a:r>
            <a:endParaRPr lang="en-US" dirty="0"/>
          </a:p>
        </p:txBody>
      </p:sp>
    </p:spTree>
    <p:extLst>
      <p:ext uri="{BB962C8B-B14F-4D97-AF65-F5344CB8AC3E}">
        <p14:creationId xmlns=""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34" name="Oval 33">
            <a:extLst>
              <a:ext uri="{FF2B5EF4-FFF2-40B4-BE49-F238E27FC236}">
                <a16:creationId xmlns="" xmlns:a16="http://schemas.microsoft.com/office/drawing/2014/main" id="{13074BE4-153F-46FE-B915-CD1AEF318A25}"/>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p:nvSpPr>
        <p:spPr>
          <a:xfrm>
            <a:off x="5999116" y="1645349"/>
            <a:ext cx="3147553"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p:nvSpPr>
        <p:spPr>
          <a:xfrm>
            <a:off x="9140190" y="2632656"/>
            <a:ext cx="381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586490" y="793173"/>
            <a:ext cx="6858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596829" y="1877052"/>
            <a:ext cx="5132459"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ru-RU" dirty="0"/>
          </a:p>
        </p:txBody>
      </p:sp>
      <p:sp>
        <p:nvSpPr>
          <p:cNvPr id="24" name="Graphic 22">
            <a:extLst>
              <a:ext uri="{FF2B5EF4-FFF2-40B4-BE49-F238E27FC236}">
                <a16:creationId xmlns="" xmlns:a16="http://schemas.microsoft.com/office/drawing/2014/main" id="{4EE1436E-33B5-4388-87D8-2D0633CC3CE7}"/>
              </a:ext>
            </a:extLst>
          </p:cNvPr>
          <p:cNvSpPr/>
          <p:nvPr/>
        </p:nvSpPr>
        <p:spPr>
          <a:xfrm>
            <a:off x="677417" y="1550951"/>
            <a:ext cx="2455164"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2924968" y="4662943"/>
            <a:ext cx="6219032"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2932387" y="4665642"/>
            <a:ext cx="6207803"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9140190" y="4665641"/>
            <a:ext cx="381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2928925" y="4922855"/>
            <a:ext cx="6215075"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 xmlns:a16="http://schemas.microsoft.com/office/drawing/2014/main" id="{B7EF9C60-0FED-4965-A9BC-CE69886A38CA}"/>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8" name="Footer Placeholder 7">
            <a:extLst>
              <a:ext uri="{FF2B5EF4-FFF2-40B4-BE49-F238E27FC236}">
                <a16:creationId xmlns="" xmlns:a16="http://schemas.microsoft.com/office/drawing/2014/main" id="{239F2410-4015-48DB-BB4D-B5944D8C16B7}"/>
              </a:ext>
            </a:extLst>
          </p:cNvPr>
          <p:cNvSpPr>
            <a:spLocks noGrp="1"/>
          </p:cNvSpPr>
          <p:nvPr>
            <p:ph type="ftr" sz="quarter" idx="11"/>
          </p:nvPr>
        </p:nvSpPr>
        <p:spPr/>
        <p:txBody>
          <a:bodyPr/>
          <a:lstStyle/>
          <a:p>
            <a:endParaRPr lang="es-ES"/>
          </a:p>
        </p:txBody>
      </p:sp>
      <p:sp>
        <p:nvSpPr>
          <p:cNvPr id="11" name="Slide Number Placeholder 10">
            <a:extLst>
              <a:ext uri="{FF2B5EF4-FFF2-40B4-BE49-F238E27FC236}">
                <a16:creationId xmlns="" xmlns:a16="http://schemas.microsoft.com/office/drawing/2014/main" id="{C44F5F26-1B35-405A-AD75-5DFF48CF6BD6}"/>
              </a:ext>
            </a:extLst>
          </p:cNvPr>
          <p:cNvSpPr>
            <a:spLocks noGrp="1"/>
          </p:cNvSpPr>
          <p:nvPr>
            <p:ph type="sldNum" sz="quarter" idx="12"/>
          </p:nvPr>
        </p:nvSpPr>
        <p:spPr/>
        <p:txBody>
          <a:bodyPr/>
          <a:lstStyle/>
          <a:p>
            <a:fld id="{8A7DA80F-CEC8-4947-848F-9ED8AC081DAB}" type="slidenum">
              <a:rPr lang="es-ES" smtClean="0"/>
              <a:pPr/>
              <a:t>‹Nº›</a:t>
            </a:fld>
            <a:endParaRPr lang="es-ES"/>
          </a:p>
        </p:txBody>
      </p:sp>
    </p:spTree>
    <p:extLst>
      <p:ext uri="{BB962C8B-B14F-4D97-AF65-F5344CB8AC3E}">
        <p14:creationId xmlns="" xmlns:p14="http://schemas.microsoft.com/office/powerpoint/2010/main" val="349344483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8A7DA80F-CEC8-4947-848F-9ED8AC081DAB}" type="slidenum">
              <a:rPr lang="es-ES" smtClean="0"/>
              <a:pPr/>
              <a:t>‹Nº›</a:t>
            </a:fld>
            <a:endParaRPr lang="es-ES"/>
          </a:p>
        </p:txBody>
      </p:sp>
      <p:grpSp>
        <p:nvGrpSpPr>
          <p:cNvPr id="2" name="Graphic 39">
            <a:extLst>
              <a:ext uri="{FF2B5EF4-FFF2-40B4-BE49-F238E27FC236}">
                <a16:creationId xmlns="" xmlns:a16="http://schemas.microsoft.com/office/drawing/2014/main"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 xmlns:a16="http://schemas.microsoft.com/office/drawing/2014/main" id="{D7B996D2-06BA-413A-BDEE-428A188D3ADF}"/>
              </a:ext>
            </a:extLst>
          </p:cNvPr>
          <p:cNvSpPr>
            <a:spLocks noGrp="1"/>
          </p:cNvSpPr>
          <p:nvPr>
            <p:ph idx="1"/>
          </p:nvPr>
        </p:nvSpPr>
        <p:spPr>
          <a:xfrm>
            <a:off x="628650" y="1825625"/>
            <a:ext cx="78867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628650" y="365126"/>
            <a:ext cx="6787889" cy="945498"/>
          </a:xfrm>
        </p:spPr>
        <p:txBody>
          <a:bodyPr/>
          <a:lstStyle/>
          <a:p>
            <a:r>
              <a:rPr lang="es-ES" smtClean="0"/>
              <a:t>Haga clic para modificar el estilo de título del patrón</a:t>
            </a:r>
            <a:endParaRPr lang="en-US"/>
          </a:p>
        </p:txBody>
      </p:sp>
      <p:sp>
        <p:nvSpPr>
          <p:cNvPr id="20" name="Graphic 19">
            <a:extLst>
              <a:ext uri="{FF2B5EF4-FFF2-40B4-BE49-F238E27FC236}">
                <a16:creationId xmlns="" xmlns:a16="http://schemas.microsoft.com/office/drawing/2014/main" id="{9462DA56-F882-470A-8F8C-A55B25FD8A7A}"/>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8A7DA80F-CEC8-4947-848F-9ED8AC081DAB}" type="slidenum">
              <a:rPr lang="es-ES" smtClean="0"/>
              <a:pPr/>
              <a:t>‹Nº›</a:t>
            </a:fld>
            <a:endParaRPr lang="es-ES"/>
          </a:p>
        </p:txBody>
      </p:sp>
      <p:grpSp>
        <p:nvGrpSpPr>
          <p:cNvPr id="2" name="Graphic 39">
            <a:extLst>
              <a:ext uri="{FF2B5EF4-FFF2-40B4-BE49-F238E27FC236}">
                <a16:creationId xmlns="" xmlns:a16="http://schemas.microsoft.com/office/drawing/2014/main"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628650" y="365126"/>
            <a:ext cx="6787889" cy="945498"/>
          </a:xfrm>
        </p:spPr>
        <p:txBody>
          <a:bodyPr/>
          <a:lstStyle/>
          <a:p>
            <a:r>
              <a:rPr lang="es-ES" smtClean="0"/>
              <a:t>Haga clic para modificar el estilo de título del patrón</a:t>
            </a:r>
            <a:endParaRPr lang="en-US"/>
          </a:p>
        </p:txBody>
      </p:sp>
      <p:sp>
        <p:nvSpPr>
          <p:cNvPr id="20" name="Graphic 19">
            <a:extLst>
              <a:ext uri="{FF2B5EF4-FFF2-40B4-BE49-F238E27FC236}">
                <a16:creationId xmlns="" xmlns:a16="http://schemas.microsoft.com/office/drawing/2014/main" id="{9462DA56-F882-470A-8F8C-A55B25FD8A7A}"/>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 xmlns:a16="http://schemas.microsoft.com/office/drawing/2014/main" id="{24B91177-A100-491C-B5EF-BC77E2E33F72}"/>
              </a:ext>
            </a:extLst>
          </p:cNvPr>
          <p:cNvSpPr>
            <a:spLocks noGrp="1"/>
          </p:cNvSpPr>
          <p:nvPr>
            <p:ph type="body" idx="1"/>
          </p:nvPr>
        </p:nvSpPr>
        <p:spPr>
          <a:xfrm>
            <a:off x="629842" y="1825624"/>
            <a:ext cx="3868340"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Content Placeholder 3">
            <a:extLst>
              <a:ext uri="{FF2B5EF4-FFF2-40B4-BE49-F238E27FC236}">
                <a16:creationId xmlns="" xmlns:a16="http://schemas.microsoft.com/office/drawing/2014/main" id="{B6758D2F-C9AC-4514-B48E-2863E8DDE0CF}"/>
              </a:ext>
            </a:extLst>
          </p:cNvPr>
          <p:cNvSpPr>
            <a:spLocks noGrp="1"/>
          </p:cNvSpPr>
          <p:nvPr>
            <p:ph sz="half" idx="2"/>
          </p:nvPr>
        </p:nvSpPr>
        <p:spPr>
          <a:xfrm>
            <a:off x="629842" y="2323459"/>
            <a:ext cx="3868340"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1" name="Text Placeholder 4">
            <a:extLst>
              <a:ext uri="{FF2B5EF4-FFF2-40B4-BE49-F238E27FC236}">
                <a16:creationId xmlns="" xmlns:a16="http://schemas.microsoft.com/office/drawing/2014/main" id="{633C3A9F-17E4-45DF-8DB7-7A55846AAA8F}"/>
              </a:ext>
            </a:extLst>
          </p:cNvPr>
          <p:cNvSpPr>
            <a:spLocks noGrp="1"/>
          </p:cNvSpPr>
          <p:nvPr>
            <p:ph type="body" sz="quarter" idx="3"/>
          </p:nvPr>
        </p:nvSpPr>
        <p:spPr>
          <a:xfrm>
            <a:off x="4629150" y="1828800"/>
            <a:ext cx="3887391"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2" name="Content Placeholder 5">
            <a:extLst>
              <a:ext uri="{FF2B5EF4-FFF2-40B4-BE49-F238E27FC236}">
                <a16:creationId xmlns="" xmlns:a16="http://schemas.microsoft.com/office/drawing/2014/main" id="{C19AB308-7C32-46C9-B8DB-AA96B7ED0D62}"/>
              </a:ext>
            </a:extLst>
          </p:cNvPr>
          <p:cNvSpPr>
            <a:spLocks noGrp="1"/>
          </p:cNvSpPr>
          <p:nvPr>
            <p:ph sz="quarter" idx="4"/>
          </p:nvPr>
        </p:nvSpPr>
        <p:spPr>
          <a:xfrm>
            <a:off x="4629150" y="2323459"/>
            <a:ext cx="3887391"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8A7DA80F-CEC8-4947-848F-9ED8AC081DAB}" type="slidenum">
              <a:rPr lang="es-ES" smtClean="0"/>
              <a:pPr/>
              <a:t>‹Nº›</a:t>
            </a:fld>
            <a:endParaRPr lang="es-ES"/>
          </a:p>
        </p:txBody>
      </p:sp>
      <p:grpSp>
        <p:nvGrpSpPr>
          <p:cNvPr id="2" name="Graphic 39">
            <a:extLst>
              <a:ext uri="{FF2B5EF4-FFF2-40B4-BE49-F238E27FC236}">
                <a16:creationId xmlns="" xmlns:a16="http://schemas.microsoft.com/office/drawing/2014/main"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628650" y="365126"/>
            <a:ext cx="6787889" cy="945498"/>
          </a:xfrm>
        </p:spPr>
        <p:txBody>
          <a:bodyPr/>
          <a:lstStyle/>
          <a:p>
            <a:r>
              <a:rPr lang="es-ES" smtClean="0"/>
              <a:t>Haga clic para modificar el estilo de título del patrón</a:t>
            </a:r>
            <a:endParaRPr lang="en-US"/>
          </a:p>
        </p:txBody>
      </p:sp>
      <p:sp>
        <p:nvSpPr>
          <p:cNvPr id="20" name="Graphic 19">
            <a:extLst>
              <a:ext uri="{FF2B5EF4-FFF2-40B4-BE49-F238E27FC236}">
                <a16:creationId xmlns="" xmlns:a16="http://schemas.microsoft.com/office/drawing/2014/main" id="{9462DA56-F882-470A-8F8C-A55B25FD8A7A}"/>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 xmlns:a16="http://schemas.microsoft.com/office/drawing/2014/main" id="{CD5AE8A8-E027-4529-A5B7-4D355C71E647}"/>
              </a:ext>
            </a:extLst>
          </p:cNvPr>
          <p:cNvSpPr>
            <a:spLocks noGrp="1"/>
          </p:cNvSpPr>
          <p:nvPr>
            <p:ph sz="half" idx="1"/>
          </p:nvPr>
        </p:nvSpPr>
        <p:spPr>
          <a:xfrm>
            <a:off x="628650" y="1825625"/>
            <a:ext cx="38862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24" name="Content Placeholder 3">
            <a:extLst>
              <a:ext uri="{FF2B5EF4-FFF2-40B4-BE49-F238E27FC236}">
                <a16:creationId xmlns="" xmlns:a16="http://schemas.microsoft.com/office/drawing/2014/main" id="{FB3E4803-F2CA-4138-9997-6108BFDFE7E2}"/>
              </a:ext>
            </a:extLst>
          </p:cNvPr>
          <p:cNvSpPr>
            <a:spLocks noGrp="1"/>
          </p:cNvSpPr>
          <p:nvPr>
            <p:ph sz="half" idx="2"/>
          </p:nvPr>
        </p:nvSpPr>
        <p:spPr>
          <a:xfrm>
            <a:off x="4648582" y="1825624"/>
            <a:ext cx="38862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57" name="Picture Placeholder 56">
            <a:extLst>
              <a:ext uri="{FF2B5EF4-FFF2-40B4-BE49-F238E27FC236}">
                <a16:creationId xmlns="" xmlns:a16="http://schemas.microsoft.com/office/drawing/2014/main" id="{8E328517-DD21-40E0-B948-B25B366BDEC7}"/>
              </a:ext>
            </a:extLst>
          </p:cNvPr>
          <p:cNvSpPr>
            <a:spLocks noGrp="1"/>
          </p:cNvSpPr>
          <p:nvPr>
            <p:ph type="pic" idx="1"/>
          </p:nvPr>
        </p:nvSpPr>
        <p:spPr>
          <a:xfrm>
            <a:off x="4331892" y="532519"/>
            <a:ext cx="4812108"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35" name="Oval 34">
            <a:extLst>
              <a:ext uri="{FF2B5EF4-FFF2-40B4-BE49-F238E27FC236}">
                <a16:creationId xmlns="" xmlns:a16="http://schemas.microsoft.com/office/drawing/2014/main" id="{7BC6DBB9-1B34-4374-A887-DC30F9E2F62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8A7DA80F-CEC8-4947-848F-9ED8AC081DAB}" type="slidenum">
              <a:rPr lang="es-ES" smtClean="0"/>
              <a:pPr/>
              <a:t>‹Nº›</a:t>
            </a:fld>
            <a:endParaRPr lang="es-ES"/>
          </a:p>
        </p:txBody>
      </p:sp>
      <p:sp>
        <p:nvSpPr>
          <p:cNvPr id="38" name="Freeform: Shape 37">
            <a:extLst>
              <a:ext uri="{FF2B5EF4-FFF2-40B4-BE49-F238E27FC236}">
                <a16:creationId xmlns="" xmlns:a16="http://schemas.microsoft.com/office/drawing/2014/main" id="{C6C05708-08C7-4EF1-B0D8-6A01C1B1AD85}"/>
              </a:ext>
            </a:extLst>
          </p:cNvPr>
          <p:cNvSpPr/>
          <p:nvPr/>
        </p:nvSpPr>
        <p:spPr>
          <a:xfrm>
            <a:off x="7810333" y="4433244"/>
            <a:ext cx="133694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p:nvSpPr>
        <p:spPr>
          <a:xfrm>
            <a:off x="665687" y="204566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p:nvSpPr>
        <p:spPr>
          <a:xfrm>
            <a:off x="7812706" y="4161025"/>
            <a:ext cx="1338848"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p:nvSpPr>
        <p:spPr>
          <a:xfrm>
            <a:off x="6455318" y="4437665"/>
            <a:ext cx="2696688"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629841" y="457200"/>
            <a:ext cx="2949178" cy="1442729"/>
          </a:xfrm>
        </p:spPr>
        <p:txBody>
          <a:bodyPr anchor="b"/>
          <a:lstStyle>
            <a:lvl1pPr>
              <a:defRPr sz="3200"/>
            </a:lvl1pPr>
          </a:lstStyle>
          <a:p>
            <a:r>
              <a:rPr lang="es-ES" smtClean="0"/>
              <a:t>Haga clic para modificar el estilo de título del patrón</a:t>
            </a:r>
            <a:endParaRPr lang="en-US"/>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629841" y="2356700"/>
            <a:ext cx="2949178"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35" name="Oval 34">
            <a:extLst>
              <a:ext uri="{FF2B5EF4-FFF2-40B4-BE49-F238E27FC236}">
                <a16:creationId xmlns="" xmlns:a16="http://schemas.microsoft.com/office/drawing/2014/main" id="{7BC6DBB9-1B34-4374-A887-DC30F9E2F62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8A7DA80F-CEC8-4947-848F-9ED8AC081DAB}" type="slidenum">
              <a:rPr lang="es-ES" smtClean="0"/>
              <a:pPr/>
              <a:t>‹Nº›</a:t>
            </a:fld>
            <a:endParaRPr lang="es-ES"/>
          </a:p>
        </p:txBody>
      </p:sp>
      <p:sp>
        <p:nvSpPr>
          <p:cNvPr id="38" name="Freeform: Shape 37">
            <a:extLst>
              <a:ext uri="{FF2B5EF4-FFF2-40B4-BE49-F238E27FC236}">
                <a16:creationId xmlns="" xmlns:a16="http://schemas.microsoft.com/office/drawing/2014/main" id="{C6C05708-08C7-4EF1-B0D8-6A01C1B1AD85}"/>
              </a:ext>
            </a:extLst>
          </p:cNvPr>
          <p:cNvSpPr/>
          <p:nvPr/>
        </p:nvSpPr>
        <p:spPr>
          <a:xfrm>
            <a:off x="7810333" y="4433244"/>
            <a:ext cx="133694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p:nvSpPr>
        <p:spPr>
          <a:xfrm>
            <a:off x="665687" y="204566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p:nvSpPr>
        <p:spPr>
          <a:xfrm>
            <a:off x="7812706" y="4161025"/>
            <a:ext cx="1338848"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p:nvSpPr>
        <p:spPr>
          <a:xfrm>
            <a:off x="6455318" y="4437665"/>
            <a:ext cx="2696688"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629841" y="457200"/>
            <a:ext cx="2949178" cy="1442729"/>
          </a:xfrm>
        </p:spPr>
        <p:txBody>
          <a:bodyPr anchor="b"/>
          <a:lstStyle>
            <a:lvl1pPr>
              <a:defRPr sz="3200"/>
            </a:lvl1pPr>
          </a:lstStyle>
          <a:p>
            <a:r>
              <a:rPr lang="es-ES" smtClean="0"/>
              <a:t>Haga clic para modificar el estilo de título del patrón</a:t>
            </a:r>
            <a:endParaRPr lang="en-US"/>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629841" y="2356700"/>
            <a:ext cx="2949178"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14" name="Content Placeholder 2">
            <a:extLst>
              <a:ext uri="{FF2B5EF4-FFF2-40B4-BE49-F238E27FC236}">
                <a16:creationId xmlns="" xmlns:a16="http://schemas.microsoft.com/office/drawing/2014/main" id="{A28A6791-A2CB-40CE-AEF5-A729106DA43B}"/>
              </a:ext>
            </a:extLst>
          </p:cNvPr>
          <p:cNvSpPr>
            <a:spLocks noGrp="1"/>
          </p:cNvSpPr>
          <p:nvPr>
            <p:ph idx="1"/>
          </p:nvPr>
        </p:nvSpPr>
        <p:spPr>
          <a:xfrm>
            <a:off x="3887391" y="457201"/>
            <a:ext cx="4989909"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8A7DA80F-CEC8-4947-848F-9ED8AC081DAB}" type="slidenum">
              <a:rPr lang="es-ES" smtClean="0"/>
              <a:pPr/>
              <a:t>‹Nº›</a:t>
            </a:fld>
            <a:endParaRPr lang="es-ES"/>
          </a:p>
        </p:txBody>
      </p:sp>
      <p:grpSp>
        <p:nvGrpSpPr>
          <p:cNvPr id="2" name="Graphic 39">
            <a:extLst>
              <a:ext uri="{FF2B5EF4-FFF2-40B4-BE49-F238E27FC236}">
                <a16:creationId xmlns="" xmlns:a16="http://schemas.microsoft.com/office/drawing/2014/main"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 xmlns:a16="http://schemas.microsoft.com/office/drawing/2014/main" id="{436C4D92-1746-4D54-8232-468DFF66CF79}"/>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 xmlns:a16="http://schemas.microsoft.com/office/drawing/2014/main" id="{E77FD51D-3B1F-4D51-8A61-6CF8222774BD}"/>
              </a:ext>
            </a:extLst>
          </p:cNvPr>
          <p:cNvSpPr>
            <a:spLocks noGrp="1"/>
          </p:cNvSpPr>
          <p:nvPr>
            <p:ph type="title"/>
          </p:nvPr>
        </p:nvSpPr>
        <p:spPr>
          <a:xfrm>
            <a:off x="628650" y="365126"/>
            <a:ext cx="6787889" cy="945498"/>
          </a:xfrm>
        </p:spPr>
        <p:txBody>
          <a:bodyPr/>
          <a:lstStyle/>
          <a:p>
            <a:r>
              <a:rPr lang="es-ES" smtClean="0"/>
              <a:t>Haga clic para modificar el estilo de título del patrón</a:t>
            </a:r>
            <a:endParaRPr lang="en-US"/>
          </a:p>
        </p:txBody>
      </p:sp>
    </p:spTree>
    <p:extLst>
      <p:ext uri="{BB962C8B-B14F-4D97-AF65-F5344CB8AC3E}">
        <p14:creationId xmlns=""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8A7DA80F-CEC8-4947-848F-9ED8AC081DAB}" type="slidenum">
              <a:rPr lang="es-ES" smtClean="0"/>
              <a:pPr/>
              <a:t>‹Nº›</a:t>
            </a:fld>
            <a:endParaRPr lang="es-ES"/>
          </a:p>
        </p:txBody>
      </p:sp>
      <p:grpSp>
        <p:nvGrpSpPr>
          <p:cNvPr id="2" name="Graphic 39">
            <a:extLst>
              <a:ext uri="{FF2B5EF4-FFF2-40B4-BE49-F238E27FC236}">
                <a16:creationId xmlns="" xmlns:a16="http://schemas.microsoft.com/office/drawing/2014/main"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12A714F2-A8EC-40F7-ACFF-A00E1DD10C56}"/>
              </a:ext>
            </a:extLst>
          </p:cNvPr>
          <p:cNvSpPr>
            <a:spLocks noGrp="1"/>
          </p:cNvSpPr>
          <p:nvPr>
            <p:ph type="pic" sz="quarter" idx="13"/>
          </p:nvPr>
        </p:nvSpPr>
        <p:spPr>
          <a:xfrm>
            <a:off x="684310" y="2373273"/>
            <a:ext cx="8453738"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s-ES" smtClean="0"/>
              <a:t>Haga clic en el icono para agregar una imagen</a:t>
            </a:r>
            <a:endParaRPr lang="ru-RU"/>
          </a:p>
        </p:txBody>
      </p:sp>
      <p:sp>
        <p:nvSpPr>
          <p:cNvPr id="34" name="Oval 33">
            <a:extLst>
              <a:ext uri="{FF2B5EF4-FFF2-40B4-BE49-F238E27FC236}">
                <a16:creationId xmlns="" xmlns:a16="http://schemas.microsoft.com/office/drawing/2014/main" id="{13074BE4-153F-46FE-B915-CD1AEF318A25}"/>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p:nvSpPr>
        <p:spPr>
          <a:xfrm>
            <a:off x="5999116" y="1645349"/>
            <a:ext cx="3147553"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p:nvSpPr>
        <p:spPr>
          <a:xfrm>
            <a:off x="9140190" y="2632656"/>
            <a:ext cx="381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586490" y="793173"/>
            <a:ext cx="6858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596829" y="1877052"/>
            <a:ext cx="5132459"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ru-RU" dirty="0"/>
          </a:p>
        </p:txBody>
      </p:sp>
      <p:sp>
        <p:nvSpPr>
          <p:cNvPr id="4" name="Date Placeholder 3">
            <a:extLst>
              <a:ext uri="{FF2B5EF4-FFF2-40B4-BE49-F238E27FC236}">
                <a16:creationId xmlns="" xmlns:a16="http://schemas.microsoft.com/office/drawing/2014/main" id="{0FD10BB4-D57E-4372-8E10-AC15DC09615A}"/>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66020939-F172-405E-A418-A87CE5D908B7}"/>
              </a:ext>
            </a:extLst>
          </p:cNvPr>
          <p:cNvSpPr>
            <a:spLocks noGrp="1"/>
          </p:cNvSpPr>
          <p:nvPr>
            <p:ph type="ftr" sz="quarter" idx="11"/>
          </p:nvPr>
        </p:nvSpPr>
        <p:spPr>
          <a:xfrm>
            <a:off x="609218" y="5797770"/>
            <a:ext cx="2856261" cy="365125"/>
          </a:xfrm>
          <a:prstGeom prst="rect">
            <a:avLst/>
          </a:prstGeom>
        </p:spPr>
        <p:txBody>
          <a:bodyPr/>
          <a:lstStyle/>
          <a:p>
            <a:endParaRPr lang="es-ES"/>
          </a:p>
        </p:txBody>
      </p:sp>
      <p:sp>
        <p:nvSpPr>
          <p:cNvPr id="24" name="Graphic 22">
            <a:extLst>
              <a:ext uri="{FF2B5EF4-FFF2-40B4-BE49-F238E27FC236}">
                <a16:creationId xmlns="" xmlns:a16="http://schemas.microsoft.com/office/drawing/2014/main" id="{4EE1436E-33B5-4388-87D8-2D0633CC3CE7}"/>
              </a:ext>
            </a:extLst>
          </p:cNvPr>
          <p:cNvSpPr/>
          <p:nvPr/>
        </p:nvSpPr>
        <p:spPr>
          <a:xfrm>
            <a:off x="677417" y="1550951"/>
            <a:ext cx="2455164"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2924968" y="4662943"/>
            <a:ext cx="6219032"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 xmlns:a16="http://schemas.microsoft.com/office/drawing/2014/main" id="{E0210624-61F8-48B2-BD00-D3BC39DEBDCF}"/>
              </a:ext>
            </a:extLst>
          </p:cNvPr>
          <p:cNvSpPr>
            <a:spLocks noGrp="1"/>
          </p:cNvSpPr>
          <p:nvPr>
            <p:ph type="sldNum" sz="quarter" idx="12"/>
          </p:nvPr>
        </p:nvSpPr>
        <p:spPr/>
        <p:txBody>
          <a:bodyPr/>
          <a:lstStyle/>
          <a:p>
            <a:fld id="{8A7DA80F-CEC8-4947-848F-9ED8AC081DAB}" type="slidenum">
              <a:rPr lang="es-ES" smtClean="0"/>
              <a:pPr/>
              <a:t>‹Nº›</a:t>
            </a:fld>
            <a:endParaRPr lang="es-ES"/>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2932387" y="4665642"/>
            <a:ext cx="6207803"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9140190" y="4665641"/>
            <a:ext cx="381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2928925" y="4922855"/>
            <a:ext cx="6215075"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 xmlns:p14="http://schemas.microsoft.com/office/powerpoint/2010/main" val="2139704614"/>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5A97CE06-9ECC-4438-8B22-B58B27F2B5FA}"/>
              </a:ext>
            </a:extLst>
          </p:cNvPr>
          <p:cNvSpPr>
            <a:spLocks noGrp="1"/>
          </p:cNvSpPr>
          <p:nvPr>
            <p:ph type="pic" sz="quarter" idx="15"/>
          </p:nvPr>
        </p:nvSpPr>
        <p:spPr>
          <a:xfrm>
            <a:off x="1047586" y="0"/>
            <a:ext cx="2921125"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s-ES" smtClean="0"/>
              <a:t>Haga clic en el icono para agregar una imagen</a:t>
            </a:r>
            <a:endParaRPr lang="ru-RU"/>
          </a:p>
        </p:txBody>
      </p:sp>
      <p:sp>
        <p:nvSpPr>
          <p:cNvPr id="24" name="Oval 23">
            <a:extLst>
              <a:ext uri="{FF2B5EF4-FFF2-40B4-BE49-F238E27FC236}">
                <a16:creationId xmlns="" xmlns:a16="http://schemas.microsoft.com/office/drawing/2014/main" id="{CE8B26E3-C9CA-4CFF-8221-19518F497FF4}"/>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A9957602-C843-44E0-A93F-66AF5A6A0F0A}"/>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5182518" y="908050"/>
            <a:ext cx="3377471"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8A7DA80F-CEC8-4947-848F-9ED8AC081DAB}" type="slidenum">
              <a:rPr lang="es-ES" smtClean="0"/>
              <a:pPr/>
              <a:t>‹Nº›</a:t>
            </a:fld>
            <a:endParaRPr lang="es-ES"/>
          </a:p>
        </p:txBody>
      </p:sp>
      <p:sp>
        <p:nvSpPr>
          <p:cNvPr id="10" name="Freeform: Shape 9">
            <a:extLst>
              <a:ext uri="{FF2B5EF4-FFF2-40B4-BE49-F238E27FC236}">
                <a16:creationId xmlns="" xmlns:a16="http://schemas.microsoft.com/office/drawing/2014/main" id="{7492975F-6F5D-4157-A751-54BACCCF1800}"/>
              </a:ext>
            </a:extLst>
          </p:cNvPr>
          <p:cNvSpPr/>
          <p:nvPr/>
        </p:nvSpPr>
        <p:spPr>
          <a:xfrm>
            <a:off x="4119110" y="-12675"/>
            <a:ext cx="409281"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6C50EDEB-35C1-4DED-A608-A0EAA8DE5404}"/>
              </a:ext>
            </a:extLst>
          </p:cNvPr>
          <p:cNvSpPr/>
          <p:nvPr/>
        </p:nvSpPr>
        <p:spPr>
          <a:xfrm>
            <a:off x="4109591" y="-12675"/>
            <a:ext cx="428318"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 xmlns:a16="http://schemas.microsoft.com/office/drawing/2014/main" id="{F469DEB5-CC79-4D71-8360-0B10B34244B7}"/>
              </a:ext>
            </a:extLst>
          </p:cNvPr>
          <p:cNvSpPr>
            <a:spLocks noGrp="1"/>
          </p:cNvSpPr>
          <p:nvPr>
            <p:ph type="body" sz="quarter" idx="13"/>
          </p:nvPr>
        </p:nvSpPr>
        <p:spPr>
          <a:xfrm>
            <a:off x="5182518" y="2050476"/>
            <a:ext cx="3411140" cy="639683"/>
          </a:xfrm>
        </p:spPr>
        <p:txBody>
          <a:bodyPr>
            <a:normAutofit/>
          </a:bodyPr>
          <a:lstStyle>
            <a:lvl1pPr marL="0" indent="0">
              <a:buNone/>
              <a:defRPr sz="1800" b="1" i="0"/>
            </a:lvl1pPr>
          </a:lstStyle>
          <a:p>
            <a:pPr lvl="0"/>
            <a:r>
              <a:rPr lang="es-ES" smtClean="0"/>
              <a:t>Haga clic para modificar el estilo de texto del patrón</a:t>
            </a:r>
          </a:p>
        </p:txBody>
      </p:sp>
      <p:sp>
        <p:nvSpPr>
          <p:cNvPr id="17" name="Text Placeholder 14">
            <a:extLst>
              <a:ext uri="{FF2B5EF4-FFF2-40B4-BE49-F238E27FC236}">
                <a16:creationId xmlns="" xmlns:a16="http://schemas.microsoft.com/office/drawing/2014/main" id="{9EE0722D-F13C-4FFB-9E31-CC024B92E6CD}"/>
              </a:ext>
            </a:extLst>
          </p:cNvPr>
          <p:cNvSpPr>
            <a:spLocks noGrp="1"/>
          </p:cNvSpPr>
          <p:nvPr>
            <p:ph type="body" sz="quarter" idx="14"/>
          </p:nvPr>
        </p:nvSpPr>
        <p:spPr>
          <a:xfrm>
            <a:off x="5182518" y="2839714"/>
            <a:ext cx="3411140"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s-ES" smtClean="0"/>
              <a:t>Haga clic para modificar el estilo de texto del patrón</a:t>
            </a:r>
          </a:p>
        </p:txBody>
      </p:sp>
      <p:sp>
        <p:nvSpPr>
          <p:cNvPr id="3" name="Graphic 22">
            <a:extLst>
              <a:ext uri="{FF2B5EF4-FFF2-40B4-BE49-F238E27FC236}">
                <a16:creationId xmlns="" xmlns:a16="http://schemas.microsoft.com/office/drawing/2014/main" id="{827885C7-FA6F-4513-83BC-BEAD42F63D5B}"/>
              </a:ext>
            </a:extLst>
          </p:cNvPr>
          <p:cNvSpPr/>
          <p:nvPr/>
        </p:nvSpPr>
        <p:spPr>
          <a:xfrm>
            <a:off x="5236461" y="172667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 xmlns:a16="http://schemas.microsoft.com/office/drawing/2014/main" id="{30961087-B677-45AC-8D02-FEE615D17609}"/>
              </a:ext>
            </a:extLst>
          </p:cNvPr>
          <p:cNvSpPr/>
          <p:nvPr/>
        </p:nvSpPr>
        <p:spPr>
          <a:xfrm>
            <a:off x="802028" y="-12675"/>
            <a:ext cx="751935"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 xmlns:a16="http://schemas.microsoft.com/office/drawing/2014/main" id="{D6E0F90B-941A-45B6-85DA-E0D4E7977CD8}"/>
              </a:ext>
            </a:extLst>
          </p:cNvPr>
          <p:cNvSpPr>
            <a:spLocks noGrp="1"/>
          </p:cNvSpPr>
          <p:nvPr>
            <p:ph type="pic" sz="quarter" idx="18"/>
          </p:nvPr>
        </p:nvSpPr>
        <p:spPr>
          <a:xfrm>
            <a:off x="4328828" y="1483676"/>
            <a:ext cx="4816056"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s-ES" smtClean="0"/>
              <a:t>Haga clic en el icono para agregar una imagen</a:t>
            </a:r>
            <a:endParaRPr lang="ru-RU"/>
          </a:p>
        </p:txBody>
      </p:sp>
      <p:sp>
        <p:nvSpPr>
          <p:cNvPr id="35" name="Oval 34">
            <a:extLst>
              <a:ext uri="{FF2B5EF4-FFF2-40B4-BE49-F238E27FC236}">
                <a16:creationId xmlns="" xmlns:a16="http://schemas.microsoft.com/office/drawing/2014/main" id="{7BC6DBB9-1B34-4374-A887-DC30F9E2F62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611890" y="1231900"/>
            <a:ext cx="3377471"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8A7DA80F-CEC8-4947-848F-9ED8AC081DAB}" type="slidenum">
              <a:rPr lang="es-ES" smtClean="0"/>
              <a:pPr/>
              <a:t>‹Nº›</a:t>
            </a:fld>
            <a:endParaRPr lang="es-ES"/>
          </a:p>
        </p:txBody>
      </p:sp>
      <p:sp>
        <p:nvSpPr>
          <p:cNvPr id="18" name="Text Placeholder 14">
            <a:extLst>
              <a:ext uri="{FF2B5EF4-FFF2-40B4-BE49-F238E27FC236}">
                <a16:creationId xmlns="" xmlns:a16="http://schemas.microsoft.com/office/drawing/2014/main" id="{82903A57-2768-42F8-A5EA-4C19B9049850}"/>
              </a:ext>
            </a:extLst>
          </p:cNvPr>
          <p:cNvSpPr>
            <a:spLocks noGrp="1"/>
          </p:cNvSpPr>
          <p:nvPr>
            <p:ph type="body" sz="quarter" idx="15"/>
          </p:nvPr>
        </p:nvSpPr>
        <p:spPr>
          <a:xfrm>
            <a:off x="622551" y="3889184"/>
            <a:ext cx="3411140"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s-ES" smtClean="0"/>
              <a:t>Haga clic para modificar el estilo de texto del patrón</a:t>
            </a:r>
          </a:p>
        </p:txBody>
      </p:sp>
      <p:sp>
        <p:nvSpPr>
          <p:cNvPr id="38" name="Freeform: Shape 37">
            <a:extLst>
              <a:ext uri="{FF2B5EF4-FFF2-40B4-BE49-F238E27FC236}">
                <a16:creationId xmlns="" xmlns:a16="http://schemas.microsoft.com/office/drawing/2014/main" id="{C6C05708-08C7-4EF1-B0D8-6A01C1B1AD85}"/>
              </a:ext>
            </a:extLst>
          </p:cNvPr>
          <p:cNvSpPr/>
          <p:nvPr/>
        </p:nvSpPr>
        <p:spPr>
          <a:xfrm>
            <a:off x="7810333" y="4433244"/>
            <a:ext cx="133694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 xmlns:a16="http://schemas.microsoft.com/office/drawing/2014/main" id="{E46691B2-7AF3-4CAC-A285-36444A9101D9}"/>
              </a:ext>
            </a:extLst>
          </p:cNvPr>
          <p:cNvSpPr/>
          <p:nvPr/>
        </p:nvSpPr>
        <p:spPr>
          <a:xfrm>
            <a:off x="9144885" y="4156602"/>
            <a:ext cx="2398"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 xmlns:a16="http://schemas.microsoft.com/office/drawing/2014/main" id="{FE8ACF66-A148-4D4F-A35C-837CDC6B154D}"/>
              </a:ext>
            </a:extLst>
          </p:cNvPr>
          <p:cNvSpPr/>
          <p:nvPr/>
        </p:nvSpPr>
        <p:spPr>
          <a:xfrm>
            <a:off x="9144885" y="4682093"/>
            <a:ext cx="2398"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 xmlns:a16="http://schemas.microsoft.com/office/drawing/2014/main" id="{5F10B1F7-5633-4C8B-A868-72D9C782CBA6}"/>
              </a:ext>
            </a:extLst>
          </p:cNvPr>
          <p:cNvSpPr>
            <a:spLocks noGrp="1"/>
          </p:cNvSpPr>
          <p:nvPr>
            <p:ph type="body" sz="quarter" idx="16"/>
          </p:nvPr>
        </p:nvSpPr>
        <p:spPr>
          <a:xfrm>
            <a:off x="608336" y="2374901"/>
            <a:ext cx="3424238"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smtClean="0"/>
              <a:t>Haga clic para modificar el estilo de texto del patrón</a:t>
            </a:r>
          </a:p>
        </p:txBody>
      </p:sp>
      <p:sp>
        <p:nvSpPr>
          <p:cNvPr id="31" name="Text Placeholder 29">
            <a:extLst>
              <a:ext uri="{FF2B5EF4-FFF2-40B4-BE49-F238E27FC236}">
                <a16:creationId xmlns="" xmlns:a16="http://schemas.microsoft.com/office/drawing/2014/main" id="{CBA9BCD0-48BA-4D5B-8871-61204EACE422}"/>
              </a:ext>
            </a:extLst>
          </p:cNvPr>
          <p:cNvSpPr>
            <a:spLocks noGrp="1"/>
          </p:cNvSpPr>
          <p:nvPr>
            <p:ph type="body" sz="quarter" idx="17"/>
          </p:nvPr>
        </p:nvSpPr>
        <p:spPr>
          <a:xfrm>
            <a:off x="608337" y="3165302"/>
            <a:ext cx="3437335"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s-ES" smtClean="0"/>
              <a:t>Haga clic para modificar el estilo de texto del patrón</a:t>
            </a:r>
          </a:p>
        </p:txBody>
      </p:sp>
      <p:sp>
        <p:nvSpPr>
          <p:cNvPr id="3" name="Graphic 33">
            <a:extLst>
              <a:ext uri="{FF2B5EF4-FFF2-40B4-BE49-F238E27FC236}">
                <a16:creationId xmlns="" xmlns:a16="http://schemas.microsoft.com/office/drawing/2014/main" id="{38956B41-4EE0-4C7C-8436-027F5DE8B1BC}"/>
              </a:ext>
            </a:extLst>
          </p:cNvPr>
          <p:cNvSpPr/>
          <p:nvPr/>
        </p:nvSpPr>
        <p:spPr>
          <a:xfrm>
            <a:off x="665687" y="204566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p:nvSpPr>
        <p:spPr>
          <a:xfrm>
            <a:off x="7812706" y="4161025"/>
            <a:ext cx="1338848"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p:nvSpPr>
        <p:spPr>
          <a:xfrm>
            <a:off x="6455318" y="4437665"/>
            <a:ext cx="2696688"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F44C9A9-0E74-4918-9B66-273196D2956C}"/>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4FD74D9D-1BEE-4A13-ABAA-5FBA5C4D1BFA}"/>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623887" y="781051"/>
            <a:ext cx="78867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 xmlns:a16="http://schemas.microsoft.com/office/drawing/2014/main" id="{40DFDBBD-D278-4F5A-BD28-172F5B157E88}"/>
              </a:ext>
            </a:extLst>
          </p:cNvPr>
          <p:cNvSpPr>
            <a:spLocks noGrp="1"/>
          </p:cNvSpPr>
          <p:nvPr>
            <p:ph type="body" idx="1" hasCustomPrompt="1"/>
          </p:nvPr>
        </p:nvSpPr>
        <p:spPr>
          <a:xfrm>
            <a:off x="744964" y="2959594"/>
            <a:ext cx="3137738"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8A7DA80F-CEC8-4947-848F-9ED8AC081DAB}" type="slidenum">
              <a:rPr lang="es-ES" smtClean="0"/>
              <a:pPr/>
              <a:t>‹Nº›</a:t>
            </a:fld>
            <a:endParaRPr lang="es-ES"/>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622550" y="1898651"/>
            <a:ext cx="78866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smtClean="0"/>
              <a:t>Haga clic para modificar el estilo de texto del patrón</a:t>
            </a:r>
          </a:p>
        </p:txBody>
      </p:sp>
      <p:sp>
        <p:nvSpPr>
          <p:cNvPr id="22" name="Graphic 19">
            <a:extLst>
              <a:ext uri="{FF2B5EF4-FFF2-40B4-BE49-F238E27FC236}">
                <a16:creationId xmlns="" xmlns:a16="http://schemas.microsoft.com/office/drawing/2014/main" id="{258EB2BC-F42B-4177-83EB-F2D2BF76129C}"/>
              </a:ext>
            </a:extLst>
          </p:cNvPr>
          <p:cNvSpPr/>
          <p:nvPr/>
        </p:nvSpPr>
        <p:spPr>
          <a:xfrm>
            <a:off x="2264283" y="1583026"/>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4616970" y="2959594"/>
            <a:ext cx="3137738"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 xmlns:a16="http://schemas.microsoft.com/office/drawing/2014/main" id="{D0525F80-1CD7-406E-A2B0-ACB0CD78A32C}"/>
              </a:ext>
            </a:extLst>
          </p:cNvPr>
          <p:cNvSpPr>
            <a:spLocks noGrp="1"/>
          </p:cNvSpPr>
          <p:nvPr>
            <p:ph type="body" sz="quarter" idx="20"/>
          </p:nvPr>
        </p:nvSpPr>
        <p:spPr>
          <a:xfrm>
            <a:off x="608484" y="3294246"/>
            <a:ext cx="3274219"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s-ES" smtClean="0"/>
              <a:t>Haga clic para modificar el estilo de texto del patrón</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p:nvPr>
        </p:nvSpPr>
        <p:spPr>
          <a:xfrm>
            <a:off x="4480489" y="3294246"/>
            <a:ext cx="3274219"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s-ES" smtClean="0"/>
              <a:t>Haga clic para modificar el estilo de texto del patrón</a:t>
            </a:r>
          </a:p>
        </p:txBody>
      </p:sp>
      <p:grpSp>
        <p:nvGrpSpPr>
          <p:cNvPr id="7" name="Graphic 39">
            <a:extLst>
              <a:ext uri="{FF2B5EF4-FFF2-40B4-BE49-F238E27FC236}">
                <a16:creationId xmlns="" xmlns:a16="http://schemas.microsoft.com/office/drawing/2014/main" id="{F4C9083C-573A-4951-8064-8A2074E45857}"/>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Slid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BE8D45D-1E08-4F59-96CC-EA53D7CA6AB0}"/>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8E968353-82DA-42A2-88B6-AEFCF124AF4E}"/>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4232065" y="1474970"/>
            <a:ext cx="3296444"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8A7DA80F-CEC8-4947-848F-9ED8AC081DAB}" type="slidenum">
              <a:rPr lang="es-ES" smtClean="0"/>
              <a:pPr/>
              <a:t>‹Nº›</a:t>
            </a:fld>
            <a:endParaRPr lang="es-ES"/>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4237417" y="2592570"/>
            <a:ext cx="4223164"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smtClean="0"/>
              <a:t>Haga clic para modificar el estilo de texto del patrón</a:t>
            </a:r>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4594789" y="3719428"/>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hasCustomPrompt="1"/>
          </p:nvPr>
        </p:nvSpPr>
        <p:spPr>
          <a:xfrm>
            <a:off x="4594790" y="3990709"/>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 xmlns:a16="http://schemas.microsoft.com/office/drawing/2014/main" id="{E9080FED-3BFC-4CCC-8B5A-A2942CA5CF36}"/>
              </a:ext>
            </a:extLst>
          </p:cNvPr>
          <p:cNvSpPr>
            <a:spLocks noGrp="1"/>
          </p:cNvSpPr>
          <p:nvPr>
            <p:ph type="body" idx="22" hasCustomPrompt="1"/>
          </p:nvPr>
        </p:nvSpPr>
        <p:spPr>
          <a:xfrm>
            <a:off x="4594808" y="4451493"/>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 xmlns:a16="http://schemas.microsoft.com/office/drawing/2014/main" id="{E7EC8229-D712-4FD1-990B-9212FC211A9B}"/>
              </a:ext>
            </a:extLst>
          </p:cNvPr>
          <p:cNvSpPr>
            <a:spLocks noGrp="1"/>
          </p:cNvSpPr>
          <p:nvPr>
            <p:ph type="body" sz="quarter" idx="23" hasCustomPrompt="1"/>
          </p:nvPr>
        </p:nvSpPr>
        <p:spPr>
          <a:xfrm>
            <a:off x="4594809" y="4722774"/>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 xmlns:a16="http://schemas.microsoft.com/office/drawing/2014/main" id="{27341020-DCB7-4CC5-BE55-AAAF421822ED}"/>
              </a:ext>
            </a:extLst>
          </p:cNvPr>
          <p:cNvSpPr>
            <a:spLocks noGrp="1"/>
          </p:cNvSpPr>
          <p:nvPr>
            <p:ph type="body" idx="24" hasCustomPrompt="1"/>
          </p:nvPr>
        </p:nvSpPr>
        <p:spPr>
          <a:xfrm>
            <a:off x="6049425" y="3719428"/>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 xmlns:a16="http://schemas.microsoft.com/office/drawing/2014/main" id="{B1896019-AE20-47E2-AA66-ED9D16B2DAF7}"/>
              </a:ext>
            </a:extLst>
          </p:cNvPr>
          <p:cNvSpPr>
            <a:spLocks noGrp="1"/>
          </p:cNvSpPr>
          <p:nvPr>
            <p:ph type="body" sz="quarter" idx="25" hasCustomPrompt="1"/>
          </p:nvPr>
        </p:nvSpPr>
        <p:spPr>
          <a:xfrm>
            <a:off x="6049425" y="3990709"/>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 xmlns:a16="http://schemas.microsoft.com/office/drawing/2014/main" id="{212C49D2-92E0-4567-8BD4-9B8FC0536701}"/>
              </a:ext>
            </a:extLst>
          </p:cNvPr>
          <p:cNvSpPr>
            <a:spLocks noGrp="1"/>
          </p:cNvSpPr>
          <p:nvPr>
            <p:ph type="body" idx="26" hasCustomPrompt="1"/>
          </p:nvPr>
        </p:nvSpPr>
        <p:spPr>
          <a:xfrm>
            <a:off x="6049443" y="4451493"/>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 xmlns:a16="http://schemas.microsoft.com/office/drawing/2014/main" id="{6B5DA211-72E1-4B00-AA61-980CE5A34565}"/>
              </a:ext>
            </a:extLst>
          </p:cNvPr>
          <p:cNvSpPr>
            <a:spLocks noGrp="1"/>
          </p:cNvSpPr>
          <p:nvPr>
            <p:ph type="body" sz="quarter" idx="27" hasCustomPrompt="1"/>
          </p:nvPr>
        </p:nvSpPr>
        <p:spPr>
          <a:xfrm>
            <a:off x="6049444" y="4722774"/>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 xmlns:a16="http://schemas.microsoft.com/office/drawing/2014/main" id="{A7CF7C63-619A-46EE-AF36-FCA26441A064}"/>
              </a:ext>
            </a:extLst>
          </p:cNvPr>
          <p:cNvSpPr>
            <a:spLocks noGrp="1"/>
          </p:cNvSpPr>
          <p:nvPr>
            <p:ph type="body" idx="28" hasCustomPrompt="1"/>
          </p:nvPr>
        </p:nvSpPr>
        <p:spPr>
          <a:xfrm>
            <a:off x="7504060" y="3719428"/>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 xmlns:a16="http://schemas.microsoft.com/office/drawing/2014/main" id="{92E0EA61-C10D-4760-B03F-F27BCF1FC24C}"/>
              </a:ext>
            </a:extLst>
          </p:cNvPr>
          <p:cNvSpPr>
            <a:spLocks noGrp="1"/>
          </p:cNvSpPr>
          <p:nvPr>
            <p:ph type="body" sz="quarter" idx="29" hasCustomPrompt="1"/>
          </p:nvPr>
        </p:nvSpPr>
        <p:spPr>
          <a:xfrm>
            <a:off x="7504061" y="3990709"/>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 xmlns:a16="http://schemas.microsoft.com/office/drawing/2014/main" id="{1A3A14FA-D9E9-4000-B30C-14CADBFE48F6}"/>
              </a:ext>
            </a:extLst>
          </p:cNvPr>
          <p:cNvSpPr>
            <a:spLocks noGrp="1"/>
          </p:cNvSpPr>
          <p:nvPr>
            <p:ph type="body" idx="30" hasCustomPrompt="1"/>
          </p:nvPr>
        </p:nvSpPr>
        <p:spPr>
          <a:xfrm>
            <a:off x="7504079" y="4451493"/>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 xmlns:a16="http://schemas.microsoft.com/office/drawing/2014/main" id="{0FBCB607-92E0-4206-871B-10CAEB3377B3}"/>
              </a:ext>
            </a:extLst>
          </p:cNvPr>
          <p:cNvSpPr>
            <a:spLocks noGrp="1"/>
          </p:cNvSpPr>
          <p:nvPr>
            <p:ph type="body" sz="quarter" idx="31" hasCustomPrompt="1"/>
          </p:nvPr>
        </p:nvSpPr>
        <p:spPr>
          <a:xfrm>
            <a:off x="7504080" y="4722774"/>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 xmlns:a16="http://schemas.microsoft.com/office/drawing/2014/main" id="{08CD548A-F4DA-41C7-BC55-620C696D5A6A}"/>
              </a:ext>
            </a:extLst>
          </p:cNvPr>
          <p:cNvSpPr>
            <a:spLocks noGrp="1"/>
          </p:cNvSpPr>
          <p:nvPr>
            <p:ph type="chart" sz="quarter" idx="32"/>
          </p:nvPr>
        </p:nvSpPr>
        <p:spPr>
          <a:xfrm>
            <a:off x="683419" y="908051"/>
            <a:ext cx="3213497" cy="4365625"/>
          </a:xfrm>
        </p:spPr>
        <p:txBody>
          <a:bodyPr anchor="ctr" anchorCtr="0">
            <a:normAutofit/>
          </a:bodyPr>
          <a:lstStyle>
            <a:lvl1pPr marL="0" indent="0" algn="ctr">
              <a:buNone/>
              <a:defRPr sz="1600">
                <a:solidFill>
                  <a:schemeClr val="tx1">
                    <a:lumMod val="50000"/>
                    <a:lumOff val="50000"/>
                  </a:schemeClr>
                </a:solidFill>
              </a:defRPr>
            </a:lvl1pPr>
          </a:lstStyle>
          <a:p>
            <a:r>
              <a:rPr lang="es-ES" smtClean="0"/>
              <a:t>Haga clic en el icono para agregar un gráfico</a:t>
            </a:r>
            <a:endParaRPr lang="ru-RU" dirty="0"/>
          </a:p>
        </p:txBody>
      </p:sp>
      <p:grpSp>
        <p:nvGrpSpPr>
          <p:cNvPr id="7" name="Graphic 39">
            <a:extLst>
              <a:ext uri="{FF2B5EF4-FFF2-40B4-BE49-F238E27FC236}">
                <a16:creationId xmlns="" xmlns:a16="http://schemas.microsoft.com/office/drawing/2014/main" id="{D0A213E0-4DC9-4F6A-98B8-21DE9AE2D9B0}"/>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 xmlns:a16="http://schemas.microsoft.com/office/drawing/2014/main" id="{33AA43FA-C2DC-406C-BFE6-A2A804112236}"/>
              </a:ext>
            </a:extLst>
          </p:cNvPr>
          <p:cNvSpPr/>
          <p:nvPr/>
        </p:nvSpPr>
        <p:spPr>
          <a:xfrm>
            <a:off x="4298865" y="2267880"/>
            <a:ext cx="2262656"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52" name="Oval 51">
            <a:extLst>
              <a:ext uri="{FF2B5EF4-FFF2-40B4-BE49-F238E27FC236}">
                <a16:creationId xmlns="" xmlns:a16="http://schemas.microsoft.com/office/drawing/2014/main" id="{F21AF1E2-466C-487E-86AF-CA6FFFCA2720}"/>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 xmlns:a16="http://schemas.microsoft.com/office/drawing/2014/main" id="{531F1BC1-79BD-45BA-B27E-7A2C62A65EC9}"/>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608808" y="2134676"/>
            <a:ext cx="2552481"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fld id="{A7AE272C-BCF3-41B6-B354-29D6266797BD}" type="datetimeFigureOut">
              <a:rPr lang="es-ES" smtClean="0"/>
              <a:pPr/>
              <a:t>26/05/2020</a:t>
            </a:fld>
            <a:endParaRPr lang="es-ES"/>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8A7DA80F-CEC8-4947-848F-9ED8AC081DAB}" type="slidenum">
              <a:rPr lang="es-ES" smtClean="0"/>
              <a:pPr/>
              <a:t>‹Nº›</a:t>
            </a:fld>
            <a:endParaRPr lang="es-ES"/>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607054" y="3252275"/>
            <a:ext cx="2547128"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smtClean="0"/>
              <a:t>Haga clic para modificar el estilo de texto del patrón</a:t>
            </a:r>
          </a:p>
        </p:txBody>
      </p:sp>
      <p:sp>
        <p:nvSpPr>
          <p:cNvPr id="18" name="Table Placeholder 17">
            <a:extLst>
              <a:ext uri="{FF2B5EF4-FFF2-40B4-BE49-F238E27FC236}">
                <a16:creationId xmlns="" xmlns:a16="http://schemas.microsoft.com/office/drawing/2014/main" id="{3AF64257-E00C-4FE5-925B-A78911D1D2B9}"/>
              </a:ext>
            </a:extLst>
          </p:cNvPr>
          <p:cNvSpPr>
            <a:spLocks noGrp="1"/>
          </p:cNvSpPr>
          <p:nvPr>
            <p:ph type="tbl" sz="quarter" idx="17"/>
          </p:nvPr>
        </p:nvSpPr>
        <p:spPr>
          <a:xfrm>
            <a:off x="3543300" y="1493215"/>
            <a:ext cx="4920854" cy="3847135"/>
          </a:xfrm>
        </p:spPr>
        <p:txBody>
          <a:bodyPr anchor="ctr" anchorCtr="0">
            <a:normAutofit/>
          </a:bodyPr>
          <a:lstStyle>
            <a:lvl1pPr marL="0" indent="0" algn="ctr">
              <a:buNone/>
              <a:defRPr sz="1600">
                <a:solidFill>
                  <a:schemeClr val="tx1">
                    <a:lumMod val="50000"/>
                    <a:lumOff val="50000"/>
                  </a:schemeClr>
                </a:solidFill>
              </a:defRPr>
            </a:lvl1pPr>
          </a:lstStyle>
          <a:p>
            <a:r>
              <a:rPr lang="es-ES" smtClean="0"/>
              <a:t>Haga clic en el icono para agregar una tabla</a:t>
            </a:r>
            <a:endParaRPr lang="ru-RU" dirty="0"/>
          </a:p>
        </p:txBody>
      </p:sp>
      <p:grpSp>
        <p:nvGrpSpPr>
          <p:cNvPr id="7" name="Graphic 39">
            <a:extLst>
              <a:ext uri="{FF2B5EF4-FFF2-40B4-BE49-F238E27FC236}">
                <a16:creationId xmlns="" xmlns:a16="http://schemas.microsoft.com/office/drawing/2014/main" id="{2B29CFAD-7DFA-43C8-BC78-F666303C4A65}"/>
              </a:ext>
            </a:extLst>
          </p:cNvPr>
          <p:cNvGrpSpPr/>
          <p:nvPr/>
        </p:nvGrpSpPr>
        <p:grpSpPr>
          <a:xfrm flipH="1">
            <a:off x="-2608" y="0"/>
            <a:ext cx="1641600" cy="1933794"/>
            <a:chOff x="10003200" y="0"/>
            <a:chExt cx="2188800" cy="1933794"/>
          </a:xfrm>
        </p:grpSpPr>
        <p:sp>
          <p:nvSpPr>
            <p:cNvPr id="46" name="Freeform: Shape 45">
              <a:extLst>
                <a:ext uri="{FF2B5EF4-FFF2-40B4-BE49-F238E27FC236}">
                  <a16:creationId xmlns=""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 xmlns:a16="http://schemas.microsoft.com/office/drawing/2014/main" id="{A1820133-6B1B-4297-8A79-2E89B2C7199B}"/>
              </a:ext>
            </a:extLst>
          </p:cNvPr>
          <p:cNvSpPr/>
          <p:nvPr/>
        </p:nvSpPr>
        <p:spPr>
          <a:xfrm>
            <a:off x="671745" y="2912162"/>
            <a:ext cx="2086425"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 xmlns:a16="http://schemas.microsoft.com/office/drawing/2014/main" id="{3767FEE9-DC75-4465-BA6B-06E00CF6A27B}"/>
              </a:ext>
            </a:extLst>
          </p:cNvPr>
          <p:cNvSpPr>
            <a:spLocks noGrp="1"/>
          </p:cNvSpPr>
          <p:nvPr>
            <p:ph type="pic" sz="quarter" idx="17"/>
          </p:nvPr>
        </p:nvSpPr>
        <p:spPr>
          <a:xfrm>
            <a:off x="0" y="1"/>
            <a:ext cx="9142995"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s-ES" smtClean="0"/>
              <a:t>Haga clic en el icono para agregar una imagen</a:t>
            </a:r>
            <a:endParaRPr lang="ru-RU"/>
          </a:p>
        </p:txBody>
      </p:sp>
      <p:sp>
        <p:nvSpPr>
          <p:cNvPr id="46" name="Freeform: Shape 45">
            <a:extLst>
              <a:ext uri="{FF2B5EF4-FFF2-40B4-BE49-F238E27FC236}">
                <a16:creationId xmlns="" xmlns:a16="http://schemas.microsoft.com/office/drawing/2014/main" id="{3A0902BC-58E0-4395-9D80-6CF5CA0FAAB0}"/>
              </a:ext>
            </a:extLst>
          </p:cNvPr>
          <p:cNvSpPr/>
          <p:nvPr/>
        </p:nvSpPr>
        <p:spPr>
          <a:xfrm>
            <a:off x="5509387" y="-12701"/>
            <a:ext cx="3638909"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 xmlns:a16="http://schemas.microsoft.com/office/drawing/2014/main" id="{5DCE3DA5-C000-4DAD-8FCD-9A285AB48C83}"/>
              </a:ext>
            </a:extLst>
          </p:cNvPr>
          <p:cNvSpPr/>
          <p:nvPr/>
        </p:nvSpPr>
        <p:spPr>
          <a:xfrm>
            <a:off x="7336729" y="458515"/>
            <a:ext cx="1809929"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 xmlns:a16="http://schemas.microsoft.com/office/drawing/2014/main" id="{EAE88C29-9AC8-4A6D-9141-98B2210C7466}"/>
              </a:ext>
            </a:extLst>
          </p:cNvPr>
          <p:cNvSpPr/>
          <p:nvPr/>
        </p:nvSpPr>
        <p:spPr>
          <a:xfrm>
            <a:off x="-9525" y="2355829"/>
            <a:ext cx="2143336"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 xmlns:a16="http://schemas.microsoft.com/office/drawing/2014/main" id="{7F8CA5B8-0BAD-4554-87FE-E0910E6CD5C5}"/>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12CBB0CF-5FCC-4507-BD7B-C02386D2A23C}"/>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0B9CB2BB-1ED9-489E-8AC7-2A8D8459E388}"/>
              </a:ext>
            </a:extLst>
          </p:cNvPr>
          <p:cNvSpPr>
            <a:spLocks noGrp="1"/>
          </p:cNvSpPr>
          <p:nvPr>
            <p:ph type="title" hasCustomPrompt="1"/>
          </p:nvPr>
        </p:nvSpPr>
        <p:spPr>
          <a:xfrm>
            <a:off x="628650" y="4349863"/>
            <a:ext cx="78867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609217" y="5797770"/>
            <a:ext cx="1791083" cy="365125"/>
          </a:xfrm>
          <a:prstGeom prst="rect">
            <a:avLst/>
          </a:prstGeom>
        </p:spPr>
        <p:txBody>
          <a:bodyPr/>
          <a:lstStyle/>
          <a:p>
            <a:endParaRPr lang="es-ES"/>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8A7DA80F-CEC8-4947-848F-9ED8AC081DAB}" type="slidenum">
              <a:rPr lang="es-ES" smtClean="0"/>
              <a:pPr/>
              <a:t>‹Nº›</a:t>
            </a:fld>
            <a:endParaRPr lang="es-ES"/>
          </a:p>
        </p:txBody>
      </p:sp>
      <p:sp>
        <p:nvSpPr>
          <p:cNvPr id="21" name="Text Placeholder 26">
            <a:extLst>
              <a:ext uri="{FF2B5EF4-FFF2-40B4-BE49-F238E27FC236}">
                <a16:creationId xmlns="" xmlns:a16="http://schemas.microsoft.com/office/drawing/2014/main" id="{78B29DA7-7E72-4576-8F68-91B70D11C8FD}"/>
              </a:ext>
            </a:extLst>
          </p:cNvPr>
          <p:cNvSpPr>
            <a:spLocks noGrp="1"/>
          </p:cNvSpPr>
          <p:nvPr>
            <p:ph type="body" sz="quarter" idx="16"/>
          </p:nvPr>
        </p:nvSpPr>
        <p:spPr>
          <a:xfrm>
            <a:off x="1809740" y="5718810"/>
            <a:ext cx="5524520"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smtClean="0"/>
              <a:t>Haga clic para modificar el estilo de texto del patrón</a:t>
            </a:r>
          </a:p>
        </p:txBody>
      </p:sp>
      <p:pic>
        <p:nvPicPr>
          <p:cNvPr id="22" name="Graphic 21">
            <a:extLst>
              <a:ext uri="{FF2B5EF4-FFF2-40B4-BE49-F238E27FC236}">
                <a16:creationId xmlns="" xmlns:a16="http://schemas.microsoft.com/office/drawing/2014/main" id="{B091E01B-B80B-4194-AC2B-41043EC597D2}"/>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3571875" y="5155440"/>
            <a:ext cx="2000250" cy="139903"/>
          </a:xfrm>
          <a:prstGeom prst="rect">
            <a:avLst/>
          </a:prstGeom>
        </p:spPr>
      </p:pic>
      <p:sp>
        <p:nvSpPr>
          <p:cNvPr id="40" name="Freeform: Shape 39">
            <a:extLst>
              <a:ext uri="{FF2B5EF4-FFF2-40B4-BE49-F238E27FC236}">
                <a16:creationId xmlns="" xmlns:a16="http://schemas.microsoft.com/office/drawing/2014/main" id="{FBE26926-54A6-49D3-95EA-F31F133A0E3B}"/>
              </a:ext>
            </a:extLst>
          </p:cNvPr>
          <p:cNvSpPr/>
          <p:nvPr/>
        </p:nvSpPr>
        <p:spPr>
          <a:xfrm>
            <a:off x="6619575" y="2044902"/>
            <a:ext cx="552505"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 xmlns:a16="http://schemas.microsoft.com/office/drawing/2014/main" id="{C3AFCA09-1411-4603-AEED-DBD79C4BE2CA}"/>
              </a:ext>
            </a:extLst>
          </p:cNvPr>
          <p:cNvSpPr/>
          <p:nvPr/>
        </p:nvSpPr>
        <p:spPr>
          <a:xfrm>
            <a:off x="6607667" y="2029025"/>
            <a:ext cx="581082"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 xmlns:a16="http://schemas.microsoft.com/office/drawing/2014/main" id="{7E4E0103-B430-4F31-B26F-21E197A41135}"/>
              </a:ext>
            </a:extLst>
          </p:cNvPr>
          <p:cNvSpPr/>
          <p:nvPr/>
        </p:nvSpPr>
        <p:spPr>
          <a:xfrm>
            <a:off x="5497454" y="-9526"/>
            <a:ext cx="3648434"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 xmlns:a16="http://schemas.microsoft.com/office/drawing/2014/main" id="{65525C01-736F-4E07-B20A-72ABE0F38C9F}"/>
              </a:ext>
            </a:extLst>
          </p:cNvPr>
          <p:cNvSpPr/>
          <p:nvPr/>
        </p:nvSpPr>
        <p:spPr>
          <a:xfrm>
            <a:off x="7325212" y="442639"/>
            <a:ext cx="1819454"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 xmlns:a16="http://schemas.microsoft.com/office/drawing/2014/main" id="{49472789-B79C-464F-9D88-E51F8B5062D3}"/>
              </a:ext>
            </a:extLst>
          </p:cNvPr>
          <p:cNvSpPr/>
          <p:nvPr/>
        </p:nvSpPr>
        <p:spPr>
          <a:xfrm>
            <a:off x="-7144" y="2340318"/>
            <a:ext cx="2152862"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Content">
    <p:spTree>
      <p:nvGrpSpPr>
        <p:cNvPr id="1" name=""/>
        <p:cNvGrpSpPr/>
        <p:nvPr/>
      </p:nvGrpSpPr>
      <p:grpSpPr>
        <a:xfrm>
          <a:off x="0" y="0"/>
          <a:ext cx="0" cy="0"/>
          <a:chOff x="0" y="0"/>
          <a:chExt cx="0" cy="0"/>
        </a:xfrm>
      </p:grpSpPr>
      <p:sp>
        <p:nvSpPr>
          <p:cNvPr id="25" name="Oval 24">
            <a:extLst>
              <a:ext uri="{FF2B5EF4-FFF2-40B4-BE49-F238E27FC236}">
                <a16:creationId xmlns="" xmlns:a16="http://schemas.microsoft.com/office/drawing/2014/main" id="{DD823940-1850-4484-BDCE-3D9B898D6787}"/>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 xmlns:a16="http://schemas.microsoft.com/office/drawing/2014/main" id="{6FFA8582-48C8-4154-ACF0-5F6412FAAE0C}"/>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 xmlns:a16="http://schemas.microsoft.com/office/drawing/2014/main" id="{FBCC61A6-FEB7-4CD2-9686-FB5F1EB66A10}"/>
              </a:ext>
            </a:extLst>
          </p:cNvPr>
          <p:cNvSpPr>
            <a:spLocks noGrp="1"/>
          </p:cNvSpPr>
          <p:nvPr>
            <p:ph type="media" sz="quarter" idx="17"/>
          </p:nvPr>
        </p:nvSpPr>
        <p:spPr>
          <a:xfrm>
            <a:off x="683419" y="908050"/>
            <a:ext cx="7777163" cy="4660900"/>
          </a:xfrm>
        </p:spPr>
        <p:txBody>
          <a:bodyPr anchor="ctr" anchorCtr="0">
            <a:normAutofit/>
          </a:bodyPr>
          <a:lstStyle>
            <a:lvl1pPr marL="0" indent="0" algn="ctr">
              <a:buNone/>
              <a:defRPr sz="1600">
                <a:solidFill>
                  <a:schemeClr val="tx1">
                    <a:lumMod val="50000"/>
                    <a:lumOff val="50000"/>
                  </a:schemeClr>
                </a:solidFill>
              </a:defRPr>
            </a:lvl1pPr>
          </a:lstStyle>
          <a:p>
            <a:r>
              <a:rPr lang="es-ES" smtClean="0"/>
              <a:t>Haga clic en el icno para agregar medios</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609217" y="5797770"/>
            <a:ext cx="1791083" cy="365125"/>
          </a:xfrm>
          <a:prstGeom prst="rect">
            <a:avLst/>
          </a:prstGeom>
        </p:spPr>
        <p:txBody>
          <a:bodyPr/>
          <a:lstStyle/>
          <a:p>
            <a:endParaRPr lang="es-ES"/>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8A7DA80F-CEC8-4947-848F-9ED8AC081DAB}" type="slidenum">
              <a:rPr lang="es-ES" smtClean="0"/>
              <a:pPr/>
              <a:t>‹Nº›</a:t>
            </a:fld>
            <a:endParaRPr lang="es-ES"/>
          </a:p>
        </p:txBody>
      </p:sp>
      <p:sp>
        <p:nvSpPr>
          <p:cNvPr id="11" name="Freeform: Shape 10">
            <a:extLst>
              <a:ext uri="{FF2B5EF4-FFF2-40B4-BE49-F238E27FC236}">
                <a16:creationId xmlns="" xmlns:a16="http://schemas.microsoft.com/office/drawing/2014/main" id="{B8EAB5B0-43C3-4F9F-98FF-253CBE6C9668}"/>
              </a:ext>
            </a:extLst>
          </p:cNvPr>
          <p:cNvSpPr/>
          <p:nvPr/>
        </p:nvSpPr>
        <p:spPr>
          <a:xfrm>
            <a:off x="6605571" y="2003790"/>
            <a:ext cx="5814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 xmlns:a16="http://schemas.microsoft.com/office/drawing/2014/main" id="{06A97B71-3A84-4844-BDB5-E3F77302BBC0}"/>
              </a:ext>
            </a:extLst>
          </p:cNvPr>
          <p:cNvSpPr/>
          <p:nvPr/>
        </p:nvSpPr>
        <p:spPr>
          <a:xfrm>
            <a:off x="7335034" y="430740"/>
            <a:ext cx="181092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030939C4-65C9-4508-8EFE-F715B9946844}"/>
              </a:ext>
            </a:extLst>
          </p:cNvPr>
          <p:cNvSpPr/>
          <p:nvPr/>
        </p:nvSpPr>
        <p:spPr>
          <a:xfrm>
            <a:off x="7322081" y="410418"/>
            <a:ext cx="1829983"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759BB951-621D-4456-A832-116187764B2E}"/>
              </a:ext>
            </a:extLst>
          </p:cNvPr>
          <p:cNvSpPr/>
          <p:nvPr/>
        </p:nvSpPr>
        <p:spPr>
          <a:xfrm>
            <a:off x="5505736" y="-16344"/>
            <a:ext cx="3640904"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 xmlns:a16="http://schemas.microsoft.com/office/drawing/2014/main" id="{3F8008CE-2F0A-4568-9C4A-C347A4880513}"/>
              </a:ext>
            </a:extLst>
          </p:cNvPr>
          <p:cNvSpPr/>
          <p:nvPr/>
        </p:nvSpPr>
        <p:spPr>
          <a:xfrm>
            <a:off x="5495668" y="-16344"/>
            <a:ext cx="3650435"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 xmlns:a16="http://schemas.microsoft.com/office/drawing/2014/main" id="{3A926948-B9C1-4E84-AF0F-40965A132C47}"/>
              </a:ext>
            </a:extLst>
          </p:cNvPr>
          <p:cNvSpPr>
            <a:spLocks noGrp="1"/>
          </p:cNvSpPr>
          <p:nvPr>
            <p:ph type="title"/>
          </p:nvPr>
        </p:nvSpPr>
        <p:spPr>
          <a:xfrm>
            <a:off x="1809740" y="5707146"/>
            <a:ext cx="5524520"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s-ES" smtClean="0"/>
              <a:t>Haga clic para modificar el estilo de título del patrón</a:t>
            </a:r>
            <a:endParaRPr lang="ru-RU"/>
          </a:p>
        </p:txBody>
      </p:sp>
      <p:grpSp>
        <p:nvGrpSpPr>
          <p:cNvPr id="2" name="Group 9">
            <a:extLst>
              <a:ext uri="{FF2B5EF4-FFF2-40B4-BE49-F238E27FC236}">
                <a16:creationId xmlns="" xmlns:a16="http://schemas.microsoft.com/office/drawing/2014/main" id="{223A17C7-5A8B-4D9D-AC8A-2486018F3FB8}"/>
              </a:ext>
            </a:extLst>
          </p:cNvPr>
          <p:cNvGrpSpPr/>
          <p:nvPr/>
        </p:nvGrpSpPr>
        <p:grpSpPr>
          <a:xfrm>
            <a:off x="-14099" y="2319272"/>
            <a:ext cx="2163177" cy="2824836"/>
            <a:chOff x="-18799" y="2319272"/>
            <a:chExt cx="2884236" cy="2824836"/>
          </a:xfrm>
        </p:grpSpPr>
        <p:sp>
          <p:nvSpPr>
            <p:cNvPr id="3" name="Freeform: Shape 2">
              <a:extLst>
                <a:ext uri="{FF2B5EF4-FFF2-40B4-BE49-F238E27FC236}">
                  <a16:creationId xmlns=""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DB6A3A-74E6-4FE2-8AD2-CEB07044718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ru-RU" dirty="0"/>
          </a:p>
        </p:txBody>
      </p:sp>
      <p:sp>
        <p:nvSpPr>
          <p:cNvPr id="3" name="Text Placeholder 2">
            <a:extLst>
              <a:ext uri="{FF2B5EF4-FFF2-40B4-BE49-F238E27FC236}">
                <a16:creationId xmlns="" xmlns:a16="http://schemas.microsoft.com/office/drawing/2014/main" id="{2C0128AA-FDF4-4DD5-A009-3C58D24570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 xmlns:a16="http://schemas.microsoft.com/office/drawing/2014/main" id="{BB1C2DC0-7E13-4A66-9F9B-371BA9C6E4F1}"/>
              </a:ext>
            </a:extLst>
          </p:cNvPr>
          <p:cNvSpPr>
            <a:spLocks noGrp="1"/>
          </p:cNvSpPr>
          <p:nvPr>
            <p:ph type="dt" sz="half" idx="2"/>
          </p:nvPr>
        </p:nvSpPr>
        <p:spPr>
          <a:xfrm>
            <a:off x="3543300" y="5816819"/>
            <a:ext cx="2057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A7AE272C-BCF3-41B6-B354-29D6266797BD}" type="datetimeFigureOut">
              <a:rPr lang="es-ES" smtClean="0"/>
              <a:pPr/>
              <a:t>26/05/2020</a:t>
            </a:fld>
            <a:endParaRPr lang="es-ES"/>
          </a:p>
        </p:txBody>
      </p:sp>
      <p:sp>
        <p:nvSpPr>
          <p:cNvPr id="6" name="Slide Number Placeholder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8103268" y="5816820"/>
            <a:ext cx="412082" cy="365125"/>
          </a:xfrm>
          <a:prstGeom prst="rect">
            <a:avLst/>
          </a:prstGeom>
        </p:spPr>
        <p:txBody>
          <a:bodyPr vert="horz" lIns="91440" tIns="45720" rIns="91440" bIns="45720" rtlCol="0" anchor="ctr"/>
          <a:lstStyle>
            <a:lvl1pPr algn="ctr">
              <a:defRPr sz="1000">
                <a:solidFill>
                  <a:schemeClr val="bg1"/>
                </a:solidFill>
              </a:defRPr>
            </a:lvl1pPr>
          </a:lstStyle>
          <a:p>
            <a:fld id="{8A7DA80F-CEC8-4947-848F-9ED8AC081DAB}" type="slidenum">
              <a:rPr lang="es-ES" smtClean="0"/>
              <a:pPr/>
              <a:t>‹Nº›</a:t>
            </a:fld>
            <a:endParaRPr lang="es-ES"/>
          </a:p>
        </p:txBody>
      </p:sp>
      <p:sp>
        <p:nvSpPr>
          <p:cNvPr id="11" name="Footer Placeholder 4">
            <a:extLst>
              <a:ext uri="{FF2B5EF4-FFF2-40B4-BE49-F238E27FC236}">
                <a16:creationId xmlns="" xmlns:a16="http://schemas.microsoft.com/office/drawing/2014/main" id="{1F296578-6D40-435B-861E-0904DDC10B7C}"/>
              </a:ext>
            </a:extLst>
          </p:cNvPr>
          <p:cNvSpPr>
            <a:spLocks noGrp="1"/>
          </p:cNvSpPr>
          <p:nvPr>
            <p:ph type="ftr" sz="quarter" idx="3"/>
          </p:nvPr>
        </p:nvSpPr>
        <p:spPr>
          <a:xfrm>
            <a:off x="609218" y="5816820"/>
            <a:ext cx="2549072" cy="365125"/>
          </a:xfrm>
          <a:prstGeom prst="rect">
            <a:avLst/>
          </a:prstGeom>
        </p:spPr>
        <p:txBody>
          <a:bodyPr vert="horz" lIns="91440" tIns="45720" rIns="91440" bIns="45720" rtlCol="0" anchor="ctr"/>
          <a:lstStyle>
            <a:lvl1pPr algn="l">
              <a:defRPr sz="1000">
                <a:solidFill>
                  <a:schemeClr val="accent1"/>
                </a:solidFill>
              </a:defRPr>
            </a:lvl1pPr>
          </a:lstStyle>
          <a:p>
            <a:endParaRPr lang="es-ES"/>
          </a:p>
        </p:txBody>
      </p:sp>
    </p:spTree>
    <p:extLst>
      <p:ext uri="{BB962C8B-B14F-4D97-AF65-F5344CB8AC3E}">
        <p14:creationId xmlns=""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sz="4800" u="none" dirty="0" smtClean="0"/>
              <a:t>APARATAJE Y EQUIPOS: sistemas de medición</a:t>
            </a:r>
            <a:br>
              <a:rPr lang="es-ES" sz="4800" u="none" dirty="0" smtClean="0"/>
            </a:br>
            <a:endParaRPr lang="es-ES" sz="4800" u="none" dirty="0"/>
          </a:p>
        </p:txBody>
      </p:sp>
      <p:sp>
        <p:nvSpPr>
          <p:cNvPr id="6" name="5 Marcador de texto"/>
          <p:cNvSpPr>
            <a:spLocks noGrp="1"/>
          </p:cNvSpPr>
          <p:nvPr>
            <p:ph type="body" sz="quarter" idx="20"/>
          </p:nvPr>
        </p:nvSpPr>
        <p:spPr/>
        <p:txBody>
          <a:bodyPr/>
          <a:lstStyle/>
          <a:p>
            <a:r>
              <a:rPr lang="es-ES" b="1" u="none" dirty="0" smtClean="0">
                <a:effectLst>
                  <a:outerShdw blurRad="38100" dist="38100" dir="2700000" algn="tl">
                    <a:srgbClr val="000000">
                      <a:alpha val="43137"/>
                    </a:srgbClr>
                  </a:outerShdw>
                </a:effectLst>
              </a:rPr>
              <a:t>Abril - Mayo</a:t>
            </a:r>
          </a:p>
          <a:p>
            <a:r>
              <a:rPr lang="es-ES" b="1" u="none" dirty="0" smtClean="0">
                <a:effectLst>
                  <a:outerShdw blurRad="38100" dist="38100" dir="2700000" algn="tl">
                    <a:srgbClr val="000000">
                      <a:alpha val="43137"/>
                    </a:srgbClr>
                  </a:outerShdw>
                </a:effectLst>
              </a:rPr>
              <a:t>2020</a:t>
            </a:r>
            <a:endParaRPr lang="es-ES" b="1" u="none" dirty="0">
              <a:effectLst>
                <a:outerShdw blurRad="38100" dist="38100" dir="2700000" algn="tl">
                  <a:srgbClr val="000000">
                    <a:alpha val="43137"/>
                  </a:srgbClr>
                </a:outerShdw>
              </a:effectLst>
            </a:endParaRPr>
          </a:p>
        </p:txBody>
      </p:sp>
      <p:sp>
        <p:nvSpPr>
          <p:cNvPr id="5" name="4 Marcador de texto"/>
          <p:cNvSpPr>
            <a:spLocks noGrp="1"/>
          </p:cNvSpPr>
          <p:nvPr>
            <p:ph type="body" sz="quarter" idx="13"/>
          </p:nvPr>
        </p:nvSpPr>
        <p:spPr>
          <a:xfrm>
            <a:off x="589694" y="3356992"/>
            <a:ext cx="3118210" cy="648072"/>
          </a:xfrm>
        </p:spPr>
        <p:txBody>
          <a:bodyPr>
            <a:normAutofit/>
          </a:bodyPr>
          <a:lstStyle/>
          <a:p>
            <a:r>
              <a:rPr lang="es-ES" u="none" dirty="0" smtClean="0">
                <a:effectLst>
                  <a:outerShdw blurRad="38100" dist="38100" dir="2700000" algn="tl">
                    <a:srgbClr val="000000">
                      <a:alpha val="43137"/>
                    </a:srgbClr>
                  </a:outerShdw>
                </a:effectLst>
              </a:rPr>
              <a:t>Irene Parra</a:t>
            </a:r>
            <a:endParaRPr lang="es-ES" u="none" dirty="0">
              <a:effectLst>
                <a:outerShdw blurRad="38100" dist="38100" dir="2700000" algn="tl">
                  <a:srgbClr val="000000">
                    <a:alpha val="43137"/>
                  </a:srgbClr>
                </a:outerShdw>
              </a:effectLst>
            </a:endParaRPr>
          </a:p>
        </p:txBody>
      </p:sp>
      <p:pic>
        <p:nvPicPr>
          <p:cNvPr id="3074" name="Picture 2" descr="C:\ArchivosI\1 FAR\DISPEN\Imagenes\boceto-dibujado-mano-termometro-digital-negro_93150-582.jpg"/>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6">
                <a:tint val="45000"/>
                <a:satMod val="400000"/>
              </a:schemeClr>
            </a:duotone>
          </a:blip>
          <a:srcRect/>
          <a:stretch>
            <a:fillRect/>
          </a:stretch>
        </p:blipFill>
        <p:spPr bwMode="auto">
          <a:xfrm rot="19527477">
            <a:off x="6276473" y="2345726"/>
            <a:ext cx="1908175" cy="1271587"/>
          </a:xfrm>
          <a:prstGeom prst="rect">
            <a:avLst/>
          </a:prstGeom>
          <a:noFill/>
        </p:spPr>
      </p:pic>
      <p:pic>
        <p:nvPicPr>
          <p:cNvPr id="3076" name="Picture 4" descr="C:\ArchivosI\1 FAR\DISPEN\Imagenes\Medicamento.jpg"/>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6">
                <a:tint val="45000"/>
                <a:satMod val="400000"/>
              </a:schemeClr>
            </a:duotone>
          </a:blip>
          <a:srcRect/>
          <a:stretch>
            <a:fillRect/>
          </a:stretch>
        </p:blipFill>
        <p:spPr bwMode="auto">
          <a:xfrm>
            <a:off x="7194525" y="908720"/>
            <a:ext cx="1949475" cy="1218422"/>
          </a:xfrm>
          <a:prstGeom prst="rect">
            <a:avLst/>
          </a:prstGeom>
          <a:noFill/>
        </p:spPr>
      </p:pic>
      <p:pic>
        <p:nvPicPr>
          <p:cNvPr id="3077" name="Picture 5" descr="C:\ArchivosI\1 FAR\DISPEN\Imagenes\Tensiometro.jpg"/>
          <p:cNvPicPr>
            <a:picLocks noChangeAspect="1" noChangeArrowheads="1"/>
          </p:cNvPicPr>
          <p:nvPr/>
        </p:nvPicPr>
        <p:blipFill>
          <a:blip r:embed="rId4" cstate="print">
            <a:clrChange>
              <a:clrFrom>
                <a:srgbClr val="FFFFFF"/>
              </a:clrFrom>
              <a:clrTo>
                <a:srgbClr val="FFFFFF">
                  <a:alpha val="0"/>
                </a:srgbClr>
              </a:clrTo>
            </a:clrChange>
            <a:duotone>
              <a:schemeClr val="accent1">
                <a:shade val="45000"/>
                <a:satMod val="135000"/>
              </a:schemeClr>
              <a:prstClr val="white"/>
            </a:duotone>
          </a:blip>
          <a:srcRect/>
          <a:stretch>
            <a:fillRect/>
          </a:stretch>
        </p:blipFill>
        <p:spPr bwMode="auto">
          <a:xfrm>
            <a:off x="5652120" y="1556792"/>
            <a:ext cx="1648369" cy="1502420"/>
          </a:xfrm>
          <a:prstGeom prst="rect">
            <a:avLst/>
          </a:prstGeom>
          <a:noFill/>
        </p:spPr>
      </p:pic>
      <p:pic>
        <p:nvPicPr>
          <p:cNvPr id="3075" name="Picture 3" descr="C:\ArchivosI\1 FAR\DISPEN\Imagenes\Glucometro.jpg"/>
          <p:cNvPicPr>
            <a:picLocks noChangeAspect="1" noChangeArrowheads="1"/>
          </p:cNvPicPr>
          <p:nvPr/>
        </p:nvPicPr>
        <p:blipFill>
          <a:blip r:embed="rId5" cstate="print">
            <a:duotone>
              <a:schemeClr val="accent1">
                <a:shade val="45000"/>
                <a:satMod val="135000"/>
              </a:schemeClr>
              <a:prstClr val="white"/>
            </a:duotone>
          </a:blip>
          <a:srcRect t="33723" b="33843"/>
          <a:stretch>
            <a:fillRect/>
          </a:stretch>
        </p:blipFill>
        <p:spPr bwMode="auto">
          <a:xfrm rot="19564269">
            <a:off x="6634642" y="3264560"/>
            <a:ext cx="2495922" cy="809529"/>
          </a:xfrm>
          <a:prstGeom prst="rect">
            <a:avLst/>
          </a:prstGeom>
          <a:noFill/>
        </p:spPr>
      </p:pic>
      <p:sp>
        <p:nvSpPr>
          <p:cNvPr id="13" name="4 Marcador de texto"/>
          <p:cNvSpPr txBox="1">
            <a:spLocks/>
          </p:cNvSpPr>
          <p:nvPr/>
        </p:nvSpPr>
        <p:spPr>
          <a:xfrm>
            <a:off x="589694" y="4221088"/>
            <a:ext cx="2721975" cy="576064"/>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s-ES" sz="2800" b="1" i="0" u="none" strike="noStrike" kern="120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n-lt"/>
                <a:ea typeface="+mn-ea"/>
                <a:cs typeface="+mn-cs"/>
              </a:rPr>
              <a:t>Unidad 7</a:t>
            </a:r>
            <a:endParaRPr kumimoji="0" lang="es-ES" sz="28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a:xfrm>
            <a:off x="586490" y="793173"/>
            <a:ext cx="7945950" cy="655621"/>
          </a:xfrm>
        </p:spPr>
        <p:txBody>
          <a:bodyPr>
            <a:noAutofit/>
          </a:bodyPr>
          <a:lstStyle/>
          <a:p>
            <a:r>
              <a:rPr lang="es-ES" u="none" dirty="0" smtClean="0"/>
              <a:t>2. MEDICIÓN DE LA TENSIÓN ARTERIAL</a:t>
            </a:r>
            <a:endParaRPr lang="es-ES" u="none" dirty="0"/>
          </a:p>
        </p:txBody>
      </p:sp>
      <p:pic>
        <p:nvPicPr>
          <p:cNvPr id="1026" name="Picture 2" descr="C:\ArchivosI\1 FAR\DISPEN\Imagenes\Tensiometro.jpg"/>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blip>
          <a:srcRect/>
          <a:stretch>
            <a:fillRect/>
          </a:stretch>
        </p:blipFill>
        <p:spPr bwMode="auto">
          <a:xfrm>
            <a:off x="2195736" y="1516664"/>
            <a:ext cx="3518520" cy="3206984"/>
          </a:xfrm>
          <a:prstGeom prst="rect">
            <a:avLst/>
          </a:prstGeom>
          <a:noFill/>
        </p:spPr>
      </p:pic>
      <p:sp>
        <p:nvSpPr>
          <p:cNvPr id="7" name="6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10</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sz="2000" u="none" dirty="0" smtClean="0"/>
              <a:t>Se llama tensión arterial a la presión con que la sangre circula por las arterias. Depende</a:t>
            </a:r>
            <a:r>
              <a:rPr lang="es-ES" sz="2000" u="none" baseline="0" dirty="0" smtClean="0"/>
              <a:t> </a:t>
            </a:r>
            <a:r>
              <a:rPr lang="es-ES" sz="2000" u="none" dirty="0" smtClean="0"/>
              <a:t>de la fuerza de contracción cardiaca, de la resistencia de los vasos al paso (resistencias periféricas) y del volumen total de sangre circulante (volemia). </a:t>
            </a:r>
          </a:p>
          <a:p>
            <a:r>
              <a:rPr lang="es-ES" sz="2000" u="none" dirty="0" smtClean="0"/>
              <a:t>Los valores normales son, de máxima </a:t>
            </a:r>
            <a:r>
              <a:rPr lang="es-ES" sz="2000" u="none" kern="1200" dirty="0" smtClean="0">
                <a:solidFill>
                  <a:schemeClr val="tx1"/>
                </a:solidFill>
                <a:latin typeface="+mn-lt"/>
                <a:ea typeface="+mn-ea"/>
                <a:cs typeface="+mn-cs"/>
              </a:rPr>
              <a:t>110-150mmHg y </a:t>
            </a:r>
            <a:r>
              <a:rPr lang="es-ES" sz="2000" u="none" dirty="0" smtClean="0"/>
              <a:t>65-90mmHg de mínima,</a:t>
            </a:r>
            <a:r>
              <a:rPr lang="es-ES" sz="2000" u="none" baseline="0" dirty="0" smtClean="0"/>
              <a:t> en un individuo sano. </a:t>
            </a:r>
          </a:p>
        </p:txBody>
      </p:sp>
      <p:sp>
        <p:nvSpPr>
          <p:cNvPr id="3" name="2 Título"/>
          <p:cNvSpPr>
            <a:spLocks noGrp="1"/>
          </p:cNvSpPr>
          <p:nvPr>
            <p:ph type="title"/>
          </p:nvPr>
        </p:nvSpPr>
        <p:spPr/>
        <p:txBody>
          <a:bodyPr>
            <a:normAutofit/>
          </a:bodyPr>
          <a:lstStyle/>
          <a:p>
            <a:r>
              <a:rPr lang="es-ES" sz="3600" u="none" dirty="0" smtClean="0"/>
              <a:t>INTRODUCCIÓN</a:t>
            </a:r>
            <a:endParaRPr lang="es-ES" sz="3600" u="none"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11</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r>
              <a:rPr lang="es-ES" sz="1400" u="none" dirty="0" smtClean="0"/>
              <a:t>Se utiliza un esfigmomanómetro o tensiómetro, que mide la tensión arterial, en el método clásico se requiere un fonendoscopio para escuchar los ruidos del pulso (sonidos de </a:t>
            </a:r>
            <a:r>
              <a:rPr lang="es-ES" sz="1400" u="none" dirty="0" err="1" smtClean="0"/>
              <a:t>Korotkoff</a:t>
            </a:r>
            <a:r>
              <a:rPr lang="es-ES" sz="1400" u="none" dirty="0" smtClean="0"/>
              <a:t>). </a:t>
            </a:r>
          </a:p>
          <a:p>
            <a:r>
              <a:rPr lang="es-ES" sz="1400" b="1" u="none" dirty="0" smtClean="0">
                <a:solidFill>
                  <a:schemeClr val="accent1"/>
                </a:solidFill>
                <a:effectLst>
                  <a:outerShdw blurRad="38100" dist="38100" dir="2700000" algn="tl">
                    <a:srgbClr val="000000">
                      <a:alpha val="43137"/>
                    </a:srgbClr>
                  </a:outerShdw>
                </a:effectLst>
              </a:rPr>
              <a:t>Esfigmomanómetro aneroide </a:t>
            </a:r>
          </a:p>
          <a:p>
            <a:pPr lvl="1"/>
            <a:r>
              <a:rPr lang="es-ES" sz="1200" u="none" dirty="0" smtClean="0"/>
              <a:t>Es el más sencillo. Consta de un manguito hinchable, del que hay diferentes tallas, conectado por un tubo a una pera de goma</a:t>
            </a:r>
            <a:r>
              <a:rPr lang="es-ES" sz="1200" dirty="0" smtClean="0"/>
              <a:t> que incorpora</a:t>
            </a:r>
            <a:r>
              <a:rPr lang="es-ES" sz="1200" u="none" dirty="0" smtClean="0"/>
              <a:t> </a:t>
            </a:r>
            <a:r>
              <a:rPr lang="es-ES" sz="1200" dirty="0" smtClean="0"/>
              <a:t>una válvula </a:t>
            </a:r>
            <a:r>
              <a:rPr lang="es-ES" sz="1200" u="none" dirty="0" smtClean="0"/>
              <a:t>que permite inflar o vaciar el manguito mediante. Otro tubo une el manguito al manómetro graduado. </a:t>
            </a:r>
          </a:p>
          <a:p>
            <a:r>
              <a:rPr lang="es-ES" sz="1400" b="1" u="none" dirty="0" smtClean="0">
                <a:solidFill>
                  <a:schemeClr val="accent1"/>
                </a:solidFill>
                <a:effectLst>
                  <a:outerShdw blurRad="38100" dist="38100" dir="2700000" algn="tl">
                    <a:srgbClr val="000000">
                      <a:alpha val="43137"/>
                    </a:srgbClr>
                  </a:outerShdw>
                </a:effectLst>
              </a:rPr>
              <a:t>Esfigmomanómetro de mercurio </a:t>
            </a:r>
          </a:p>
          <a:p>
            <a:pPr lvl="1"/>
            <a:r>
              <a:rPr lang="es-ES" sz="1200" u="none" dirty="0" smtClean="0"/>
              <a:t>La lectura se efectúa en una columna de mercurio que sube al inflar el manguito. Es muy fiable, pero está en desuso por la prohibición de instrumentos con mercurio. </a:t>
            </a:r>
          </a:p>
          <a:p>
            <a:r>
              <a:rPr lang="es-ES" sz="1400" b="1" u="none" dirty="0" smtClean="0">
                <a:solidFill>
                  <a:schemeClr val="accent1"/>
                </a:solidFill>
                <a:effectLst>
                  <a:outerShdw blurRad="38100" dist="38100" dir="2700000" algn="tl">
                    <a:srgbClr val="000000">
                      <a:alpha val="43137"/>
                    </a:srgbClr>
                  </a:outerShdw>
                </a:effectLst>
              </a:rPr>
              <a:t>Esfigmomanómetros electrónicos </a:t>
            </a:r>
          </a:p>
          <a:p>
            <a:pPr lvl="1"/>
            <a:r>
              <a:rPr lang="es-ES" sz="1200" u="none" dirty="0" smtClean="0"/>
              <a:t>Son los más modernos y permiten incluso la </a:t>
            </a:r>
            <a:r>
              <a:rPr lang="es-ES" sz="1200" u="none" dirty="0" err="1" smtClean="0"/>
              <a:t>automedición</a:t>
            </a:r>
            <a:r>
              <a:rPr lang="es-ES" sz="1200" u="none" dirty="0" smtClean="0"/>
              <a:t> debido a su fácil manejo (no precisan fonendoscopio). Existen dos tipos principales: </a:t>
            </a:r>
          </a:p>
          <a:p>
            <a:pPr lvl="2"/>
            <a:r>
              <a:rPr lang="es-ES" sz="1100" b="1" u="none" dirty="0" err="1" smtClean="0">
                <a:solidFill>
                  <a:schemeClr val="accent1"/>
                </a:solidFill>
                <a:effectLst>
                  <a:outerShdw blurRad="38100" dist="38100" dir="2700000" algn="tl">
                    <a:srgbClr val="000000">
                      <a:alpha val="43137"/>
                    </a:srgbClr>
                  </a:outerShdw>
                </a:effectLst>
              </a:rPr>
              <a:t>Auscultatorios</a:t>
            </a:r>
            <a:r>
              <a:rPr lang="es-ES" sz="1100" b="1" u="none" dirty="0" smtClean="0">
                <a:solidFill>
                  <a:schemeClr val="accent1"/>
                </a:solidFill>
                <a:effectLst>
                  <a:outerShdw blurRad="38100" dist="38100" dir="2700000" algn="tl">
                    <a:srgbClr val="000000">
                      <a:alpha val="43137"/>
                    </a:srgbClr>
                  </a:outerShdw>
                </a:effectLst>
              </a:rPr>
              <a:t>: </a:t>
            </a:r>
            <a:r>
              <a:rPr lang="es-ES" sz="1100" dirty="0" smtClean="0"/>
              <a:t>tienen un </a:t>
            </a:r>
            <a:r>
              <a:rPr lang="es-ES" sz="1100" u="none" dirty="0" smtClean="0"/>
              <a:t> micrófono en el manguito  que detecta los sonidos. Como desventaja es que son sensibles al movimiento y difíciles de colocar adecuadamente. </a:t>
            </a:r>
          </a:p>
          <a:p>
            <a:pPr lvl="2"/>
            <a:r>
              <a:rPr lang="es-ES" sz="1100" b="1" u="none" dirty="0" err="1" smtClean="0">
                <a:solidFill>
                  <a:schemeClr val="accent1"/>
                </a:solidFill>
                <a:effectLst>
                  <a:outerShdw blurRad="38100" dist="38100" dir="2700000" algn="tl">
                    <a:srgbClr val="000000">
                      <a:alpha val="43137"/>
                    </a:srgbClr>
                  </a:outerShdw>
                </a:effectLst>
              </a:rPr>
              <a:t>Oscilométricos</a:t>
            </a:r>
            <a:r>
              <a:rPr lang="es-ES" sz="1100" b="1" u="none" dirty="0" smtClean="0">
                <a:solidFill>
                  <a:schemeClr val="accent1"/>
                </a:solidFill>
                <a:effectLst>
                  <a:outerShdw blurRad="38100" dist="38100" dir="2700000" algn="tl">
                    <a:srgbClr val="000000">
                      <a:alpha val="43137"/>
                    </a:srgbClr>
                  </a:outerShdw>
                </a:effectLst>
              </a:rPr>
              <a:t>: </a:t>
            </a:r>
            <a:r>
              <a:rPr lang="es-ES" sz="1100" u="none" dirty="0" smtClean="0"/>
              <a:t>analizan la onda de pulso. Son muy fiables y se recomiendan para sustituir a los de mercurio. </a:t>
            </a:r>
          </a:p>
          <a:p>
            <a:pPr lvl="1"/>
            <a:r>
              <a:rPr lang="es-ES" sz="1200" u="none" dirty="0" smtClean="0"/>
              <a:t>La lectura es digital y determina la máxima, la mínima y el pulso. </a:t>
            </a:r>
          </a:p>
          <a:p>
            <a:pPr lvl="1"/>
            <a:r>
              <a:rPr lang="es-ES" sz="1200" u="none" dirty="0" smtClean="0"/>
              <a:t>Los modelos ticos (inflado y desinflado por bomba) no precisan pera, mientras que en los semiautomáticos el inflado es manual y el desinflado es automático. </a:t>
            </a:r>
          </a:p>
          <a:p>
            <a:pPr lvl="1"/>
            <a:r>
              <a:rPr lang="es-ES" sz="1200" u="none" dirty="0" smtClean="0"/>
              <a:t>Pueden ser de brazo, muñeca o dedo, siendo más fiables los primeros. </a:t>
            </a:r>
            <a:endParaRPr lang="es-ES" sz="1200" u="none" dirty="0"/>
          </a:p>
        </p:txBody>
      </p:sp>
      <p:sp>
        <p:nvSpPr>
          <p:cNvPr id="3" name="2 Título"/>
          <p:cNvSpPr>
            <a:spLocks noGrp="1"/>
          </p:cNvSpPr>
          <p:nvPr>
            <p:ph type="title"/>
          </p:nvPr>
        </p:nvSpPr>
        <p:spPr/>
        <p:txBody>
          <a:bodyPr>
            <a:normAutofit fontScale="90000"/>
          </a:bodyPr>
          <a:lstStyle/>
          <a:p>
            <a:pPr lvl="0"/>
            <a:r>
              <a:rPr lang="es-ES" u="none" dirty="0" smtClean="0"/>
              <a:t>2.1. INSTRUMENTOS DE MEDIDA </a:t>
            </a:r>
            <a:endParaRPr lang="es-ES" u="none"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12</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posición de imagen" descr="Glucometro.jpg"/>
          <p:cNvPicPr>
            <a:picLocks noGrp="1" noChangeAspect="1"/>
          </p:cNvPicPr>
          <p:nvPr>
            <p:ph type="pic" sz="quarter" idx="13"/>
          </p:nvPr>
        </p:nvPicPr>
        <p:blipFill>
          <a:blip r:embed="rId2" cstate="print">
            <a:duotone>
              <a:schemeClr val="accent1">
                <a:shade val="45000"/>
                <a:satMod val="135000"/>
              </a:schemeClr>
              <a:prstClr val="white"/>
            </a:duotone>
          </a:blip>
          <a:srcRect t="34920" b="34920"/>
          <a:stretch>
            <a:fillRect/>
          </a:stretch>
        </p:blipFill>
        <p:spPr/>
      </p:pic>
      <p:sp>
        <p:nvSpPr>
          <p:cNvPr id="3" name="2 Título"/>
          <p:cNvSpPr>
            <a:spLocks noGrp="1"/>
          </p:cNvSpPr>
          <p:nvPr>
            <p:ph type="ctrTitle"/>
          </p:nvPr>
        </p:nvSpPr>
        <p:spPr/>
        <p:txBody>
          <a:bodyPr>
            <a:normAutofit fontScale="90000"/>
          </a:bodyPr>
          <a:lstStyle/>
          <a:p>
            <a:r>
              <a:rPr lang="es-ES" u="none" dirty="0" smtClean="0"/>
              <a:t>3. INSTRUMENTOS Y EQUIPOS DE AUTODIAGNOSTICO</a:t>
            </a:r>
            <a:endParaRPr lang="es-ES" u="none" dirty="0"/>
          </a:p>
        </p:txBody>
      </p:sp>
      <p:sp>
        <p:nvSpPr>
          <p:cNvPr id="4" name="3 Subtítulo"/>
          <p:cNvSpPr>
            <a:spLocks noGrp="1"/>
          </p:cNvSpPr>
          <p:nvPr>
            <p:ph type="subTitle" idx="1"/>
          </p:nvPr>
        </p:nvSpPr>
        <p:spPr/>
        <p:txBody>
          <a:bodyPr>
            <a:normAutofit fontScale="85000" lnSpcReduction="10000"/>
          </a:bodyPr>
          <a:lstStyle/>
          <a:p>
            <a:r>
              <a:rPr lang="es-ES" u="none" dirty="0" smtClean="0"/>
              <a:t>Se </a:t>
            </a:r>
            <a:r>
              <a:rPr lang="es-ES" sz="1900" u="none" dirty="0" smtClean="0"/>
              <a:t>trata</a:t>
            </a:r>
            <a:r>
              <a:rPr lang="es-ES" u="none" dirty="0" smtClean="0"/>
              <a:t> de sistemas que permiten la realización de análisis clínicos sencillos por parte del propio usuario. </a:t>
            </a:r>
          </a:p>
        </p:txBody>
      </p:sp>
      <p:sp>
        <p:nvSpPr>
          <p:cNvPr id="6" name="5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13</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ubtítulo"/>
          <p:cNvSpPr>
            <a:spLocks noGrp="1"/>
          </p:cNvSpPr>
          <p:nvPr>
            <p:ph idx="1"/>
          </p:nvPr>
        </p:nvSpPr>
        <p:spPr/>
        <p:txBody>
          <a:bodyPr>
            <a:noAutofit/>
          </a:bodyPr>
          <a:lstStyle/>
          <a:p>
            <a:r>
              <a:rPr lang="es-ES" u="none" dirty="0" smtClean="0"/>
              <a:t>La diabetes </a:t>
            </a:r>
            <a:r>
              <a:rPr lang="es-ES" u="none" dirty="0" err="1" smtClean="0"/>
              <a:t>mellitus</a:t>
            </a:r>
            <a:r>
              <a:rPr lang="es-ES" u="none" dirty="0" smtClean="0"/>
              <a:t> es una patología crónica de tipo endocrino muy común en los países desarrollados. Se debe a la falta o déficit de secreción por el páncreas de la hormona insulina, necesaria para la utilización de la glucosa en las células del organismo. Aparece entonces una hiperglucemia (aumento de los niveles de glucosa en la sangre) que causa de los síntomas y complicaciones de la enfermedad. </a:t>
            </a:r>
          </a:p>
          <a:p>
            <a:r>
              <a:rPr lang="es-ES" u="none" dirty="0" smtClean="0"/>
              <a:t>Básicamente, se distinguen dos tipos de diabetes: </a:t>
            </a:r>
          </a:p>
          <a:p>
            <a:pPr lvl="1"/>
            <a:r>
              <a:rPr lang="es-ES" u="none" dirty="0" smtClean="0"/>
              <a:t>Tipo I: aparece en personas jóvenes y no hay producción de insulina. </a:t>
            </a:r>
          </a:p>
          <a:p>
            <a:pPr lvl="1"/>
            <a:r>
              <a:rPr lang="es-ES" dirty="0" smtClean="0"/>
              <a:t>T</a:t>
            </a:r>
            <a:r>
              <a:rPr lang="es-ES" u="none" dirty="0" smtClean="0"/>
              <a:t>ipo 2: aparece en la edad adulta y hay déficit en la producción de insulina. </a:t>
            </a:r>
          </a:p>
          <a:p>
            <a:r>
              <a:rPr lang="es-ES" dirty="0" smtClean="0"/>
              <a:t>Es muy importante </a:t>
            </a:r>
            <a:r>
              <a:rPr lang="es-ES" u="none" dirty="0" smtClean="0"/>
              <a:t>controlar la concentración de glucosa sanguínea (glucemia), poder ajustar la dosis de insulina y la dieta. En esta tarea es imprescindible el autocontrol de la diabetes por parte del propio enfermo. </a:t>
            </a:r>
          </a:p>
        </p:txBody>
      </p:sp>
      <p:sp>
        <p:nvSpPr>
          <p:cNvPr id="3" name="2 Título"/>
          <p:cNvSpPr>
            <a:spLocks noGrp="1"/>
          </p:cNvSpPr>
          <p:nvPr>
            <p:ph type="title"/>
          </p:nvPr>
        </p:nvSpPr>
        <p:spPr>
          <a:xfrm>
            <a:off x="628650" y="365126"/>
            <a:ext cx="8515350" cy="945498"/>
          </a:xfrm>
        </p:spPr>
        <p:txBody>
          <a:bodyPr>
            <a:normAutofit fontScale="90000"/>
          </a:bodyPr>
          <a:lstStyle/>
          <a:p>
            <a:pPr lvl="0"/>
            <a:r>
              <a:rPr lang="es-ES" u="none" dirty="0" smtClean="0"/>
              <a:t>3.1. </a:t>
            </a:r>
            <a:r>
              <a:rPr lang="es-ES" dirty="0" smtClean="0"/>
              <a:t>MATERIALES PARA EL AUTOCONTROL DE LA DIABETES (I)</a:t>
            </a:r>
            <a:endParaRPr lang="es-ES" u="none" dirty="0"/>
          </a:p>
        </p:txBody>
      </p:sp>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14</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marL="342900" indent="-342900"/>
            <a:r>
              <a:rPr lang="es-ES" b="1" dirty="0" smtClean="0">
                <a:solidFill>
                  <a:schemeClr val="accent1"/>
                </a:solidFill>
                <a:effectLst>
                  <a:outerShdw blurRad="38100" dist="38100" dir="2700000" algn="tl">
                    <a:srgbClr val="000000">
                      <a:alpha val="43137"/>
                    </a:srgbClr>
                  </a:outerShdw>
                </a:effectLst>
              </a:rPr>
              <a:t>Dispositivos de punción (</a:t>
            </a:r>
            <a:r>
              <a:rPr lang="es-ES" b="1" dirty="0" err="1" smtClean="0">
                <a:solidFill>
                  <a:schemeClr val="accent1"/>
                </a:solidFill>
                <a:effectLst>
                  <a:outerShdw blurRad="38100" dist="38100" dir="2700000" algn="tl">
                    <a:srgbClr val="000000">
                      <a:alpha val="43137"/>
                    </a:srgbClr>
                  </a:outerShdw>
                </a:effectLst>
              </a:rPr>
              <a:t>pinchadores</a:t>
            </a:r>
            <a:r>
              <a:rPr lang="es-ES" b="1" dirty="0" smtClean="0">
                <a:solidFill>
                  <a:schemeClr val="accent1"/>
                </a:solidFill>
                <a:effectLst>
                  <a:outerShdw blurRad="38100" dist="38100" dir="2700000" algn="tl">
                    <a:srgbClr val="000000">
                      <a:alpha val="43137"/>
                    </a:srgbClr>
                  </a:outerShdw>
                </a:effectLst>
              </a:rPr>
              <a:t>): </a:t>
            </a:r>
            <a:r>
              <a:rPr lang="es-ES" dirty="0" smtClean="0"/>
              <a:t>Los más utilizados son de tipo bolígrafo cuya punta es una lanceta desechable (y lo más indolora posible) que se dispara al apretar un botón. </a:t>
            </a:r>
          </a:p>
          <a:p>
            <a:pPr marL="342900" indent="-342900"/>
            <a:r>
              <a:rPr lang="es-ES" b="1" dirty="0" smtClean="0">
                <a:solidFill>
                  <a:schemeClr val="accent1"/>
                </a:solidFill>
                <a:effectLst>
                  <a:outerShdw blurRad="38100" dist="38100" dir="2700000" algn="tl">
                    <a:srgbClr val="000000">
                      <a:alpha val="43137"/>
                    </a:srgbClr>
                  </a:outerShdw>
                </a:effectLst>
              </a:rPr>
              <a:t>Tiras reactivas</a:t>
            </a:r>
            <a:r>
              <a:rPr lang="es-ES" dirty="0" smtClean="0"/>
              <a:t>. Son productos sanitarios de un solo uso. Hay distintos tipos comerciales de tiras según el método de medida y el glucómetro a usar. También hay tiras para la determinación de glucosa en orina. </a:t>
            </a:r>
          </a:p>
          <a:p>
            <a:pPr marL="342900" indent="-342900"/>
            <a:r>
              <a:rPr lang="es-ES" b="1" dirty="0" smtClean="0">
                <a:solidFill>
                  <a:schemeClr val="accent1"/>
                </a:solidFill>
                <a:effectLst>
                  <a:outerShdw blurRad="38100" dist="38100" dir="2700000" algn="tl">
                    <a:srgbClr val="000000">
                      <a:alpha val="43137"/>
                    </a:srgbClr>
                  </a:outerShdw>
                </a:effectLst>
              </a:rPr>
              <a:t>Medidores electrónicos de glucemia (glucómetros). </a:t>
            </a:r>
            <a:r>
              <a:rPr lang="es-ES" dirty="0" smtClean="0"/>
              <a:t>Son dispositivos que analizan los niveles de glucosa en sangre capilar. El paciente debe ser instruido en su manejo por personal sanitario o un educador en diabetes. Hay dos tipos de glucómetros: </a:t>
            </a:r>
          </a:p>
          <a:p>
            <a:pPr lvl="1"/>
            <a:r>
              <a:rPr lang="es-ES" b="1" dirty="0" err="1" smtClean="0">
                <a:solidFill>
                  <a:schemeClr val="accent1"/>
                </a:solidFill>
                <a:effectLst>
                  <a:outerShdw blurRad="38100" dist="38100" dir="2700000" algn="tl">
                    <a:srgbClr val="000000">
                      <a:alpha val="43137"/>
                    </a:srgbClr>
                  </a:outerShdw>
                </a:effectLst>
              </a:rPr>
              <a:t>Reflectómetros</a:t>
            </a:r>
            <a:r>
              <a:rPr lang="es-ES" b="1" dirty="0" smtClean="0">
                <a:solidFill>
                  <a:schemeClr val="accent1"/>
                </a:solidFill>
                <a:effectLst>
                  <a:outerShdw blurRad="38100" dist="38100" dir="2700000" algn="tl">
                    <a:srgbClr val="000000">
                      <a:alpha val="43137"/>
                    </a:srgbClr>
                  </a:outerShdw>
                </a:effectLst>
              </a:rPr>
              <a:t>: </a:t>
            </a:r>
            <a:r>
              <a:rPr lang="es-ES" dirty="0" smtClean="0"/>
              <a:t>el reactivo de la tira produce la oxidación de la glucosa sanguínea, obteniéndose un producto coloreado cuya intensidad de color es proporcional a la cantidad de glucosa en la muestra. El aparato mide la luz reflejada por el producto coloreado.</a:t>
            </a:r>
          </a:p>
          <a:p>
            <a:pPr lvl="1"/>
            <a:r>
              <a:rPr lang="es-ES" b="1" dirty="0" err="1" smtClean="0">
                <a:solidFill>
                  <a:schemeClr val="accent1"/>
                </a:solidFill>
                <a:effectLst>
                  <a:outerShdw blurRad="38100" dist="38100" dir="2700000" algn="tl">
                    <a:srgbClr val="000000">
                      <a:alpha val="43137"/>
                    </a:srgbClr>
                  </a:outerShdw>
                </a:effectLst>
              </a:rPr>
              <a:t>Biosensores</a:t>
            </a:r>
            <a:r>
              <a:rPr lang="es-ES" b="1" dirty="0" smtClean="0">
                <a:solidFill>
                  <a:schemeClr val="accent1"/>
                </a:solidFill>
                <a:effectLst>
                  <a:outerShdw blurRad="38100" dist="38100" dir="2700000" algn="tl">
                    <a:srgbClr val="000000">
                      <a:alpha val="43137"/>
                    </a:srgbClr>
                  </a:outerShdw>
                </a:effectLst>
              </a:rPr>
              <a:t>: </a:t>
            </a:r>
            <a:r>
              <a:rPr lang="es-ES" dirty="0" smtClean="0"/>
              <a:t>la oxidación de la glucosa presente en la tira produce una corriente eléctrica que es medida por el aparato. </a:t>
            </a:r>
          </a:p>
          <a:p>
            <a:pPr>
              <a:buFont typeface="Bell MT" pitchFamily="18" charset="0"/>
              <a:buChar char=" "/>
            </a:pPr>
            <a:r>
              <a:rPr lang="es-ES" dirty="0" smtClean="0"/>
              <a:t>Los glucómetros tienen que ser de uso personal y exclusivo para cada paciente. El sanitario comprobará periódicamente el correcto funcionamiento de estos instrumentos. </a:t>
            </a:r>
          </a:p>
        </p:txBody>
      </p:sp>
      <p:sp>
        <p:nvSpPr>
          <p:cNvPr id="3" name="2 Título"/>
          <p:cNvSpPr>
            <a:spLocks noGrp="1"/>
          </p:cNvSpPr>
          <p:nvPr>
            <p:ph type="title"/>
          </p:nvPr>
        </p:nvSpPr>
        <p:spPr>
          <a:xfrm>
            <a:off x="628650" y="365126"/>
            <a:ext cx="8515350" cy="945498"/>
          </a:xfrm>
        </p:spPr>
        <p:txBody>
          <a:bodyPr>
            <a:normAutofit fontScale="90000"/>
          </a:bodyPr>
          <a:lstStyle/>
          <a:p>
            <a:r>
              <a:rPr lang="es-ES" dirty="0" smtClean="0"/>
              <a:t>3.1. MATERIALES PARA EL AUTOCONTROL DE LA DIABETES (II)</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15</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ubtítulo"/>
          <p:cNvSpPr>
            <a:spLocks noGrp="1"/>
          </p:cNvSpPr>
          <p:nvPr>
            <p:ph idx="1"/>
          </p:nvPr>
        </p:nvSpPr>
        <p:spPr/>
        <p:txBody>
          <a:bodyPr>
            <a:noAutofit/>
          </a:bodyPr>
          <a:lstStyle/>
          <a:p>
            <a:r>
              <a:rPr lang="es-ES" sz="1400" u="none" dirty="0" smtClean="0"/>
              <a:t>Los test de embarazo habituales se basan en la detección, a base reactivos específicos, de la hormona llamada </a:t>
            </a:r>
            <a:r>
              <a:rPr lang="es-ES" sz="1400" u="none" dirty="0" err="1" smtClean="0"/>
              <a:t>gonadotropina</a:t>
            </a:r>
            <a:r>
              <a:rPr lang="es-ES" sz="1400" u="none" dirty="0" smtClean="0"/>
              <a:t> </a:t>
            </a:r>
            <a:r>
              <a:rPr lang="es-ES" sz="1400" u="none" dirty="0" err="1" smtClean="0"/>
              <a:t>coriónica</a:t>
            </a:r>
            <a:r>
              <a:rPr lang="es-ES" sz="1400" u="none" dirty="0" smtClean="0"/>
              <a:t> (HCG), la cual se encuentra en altas cantidades, tanto la sangre como la orina de las embarazadas. </a:t>
            </a:r>
          </a:p>
          <a:p>
            <a:r>
              <a:rPr lang="es-ES" sz="1400" u="none" dirty="0" smtClean="0"/>
              <a:t>Se recomienda esperar al menos dos días a partir del retraso menstrual para que la cantidad de hormona sea suficiente como para ser detectada, pues las pruebas actuales no aseguran la detección antes de los 15 días posteriores a la concepción. </a:t>
            </a:r>
          </a:p>
          <a:p>
            <a:r>
              <a:rPr lang="es-ES" sz="1400" u="none" dirty="0" smtClean="0"/>
              <a:t>En líneas generales, el procedimiento que debe seguirse para usar el test de embarazo es el siguiente: </a:t>
            </a:r>
          </a:p>
          <a:p>
            <a:pPr marL="800100" lvl="1" indent="-342900">
              <a:buFont typeface="+mj-lt"/>
              <a:buAutoNum type="arabicPeriod"/>
            </a:pPr>
            <a:r>
              <a:rPr lang="es-ES" sz="1200" u="none" dirty="0" smtClean="0"/>
              <a:t>Impregnar de orina el extremo de la tira. </a:t>
            </a:r>
          </a:p>
          <a:p>
            <a:pPr marL="800100" lvl="1" indent="-342900">
              <a:buFont typeface="+mj-lt"/>
              <a:buAutoNum type="arabicPeriod"/>
            </a:pPr>
            <a:r>
              <a:rPr lang="es-ES" sz="1200" u="none" dirty="0" smtClean="0"/>
              <a:t>Esperar aproximadamente cinco minutos. </a:t>
            </a:r>
          </a:p>
          <a:p>
            <a:pPr marL="800100" lvl="1" indent="-342900">
              <a:buFont typeface="+mj-lt"/>
              <a:buAutoNum type="arabicPeriod"/>
            </a:pPr>
            <a:r>
              <a:rPr lang="es-ES" sz="1200" u="none" dirty="0" smtClean="0"/>
              <a:t>La aparición de una línea de color en la zona de control debe producirse siempre, ya que ello indica que la prueba ha funcionado. </a:t>
            </a:r>
          </a:p>
          <a:p>
            <a:pPr marL="800100" lvl="1" indent="-342900">
              <a:buFont typeface="+mj-lt"/>
              <a:buAutoNum type="arabicPeriod"/>
            </a:pPr>
            <a:r>
              <a:rPr lang="es-ES" sz="1200" u="none" dirty="0" smtClean="0"/>
              <a:t>Si el resultado de la prueba es positivo, aparecen entonces dos líneas coloreados: una en la zona de lectura (T) y la otra en la zona de control (C). </a:t>
            </a:r>
          </a:p>
          <a:p>
            <a:r>
              <a:rPr lang="es-ES" sz="1400" u="none" dirty="0" smtClean="0"/>
              <a:t>Interpretación de los resultados: </a:t>
            </a:r>
          </a:p>
          <a:p>
            <a:pPr lvl="1"/>
            <a:r>
              <a:rPr lang="es-ES" sz="1200" u="none" dirty="0" smtClean="0"/>
              <a:t>  Si la prueba es positiva, significa que la mujer está embarazada y debe acudir a su ginecólogo para confirmar el diagnóstico y comenzar el seguimiento del embarazo </a:t>
            </a:r>
          </a:p>
          <a:p>
            <a:pPr lvl="1"/>
            <a:r>
              <a:rPr lang="es-ES" sz="1200" u="none" dirty="0" smtClean="0"/>
              <a:t>  Si la prueba es negativa, significa que la mujer no está embarazada, o que puede estarlo pero todavía no hay cantidad suficiente de HCG detectable. De no aparecer la regla en los días posteriores a la realización del test, debe repetirse la prueba. </a:t>
            </a:r>
          </a:p>
        </p:txBody>
      </p:sp>
      <p:sp>
        <p:nvSpPr>
          <p:cNvPr id="3" name="2 Título"/>
          <p:cNvSpPr>
            <a:spLocks noGrp="1"/>
          </p:cNvSpPr>
          <p:nvPr>
            <p:ph type="title"/>
          </p:nvPr>
        </p:nvSpPr>
        <p:spPr/>
        <p:txBody>
          <a:bodyPr>
            <a:normAutofit/>
          </a:bodyPr>
          <a:lstStyle/>
          <a:p>
            <a:pPr lvl="0"/>
            <a:r>
              <a:rPr lang="es-ES" sz="3600" u="none" dirty="0" smtClean="0"/>
              <a:t>3.2. TEST DE EMBARAZO </a:t>
            </a:r>
            <a:endParaRPr lang="es-ES" sz="3600" u="none" dirty="0"/>
          </a:p>
        </p:txBody>
      </p:sp>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16</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rchivosI\1 FAR\DISPEN\Imagenes\Medicamento.jpg"/>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6">
                <a:tint val="45000"/>
                <a:satMod val="400000"/>
              </a:schemeClr>
            </a:duotone>
          </a:blip>
          <a:srcRect/>
          <a:stretch>
            <a:fillRect/>
          </a:stretch>
        </p:blipFill>
        <p:spPr bwMode="auto">
          <a:xfrm>
            <a:off x="5868144" y="2636911"/>
            <a:ext cx="3297967" cy="2061229"/>
          </a:xfrm>
          <a:prstGeom prst="rect">
            <a:avLst/>
          </a:prstGeom>
          <a:noFill/>
        </p:spPr>
      </p:pic>
      <p:sp>
        <p:nvSpPr>
          <p:cNvPr id="9" name="8 Marcador de posición de imagen"/>
          <p:cNvSpPr>
            <a:spLocks noGrp="1"/>
          </p:cNvSpPr>
          <p:nvPr>
            <p:ph type="pic" sz="quarter" idx="13"/>
          </p:nvPr>
        </p:nvSpPr>
        <p:spPr/>
      </p:sp>
      <p:sp>
        <p:nvSpPr>
          <p:cNvPr id="3" name="2 Título"/>
          <p:cNvSpPr>
            <a:spLocks noGrp="1"/>
          </p:cNvSpPr>
          <p:nvPr>
            <p:ph type="ctrTitle"/>
          </p:nvPr>
        </p:nvSpPr>
        <p:spPr>
          <a:xfrm>
            <a:off x="586490" y="793173"/>
            <a:ext cx="8557510" cy="655621"/>
          </a:xfrm>
        </p:spPr>
        <p:txBody>
          <a:bodyPr>
            <a:noAutofit/>
          </a:bodyPr>
          <a:lstStyle/>
          <a:p>
            <a:r>
              <a:rPr lang="es-ES" u="none" dirty="0" smtClean="0"/>
              <a:t>4. SISTEMAS </a:t>
            </a:r>
            <a:r>
              <a:rPr lang="es-ES" dirty="0" smtClean="0"/>
              <a:t>DE </a:t>
            </a:r>
            <a:r>
              <a:rPr lang="es-ES" u="none" dirty="0" smtClean="0"/>
              <a:t>ADMINISTRACIÓN DE MEDICAMENTOS</a:t>
            </a:r>
            <a:endParaRPr lang="es-ES" u="none" dirty="0"/>
          </a:p>
        </p:txBody>
      </p:sp>
      <p:sp>
        <p:nvSpPr>
          <p:cNvPr id="4" name="3 Subtítulo"/>
          <p:cNvSpPr>
            <a:spLocks noGrp="1"/>
          </p:cNvSpPr>
          <p:nvPr>
            <p:ph type="subTitle" idx="1"/>
          </p:nvPr>
        </p:nvSpPr>
        <p:spPr/>
        <p:txBody>
          <a:bodyPr>
            <a:noAutofit/>
          </a:bodyPr>
          <a:lstStyle/>
          <a:p>
            <a:pPr lvl="0"/>
            <a:r>
              <a:rPr lang="es-ES" sz="1600" u="none" dirty="0" smtClean="0"/>
              <a:t>Los sistemas para la administración de medicamentos</a:t>
            </a:r>
            <a:r>
              <a:rPr lang="es-ES" sz="1600" dirty="0" smtClean="0"/>
              <a:t> son todos aquellos instrumentos y equipos que</a:t>
            </a:r>
            <a:r>
              <a:rPr lang="es-ES" sz="1600" u="none" dirty="0" smtClean="0"/>
              <a:t> hacen posible la toma de fármacos. </a:t>
            </a:r>
          </a:p>
        </p:txBody>
      </p:sp>
      <p:sp>
        <p:nvSpPr>
          <p:cNvPr id="7" name="6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17</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ubtítulo"/>
          <p:cNvSpPr>
            <a:spLocks noGrp="1"/>
          </p:cNvSpPr>
          <p:nvPr>
            <p:ph idx="1"/>
          </p:nvPr>
        </p:nvSpPr>
        <p:spPr/>
        <p:txBody>
          <a:bodyPr>
            <a:noAutofit/>
          </a:bodyPr>
          <a:lstStyle/>
          <a:p>
            <a:r>
              <a:rPr lang="es-ES" sz="1400" u="none" dirty="0" smtClean="0"/>
              <a:t>Son instrumentos usados para la administración de medicamentos o extraer líquidos del organismo. </a:t>
            </a:r>
          </a:p>
          <a:p>
            <a:pPr lvl="0">
              <a:buFont typeface="Arial" pitchFamily="34" charset="0"/>
              <a:buChar char="•"/>
            </a:pPr>
            <a:r>
              <a:rPr lang="es-ES" sz="1400" b="1" u="none" dirty="0" smtClean="0">
                <a:solidFill>
                  <a:schemeClr val="accent1"/>
                </a:solidFill>
                <a:effectLst>
                  <a:outerShdw blurRad="38100" dist="38100" dir="2700000" algn="tl">
                    <a:srgbClr val="000000">
                      <a:alpha val="43137"/>
                    </a:srgbClr>
                  </a:outerShdw>
                </a:effectLst>
              </a:rPr>
              <a:t>Jeringas </a:t>
            </a:r>
          </a:p>
          <a:p>
            <a:pPr lvl="1"/>
            <a:r>
              <a:rPr lang="es-ES" sz="1200" u="none" dirty="0" smtClean="0"/>
              <a:t>Constan de tres partes: un cono para conectar la aguja, un cuerpo graduado con una lengüeta de apoyo y un émbolo con un disco de empuje. </a:t>
            </a:r>
          </a:p>
          <a:p>
            <a:pPr lvl="1"/>
            <a:r>
              <a:rPr lang="es-ES" sz="1200" u="none" dirty="0" smtClean="0"/>
              <a:t>Existen </a:t>
            </a:r>
            <a:r>
              <a:rPr lang="es-ES" sz="1200" dirty="0" smtClean="0"/>
              <a:t>j</a:t>
            </a:r>
            <a:r>
              <a:rPr lang="es-ES" sz="1200" u="none" dirty="0" smtClean="0"/>
              <a:t>eringas de 1, 2, 5, 1O, 20 y 50 ml, en función de la cantidad de fármaco a administrar. </a:t>
            </a:r>
          </a:p>
          <a:p>
            <a:pPr>
              <a:buFont typeface="Arial" pitchFamily="34" charset="0"/>
              <a:buChar char="•"/>
            </a:pPr>
            <a:r>
              <a:rPr lang="es-ES" sz="1400" b="1" u="none" dirty="0" smtClean="0">
                <a:solidFill>
                  <a:schemeClr val="accent1"/>
                </a:solidFill>
                <a:effectLst>
                  <a:outerShdw blurRad="38100" dist="38100" dir="2700000" algn="tl">
                    <a:srgbClr val="000000">
                      <a:alpha val="43137"/>
                    </a:srgbClr>
                  </a:outerShdw>
                </a:effectLst>
              </a:rPr>
              <a:t>Agujas </a:t>
            </a:r>
          </a:p>
          <a:p>
            <a:pPr lvl="1"/>
            <a:r>
              <a:rPr lang="es-ES" sz="1200" u="none" dirty="0" smtClean="0"/>
              <a:t>Vienen esterilizadas en envases herméticos y constan de un cono o boquilla (que se acopla al de la jeringa) y una parte metálica con la que se punciona. Los tamaños de las agolas dependen de las medidas de la parte metálica, que son: </a:t>
            </a:r>
          </a:p>
          <a:p>
            <a:pPr lvl="2"/>
            <a:r>
              <a:rPr lang="es-ES" sz="1100" b="1" u="none" dirty="0" smtClean="0">
                <a:solidFill>
                  <a:schemeClr val="accent1"/>
                </a:solidFill>
                <a:effectLst>
                  <a:outerShdw blurRad="38100" dist="38100" dir="2700000" algn="tl">
                    <a:srgbClr val="000000">
                      <a:alpha val="43137"/>
                    </a:srgbClr>
                  </a:outerShdw>
                </a:effectLst>
              </a:rPr>
              <a:t>Longitud: </a:t>
            </a:r>
            <a:r>
              <a:rPr lang="es-ES" sz="1100" u="none" dirty="0" smtClean="0"/>
              <a:t>se expresa en milímetros o pulgadas y depende del número de capas de tejido a atravesar. </a:t>
            </a:r>
          </a:p>
          <a:p>
            <a:pPr lvl="2"/>
            <a:r>
              <a:rPr lang="es-ES" sz="1100" b="1" u="none" dirty="0" smtClean="0">
                <a:solidFill>
                  <a:schemeClr val="accent1"/>
                </a:solidFill>
                <a:effectLst>
                  <a:outerShdw blurRad="38100" dist="38100" dir="2700000" algn="tl">
                    <a:srgbClr val="000000">
                      <a:alpha val="43137"/>
                    </a:srgbClr>
                  </a:outerShdw>
                </a:effectLst>
              </a:rPr>
              <a:t>Diámetro o calibre: </a:t>
            </a:r>
            <a:r>
              <a:rPr lang="es-ES" sz="1100" u="none" dirty="0" smtClean="0"/>
              <a:t>se expresa en mm y también en números G (a menor número, mayor diámetro). </a:t>
            </a:r>
          </a:p>
          <a:p>
            <a:pPr lvl="2"/>
            <a:r>
              <a:rPr lang="es-ES" sz="1100" b="1" u="none" dirty="0" smtClean="0">
                <a:solidFill>
                  <a:schemeClr val="accent1"/>
                </a:solidFill>
                <a:effectLst>
                  <a:outerShdw blurRad="38100" dist="38100" dir="2700000" algn="tl">
                    <a:srgbClr val="000000">
                      <a:alpha val="43137"/>
                    </a:srgbClr>
                  </a:outerShdw>
                </a:effectLst>
              </a:rPr>
              <a:t>Bisel:</a:t>
            </a:r>
            <a:r>
              <a:rPr lang="es-ES" sz="1100" u="none" dirty="0" smtClean="0"/>
              <a:t> es el ángulo que forma la punta de la aguja y determina que la aguja sea más puntiaguda o no. </a:t>
            </a:r>
          </a:p>
          <a:p>
            <a:pPr lvl="1"/>
            <a:r>
              <a:rPr lang="es-ES" sz="1200" dirty="0" smtClean="0"/>
              <a:t>Cada tamaño tiene un uso especifico: </a:t>
            </a:r>
            <a:endParaRPr lang="es-ES" sz="1200" u="none" dirty="0" smtClean="0"/>
          </a:p>
          <a:p>
            <a:pPr lvl="2"/>
            <a:r>
              <a:rPr lang="es-ES" sz="1100" b="1" u="none" dirty="0" smtClean="0">
                <a:solidFill>
                  <a:schemeClr val="accent1"/>
                </a:solidFill>
                <a:effectLst>
                  <a:outerShdw blurRad="38100" dist="38100" dir="2700000" algn="tl">
                    <a:srgbClr val="000000">
                      <a:alpha val="43137"/>
                    </a:srgbClr>
                  </a:outerShdw>
                </a:effectLst>
              </a:rPr>
              <a:t>Agujas intramusculares: </a:t>
            </a:r>
            <a:r>
              <a:rPr lang="es-ES" sz="1100" u="none" dirty="0" smtClean="0"/>
              <a:t>largas (25-75 mm) y poco gruesas (0,5 mm). Bisel medio. </a:t>
            </a:r>
          </a:p>
          <a:p>
            <a:pPr lvl="2"/>
            <a:r>
              <a:rPr lang="es-ES" sz="1100" b="1" u="none" dirty="0" smtClean="0">
                <a:solidFill>
                  <a:schemeClr val="accent1"/>
                </a:solidFill>
                <a:effectLst>
                  <a:outerShdw blurRad="38100" dist="38100" dir="2700000" algn="tl">
                    <a:srgbClr val="000000">
                      <a:alpha val="43137"/>
                    </a:srgbClr>
                  </a:outerShdw>
                </a:effectLst>
              </a:rPr>
              <a:t>Agujas intravenosas: </a:t>
            </a:r>
            <a:r>
              <a:rPr lang="es-ES" sz="1100" u="none" dirty="0" smtClean="0"/>
              <a:t>similares a las anteriores, pero de bisel fino. </a:t>
            </a:r>
          </a:p>
          <a:p>
            <a:pPr lvl="2"/>
            <a:r>
              <a:rPr lang="es-ES" sz="1100" b="1" u="none" dirty="0" smtClean="0">
                <a:solidFill>
                  <a:schemeClr val="accent1"/>
                </a:solidFill>
                <a:effectLst>
                  <a:outerShdw blurRad="38100" dist="38100" dir="2700000" algn="tl">
                    <a:srgbClr val="000000">
                      <a:alpha val="43137"/>
                    </a:srgbClr>
                  </a:outerShdw>
                </a:effectLst>
              </a:rPr>
              <a:t>Agujas intradérmicas: </a:t>
            </a:r>
            <a:r>
              <a:rPr lang="es-ES" sz="1100" u="none" dirty="0" smtClean="0"/>
              <a:t>cortas (9-16 mm) y finas (0,5 mm). Bisel corto. </a:t>
            </a:r>
          </a:p>
          <a:p>
            <a:pPr lvl="2"/>
            <a:r>
              <a:rPr lang="es-ES" sz="1100" b="1" u="none" dirty="0" smtClean="0">
                <a:solidFill>
                  <a:schemeClr val="accent1"/>
                </a:solidFill>
                <a:effectLst>
                  <a:outerShdw blurRad="38100" dist="38100" dir="2700000" algn="tl">
                    <a:srgbClr val="000000">
                      <a:alpha val="43137"/>
                    </a:srgbClr>
                  </a:outerShdw>
                </a:effectLst>
              </a:rPr>
              <a:t>Agujas de insulina: </a:t>
            </a:r>
            <a:r>
              <a:rPr lang="es-ES" sz="1100" u="none" dirty="0" smtClean="0"/>
              <a:t>calibre de 0,3 mm y 5-15 mm de longitud. </a:t>
            </a:r>
          </a:p>
          <a:p>
            <a:pPr lvl="2"/>
            <a:r>
              <a:rPr lang="es-ES" sz="1100" b="1" u="none" dirty="0" smtClean="0">
                <a:solidFill>
                  <a:schemeClr val="accent1"/>
                </a:solidFill>
                <a:effectLst>
                  <a:outerShdw blurRad="38100" dist="38100" dir="2700000" algn="tl">
                    <a:srgbClr val="000000">
                      <a:alpha val="43137"/>
                    </a:srgbClr>
                  </a:outerShdw>
                </a:effectLst>
              </a:rPr>
              <a:t>Agujas de tuberculina: </a:t>
            </a:r>
            <a:r>
              <a:rPr lang="es-ES" sz="1100" u="none" dirty="0" smtClean="0"/>
              <a:t>suelen ser de 0,5x 16 mm o de 0,45 x 12 mm. </a:t>
            </a:r>
          </a:p>
          <a:p>
            <a:pPr lvl="2"/>
            <a:r>
              <a:rPr lang="es-ES" sz="1100" b="1" u="none" dirty="0" smtClean="0">
                <a:solidFill>
                  <a:schemeClr val="accent1"/>
                </a:solidFill>
                <a:effectLst>
                  <a:outerShdw blurRad="38100" dist="38100" dir="2700000" algn="tl">
                    <a:srgbClr val="000000">
                      <a:alpha val="43137"/>
                    </a:srgbClr>
                  </a:outerShdw>
                </a:effectLst>
              </a:rPr>
              <a:t>Agujas de carga: </a:t>
            </a:r>
            <a:r>
              <a:rPr lang="es-ES" sz="1100" u="none" dirty="0" smtClean="0"/>
              <a:t>sirven para llenar la </a:t>
            </a:r>
            <a:r>
              <a:rPr lang="es-ES" sz="1100" dirty="0" smtClean="0"/>
              <a:t>j</a:t>
            </a:r>
            <a:r>
              <a:rPr lang="es-ES" sz="1100" u="none" dirty="0" smtClean="0"/>
              <a:t>eringa con el medicamento. Son de calibre grueso (40-75 mm x I mm) y se quitan para acoplar la aguja definitiva de inyección.</a:t>
            </a:r>
            <a:endParaRPr lang="es-ES" sz="1100" u="none" dirty="0"/>
          </a:p>
        </p:txBody>
      </p:sp>
      <p:sp>
        <p:nvSpPr>
          <p:cNvPr id="3" name="2 Título"/>
          <p:cNvSpPr>
            <a:spLocks noGrp="1"/>
          </p:cNvSpPr>
          <p:nvPr>
            <p:ph type="title"/>
          </p:nvPr>
        </p:nvSpPr>
        <p:spPr/>
        <p:txBody>
          <a:bodyPr>
            <a:normAutofit/>
          </a:bodyPr>
          <a:lstStyle/>
          <a:p>
            <a:pPr lvl="0"/>
            <a:r>
              <a:rPr lang="es-ES" sz="3600" u="none" dirty="0" smtClean="0"/>
              <a:t>4.1. JERINGAS Y AGUJAS </a:t>
            </a:r>
            <a:endParaRPr lang="es-ES" sz="3600" u="none" dirty="0"/>
          </a:p>
        </p:txBody>
      </p:sp>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18</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dirty="0" smtClean="0"/>
              <a:t> Son dispositivos en forma de bolígrafo quo 30 utilizan para la administración de carnent03 por vía parenteral (insulina / hormona del crecimiento,  (Fig. 71 1). </a:t>
            </a:r>
          </a:p>
          <a:p>
            <a:r>
              <a:rPr lang="es-ES" dirty="0" smtClean="0"/>
              <a:t>Incorporan un cartucho de medicamento que sirve para varías dosis, siendo cambiar la aguja para cada inyección. La pluma posee un botón colector que ajustar la dosis a inyectar según el caso, resultando este sistema más preciso jeringas. </a:t>
            </a:r>
          </a:p>
          <a:p>
            <a:r>
              <a:rPr lang="es-ES" dirty="0" smtClean="0"/>
              <a:t>Para mayor comodidad, existen también plumas precargados desechable e, (se en SIJ totalidad cuando se acaban) que se comercializan como especialidades farmacéuticas y otras en las que solo se cambia el cartucho, manteniendo la pluma. </a:t>
            </a:r>
          </a:p>
        </p:txBody>
      </p:sp>
      <p:sp>
        <p:nvSpPr>
          <p:cNvPr id="3" name="2 Título"/>
          <p:cNvSpPr>
            <a:spLocks noGrp="1"/>
          </p:cNvSpPr>
          <p:nvPr>
            <p:ph type="title"/>
          </p:nvPr>
        </p:nvSpPr>
        <p:spPr>
          <a:xfrm>
            <a:off x="628650" y="365126"/>
            <a:ext cx="6823670" cy="945498"/>
          </a:xfrm>
        </p:spPr>
        <p:txBody>
          <a:bodyPr>
            <a:normAutofit fontScale="90000"/>
          </a:bodyPr>
          <a:lstStyle/>
          <a:p>
            <a:r>
              <a:rPr lang="es-ES" dirty="0" smtClean="0"/>
              <a:t>4.2. PLUMAS DOSIFICADORAS</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19</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INDICE</a:t>
            </a:r>
            <a:endParaRPr lang="es-ES" dirty="0"/>
          </a:p>
        </p:txBody>
      </p:sp>
      <p:graphicFrame>
        <p:nvGraphicFramePr>
          <p:cNvPr id="6" name="3 Marcador de contenido"/>
          <p:cNvGraphicFramePr>
            <a:graphicFrameLocks/>
          </p:cNvGraphicFramePr>
          <p:nvPr/>
        </p:nvGraphicFramePr>
        <p:xfrm>
          <a:off x="467544" y="1772816"/>
          <a:ext cx="7560000" cy="4754880"/>
        </p:xfrm>
        <a:graphic>
          <a:graphicData uri="http://schemas.openxmlformats.org/drawingml/2006/table">
            <a:tbl>
              <a:tblPr bandRow="1">
                <a:tableStyleId>{F2DE63D5-997A-4646-A377-4702673A728D}</a:tableStyleId>
              </a:tblPr>
              <a:tblGrid>
                <a:gridCol w="6538378"/>
                <a:gridCol w="1021622"/>
              </a:tblGrid>
              <a:tr h="72000">
                <a:tc>
                  <a:txBody>
                    <a:bodyPr/>
                    <a:lstStyle/>
                    <a:p>
                      <a:pPr marL="0" marR="0" indent="0" defTabSz="914400" rtl="0" eaLnBrk="1" fontAlgn="auto" latinLnBrk="0" hangingPunct="1">
                        <a:lnSpc>
                          <a:spcPct val="100000"/>
                        </a:lnSpc>
                        <a:spcBef>
                          <a:spcPct val="0"/>
                        </a:spcBef>
                        <a:spcAft>
                          <a:spcPts val="0"/>
                        </a:spcAft>
                        <a:buClrTx/>
                        <a:buSzTx/>
                        <a:buFontTx/>
                        <a:buNone/>
                        <a:tabLst/>
                        <a:defRPr/>
                      </a:pPr>
                      <a:r>
                        <a:rPr lang="es-ES" sz="1200" b="1" u="none" dirty="0" smtClean="0">
                          <a:solidFill>
                            <a:schemeClr val="tx1"/>
                          </a:solidFill>
                          <a:effectLst/>
                          <a:latin typeface="+mn-lt"/>
                        </a:rPr>
                        <a:t>1. Sistemas de medición de la temperatura corporal</a:t>
                      </a:r>
                    </a:p>
                  </a:txBody>
                  <a:tcPr marL="0" marR="0" marT="0"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r"/>
                      <a:r>
                        <a:rPr lang="es-ES" sz="1200" b="1" dirty="0" smtClean="0">
                          <a:solidFill>
                            <a:schemeClr val="tx1"/>
                          </a:solidFill>
                          <a:effectLst/>
                          <a:latin typeface="+mn-lt"/>
                        </a:rPr>
                        <a:t>3</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72000">
                <a:tc>
                  <a:txBody>
                    <a:bodyPr/>
                    <a:lstStyle/>
                    <a:p>
                      <a:pPr lvl="1"/>
                      <a:r>
                        <a:rPr lang="es-ES" sz="1200" b="1" u="none" kern="1000" dirty="0" smtClean="0">
                          <a:solidFill>
                            <a:schemeClr val="tx1"/>
                          </a:solidFill>
                          <a:effectLst/>
                          <a:latin typeface="+mn-lt"/>
                        </a:rPr>
                        <a:t>Introducción</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4</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u="none" kern="1200" dirty="0" smtClean="0">
                          <a:solidFill>
                            <a:schemeClr val="tx1"/>
                          </a:solidFill>
                          <a:effectLst/>
                          <a:latin typeface="+mn-lt"/>
                          <a:ea typeface="+mn-ea"/>
                          <a:cs typeface="+mn-cs"/>
                        </a:rPr>
                        <a:t>1.1. Variaciones patológicas de la temperatura</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5</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u="none" kern="1200" dirty="0" smtClean="0">
                          <a:solidFill>
                            <a:schemeClr val="tx1"/>
                          </a:solidFill>
                          <a:effectLst/>
                          <a:latin typeface="+mn-lt"/>
                          <a:ea typeface="+mn-ea"/>
                          <a:cs typeface="+mn-cs"/>
                        </a:rPr>
                        <a:t>1.2. Instrumentos y equipos de medida</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6</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2"/>
                      <a:r>
                        <a:rPr lang="es-ES" sz="1200" b="1" u="none" dirty="0" smtClean="0">
                          <a:solidFill>
                            <a:schemeClr val="tx1"/>
                          </a:solidFill>
                          <a:effectLst/>
                          <a:latin typeface="+mn-lt"/>
                        </a:rPr>
                        <a:t>Tipos de termómetros </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7-9</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0"/>
                      <a:r>
                        <a:rPr lang="es-ES" sz="1200" b="1" kern="1200" dirty="0" smtClean="0">
                          <a:solidFill>
                            <a:schemeClr val="tx1"/>
                          </a:solidFill>
                          <a:effectLst/>
                          <a:latin typeface="+mn-lt"/>
                          <a:ea typeface="+mn-ea"/>
                          <a:cs typeface="+mn-cs"/>
                        </a:rPr>
                        <a:t>2. Medición de la tensión arterial</a:t>
                      </a: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10</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effectLst/>
                          <a:latin typeface="+mn-lt"/>
                          <a:ea typeface="+mn-ea"/>
                          <a:cs typeface="+mn-cs"/>
                        </a:rPr>
                        <a:t>Introducción </a:t>
                      </a: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11</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effectLst/>
                          <a:latin typeface="+mn-lt"/>
                          <a:ea typeface="+mn-ea"/>
                          <a:cs typeface="+mn-cs"/>
                        </a:rPr>
                        <a:t>2.1. Instrumentos de medida</a:t>
                      </a: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12</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0"/>
                      <a:r>
                        <a:rPr lang="es-ES" sz="1200" b="1" kern="1200" dirty="0" smtClean="0">
                          <a:solidFill>
                            <a:schemeClr val="tx1"/>
                          </a:solidFill>
                          <a:effectLst/>
                          <a:latin typeface="+mn-lt"/>
                          <a:ea typeface="+mn-ea"/>
                          <a:cs typeface="+mn-cs"/>
                        </a:rPr>
                        <a:t>3. Instrumentos y equipos de autodiagnostico </a:t>
                      </a: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13</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effectLst/>
                          <a:latin typeface="+mn-lt"/>
                          <a:ea typeface="+mn-ea"/>
                          <a:cs typeface="+mn-cs"/>
                        </a:rPr>
                        <a:t>3.1. Sistemas de autocontrol de la diabetes </a:t>
                      </a: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14-15</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effectLst/>
                          <a:latin typeface="+mn-lt"/>
                          <a:ea typeface="+mn-ea"/>
                          <a:cs typeface="+mn-cs"/>
                        </a:rPr>
                        <a:t>3.2. Test de embarazo</a:t>
                      </a: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16</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0"/>
                      <a:r>
                        <a:rPr lang="es-ES" sz="1200" b="1" kern="1200" dirty="0" smtClean="0">
                          <a:solidFill>
                            <a:schemeClr val="tx1"/>
                          </a:solidFill>
                          <a:effectLst/>
                          <a:latin typeface="+mn-lt"/>
                          <a:ea typeface="+mn-ea"/>
                          <a:cs typeface="+mn-cs"/>
                        </a:rPr>
                        <a:t>4. Sistemas para la administración de medicamentos</a:t>
                      </a: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17</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effectLst/>
                          <a:latin typeface="+mn-lt"/>
                          <a:ea typeface="+mn-ea"/>
                          <a:cs typeface="+mn-cs"/>
                        </a:rPr>
                        <a:t>4.1. Jeringas y agujas</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18</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effectLst/>
                          <a:latin typeface="+mn-lt"/>
                          <a:ea typeface="+mn-ea"/>
                          <a:cs typeface="+mn-cs"/>
                        </a:rPr>
                        <a:t>4.2. Plumas dosificadoras</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19</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effectLst/>
                          <a:latin typeface="+mn-lt"/>
                          <a:ea typeface="+mn-ea"/>
                          <a:cs typeface="+mn-cs"/>
                        </a:rPr>
                        <a:t>4.3. Dispositivos para ventiloterapia</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20</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2"/>
                      <a:r>
                        <a:rPr lang="es-ES" sz="1200" b="1" kern="1200" dirty="0" smtClean="0">
                          <a:solidFill>
                            <a:schemeClr val="tx1"/>
                          </a:solidFill>
                          <a:effectLst/>
                          <a:latin typeface="+mn-lt"/>
                          <a:ea typeface="+mn-ea"/>
                          <a:cs typeface="+mn-cs"/>
                        </a:rPr>
                        <a:t>4.3.1. Cámaras inhalatorias</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21</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2"/>
                      <a:r>
                        <a:rPr lang="es-ES" sz="1200" b="1" kern="1200" dirty="0" smtClean="0">
                          <a:solidFill>
                            <a:schemeClr val="tx1"/>
                          </a:solidFill>
                          <a:effectLst/>
                          <a:latin typeface="+mn-lt"/>
                          <a:ea typeface="+mn-ea"/>
                          <a:cs typeface="+mn-cs"/>
                        </a:rPr>
                        <a:t>4.3.2. Nebulizadores</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22</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effectLst/>
                          <a:latin typeface="+mn-lt"/>
                          <a:ea typeface="+mn-ea"/>
                          <a:cs typeface="+mn-cs"/>
                        </a:rPr>
                        <a:t>4.4. Condiciones de dispensación</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23</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r>
                        <a:rPr lang="es-ES" sz="1200" b="1" kern="1200" dirty="0" smtClean="0">
                          <a:solidFill>
                            <a:schemeClr val="tx1"/>
                          </a:solidFill>
                          <a:latin typeface="+mn-lt"/>
                          <a:ea typeface="+mn-ea"/>
                          <a:cs typeface="+mn-cs"/>
                        </a:rPr>
                        <a:t>5. Sondas, catéteres y cánulas 				</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24</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latin typeface="+mn-lt"/>
                          <a:ea typeface="+mn-ea"/>
                          <a:cs typeface="+mn-cs"/>
                        </a:rPr>
                        <a:t>5.1. Sondas </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25</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latin typeface="+mn-lt"/>
                          <a:ea typeface="+mn-ea"/>
                          <a:cs typeface="+mn-cs"/>
                        </a:rPr>
                        <a:t>5.2. Catéteres </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26</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latin typeface="+mn-lt"/>
                          <a:ea typeface="+mn-ea"/>
                          <a:cs typeface="+mn-cs"/>
                        </a:rPr>
                        <a:t>Etiquetado de sondas y catéteres </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27</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latin typeface="+mn-lt"/>
                          <a:ea typeface="+mn-ea"/>
                          <a:cs typeface="+mn-cs"/>
                        </a:rPr>
                        <a:t>5.3. Cánulas </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28</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0"/>
                      <a:r>
                        <a:rPr lang="es-ES" sz="1200" b="1" kern="1200" dirty="0" smtClean="0">
                          <a:solidFill>
                            <a:schemeClr val="tx1"/>
                          </a:solidFill>
                          <a:latin typeface="+mn-lt"/>
                          <a:ea typeface="+mn-ea"/>
                          <a:cs typeface="+mn-cs"/>
                        </a:rPr>
                        <a:t>6. </a:t>
                      </a:r>
                      <a:r>
                        <a:rPr lang="es-ES" sz="1200" b="1" kern="1200" dirty="0" err="1" smtClean="0">
                          <a:solidFill>
                            <a:schemeClr val="tx1"/>
                          </a:solidFill>
                          <a:latin typeface="+mn-lt"/>
                          <a:ea typeface="+mn-ea"/>
                          <a:cs typeface="+mn-cs"/>
                        </a:rPr>
                        <a:t>Ostomías</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29</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latin typeface="+mn-lt"/>
                          <a:ea typeface="+mn-ea"/>
                          <a:cs typeface="+mn-cs"/>
                        </a:rPr>
                        <a:t>6.1. Dispositivos para </a:t>
                      </a:r>
                      <a:r>
                        <a:rPr lang="es-ES" sz="1200" b="1" kern="1200" dirty="0" err="1" smtClean="0">
                          <a:solidFill>
                            <a:schemeClr val="tx1"/>
                          </a:solidFill>
                          <a:latin typeface="+mn-lt"/>
                          <a:ea typeface="+mn-ea"/>
                          <a:cs typeface="+mn-cs"/>
                        </a:rPr>
                        <a:t>ostomías</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tcPr>
                </a:tc>
                <a:tc>
                  <a:txBody>
                    <a:bodyPr/>
                    <a:lstStyle/>
                    <a:p>
                      <a:pPr algn="r"/>
                      <a:r>
                        <a:rPr lang="es-ES" sz="1200" b="1" dirty="0" smtClean="0">
                          <a:solidFill>
                            <a:schemeClr val="tx1"/>
                          </a:solidFill>
                          <a:effectLst/>
                          <a:latin typeface="+mn-lt"/>
                        </a:rPr>
                        <a:t>30-31</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tcPr>
                </a:tc>
              </a:tr>
              <a:tr h="72000">
                <a:tc>
                  <a:txBody>
                    <a:bodyPr/>
                    <a:lstStyle/>
                    <a:p>
                      <a:pPr lvl="1"/>
                      <a:r>
                        <a:rPr lang="es-ES" sz="1200" b="1" kern="1200" dirty="0" smtClean="0">
                          <a:solidFill>
                            <a:schemeClr val="tx1"/>
                          </a:solidFill>
                          <a:latin typeface="+mn-lt"/>
                          <a:ea typeface="+mn-ea"/>
                          <a:cs typeface="+mn-cs"/>
                        </a:rPr>
                        <a:t>6.2. Atención farmacéutica	</a:t>
                      </a:r>
                      <a:endParaRPr lang="es-ES" sz="1200" b="1" dirty="0">
                        <a:solidFill>
                          <a:schemeClr val="tx1"/>
                        </a:solidFill>
                        <a:effectLst/>
                        <a:latin typeface="+mn-lt"/>
                      </a:endParaRPr>
                    </a:p>
                  </a:txBody>
                  <a:tcPr marL="0" marR="0" marT="0" marB="0"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r"/>
                      <a:r>
                        <a:rPr lang="es-ES" sz="1200" b="1" dirty="0" smtClean="0">
                          <a:solidFill>
                            <a:schemeClr val="tx1"/>
                          </a:solidFill>
                          <a:effectLst/>
                          <a:latin typeface="+mn-lt"/>
                        </a:rPr>
                        <a:t>32</a:t>
                      </a:r>
                      <a:endParaRPr lang="es-ES" sz="1200" b="1" dirty="0">
                        <a:solidFill>
                          <a:schemeClr val="tx1"/>
                        </a:solidFill>
                        <a:effectLst/>
                        <a:latin typeface="+mn-lt"/>
                      </a:endParaRPr>
                    </a:p>
                  </a:txBody>
                  <a:tcPr marL="0" marR="0"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
        <p:nvSpPr>
          <p:cNvPr id="7" name="6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11890" y="620688"/>
            <a:ext cx="6192358" cy="1393850"/>
          </a:xfrm>
        </p:spPr>
        <p:txBody>
          <a:bodyPr>
            <a:noAutofit/>
          </a:bodyPr>
          <a:lstStyle/>
          <a:p>
            <a:r>
              <a:rPr lang="es-ES" sz="3800" dirty="0" smtClean="0"/>
              <a:t>4.3. DIPOSITIVOS PARA VENTILOTERAPIA</a:t>
            </a:r>
            <a:endParaRPr lang="es-ES" sz="3800" dirty="0"/>
          </a:p>
        </p:txBody>
      </p:sp>
      <p:sp>
        <p:nvSpPr>
          <p:cNvPr id="7" name="6 Marcador de texto"/>
          <p:cNvSpPr>
            <a:spLocks noGrp="1"/>
          </p:cNvSpPr>
          <p:nvPr>
            <p:ph type="body" sz="quarter" idx="16"/>
          </p:nvPr>
        </p:nvSpPr>
        <p:spPr>
          <a:xfrm>
            <a:off x="608336" y="2374901"/>
            <a:ext cx="5115792" cy="701675"/>
          </a:xfrm>
        </p:spPr>
        <p:txBody>
          <a:bodyPr/>
          <a:lstStyle/>
          <a:p>
            <a:r>
              <a:rPr lang="es-ES" sz="1600" dirty="0" smtClean="0"/>
              <a:t>Son accesorios que facilitan la administración de terapias inhalatorias</a:t>
            </a:r>
            <a:endParaRPr lang="es-ES" sz="1600" dirty="0"/>
          </a:p>
        </p:txBody>
      </p:sp>
      <p:pic>
        <p:nvPicPr>
          <p:cNvPr id="1026" name="Picture 2" descr="C:\ArchivosI\1 FAR\DISPEN\Imagenes\Nebulizador.jpg"/>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6">
                <a:tint val="45000"/>
                <a:satMod val="400000"/>
              </a:schemeClr>
            </a:duotone>
          </a:blip>
          <a:srcRect t="7000" b="21251"/>
          <a:stretch>
            <a:fillRect/>
          </a:stretch>
        </p:blipFill>
        <p:spPr bwMode="auto">
          <a:xfrm>
            <a:off x="5652120" y="1340768"/>
            <a:ext cx="4114800" cy="2952328"/>
          </a:xfrm>
          <a:prstGeom prst="rect">
            <a:avLst/>
          </a:prstGeom>
          <a:noFill/>
        </p:spPr>
      </p:pic>
      <p:pic>
        <p:nvPicPr>
          <p:cNvPr id="1027" name="Picture 3" descr="C:\ArchivosI\1 FAR\DISPEN\Imagenes\Camara de inhalación.jpg"/>
          <p:cNvPicPr>
            <a:picLocks noChangeAspect="1" noChangeArrowheads="1"/>
          </p:cNvPicPr>
          <p:nvPr/>
        </p:nvPicPr>
        <p:blipFill>
          <a:blip r:embed="rId3" cstate="print">
            <a:clrChange>
              <a:clrFrom>
                <a:srgbClr val="F4F4F4"/>
              </a:clrFrom>
              <a:clrTo>
                <a:srgbClr val="F4F4F4">
                  <a:alpha val="0"/>
                </a:srgbClr>
              </a:clrTo>
            </a:clrChange>
            <a:duotone>
              <a:schemeClr val="accent1">
                <a:shade val="45000"/>
                <a:satMod val="135000"/>
              </a:schemeClr>
              <a:prstClr val="white"/>
            </a:duotone>
          </a:blip>
          <a:srcRect/>
          <a:stretch>
            <a:fillRect/>
          </a:stretch>
        </p:blipFill>
        <p:spPr bwMode="auto">
          <a:xfrm>
            <a:off x="3491880" y="3789040"/>
            <a:ext cx="2838450" cy="1609725"/>
          </a:xfrm>
          <a:prstGeom prst="rect">
            <a:avLst/>
          </a:prstGeom>
          <a:noFill/>
        </p:spPr>
      </p:pic>
      <p:sp>
        <p:nvSpPr>
          <p:cNvPr id="13" name="12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20</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dirty="0" smtClean="0"/>
              <a:t>La mayoría de los fármacos preparados para ser administrados por inhalación vienen en cartuchos presurizados que ya incorporan el medicamento,</a:t>
            </a:r>
            <a:r>
              <a:rPr lang="es-ES" baseline="0" dirty="0" smtClean="0"/>
              <a:t> pero </a:t>
            </a:r>
            <a:r>
              <a:rPr lang="es-ES" dirty="0" smtClean="0"/>
              <a:t>el paciente ha de saber coordinar la inspiración con la salida del aerosol del cartucho. </a:t>
            </a:r>
          </a:p>
          <a:p>
            <a:r>
              <a:rPr lang="es-ES" dirty="0" smtClean="0"/>
              <a:t>Las cámaras de inhalación permiten administrar más fácilmente el aerosol, pudiendo utilizarlas con boquilla o mascarilla (utilizada sobretodo con</a:t>
            </a:r>
            <a:r>
              <a:rPr lang="es-ES" sz="1600" kern="1200" dirty="0" smtClean="0">
                <a:solidFill>
                  <a:schemeClr val="tx1"/>
                </a:solidFill>
                <a:latin typeface="+mn-lt"/>
                <a:ea typeface="+mn-ea"/>
                <a:cs typeface="+mn-cs"/>
              </a:rPr>
              <a:t> niños y enfermos que no cooperen)</a:t>
            </a:r>
            <a:r>
              <a:rPr lang="es-ES" dirty="0" smtClean="0"/>
              <a:t>. </a:t>
            </a:r>
          </a:p>
          <a:p>
            <a:r>
              <a:rPr lang="es-ES" dirty="0" smtClean="0"/>
              <a:t>Existen cámaras de diferentes características y materiales, pero el modelo debe poder acoplarse al aerosol presurizado en cuestión. </a:t>
            </a:r>
          </a:p>
          <a:p>
            <a:pPr lvl="0"/>
            <a:r>
              <a:rPr lang="es-ES" dirty="0" smtClean="0"/>
              <a:t>Instrucciones de uso de las cámaras para adultos y para niños. </a:t>
            </a:r>
          </a:p>
          <a:p>
            <a:pPr lvl="1"/>
            <a:r>
              <a:rPr lang="es-ES" dirty="0" smtClean="0"/>
              <a:t>Colocarse de pie o sentado.</a:t>
            </a:r>
            <a:r>
              <a:rPr lang="es-ES" baseline="0" dirty="0" smtClean="0"/>
              <a:t> </a:t>
            </a:r>
            <a:endParaRPr lang="es-ES" dirty="0" smtClean="0"/>
          </a:p>
          <a:p>
            <a:pPr lvl="1"/>
            <a:r>
              <a:rPr lang="es-ES" dirty="0" smtClean="0"/>
              <a:t>Montar la cámara y acoplar al inhalador (agitándolo previamente).</a:t>
            </a:r>
            <a:r>
              <a:rPr lang="es-ES" baseline="0" dirty="0" smtClean="0"/>
              <a:t> </a:t>
            </a:r>
            <a:endParaRPr lang="es-ES" dirty="0" smtClean="0"/>
          </a:p>
          <a:p>
            <a:pPr lvl="1"/>
            <a:r>
              <a:rPr lang="es-ES" dirty="0" smtClean="0"/>
              <a:t>Espirar profundamente e introducir la boquilla de la cámara en la boca cerrando bien los labios alrededor de la boquilla.</a:t>
            </a:r>
            <a:r>
              <a:rPr lang="es-ES" baseline="0" dirty="0" smtClean="0"/>
              <a:t> </a:t>
            </a:r>
            <a:endParaRPr lang="es-ES" dirty="0" smtClean="0"/>
          </a:p>
          <a:p>
            <a:pPr lvl="1"/>
            <a:r>
              <a:rPr lang="es-ES" dirty="0" smtClean="0"/>
              <a:t>Pulsar el inhalador e inspirar lenta y profundamente aguantando la respiración unos 10 segundos. Enseguida, espirar el aire lentamente. </a:t>
            </a:r>
          </a:p>
          <a:p>
            <a:pPr lvl="1"/>
            <a:r>
              <a:rPr lang="es-ES" dirty="0" smtClean="0"/>
              <a:t>Si se desea repetir el proceso, se ha de esperar al menos 30 segundos. </a:t>
            </a:r>
          </a:p>
          <a:p>
            <a:r>
              <a:rPr lang="es-ES" dirty="0" smtClean="0"/>
              <a:t>Instrucciones para niños pequeños</a:t>
            </a:r>
          </a:p>
          <a:p>
            <a:pPr lvl="1"/>
            <a:r>
              <a:rPr lang="es-ES" dirty="0" smtClean="0"/>
              <a:t>Preparar la cámara siguiendo las instrucciones. </a:t>
            </a:r>
          </a:p>
          <a:p>
            <a:pPr lvl="1"/>
            <a:r>
              <a:rPr lang="es-ES" dirty="0" smtClean="0"/>
              <a:t>Disparar el inhalador y colocar mascarilla sobre la nariz y la boca del niño. </a:t>
            </a:r>
          </a:p>
          <a:p>
            <a:pPr lvl="1"/>
            <a:r>
              <a:rPr lang="es-ES" dirty="0" smtClean="0"/>
              <a:t>Mantener la cámara hasta que el niño haya respirado de cinco a diez veces. </a:t>
            </a:r>
          </a:p>
          <a:p>
            <a:pPr lvl="1"/>
            <a:r>
              <a:rPr lang="es-ES" dirty="0" smtClean="0"/>
              <a:t>Desmontar el sistema y limpiar la cámara y lavar el rostro del niño. </a:t>
            </a:r>
          </a:p>
        </p:txBody>
      </p:sp>
      <p:sp>
        <p:nvSpPr>
          <p:cNvPr id="3" name="2 Título"/>
          <p:cNvSpPr>
            <a:spLocks noGrp="1"/>
          </p:cNvSpPr>
          <p:nvPr>
            <p:ph type="title"/>
          </p:nvPr>
        </p:nvSpPr>
        <p:spPr>
          <a:xfrm>
            <a:off x="628650" y="365126"/>
            <a:ext cx="7111702" cy="945498"/>
          </a:xfrm>
        </p:spPr>
        <p:txBody>
          <a:bodyPr>
            <a:noAutofit/>
          </a:bodyPr>
          <a:lstStyle/>
          <a:p>
            <a:r>
              <a:rPr lang="es-ES" sz="3600" dirty="0" smtClean="0"/>
              <a:t>4.3.1. CAMARAS INHALATORIAS</a:t>
            </a:r>
            <a:endParaRPr lang="es-ES" sz="3600"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21</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ES" dirty="0" smtClean="0"/>
              <a:t>los nebulizadores fragmentan el líquido medicamentoso en gotas muy pequeñas para ser ser inhaladas por el paciente. </a:t>
            </a:r>
          </a:p>
          <a:p>
            <a:pPr lvl="0"/>
            <a:r>
              <a:rPr lang="es-ES" dirty="0" smtClean="0"/>
              <a:t>Existen, principalmente, dos tipos distintos: </a:t>
            </a:r>
          </a:p>
          <a:p>
            <a:pPr lvl="1"/>
            <a:r>
              <a:rPr lang="es-ES" dirty="0" smtClean="0"/>
              <a:t>a) Nebulizadores neumáticos o de chorro. llevan un compresor o bombona que actúa como fuente de gas (aire u oxígeno a presión, respectivamente). El gas penetra en el nebulizador y aspira el líquido, produciéndose entonces las gotas. </a:t>
            </a:r>
          </a:p>
          <a:p>
            <a:pPr lvl="1"/>
            <a:r>
              <a:rPr lang="es-ES" dirty="0" smtClean="0"/>
              <a:t>b) Nebulizadores producen ultrasónicos. aerosol. Las Estos vibraciones nebulizadores de un cristal son más piezoeléctrico silenciosos dentro y rápidos del líquido  el que los anteriores, pero solo sirven para nebulizar soluciones, no resultando útiles para sustancias en suspensión (como es el caso, por ejemplo, de algunos antibióticos)</a:t>
            </a:r>
          </a:p>
        </p:txBody>
      </p:sp>
      <p:sp>
        <p:nvSpPr>
          <p:cNvPr id="3" name="2 Título"/>
          <p:cNvSpPr>
            <a:spLocks noGrp="1"/>
          </p:cNvSpPr>
          <p:nvPr>
            <p:ph type="title"/>
          </p:nvPr>
        </p:nvSpPr>
        <p:spPr/>
        <p:txBody>
          <a:bodyPr>
            <a:normAutofit/>
          </a:bodyPr>
          <a:lstStyle/>
          <a:p>
            <a:r>
              <a:rPr lang="es-ES" sz="3600" dirty="0" smtClean="0"/>
              <a:t>4.3.2. NEBULIZADORES</a:t>
            </a:r>
            <a:endParaRPr lang="es-ES" sz="3600"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22</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dirty="0" smtClean="0"/>
              <a:t>El Sistema Nacional de la Seguridad Social financia los aparatos de inhalación (inhaladores, cámaras de inhalación e insufladores) como efectos y accesorios de aportación reducida, pero para ello deberán estar provistos del correspondiente cupón-precinto. </a:t>
            </a:r>
          </a:p>
          <a:p>
            <a:r>
              <a:rPr lang="es-ES" dirty="0" smtClean="0"/>
              <a:t>Por su parte, las plumas de insulina no desechables y sus agujas suelen facilitarse gratuitamente a los pacientes diabéticos en los centros de salud, dependiendo de la Comunidad Autónoma. </a:t>
            </a:r>
          </a:p>
        </p:txBody>
      </p:sp>
      <p:sp>
        <p:nvSpPr>
          <p:cNvPr id="3" name="2 Título"/>
          <p:cNvSpPr>
            <a:spLocks noGrp="1"/>
          </p:cNvSpPr>
          <p:nvPr>
            <p:ph type="title"/>
          </p:nvPr>
        </p:nvSpPr>
        <p:spPr>
          <a:xfrm>
            <a:off x="628650" y="365126"/>
            <a:ext cx="7183710" cy="945498"/>
          </a:xfrm>
        </p:spPr>
        <p:txBody>
          <a:bodyPr>
            <a:normAutofit fontScale="90000"/>
          </a:bodyPr>
          <a:lstStyle/>
          <a:p>
            <a:r>
              <a:rPr lang="es-ES" sz="3600" dirty="0" smtClean="0"/>
              <a:t>4.4. CONDICIONES DE DISPENSACIÓN</a:t>
            </a:r>
            <a:endParaRPr lang="es-ES" sz="3600"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23</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osición de imagen"/>
          <p:cNvSpPr>
            <a:spLocks noGrp="1"/>
          </p:cNvSpPr>
          <p:nvPr>
            <p:ph type="pic" sz="quarter" idx="13"/>
          </p:nvPr>
        </p:nvSpPr>
        <p:spPr/>
      </p:sp>
      <p:sp>
        <p:nvSpPr>
          <p:cNvPr id="3" name="2 Título"/>
          <p:cNvSpPr>
            <a:spLocks noGrp="1"/>
          </p:cNvSpPr>
          <p:nvPr>
            <p:ph type="ctrTitle"/>
          </p:nvPr>
        </p:nvSpPr>
        <p:spPr>
          <a:xfrm>
            <a:off x="586490" y="793173"/>
            <a:ext cx="7441894" cy="655621"/>
          </a:xfrm>
        </p:spPr>
        <p:txBody>
          <a:bodyPr>
            <a:noAutofit/>
          </a:bodyPr>
          <a:lstStyle/>
          <a:p>
            <a:r>
              <a:rPr lang="es-ES" dirty="0" smtClean="0"/>
              <a:t>5. </a:t>
            </a:r>
            <a:r>
              <a:rPr lang="es-ES" b="1" kern="1200" dirty="0" smtClean="0">
                <a:gradFill>
                  <a:gsLst>
                    <a:gs pos="0">
                      <a:schemeClr val="accent1"/>
                    </a:gs>
                    <a:gs pos="100000">
                      <a:schemeClr val="accent3"/>
                    </a:gs>
                  </a:gsLst>
                  <a:lin ang="0" scaled="1"/>
                </a:gradFill>
                <a:latin typeface="+mj-lt"/>
                <a:ea typeface="+mj-ea"/>
                <a:cs typeface="+mj-cs"/>
              </a:rPr>
              <a:t>SONDAS, CATÉTERES Y CÁNULAS</a:t>
            </a:r>
            <a:endParaRPr lang="es-ES" dirty="0"/>
          </a:p>
        </p:txBody>
      </p:sp>
      <p:sp>
        <p:nvSpPr>
          <p:cNvPr id="4" name="3 Subtítulo"/>
          <p:cNvSpPr>
            <a:spLocks noGrp="1"/>
          </p:cNvSpPr>
          <p:nvPr>
            <p:ph type="subTitle" idx="1"/>
          </p:nvPr>
        </p:nvSpPr>
        <p:spPr/>
        <p:txBody>
          <a:bodyPr>
            <a:noAutofit/>
          </a:bodyPr>
          <a:lstStyle/>
          <a:p>
            <a:r>
              <a:rPr lang="es-ES" sz="1600" dirty="0" smtClean="0"/>
              <a:t>Son instrumentos tubulares que sirven para alcanzar una cavidad orgánica a través de un orificio natural o artificial con propósitos diagnósticos o terapéuticos. </a:t>
            </a:r>
          </a:p>
        </p:txBody>
      </p:sp>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24</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r>
              <a:rPr lang="es-ES" dirty="0" smtClean="0"/>
              <a:t>Las sondas se clasifican en función de la cavidad a la que llegan o el orificio de entrada  </a:t>
            </a:r>
          </a:p>
          <a:p>
            <a:r>
              <a:rPr lang="es-ES" b="1" dirty="0" smtClean="0">
                <a:solidFill>
                  <a:schemeClr val="accent1"/>
                </a:solidFill>
                <a:effectLst>
                  <a:outerShdw blurRad="38100" dist="38100" dir="2700000" algn="tl">
                    <a:srgbClr val="000000">
                      <a:alpha val="43137"/>
                    </a:srgbClr>
                  </a:outerShdw>
                </a:effectLst>
              </a:rPr>
              <a:t>Sondas vesicales </a:t>
            </a:r>
          </a:p>
          <a:p>
            <a:pPr lvl="1"/>
            <a:r>
              <a:rPr lang="es-ES" sz="1200" dirty="0" smtClean="0"/>
              <a:t>Se introducen en la vejiga urinaria por el meato uretral. Permiten evacuar la orina o introducir líquidos en la vejiga si es necesario. Son de látex o silicona PVC y su calibre se expresa en unidades que miden el diámetro de la circunferencia externa. Hay varios tipos: </a:t>
            </a:r>
          </a:p>
          <a:p>
            <a:pPr lvl="2"/>
            <a:r>
              <a:rPr lang="es-ES" sz="1000" b="1" dirty="0" smtClean="0">
                <a:solidFill>
                  <a:schemeClr val="accent1"/>
                </a:solidFill>
                <a:effectLst>
                  <a:outerShdw blurRad="38100" dist="38100" dir="2700000" algn="tl">
                    <a:srgbClr val="000000">
                      <a:alpha val="43137"/>
                    </a:srgbClr>
                  </a:outerShdw>
                </a:effectLst>
              </a:rPr>
              <a:t>Sondas de una vía: s</a:t>
            </a:r>
            <a:r>
              <a:rPr lang="es-ES" sz="1000" dirty="0" smtClean="0"/>
              <a:t>uelen ser semirrígidas y se utilizan para sondajes intermitentes, que puede realizar el personal sanitario o el propio paciente o un familiar si han sido entrenados. </a:t>
            </a:r>
          </a:p>
          <a:p>
            <a:pPr lvl="2"/>
            <a:r>
              <a:rPr lang="es-ES" sz="1000" b="1" dirty="0" smtClean="0">
                <a:solidFill>
                  <a:schemeClr val="accent1"/>
                </a:solidFill>
                <a:effectLst>
                  <a:outerShdw blurRad="38100" dist="38100" dir="2700000" algn="tl">
                    <a:srgbClr val="000000">
                      <a:alpha val="43137"/>
                    </a:srgbClr>
                  </a:outerShdw>
                </a:effectLst>
              </a:rPr>
              <a:t>Sondas de dos y tres vías: </a:t>
            </a:r>
            <a:r>
              <a:rPr lang="es-ES" sz="1000" dirty="0" smtClean="0"/>
              <a:t>se destinan a sondajes permanentes ya que queda fija mediante un balón que se llena con aire o agua destilada. La segunda vía sirve precisamente para llenar este balón y la tercera permite introducir o sacar líquidos de la vejiga. </a:t>
            </a:r>
          </a:p>
          <a:p>
            <a:pPr lvl="2"/>
            <a:r>
              <a:rPr lang="es-ES" sz="1000" b="1" dirty="0" smtClean="0">
                <a:solidFill>
                  <a:schemeClr val="accent1"/>
                </a:solidFill>
                <a:effectLst>
                  <a:outerShdw blurRad="38100" dist="38100" dir="2700000" algn="tl">
                    <a:srgbClr val="000000">
                      <a:alpha val="43137"/>
                    </a:srgbClr>
                  </a:outerShdw>
                </a:effectLst>
              </a:rPr>
              <a:t>Sondas vesicales: </a:t>
            </a:r>
            <a:r>
              <a:rPr lang="es-ES" sz="1000" dirty="0" smtClean="0"/>
              <a:t>son productos sanitarios financiados por los servicios de salud aunque la dispensación difiere según el tipo de sonda y la Comunidad Autónoma. </a:t>
            </a:r>
          </a:p>
          <a:p>
            <a:r>
              <a:rPr lang="es-ES" b="1" dirty="0" smtClean="0">
                <a:solidFill>
                  <a:schemeClr val="accent1"/>
                </a:solidFill>
                <a:effectLst>
                  <a:outerShdw blurRad="38100" dist="38100" dir="2700000" algn="tl">
                    <a:srgbClr val="000000">
                      <a:alpha val="43137"/>
                    </a:srgbClr>
                  </a:outerShdw>
                </a:effectLst>
              </a:rPr>
              <a:t>Sondas nasogástricas y nasointestinales </a:t>
            </a:r>
          </a:p>
          <a:p>
            <a:pPr lvl="1"/>
            <a:r>
              <a:rPr lang="es-ES" sz="1200" dirty="0" smtClean="0"/>
              <a:t>Son tubos de caucho semirrígido o de plástico que se introducen a través de la nariz hasta el estómago con la finalidad de administrar alimentos (nutrición </a:t>
            </a:r>
            <a:r>
              <a:rPr lang="es-ES" sz="1200" dirty="0" err="1" smtClean="0"/>
              <a:t>enteral</a:t>
            </a:r>
            <a:r>
              <a:rPr lang="es-ES" sz="1200" dirty="0" smtClean="0"/>
              <a:t>), para el lavado gástrico o aspiración del contenido digestivo. </a:t>
            </a:r>
          </a:p>
          <a:p>
            <a:pPr lvl="1"/>
            <a:r>
              <a:rPr lang="es-ES" sz="1200" dirty="0" smtClean="0"/>
              <a:t>Las sondas nasointestinales son más largas, pues el tubo puede llegar hasta el yeyuno se usan mucho para la nutrición </a:t>
            </a:r>
            <a:r>
              <a:rPr lang="es-ES" sz="1200" dirty="0" err="1" smtClean="0"/>
              <a:t>enteral</a:t>
            </a:r>
            <a:r>
              <a:rPr lang="es-ES" sz="1200" dirty="0" smtClean="0"/>
              <a:t>. Pueden ser de </a:t>
            </a:r>
            <a:r>
              <a:rPr lang="es-ES" sz="1200" dirty="0" err="1" smtClean="0"/>
              <a:t>via</a:t>
            </a:r>
            <a:r>
              <a:rPr lang="es-ES" sz="1200" dirty="0" smtClean="0"/>
              <a:t> simple o doble Las sondas de </a:t>
            </a:r>
            <a:r>
              <a:rPr lang="es-ES" sz="1200" dirty="0" err="1" smtClean="0"/>
              <a:t>via</a:t>
            </a:r>
            <a:r>
              <a:rPr lang="es-ES" sz="1200" dirty="0" smtClean="0"/>
              <a:t> única no llevan balón, sino un pequeño lastre de tungsteno u metal para impulsarla hasta el intestino. En las de doble lumen (por ejemplo, la sonda de Millar-Abb0t), la segunda vía se emplea para inflar un balón que propulsa la sonda. </a:t>
            </a:r>
            <a:endParaRPr lang="es-ES" dirty="0" smtClean="0"/>
          </a:p>
          <a:p>
            <a:r>
              <a:rPr lang="es-ES" b="1" dirty="0" smtClean="0">
                <a:solidFill>
                  <a:schemeClr val="accent1"/>
                </a:solidFill>
                <a:effectLst>
                  <a:outerShdw blurRad="38100" dist="38100" dir="2700000" algn="tl">
                    <a:srgbClr val="000000">
                      <a:alpha val="43137"/>
                    </a:srgbClr>
                  </a:outerShdw>
                </a:effectLst>
              </a:rPr>
              <a:t>Sondas rectales </a:t>
            </a:r>
          </a:p>
          <a:p>
            <a:pPr lvl="1"/>
            <a:r>
              <a:rPr lang="es-ES" sz="1200" dirty="0" smtClean="0"/>
              <a:t>Pueden ser de látex o plástico y se introducen en el recto a través del esfínter anal. </a:t>
            </a:r>
          </a:p>
          <a:p>
            <a:pPr lvl="1"/>
            <a:r>
              <a:rPr lang="es-ES" sz="1200" dirty="0" smtClean="0"/>
              <a:t>Se usan para administrar enemas terapéuticos o diagnósticos. </a:t>
            </a:r>
          </a:p>
        </p:txBody>
      </p:sp>
      <p:sp>
        <p:nvSpPr>
          <p:cNvPr id="3" name="2 Título"/>
          <p:cNvSpPr>
            <a:spLocks noGrp="1"/>
          </p:cNvSpPr>
          <p:nvPr>
            <p:ph type="title"/>
          </p:nvPr>
        </p:nvSpPr>
        <p:spPr/>
        <p:txBody>
          <a:bodyPr/>
          <a:lstStyle/>
          <a:p>
            <a:pPr lvl="0"/>
            <a:r>
              <a:rPr lang="es-ES" dirty="0" smtClean="0"/>
              <a:t> 5.1. SONDAS </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25</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lvl="0"/>
            <a:r>
              <a:rPr lang="es-ES" dirty="0" smtClean="0"/>
              <a:t>Los más conocidos son los </a:t>
            </a:r>
            <a:r>
              <a:rPr lang="es-ES" dirty="0" err="1" smtClean="0"/>
              <a:t>intravasculares</a:t>
            </a:r>
            <a:r>
              <a:rPr lang="es-ES" dirty="0" smtClean="0"/>
              <a:t>, que se introducen mediante técnica invasiva en los grandes vasos arteriales o venosos con fines diagnósticos o terapéuticos. </a:t>
            </a:r>
          </a:p>
          <a:p>
            <a:r>
              <a:rPr lang="es-ES" dirty="0" smtClean="0"/>
              <a:t>También hay catéteres que alcanzan otras zonas del organismo.  </a:t>
            </a:r>
          </a:p>
          <a:p>
            <a:r>
              <a:rPr lang="es-ES" dirty="0" smtClean="0"/>
              <a:t>Los catéteres </a:t>
            </a:r>
            <a:r>
              <a:rPr lang="es-ES" dirty="0" err="1" smtClean="0"/>
              <a:t>intravasculares</a:t>
            </a:r>
            <a:r>
              <a:rPr lang="es-ES" dirty="0" smtClean="0"/>
              <a:t> se utilizan para múltiples fines, como la extracción de sangre o líquidos orgánicos. </a:t>
            </a:r>
          </a:p>
          <a:p>
            <a:r>
              <a:rPr lang="es-ES" dirty="0" smtClean="0"/>
              <a:t>Determinación de parámetros (temperatura, presión venosa). </a:t>
            </a:r>
          </a:p>
          <a:p>
            <a:r>
              <a:rPr lang="es-ES" dirty="0" smtClean="0"/>
              <a:t>Drenajes</a:t>
            </a:r>
          </a:p>
          <a:p>
            <a:r>
              <a:rPr lang="es-ES" dirty="0" smtClean="0"/>
              <a:t>Técnicas de diagnóstico por imagen (angiografía). </a:t>
            </a:r>
          </a:p>
          <a:p>
            <a:r>
              <a:rPr lang="es-ES" dirty="0" smtClean="0"/>
              <a:t>Los catéteres se caracterizan por su diámetro exterior e interior, que suelen venir expresadas en unidades </a:t>
            </a:r>
            <a:r>
              <a:rPr lang="es-ES" dirty="0" err="1" smtClean="0"/>
              <a:t>Charriêre</a:t>
            </a:r>
            <a:r>
              <a:rPr lang="es-ES" dirty="0" smtClean="0"/>
              <a:t> (Ch) o </a:t>
            </a:r>
            <a:r>
              <a:rPr lang="es-ES" dirty="0" err="1" smtClean="0"/>
              <a:t>Gange</a:t>
            </a:r>
            <a:r>
              <a:rPr lang="es-ES" dirty="0" smtClean="0"/>
              <a:t> (G). </a:t>
            </a:r>
          </a:p>
          <a:p>
            <a:r>
              <a:rPr lang="es-ES" dirty="0" smtClean="0"/>
              <a:t>Hay dos partes fundamentales en un catéter: </a:t>
            </a:r>
          </a:p>
          <a:p>
            <a:pPr lvl="1"/>
            <a:r>
              <a:rPr lang="es-ES" dirty="0" smtClean="0"/>
              <a:t>  El sistema introductor: consta de una aguja de acero inoxidable recubierta de silicona y una guía, también de acero, rodeada de teflón. </a:t>
            </a:r>
          </a:p>
          <a:p>
            <a:pPr lvl="1"/>
            <a:r>
              <a:rPr lang="es-ES" dirty="0" smtClean="0"/>
              <a:t>  El tubo: según el material plástico del que está compuesto se distinguen dos tipos: </a:t>
            </a:r>
          </a:p>
          <a:p>
            <a:pPr lvl="2"/>
            <a:r>
              <a:rPr lang="es-ES" dirty="0" smtClean="0"/>
              <a:t>  Catéteres rígidos: fabricados a base de PVC y materiales similares. </a:t>
            </a:r>
          </a:p>
          <a:p>
            <a:pPr lvl="2"/>
            <a:r>
              <a:rPr lang="es-ES" dirty="0" smtClean="0"/>
              <a:t>  Catéteres blandos: de silicona o poliuretano. </a:t>
            </a:r>
          </a:p>
        </p:txBody>
      </p:sp>
      <p:sp>
        <p:nvSpPr>
          <p:cNvPr id="3" name="2 Título"/>
          <p:cNvSpPr>
            <a:spLocks noGrp="1"/>
          </p:cNvSpPr>
          <p:nvPr>
            <p:ph type="title"/>
          </p:nvPr>
        </p:nvSpPr>
        <p:spPr/>
        <p:txBody>
          <a:bodyPr/>
          <a:lstStyle/>
          <a:p>
            <a:pPr lvl="0"/>
            <a:r>
              <a:rPr lang="es-ES" dirty="0" smtClean="0"/>
              <a:t> 5.2. Catéteres </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26</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ES" dirty="0" smtClean="0"/>
              <a:t>Según el Real Decreto 414/1996 que regula los productos sanitarios, los productos estériles, como las sondas y catéteres, deberán presentarse en un envase de un solo uso, y correcta en la etiqueta identificación deberá figurar del el fabricante y toda la información imprescindible para la utilización. </a:t>
            </a:r>
          </a:p>
        </p:txBody>
      </p:sp>
      <p:sp>
        <p:nvSpPr>
          <p:cNvPr id="3" name="2 Título"/>
          <p:cNvSpPr>
            <a:spLocks noGrp="1"/>
          </p:cNvSpPr>
          <p:nvPr>
            <p:ph type="title"/>
          </p:nvPr>
        </p:nvSpPr>
        <p:spPr/>
        <p:txBody>
          <a:bodyPr>
            <a:normAutofit fontScale="90000"/>
          </a:bodyPr>
          <a:lstStyle/>
          <a:p>
            <a:pPr lvl="0"/>
            <a:r>
              <a:rPr lang="es-ES" dirty="0" smtClean="0"/>
              <a:t>Etiquetado de sondas y catéteres </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27</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smtClean="0"/>
              <a:t>Son tubos abiertos por ambos extremos que se introducen en un conducto o cavidad con diversos fines como: </a:t>
            </a:r>
          </a:p>
          <a:p>
            <a:pPr lvl="1"/>
            <a:r>
              <a:rPr lang="es-ES" b="1" dirty="0" smtClean="0">
                <a:solidFill>
                  <a:schemeClr val="accent1"/>
                </a:solidFill>
                <a:effectLst>
                  <a:outerShdw blurRad="38100" dist="38100" dir="2700000" algn="tl">
                    <a:srgbClr val="000000">
                      <a:alpha val="43137"/>
                    </a:srgbClr>
                  </a:outerShdw>
                </a:effectLst>
              </a:rPr>
              <a:t>Administrar líquidos o gases:</a:t>
            </a:r>
            <a:r>
              <a:rPr lang="es-ES" dirty="0" smtClean="0"/>
              <a:t> como las cánulas venosas, las nasales para administración de oxígeno o las rectales para enemas. </a:t>
            </a:r>
          </a:p>
          <a:p>
            <a:pPr lvl="1"/>
            <a:r>
              <a:rPr lang="es-ES" b="1" dirty="0" smtClean="0">
                <a:solidFill>
                  <a:schemeClr val="accent1"/>
                </a:solidFill>
                <a:effectLst>
                  <a:outerShdw blurRad="38100" dist="38100" dir="2700000" algn="tl">
                    <a:srgbClr val="000000">
                      <a:alpha val="43137"/>
                    </a:srgbClr>
                  </a:outerShdw>
                </a:effectLst>
              </a:rPr>
              <a:t>Mantener cavidades abiertas o permeables:</a:t>
            </a:r>
            <a:r>
              <a:rPr lang="es-ES" dirty="0" smtClean="0"/>
              <a:t> como las cánulas de traqueotomías o la cánula de </a:t>
            </a:r>
            <a:r>
              <a:rPr lang="es-ES" dirty="0" err="1" smtClean="0"/>
              <a:t>Guedel</a:t>
            </a:r>
            <a:r>
              <a:rPr lang="es-ES" dirty="0" smtClean="0"/>
              <a:t>, que evita la caída de la lengua en pacientes. Aspirar contenidos líquidos o gaseosos. </a:t>
            </a:r>
          </a:p>
          <a:p>
            <a:r>
              <a:rPr lang="es-ES" b="1" dirty="0" smtClean="0">
                <a:solidFill>
                  <a:schemeClr val="accent1"/>
                </a:solidFill>
                <a:effectLst>
                  <a:outerShdw blurRad="38100" dist="38100" dir="2700000" algn="tl">
                    <a:srgbClr val="000000">
                      <a:alpha val="43137"/>
                    </a:srgbClr>
                  </a:outerShdw>
                </a:effectLst>
              </a:rPr>
              <a:t>Cánulas de traqueotomía </a:t>
            </a:r>
          </a:p>
          <a:p>
            <a:pPr lvl="1"/>
            <a:r>
              <a:rPr lang="es-ES" dirty="0" smtClean="0"/>
              <a:t>Estos instrumentos aseguran la apertura  quirúrgica creada entre la tráquea y la piel en los enfermos </a:t>
            </a:r>
            <a:r>
              <a:rPr lang="es-ES" dirty="0" err="1" smtClean="0"/>
              <a:t>laringectomizados</a:t>
            </a:r>
            <a:r>
              <a:rPr lang="es-ES" dirty="0" smtClean="0"/>
              <a:t> o </a:t>
            </a:r>
            <a:r>
              <a:rPr lang="es-ES" dirty="0" err="1" smtClean="0"/>
              <a:t>traqueotomizados</a:t>
            </a:r>
            <a:r>
              <a:rPr lang="es-ES" dirty="0" smtClean="0"/>
              <a:t>. Para su fabricación se utilizan aleaciones de plata, plásticos, siliconas, etc., y existen varios tipos. </a:t>
            </a:r>
          </a:p>
          <a:p>
            <a:pPr lvl="2"/>
            <a:r>
              <a:rPr lang="es-ES" dirty="0" smtClean="0"/>
              <a:t>Estándar: utilizada para traqueotomías transitorias. </a:t>
            </a:r>
          </a:p>
          <a:p>
            <a:pPr lvl="2"/>
            <a:r>
              <a:rPr lang="es-ES" dirty="0" smtClean="0"/>
              <a:t>Cánula de traqueotomía </a:t>
            </a:r>
            <a:r>
              <a:rPr lang="es-ES" dirty="0" err="1" smtClean="0"/>
              <a:t>fenestrada</a:t>
            </a:r>
            <a:r>
              <a:rPr lang="es-ES" dirty="0" smtClean="0"/>
              <a:t>: dispone de uno o varios orificios para permitir el paso del aire hacia la región </a:t>
            </a:r>
            <a:r>
              <a:rPr lang="es-ES" dirty="0" err="1" smtClean="0"/>
              <a:t>oronasofaríngea</a:t>
            </a:r>
            <a:r>
              <a:rPr lang="es-ES" dirty="0" smtClean="0"/>
              <a:t>, posibilitando, así, fonación. </a:t>
            </a:r>
          </a:p>
          <a:p>
            <a:r>
              <a:rPr lang="es-ES" b="1" dirty="0" smtClean="0">
                <a:solidFill>
                  <a:schemeClr val="accent1"/>
                </a:solidFill>
                <a:effectLst>
                  <a:outerShdw blurRad="38100" dist="38100" dir="2700000" algn="tl">
                    <a:srgbClr val="000000">
                      <a:alpha val="43137"/>
                    </a:srgbClr>
                  </a:outerShdw>
                </a:effectLst>
              </a:rPr>
              <a:t>Cánula de </a:t>
            </a:r>
            <a:r>
              <a:rPr lang="es-ES" b="1" dirty="0" err="1" smtClean="0">
                <a:solidFill>
                  <a:schemeClr val="accent1"/>
                </a:solidFill>
                <a:effectLst>
                  <a:outerShdw blurRad="38100" dist="38100" dir="2700000" algn="tl">
                    <a:srgbClr val="000000">
                      <a:alpha val="43137"/>
                    </a:srgbClr>
                  </a:outerShdw>
                </a:effectLst>
              </a:rPr>
              <a:t>laringectomía</a:t>
            </a:r>
            <a:endParaRPr lang="es-ES" b="1" dirty="0" smtClean="0">
              <a:solidFill>
                <a:schemeClr val="accent1"/>
              </a:solidFill>
              <a:effectLst>
                <a:outerShdw blurRad="38100" dist="38100" dir="2700000" algn="tl">
                  <a:srgbClr val="000000">
                    <a:alpha val="43137"/>
                  </a:srgbClr>
                </a:outerShdw>
              </a:effectLst>
            </a:endParaRPr>
          </a:p>
          <a:p>
            <a:pPr lvl="1"/>
            <a:r>
              <a:rPr lang="es-ES" dirty="0" smtClean="0"/>
              <a:t>Es más corta y ancha que la anterior y su forma es menos curvada. </a:t>
            </a:r>
          </a:p>
          <a:p>
            <a:r>
              <a:rPr lang="es-ES" b="1" dirty="0" smtClean="0">
                <a:solidFill>
                  <a:schemeClr val="accent1"/>
                </a:solidFill>
                <a:effectLst>
                  <a:outerShdw blurRad="38100" dist="38100" dir="2700000" algn="tl">
                    <a:srgbClr val="000000">
                      <a:alpha val="43137"/>
                    </a:srgbClr>
                  </a:outerShdw>
                </a:effectLst>
              </a:rPr>
              <a:t>Cánulas especiales</a:t>
            </a:r>
          </a:p>
          <a:p>
            <a:pPr lvl="1"/>
            <a:r>
              <a:rPr lang="es-ES" dirty="0" smtClean="0"/>
              <a:t>Llevan en su extremo exterior una membrana que se desplaza con los movimientos respiratorios, permitiendo hablar al paciente sin tener que usar el dedo para ocluirla</a:t>
            </a:r>
            <a:endParaRPr lang="es-ES" dirty="0"/>
          </a:p>
        </p:txBody>
      </p:sp>
      <p:sp>
        <p:nvSpPr>
          <p:cNvPr id="3" name="2 Título"/>
          <p:cNvSpPr>
            <a:spLocks noGrp="1"/>
          </p:cNvSpPr>
          <p:nvPr>
            <p:ph type="title"/>
          </p:nvPr>
        </p:nvSpPr>
        <p:spPr/>
        <p:txBody>
          <a:bodyPr/>
          <a:lstStyle/>
          <a:p>
            <a:pPr lvl="0"/>
            <a:r>
              <a:rPr lang="es-ES" dirty="0" smtClean="0"/>
              <a:t>  5.3. Cánulas </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28</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osición de imagen"/>
          <p:cNvSpPr>
            <a:spLocks noGrp="1"/>
          </p:cNvSpPr>
          <p:nvPr>
            <p:ph type="pic" sz="quarter" idx="13"/>
          </p:nvPr>
        </p:nvSpPr>
        <p:spPr/>
      </p:sp>
      <p:sp>
        <p:nvSpPr>
          <p:cNvPr id="3" name="2 Título"/>
          <p:cNvSpPr>
            <a:spLocks noGrp="1"/>
          </p:cNvSpPr>
          <p:nvPr>
            <p:ph type="ctrTitle"/>
          </p:nvPr>
        </p:nvSpPr>
        <p:spPr/>
        <p:txBody>
          <a:bodyPr/>
          <a:lstStyle/>
          <a:p>
            <a:pPr lvl="0"/>
            <a:r>
              <a:rPr lang="es-ES" dirty="0" smtClean="0"/>
              <a:t>6. OSTOMÍAS </a:t>
            </a:r>
            <a:endParaRPr lang="es-ES" dirty="0"/>
          </a:p>
        </p:txBody>
      </p:sp>
      <p:sp>
        <p:nvSpPr>
          <p:cNvPr id="2" name="1 Marcador de contenido"/>
          <p:cNvSpPr>
            <a:spLocks noGrp="1"/>
          </p:cNvSpPr>
          <p:nvPr>
            <p:ph type="subTitle" idx="1"/>
          </p:nvPr>
        </p:nvSpPr>
        <p:spPr/>
        <p:txBody>
          <a:bodyPr>
            <a:noAutofit/>
          </a:bodyPr>
          <a:lstStyle/>
          <a:p>
            <a:r>
              <a:rPr lang="es-ES" sz="1600" dirty="0" smtClean="0"/>
              <a:t> Es el resultado de una </a:t>
            </a:r>
            <a:r>
              <a:rPr lang="es-ES" sz="1600" dirty="0" err="1" smtClean="0"/>
              <a:t>opetación</a:t>
            </a:r>
            <a:r>
              <a:rPr lang="es-ES" sz="1600" dirty="0" smtClean="0"/>
              <a:t> donde se conforma una comunicación artificial entre dos órganos o entre una víscera (intestino o uréter) y la pared abdominal, facilitando la salida de sustancias orgánicas de deshecho. Puede ser temporal o definitiva. </a:t>
            </a:r>
          </a:p>
        </p:txBody>
      </p:sp>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29</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posición de imagen" descr="boceto-dibujado-mano-termometro-digital-negro_93150-582.jpg"/>
          <p:cNvPicPr>
            <a:picLocks noGrp="1" noChangeAspect="1"/>
          </p:cNvPicPr>
          <p:nvPr>
            <p:ph type="pic" sz="quarter" idx="13"/>
          </p:nvPr>
        </p:nvPicPr>
        <p:blipFill>
          <a:blip r:embed="rId2" cstate="print">
            <a:clrChange>
              <a:clrFrom>
                <a:srgbClr val="FFFFFF"/>
              </a:clrFrom>
              <a:clrTo>
                <a:srgbClr val="FFFFFF">
                  <a:alpha val="0"/>
                </a:srgbClr>
              </a:clrTo>
            </a:clrChange>
            <a:duotone>
              <a:prstClr val="black"/>
              <a:schemeClr val="accent6">
                <a:tint val="45000"/>
                <a:satMod val="400000"/>
              </a:schemeClr>
            </a:duotone>
          </a:blip>
          <a:srcRect t="27362" b="27362"/>
          <a:stretch>
            <a:fillRect/>
          </a:stretch>
        </p:blipFill>
        <p:spPr/>
      </p:pic>
      <p:sp>
        <p:nvSpPr>
          <p:cNvPr id="3" name="2 Título"/>
          <p:cNvSpPr>
            <a:spLocks noGrp="1"/>
          </p:cNvSpPr>
          <p:nvPr>
            <p:ph type="ctrTitle"/>
          </p:nvPr>
        </p:nvSpPr>
        <p:spPr>
          <a:xfrm>
            <a:off x="586490" y="793173"/>
            <a:ext cx="8233982" cy="655621"/>
          </a:xfrm>
        </p:spPr>
        <p:txBody>
          <a:bodyPr>
            <a:noAutofit/>
          </a:bodyPr>
          <a:lstStyle/>
          <a:p>
            <a:r>
              <a:rPr lang="es-ES" u="none" dirty="0" smtClean="0"/>
              <a:t>1. SISTEMAS DE MEDICIÓN DE LA TEMPERATURA CORPORAL</a:t>
            </a:r>
            <a:endParaRPr lang="es-ES" u="none" dirty="0"/>
          </a:p>
        </p:txBody>
      </p:sp>
      <p:sp>
        <p:nvSpPr>
          <p:cNvPr id="4" name="3 Subtítulo"/>
          <p:cNvSpPr>
            <a:spLocks noGrp="1"/>
          </p:cNvSpPr>
          <p:nvPr>
            <p:ph type="subTitle" idx="1"/>
          </p:nvPr>
        </p:nvSpPr>
        <p:spPr/>
        <p:txBody>
          <a:bodyPr/>
          <a:lstStyle/>
          <a:p>
            <a:endParaRPr lang="es-ES"/>
          </a:p>
        </p:txBody>
      </p:sp>
      <p:sp>
        <p:nvSpPr>
          <p:cNvPr id="6" name="5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3</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r>
              <a:rPr lang="es-ES" dirty="0" smtClean="0"/>
              <a:t>Dispositivos colectores o bolsas </a:t>
            </a:r>
          </a:p>
          <a:p>
            <a:pPr lvl="1"/>
            <a:r>
              <a:rPr lang="es-ES" dirty="0" smtClean="0"/>
              <a:t>colectan sustancias de desecho que salen a través del estoma. Están formados por una parte adhesiva que ajusta perfectamente al estoma y una bolsa para recoger los productos de desecho. Existen dos tipos de bolsas: </a:t>
            </a:r>
          </a:p>
          <a:p>
            <a:pPr lvl="1"/>
            <a:r>
              <a:rPr lang="es-ES" dirty="0" smtClean="0"/>
              <a:t>  Bolsas cerradas: se desechan cada vez que se cambian y llevan un filtro para salida de gases evitando el mal olor. </a:t>
            </a:r>
          </a:p>
          <a:p>
            <a:pPr lvl="1"/>
            <a:r>
              <a:rPr lang="es-ES" dirty="0" smtClean="0"/>
              <a:t>  Bolsas abiertas: se pueden vaciar por su extremo inferior y volverlas a cerrar y continuar su uso. Pueden llevar o no filtro para eliminar los olores. Cada tipo de bolsa se puede encontrar en dos sistemas: </a:t>
            </a:r>
          </a:p>
          <a:p>
            <a:pPr lvl="2"/>
            <a:r>
              <a:rPr lang="es-ES" dirty="0" smtClean="0"/>
              <a:t>  De 1 pieza: el adhesivo forma una misma pieza con la bolsa. </a:t>
            </a:r>
          </a:p>
          <a:p>
            <a:pPr lvl="2"/>
            <a:r>
              <a:rPr lang="es-ES" dirty="0" smtClean="0"/>
              <a:t>  De 2/3 piezas: el dispositivo y la bolsa van por separado. El adhesivo se mantiene puesto durante varios días. En la Tabla 7.2 puedes encontrar el material de </a:t>
            </a:r>
            <a:r>
              <a:rPr lang="es-ES" dirty="0" err="1" smtClean="0"/>
              <a:t>ostomía</a:t>
            </a:r>
            <a:r>
              <a:rPr lang="es-ES" dirty="0" smtClean="0"/>
              <a:t> y su uso. </a:t>
            </a:r>
            <a:endParaRPr lang="es-ES" b="1" dirty="0" smtClean="0"/>
          </a:p>
          <a:p>
            <a:r>
              <a:rPr lang="es-ES" dirty="0" smtClean="0"/>
              <a:t>Dispositivos continentes </a:t>
            </a:r>
          </a:p>
          <a:p>
            <a:pPr lvl="1"/>
            <a:r>
              <a:rPr lang="es-ES" dirty="0" smtClean="0"/>
              <a:t>Con</a:t>
            </a:r>
            <a:r>
              <a:rPr lang="es-ES" baseline="0" dirty="0" smtClean="0"/>
              <a:t> </a:t>
            </a:r>
            <a:r>
              <a:rPr lang="es-ES" dirty="0" smtClean="0"/>
              <a:t>utilización se consigue el control de la evacuación. Están indicados en colostomías con heces sólidas. Entre ellos tenemos: </a:t>
            </a:r>
          </a:p>
          <a:p>
            <a:pPr lvl="2"/>
            <a:r>
              <a:rPr lang="es-ES" dirty="0" smtClean="0"/>
              <a:t>Obturador de </a:t>
            </a:r>
            <a:r>
              <a:rPr lang="es-ES" dirty="0" err="1" smtClean="0"/>
              <a:t>ostomía</a:t>
            </a:r>
            <a:r>
              <a:rPr lang="es-ES" dirty="0" smtClean="0"/>
              <a:t>: obturador </a:t>
            </a:r>
            <a:r>
              <a:rPr lang="es-ES" dirty="0" err="1" smtClean="0"/>
              <a:t>prelubricado</a:t>
            </a:r>
            <a:r>
              <a:rPr lang="es-ES" dirty="0" smtClean="0"/>
              <a:t> de espuma que se dilata, bloquea las heces y permite que los gases salgan por el filtro eliminándose el olor. </a:t>
            </a:r>
          </a:p>
          <a:p>
            <a:pPr lvl="2"/>
            <a:r>
              <a:rPr lang="es-ES" dirty="0" smtClean="0"/>
              <a:t>Set para irrigación: se aplican cuando hay dificultad para eliminar. Consiste en la introducción de agua con cierta presión y a la temperatura corporal a través del estoma, lo que provoca la dilatación del colon, que posteriormente se contraerá, expulsando el agua y las heces. </a:t>
            </a:r>
          </a:p>
        </p:txBody>
      </p:sp>
      <p:sp>
        <p:nvSpPr>
          <p:cNvPr id="3" name="2 Título"/>
          <p:cNvSpPr>
            <a:spLocks noGrp="1"/>
          </p:cNvSpPr>
          <p:nvPr>
            <p:ph type="title"/>
          </p:nvPr>
        </p:nvSpPr>
        <p:spPr>
          <a:xfrm>
            <a:off x="628650" y="365126"/>
            <a:ext cx="6895678" cy="945498"/>
          </a:xfrm>
        </p:spPr>
        <p:txBody>
          <a:bodyPr>
            <a:normAutofit fontScale="90000"/>
          </a:bodyPr>
          <a:lstStyle/>
          <a:p>
            <a:pPr lvl="0"/>
            <a:r>
              <a:rPr lang="es-ES" dirty="0" smtClean="0"/>
              <a:t> 6.1. DISPOSITIVOS PARA OSTOMÍAS (I)</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30</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ES" dirty="0" smtClean="0"/>
              <a:t>6.1. DISPOSITIVOS PARA OSTOMÍAS (II)</a:t>
            </a:r>
            <a:endParaRPr lang="es-ES" dirty="0"/>
          </a:p>
        </p:txBody>
      </p:sp>
      <p:graphicFrame>
        <p:nvGraphicFramePr>
          <p:cNvPr id="4" name="3 Tabla"/>
          <p:cNvGraphicFramePr>
            <a:graphicFrameLocks noGrp="1"/>
          </p:cNvGraphicFramePr>
          <p:nvPr/>
        </p:nvGraphicFramePr>
        <p:xfrm>
          <a:off x="323528" y="1988840"/>
          <a:ext cx="8460000" cy="3779520"/>
        </p:xfrm>
        <a:graphic>
          <a:graphicData uri="http://schemas.openxmlformats.org/drawingml/2006/table">
            <a:tbl>
              <a:tblPr firstRow="1" firstCol="1" bandRow="1">
                <a:tableStyleId>{5C22544A-7EE6-4342-B048-85BDC9FD1C3A}</a:tableStyleId>
              </a:tblPr>
              <a:tblGrid>
                <a:gridCol w="1224000"/>
                <a:gridCol w="1296000"/>
                <a:gridCol w="1440000"/>
                <a:gridCol w="1656000"/>
                <a:gridCol w="1512000"/>
                <a:gridCol w="1332000"/>
              </a:tblGrid>
              <a:tr h="396000">
                <a:tc>
                  <a:txBody>
                    <a:bodyPr/>
                    <a:lstStyle/>
                    <a:p>
                      <a:pPr algn="ctr"/>
                      <a:r>
                        <a:rPr lang="es-ES" sz="1600" dirty="0" smtClean="0"/>
                        <a:t>OSTOMÍA</a:t>
                      </a:r>
                      <a:endParaRPr lang="es-ES" sz="1600" dirty="0"/>
                    </a:p>
                  </a:txBody>
                  <a:tcPr anchor="ctr"/>
                </a:tc>
                <a:tc>
                  <a:txBody>
                    <a:bodyPr/>
                    <a:lstStyle/>
                    <a:p>
                      <a:pPr algn="ctr"/>
                      <a:r>
                        <a:rPr lang="es-ES" sz="1600" dirty="0" smtClean="0"/>
                        <a:t>HECES</a:t>
                      </a:r>
                      <a:endParaRPr lang="es-ES" sz="1600" dirty="0"/>
                    </a:p>
                  </a:txBody>
                  <a:tcPr anchor="ctr"/>
                </a:tc>
                <a:tc>
                  <a:txBody>
                    <a:bodyPr/>
                    <a:lstStyle/>
                    <a:p>
                      <a:pPr algn="ctr"/>
                      <a:r>
                        <a:rPr lang="es-ES" sz="1600" dirty="0" smtClean="0"/>
                        <a:t>PROTECIÓN</a:t>
                      </a:r>
                      <a:r>
                        <a:rPr lang="es-ES" sz="1600" baseline="0" dirty="0" smtClean="0"/>
                        <a:t> DE LA PIEL</a:t>
                      </a:r>
                      <a:endParaRPr lang="es-ES" sz="1600" dirty="0"/>
                    </a:p>
                  </a:txBody>
                  <a:tcPr anchor="ctr"/>
                </a:tc>
                <a:tc>
                  <a:txBody>
                    <a:bodyPr/>
                    <a:lstStyle/>
                    <a:p>
                      <a:pPr algn="ctr"/>
                      <a:r>
                        <a:rPr lang="es-ES" sz="1600" dirty="0" smtClean="0"/>
                        <a:t>TIPO DE BOLSA</a:t>
                      </a:r>
                      <a:endParaRPr lang="es-ES" sz="1600" dirty="0"/>
                    </a:p>
                  </a:txBody>
                  <a:tcPr anchor="ctr"/>
                </a:tc>
                <a:tc>
                  <a:txBody>
                    <a:bodyPr/>
                    <a:lstStyle/>
                    <a:p>
                      <a:pPr algn="ctr"/>
                      <a:r>
                        <a:rPr lang="es-ES" sz="1600" dirty="0" smtClean="0"/>
                        <a:t>SISTEMA DE 1 PIEZA</a:t>
                      </a:r>
                      <a:endParaRPr lang="es-ES" sz="1600" dirty="0"/>
                    </a:p>
                  </a:txBody>
                  <a:tcPr anchor="ctr"/>
                </a:tc>
                <a:tc>
                  <a:txBody>
                    <a:bodyPr/>
                    <a:lstStyle/>
                    <a:p>
                      <a:pPr algn="ctr"/>
                      <a:r>
                        <a:rPr lang="es-ES" sz="1600" dirty="0" smtClean="0"/>
                        <a:t>SISTEMA DE 2/3</a:t>
                      </a:r>
                      <a:r>
                        <a:rPr lang="es-ES" sz="1600" baseline="0" dirty="0" smtClean="0"/>
                        <a:t> </a:t>
                      </a:r>
                      <a:r>
                        <a:rPr lang="es-ES" sz="1600" dirty="0" smtClean="0"/>
                        <a:t>PIEZAS</a:t>
                      </a:r>
                      <a:endParaRPr lang="es-ES" sz="1600" dirty="0"/>
                    </a:p>
                  </a:txBody>
                  <a:tcPr anchor="ctr"/>
                </a:tc>
              </a:tr>
              <a:tr h="396000">
                <a:tc>
                  <a:txBody>
                    <a:bodyPr/>
                    <a:lstStyle/>
                    <a:p>
                      <a:r>
                        <a:rPr lang="es-ES" sz="1600" dirty="0" smtClean="0"/>
                        <a:t>Colostomía terminal</a:t>
                      </a:r>
                      <a:endParaRPr lang="es-ES" sz="1600" dirty="0"/>
                    </a:p>
                  </a:txBody>
                  <a:tcPr anchor="ctr">
                    <a:solidFill>
                      <a:schemeClr val="accent5">
                        <a:lumMod val="75000"/>
                      </a:schemeClr>
                    </a:solidFill>
                  </a:tcPr>
                </a:tc>
                <a:tc>
                  <a:txBody>
                    <a:bodyPr/>
                    <a:lstStyle/>
                    <a:p>
                      <a:r>
                        <a:rPr lang="es-ES" sz="1600" dirty="0" smtClean="0"/>
                        <a:t>Semisólidas o formadas</a:t>
                      </a:r>
                      <a:endParaRPr lang="es-ES" sz="1600" dirty="0"/>
                    </a:p>
                  </a:txBody>
                  <a:tcPr anchor="ctr"/>
                </a:tc>
                <a:tc rowSpan="2">
                  <a:txBody>
                    <a:bodyPr/>
                    <a:lstStyle/>
                    <a:p>
                      <a:r>
                        <a:rPr lang="es-ES" sz="1600" dirty="0" smtClean="0"/>
                        <a:t>Sí</a:t>
                      </a:r>
                      <a:endParaRPr lang="es-ES" sz="1600" dirty="0"/>
                    </a:p>
                  </a:txBody>
                  <a:tcPr anchor="ctr"/>
                </a:tc>
                <a:tc>
                  <a:txBody>
                    <a:bodyPr/>
                    <a:lstStyle/>
                    <a:p>
                      <a:r>
                        <a:rPr lang="es-ES" sz="1600" dirty="0" smtClean="0"/>
                        <a:t>Cerrada</a:t>
                      </a:r>
                      <a:endParaRPr lang="es-ES" sz="1600" dirty="0"/>
                    </a:p>
                  </a:txBody>
                  <a:tcPr anchor="ctr"/>
                </a:tc>
                <a:tc rowSpan="2">
                  <a:txBody>
                    <a:bodyPr/>
                    <a:lstStyle/>
                    <a:p>
                      <a:r>
                        <a:rPr lang="es-ES" sz="1600" dirty="0" smtClean="0"/>
                        <a:t>Uso habitual</a:t>
                      </a:r>
                      <a:endParaRPr lang="es-ES" sz="1600" dirty="0"/>
                    </a:p>
                  </a:txBody>
                  <a:tcPr anchor="ctr"/>
                </a:tc>
                <a:tc rowSpan="2">
                  <a:txBody>
                    <a:bodyPr/>
                    <a:lstStyle/>
                    <a:p>
                      <a:r>
                        <a:rPr lang="es-ES" sz="1600" dirty="0" smtClean="0"/>
                        <a:t>Dermatitis</a:t>
                      </a:r>
                    </a:p>
                    <a:p>
                      <a:r>
                        <a:rPr lang="es-ES" sz="1600" dirty="0" smtClean="0"/>
                        <a:t>Diarreas</a:t>
                      </a:r>
                    </a:p>
                    <a:p>
                      <a:r>
                        <a:rPr lang="es-ES" sz="1600" dirty="0" smtClean="0"/>
                        <a:t>Piel delicada</a:t>
                      </a:r>
                    </a:p>
                    <a:p>
                      <a:r>
                        <a:rPr lang="es-ES" sz="1600" dirty="0" smtClean="0"/>
                        <a:t>Falta habilidad manual</a:t>
                      </a:r>
                      <a:endParaRPr lang="es-ES" sz="1600" dirty="0"/>
                    </a:p>
                  </a:txBody>
                  <a:tcPr anchor="ctr"/>
                </a:tc>
              </a:tr>
              <a:tr h="396000">
                <a:tc>
                  <a:txBody>
                    <a:bodyPr/>
                    <a:lstStyle/>
                    <a:p>
                      <a:r>
                        <a:rPr lang="es-ES" sz="1600" dirty="0" smtClean="0"/>
                        <a:t>Colostomía transversa</a:t>
                      </a:r>
                      <a:endParaRPr lang="es-ES" sz="1600" dirty="0"/>
                    </a:p>
                  </a:txBody>
                  <a:tcPr anchor="ctr">
                    <a:solidFill>
                      <a:schemeClr val="accent5">
                        <a:lumMod val="75000"/>
                      </a:schemeClr>
                    </a:solidFill>
                  </a:tcPr>
                </a:tc>
                <a:tc>
                  <a:txBody>
                    <a:bodyPr/>
                    <a:lstStyle/>
                    <a:p>
                      <a:r>
                        <a:rPr lang="es-ES" sz="1600" dirty="0" smtClean="0"/>
                        <a:t>Semilíquidas a veces sólidas</a:t>
                      </a:r>
                      <a:endParaRPr lang="es-ES" sz="1600" dirty="0"/>
                    </a:p>
                  </a:txBody>
                  <a:tcPr anchor="ctr"/>
                </a:tc>
                <a:tc vMerge="1">
                  <a:txBody>
                    <a:bodyPr/>
                    <a:lstStyle/>
                    <a:p>
                      <a:endParaRPr lang="es-ES" dirty="0"/>
                    </a:p>
                  </a:txBody>
                  <a:tcPr/>
                </a:tc>
                <a:tc>
                  <a:txBody>
                    <a:bodyPr/>
                    <a:lstStyle/>
                    <a:p>
                      <a:r>
                        <a:rPr lang="es-ES" sz="1600" dirty="0" smtClean="0"/>
                        <a:t>Cerrada / abierta</a:t>
                      </a:r>
                      <a:endParaRPr lang="es-ES" sz="1600" dirty="0"/>
                    </a:p>
                  </a:txBody>
                  <a:tcPr anchor="ctr"/>
                </a:tc>
                <a:tc vMerge="1">
                  <a:txBody>
                    <a:bodyPr/>
                    <a:lstStyle/>
                    <a:p>
                      <a:endParaRPr lang="es-ES" dirty="0"/>
                    </a:p>
                  </a:txBody>
                  <a:tcPr/>
                </a:tc>
                <a:tc vMerge="1">
                  <a:txBody>
                    <a:bodyPr/>
                    <a:lstStyle/>
                    <a:p>
                      <a:endParaRPr lang="es-ES" sz="1200" dirty="0"/>
                    </a:p>
                  </a:txBody>
                  <a:tcPr anchor="ctr"/>
                </a:tc>
              </a:tr>
              <a:tr h="396000">
                <a:tc>
                  <a:txBody>
                    <a:bodyPr/>
                    <a:lstStyle/>
                    <a:p>
                      <a:r>
                        <a:rPr lang="es-ES" sz="1600" dirty="0" smtClean="0"/>
                        <a:t>Ileostomía</a:t>
                      </a:r>
                      <a:endParaRPr lang="es-ES" sz="1600" dirty="0"/>
                    </a:p>
                  </a:txBody>
                  <a:tcPr anchor="ctr">
                    <a:solidFill>
                      <a:schemeClr val="accent5">
                        <a:lumMod val="75000"/>
                      </a:schemeClr>
                    </a:solidFill>
                  </a:tcPr>
                </a:tc>
                <a:tc>
                  <a:txBody>
                    <a:bodyPr/>
                    <a:lstStyle/>
                    <a:p>
                      <a:r>
                        <a:rPr lang="es-ES" sz="1600" dirty="0" smtClean="0"/>
                        <a:t>Líquidas y de forma continua</a:t>
                      </a:r>
                    </a:p>
                  </a:txBody>
                  <a:tcPr anchor="ctr"/>
                </a:tc>
                <a:tc rowSpan="2">
                  <a:txBody>
                    <a:bodyPr/>
                    <a:lstStyle/>
                    <a:p>
                      <a:r>
                        <a:rPr lang="es-ES" sz="1600" dirty="0" smtClean="0"/>
                        <a:t>Heces muy irritantes</a:t>
                      </a:r>
                    </a:p>
                    <a:p>
                      <a:r>
                        <a:rPr lang="es-ES" sz="1600" dirty="0" smtClean="0"/>
                        <a:t>Imprescindible</a:t>
                      </a:r>
                    </a:p>
                  </a:txBody>
                  <a:tcPr anchor="ctr"/>
                </a:tc>
                <a:tc>
                  <a:txBody>
                    <a:bodyPr/>
                    <a:lstStyle/>
                    <a:p>
                      <a:r>
                        <a:rPr lang="es-ES" sz="1600" dirty="0" smtClean="0"/>
                        <a:t>Abierta</a:t>
                      </a:r>
                      <a:endParaRPr lang="es-ES" sz="1600" dirty="0"/>
                    </a:p>
                  </a:txBody>
                  <a:tcPr anchor="ctr"/>
                </a:tc>
                <a:tc rowSpan="2">
                  <a:txBody>
                    <a:bodyPr/>
                    <a:lstStyle/>
                    <a:p>
                      <a:r>
                        <a:rPr lang="es-ES" sz="1600" dirty="0" smtClean="0"/>
                        <a:t>Ocasionalmente</a:t>
                      </a:r>
                      <a:endParaRPr lang="es-ES" sz="1600" dirty="0"/>
                    </a:p>
                  </a:txBody>
                  <a:tcPr anchor="ctr"/>
                </a:tc>
                <a:tc rowSpan="2">
                  <a:txBody>
                    <a:bodyPr/>
                    <a:lstStyle/>
                    <a:p>
                      <a:r>
                        <a:rPr lang="es-ES" sz="1600" dirty="0" smtClean="0"/>
                        <a:t>Uso habitual</a:t>
                      </a:r>
                      <a:endParaRPr lang="es-ES" sz="1600" dirty="0"/>
                    </a:p>
                  </a:txBody>
                  <a:tcPr anchor="ctr"/>
                </a:tc>
              </a:tr>
              <a:tr h="396000">
                <a:tc>
                  <a:txBody>
                    <a:bodyPr/>
                    <a:lstStyle/>
                    <a:p>
                      <a:r>
                        <a:rPr lang="es-ES" sz="1600" dirty="0" err="1" smtClean="0"/>
                        <a:t>Urortomía</a:t>
                      </a:r>
                      <a:endParaRPr lang="es-ES" sz="1600" dirty="0" smtClean="0"/>
                    </a:p>
                  </a:txBody>
                  <a:tcPr anchor="ctr">
                    <a:solidFill>
                      <a:schemeClr val="accent5">
                        <a:lumMod val="75000"/>
                      </a:schemeClr>
                    </a:solidFill>
                  </a:tcPr>
                </a:tc>
                <a:tc>
                  <a:txBody>
                    <a:bodyPr/>
                    <a:lstStyle/>
                    <a:p>
                      <a:r>
                        <a:rPr lang="es-ES" sz="1600" dirty="0" smtClean="0"/>
                        <a:t>Orina, salida por goteo</a:t>
                      </a:r>
                      <a:endParaRPr lang="es-ES" sz="1600" dirty="0"/>
                    </a:p>
                  </a:txBody>
                  <a:tcPr anchor="ctr"/>
                </a:tc>
                <a:tc vMerge="1">
                  <a:txBody>
                    <a:bodyPr/>
                    <a:lstStyle/>
                    <a:p>
                      <a:endParaRPr lang="es-ES" dirty="0"/>
                    </a:p>
                  </a:txBody>
                  <a:tcPr/>
                </a:tc>
                <a:tc>
                  <a:txBody>
                    <a:bodyPr/>
                    <a:lstStyle/>
                    <a:p>
                      <a:r>
                        <a:rPr lang="es-ES" sz="1600" dirty="0" smtClean="0"/>
                        <a:t>Abierta</a:t>
                      </a:r>
                      <a:r>
                        <a:rPr lang="es-ES" sz="1600" baseline="0" dirty="0" smtClean="0"/>
                        <a:t> </a:t>
                      </a:r>
                      <a:r>
                        <a:rPr lang="es-ES" sz="1600" baseline="0" dirty="0" err="1" smtClean="0"/>
                        <a:t>drenable</a:t>
                      </a:r>
                      <a:endParaRPr lang="es-ES" sz="1600" dirty="0"/>
                    </a:p>
                  </a:txBody>
                  <a:tcPr anchor="ctr"/>
                </a:tc>
                <a:tc vMerge="1">
                  <a:txBody>
                    <a:bodyPr/>
                    <a:lstStyle/>
                    <a:p>
                      <a:endParaRPr lang="es-ES" dirty="0"/>
                    </a:p>
                  </a:txBody>
                  <a:tcPr/>
                </a:tc>
                <a:tc vMerge="1">
                  <a:txBody>
                    <a:bodyPr/>
                    <a:lstStyle/>
                    <a:p>
                      <a:endParaRPr lang="es-ES" sz="1200" dirty="0"/>
                    </a:p>
                  </a:txBody>
                  <a:tcPr anchor="ctr"/>
                </a:tc>
              </a:tr>
            </a:tbl>
          </a:graphicData>
        </a:graphic>
      </p:graphicFrame>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31</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lvl="0"/>
            <a:r>
              <a:rPr lang="es-ES" sz="1400" b="1" dirty="0" smtClean="0">
                <a:solidFill>
                  <a:schemeClr val="accent1"/>
                </a:solidFill>
                <a:effectLst>
                  <a:outerShdw blurRad="38100" dist="38100" dir="2700000" algn="tl">
                    <a:srgbClr val="000000">
                      <a:alpha val="43137"/>
                    </a:srgbClr>
                  </a:outerShdw>
                </a:effectLst>
              </a:rPr>
              <a:t>Principal objetivo: </a:t>
            </a:r>
            <a:r>
              <a:rPr lang="es-ES" sz="1400" dirty="0" smtClean="0"/>
              <a:t>autocuidado , para ello es necesario tener una adecuada formación. </a:t>
            </a:r>
          </a:p>
          <a:p>
            <a:pPr lvl="0"/>
            <a:r>
              <a:rPr lang="es-ES" sz="1400" dirty="0" smtClean="0"/>
              <a:t>El </a:t>
            </a:r>
            <a:r>
              <a:rPr lang="es-ES" sz="1400" b="1" dirty="0" smtClean="0">
                <a:solidFill>
                  <a:schemeClr val="accent1"/>
                </a:solidFill>
                <a:effectLst>
                  <a:outerShdw blurRad="38100" dist="38100" dir="2700000" algn="tl">
                    <a:srgbClr val="000000">
                      <a:alpha val="43137"/>
                    </a:srgbClr>
                  </a:outerShdw>
                </a:effectLst>
              </a:rPr>
              <a:t>mantenimiento</a:t>
            </a:r>
            <a:r>
              <a:rPr lang="es-ES" sz="1400" dirty="0" smtClean="0"/>
              <a:t> seguridad del estoma y de la piel </a:t>
            </a:r>
            <a:r>
              <a:rPr lang="es-ES" sz="1400" dirty="0" err="1" smtClean="0"/>
              <a:t>periostomal</a:t>
            </a:r>
            <a:r>
              <a:rPr lang="es-ES" sz="1400" dirty="0" smtClean="0"/>
              <a:t> en buen estado es sinónimo de bienestar y seguridad</a:t>
            </a:r>
          </a:p>
          <a:p>
            <a:pPr lvl="0"/>
            <a:r>
              <a:rPr lang="es-ES" sz="1400" dirty="0" smtClean="0"/>
              <a:t>Puntos a tener en cuenta :</a:t>
            </a:r>
          </a:p>
          <a:p>
            <a:pPr lvl="1"/>
            <a:r>
              <a:rPr lang="es-ES" sz="1200" dirty="0" smtClean="0"/>
              <a:t>Limpieza: con jabón neutro, esponja y agua tibia. </a:t>
            </a:r>
          </a:p>
          <a:p>
            <a:pPr lvl="1"/>
            <a:r>
              <a:rPr lang="es-ES" sz="1200" dirty="0" smtClean="0"/>
              <a:t>El yodo y soluciones yodadas en la piel pueden producir quemaduras. </a:t>
            </a:r>
          </a:p>
          <a:p>
            <a:pPr lvl="1"/>
            <a:r>
              <a:rPr lang="es-ES" sz="1200" dirty="0" smtClean="0"/>
              <a:t>Las toallitas infantiles de limpieza dejan la piel húmeda, lo cual dificulta la adherencia del dispositivo. </a:t>
            </a:r>
          </a:p>
          <a:p>
            <a:pPr lvl="1"/>
            <a:r>
              <a:rPr lang="es-ES" sz="1200" dirty="0" smtClean="0"/>
              <a:t>El ejercicio físico no está contraindicado. Si se baña en la playa o en la piscina debe tapar el filtro de la bolsa para evitar fugas. </a:t>
            </a:r>
          </a:p>
          <a:p>
            <a:pPr lvl="1"/>
            <a:r>
              <a:rPr lang="es-ES" sz="1200" dirty="0" smtClean="0"/>
              <a:t>Existen dispositivos especiales para viajes o actividades físicas determinadas. </a:t>
            </a:r>
          </a:p>
          <a:p>
            <a:pPr lvl="1"/>
            <a:r>
              <a:rPr lang="es-ES" sz="1200" dirty="0" smtClean="0"/>
              <a:t>No limitar su vestuario por el estoma. Elegir las bolsas que se adapten mejor y  pasen desapercibidas. </a:t>
            </a:r>
          </a:p>
          <a:p>
            <a:pPr lvl="1"/>
            <a:r>
              <a:rPr lang="es-ES" sz="1200" dirty="0" smtClean="0"/>
              <a:t>Guardar las bolsas en un lugar alejado del calor y de la humedad. </a:t>
            </a:r>
          </a:p>
          <a:p>
            <a:pPr lvl="1"/>
            <a:r>
              <a:rPr lang="es-ES" sz="1200" dirty="0" smtClean="0"/>
              <a:t>El uso de fármacos: por una posible disminución de su capacidad de absorción, es preferible fragmentar los comprimidos, excepto en aquellos con cubierta entérica o con fórmulas «</a:t>
            </a:r>
            <a:r>
              <a:rPr lang="es-ES" sz="1200" dirty="0" err="1" smtClean="0"/>
              <a:t>retard</a:t>
            </a:r>
            <a:r>
              <a:rPr lang="es-ES" sz="1200" dirty="0" smtClean="0"/>
              <a:t>». Tener en cuenta cómo se ven afectados determinados fármacos con los estomas. </a:t>
            </a:r>
          </a:p>
          <a:p>
            <a:pPr lvl="1"/>
            <a:r>
              <a:rPr lang="es-ES" sz="1200" dirty="0" smtClean="0"/>
              <a:t>La dieta: introducir los alimentos poco a poco y en pequeñas cantidades. No introducir alimentos nuevos hasta comprobar cómo se toleran los anteriores y aumentar la ingesta de líquido. Comer despacio y masticar bien, con la boca cerrada para evitar la formación de gases. Si aparecen diarrea o estreñimiento, utilizar dietas especiales. </a:t>
            </a:r>
          </a:p>
          <a:p>
            <a:pPr lvl="0"/>
            <a:r>
              <a:rPr lang="es-ES" sz="1400" dirty="0" smtClean="0"/>
              <a:t>Dispensación </a:t>
            </a:r>
          </a:p>
          <a:p>
            <a:pPr lvl="1"/>
            <a:r>
              <a:rPr lang="es-ES" sz="1200" dirty="0" smtClean="0"/>
              <a:t>Están financiadas a cargo del SNS y de las distintas entidades: las bolsas de colostomía, de ileostomía, de </a:t>
            </a:r>
            <a:r>
              <a:rPr lang="es-ES" sz="1200" dirty="0" err="1" smtClean="0"/>
              <a:t>urostomía</a:t>
            </a:r>
            <a:r>
              <a:rPr lang="es-ES" sz="1200" dirty="0" smtClean="0"/>
              <a:t> y apósitos. </a:t>
            </a:r>
          </a:p>
          <a:p>
            <a:pPr lvl="1"/>
            <a:r>
              <a:rPr lang="es-ES" sz="1200" dirty="0" smtClean="0"/>
              <a:t>Llevan cupón-precinto y cícero y tienen una aportación reducida del 10%, hasta  máximo de </a:t>
            </a:r>
            <a:r>
              <a:rPr lang="es-ES" sz="1400" b="0" i="0" kern="1200" dirty="0" smtClean="0">
                <a:solidFill>
                  <a:schemeClr val="tx1"/>
                </a:solidFill>
                <a:latin typeface="+mn-lt"/>
                <a:ea typeface="+mn-ea"/>
                <a:cs typeface="+mn-cs"/>
              </a:rPr>
              <a:t>4,24</a:t>
            </a:r>
            <a:r>
              <a:rPr lang="es-ES" sz="1200" dirty="0" smtClean="0"/>
              <a:t> euros. </a:t>
            </a:r>
          </a:p>
        </p:txBody>
      </p:sp>
      <p:sp>
        <p:nvSpPr>
          <p:cNvPr id="3" name="2 Título"/>
          <p:cNvSpPr>
            <a:spLocks noGrp="1"/>
          </p:cNvSpPr>
          <p:nvPr>
            <p:ph type="title"/>
          </p:nvPr>
        </p:nvSpPr>
        <p:spPr/>
        <p:txBody>
          <a:bodyPr>
            <a:normAutofit/>
          </a:bodyPr>
          <a:lstStyle/>
          <a:p>
            <a:pPr lvl="0"/>
            <a:r>
              <a:rPr lang="es-ES" sz="3600" dirty="0" smtClean="0"/>
              <a:t>6.2. ATENCIÓN FARMACÉUTICA </a:t>
            </a:r>
            <a:endParaRPr lang="es-ES" sz="3600"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32</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ubtítulo"/>
          <p:cNvSpPr>
            <a:spLocks noGrp="1"/>
          </p:cNvSpPr>
          <p:nvPr>
            <p:ph idx="1"/>
          </p:nvPr>
        </p:nvSpPr>
        <p:spPr/>
        <p:txBody>
          <a:bodyPr>
            <a:noAutofit/>
          </a:bodyPr>
          <a:lstStyle/>
          <a:p>
            <a:pPr lvl="0">
              <a:lnSpc>
                <a:spcPct val="120000"/>
              </a:lnSpc>
              <a:spcBef>
                <a:spcPts val="600"/>
              </a:spcBef>
            </a:pPr>
            <a:r>
              <a:rPr lang="es-ES" sz="1400" u="none" kern="1000" dirty="0" smtClean="0">
                <a:ea typeface="+mj-ea"/>
                <a:cs typeface="+mj-cs"/>
              </a:rPr>
              <a:t>La temperatura interna del organismo se mantiene prácticamente constante dentro de unos límites muy estrechos, entre los 36ºC y 37ºC. El centro nervioso termorregulador del hipotálamo es el encargado de regularla.</a:t>
            </a:r>
          </a:p>
          <a:p>
            <a:pPr lvl="0">
              <a:lnSpc>
                <a:spcPct val="120000"/>
              </a:lnSpc>
              <a:spcBef>
                <a:spcPts val="600"/>
              </a:spcBef>
            </a:pPr>
            <a:r>
              <a:rPr lang="es-ES" sz="1400" u="none" kern="1000" dirty="0" smtClean="0">
                <a:ea typeface="+mj-ea"/>
                <a:cs typeface="+mj-cs"/>
              </a:rPr>
              <a:t>Los factores que modifican la temperatura son:</a:t>
            </a:r>
          </a:p>
          <a:p>
            <a:pPr lvl="1">
              <a:lnSpc>
                <a:spcPct val="120000"/>
              </a:lnSpc>
              <a:spcBef>
                <a:spcPts val="600"/>
              </a:spcBef>
            </a:pPr>
            <a:r>
              <a:rPr lang="es-ES" b="1" u="none" strike="noStrike" kern="1000" dirty="0" smtClean="0">
                <a:solidFill>
                  <a:schemeClr val="accent1"/>
                </a:solidFill>
                <a:effectLst>
                  <a:outerShdw blurRad="38100" dist="38100" dir="2700000" algn="tl">
                    <a:srgbClr val="000000">
                      <a:alpha val="43137"/>
                    </a:srgbClr>
                  </a:outerShdw>
                </a:effectLst>
                <a:ea typeface="+mj-ea"/>
                <a:cs typeface="+mj-cs"/>
              </a:rPr>
              <a:t>Alteraciones cíclicas a lo largo de la jornada:</a:t>
            </a:r>
            <a:r>
              <a:rPr lang="es-ES" u="none" kern="1000" dirty="0" smtClean="0">
                <a:ea typeface="+mj-ea"/>
                <a:cs typeface="+mj-cs"/>
              </a:rPr>
              <a:t> </a:t>
            </a:r>
            <a:r>
              <a:rPr lang="es-ES" u="none" strike="noStrike" kern="1000" dirty="0" smtClean="0">
                <a:ea typeface="+mj-ea"/>
                <a:cs typeface="+mj-cs"/>
              </a:rPr>
              <a:t>Se deben a los ritmos circadianos del organismo. La temperatura suele ser menor a primera hora de la mañana y va aumentando ligeramente hasta alcanzar un máximo a últimas horas de la tarde (no más de un grado respecto a la mínima).</a:t>
            </a:r>
          </a:p>
          <a:p>
            <a:pPr lvl="1">
              <a:lnSpc>
                <a:spcPct val="120000"/>
              </a:lnSpc>
              <a:spcBef>
                <a:spcPts val="600"/>
              </a:spcBef>
            </a:pPr>
            <a:r>
              <a:rPr lang="es-ES" b="1" u="none" kern="1000" dirty="0" smtClean="0">
                <a:solidFill>
                  <a:schemeClr val="accent1"/>
                </a:solidFill>
                <a:effectLst>
                  <a:outerShdw blurRad="38100" dist="38100" dir="2700000" algn="tl">
                    <a:srgbClr val="000000">
                      <a:alpha val="43137"/>
                    </a:srgbClr>
                  </a:outerShdw>
                </a:effectLst>
                <a:ea typeface="+mj-ea"/>
                <a:cs typeface="+mj-cs"/>
              </a:rPr>
              <a:t>Edad: </a:t>
            </a:r>
            <a:r>
              <a:rPr lang="es-ES" u="none" kern="1000" dirty="0" smtClean="0">
                <a:ea typeface="+mj-ea"/>
                <a:cs typeface="+mj-cs"/>
              </a:rPr>
              <a:t>Los niños pequeños pueden sufrir variaciones más bruscas, que se deben a su inmadurez, mientras que los ancianos suelen tener valores menores, en torno a los 36</a:t>
            </a:r>
            <a:r>
              <a:rPr lang="es-ES" u="none" kern="1000" baseline="30000" dirty="0" smtClean="0">
                <a:ea typeface="+mj-ea"/>
                <a:cs typeface="+mj-cs"/>
              </a:rPr>
              <a:t>o</a:t>
            </a:r>
            <a:r>
              <a:rPr lang="es-ES" u="none" kern="1000" dirty="0" smtClean="0">
                <a:ea typeface="+mj-ea"/>
                <a:cs typeface="+mj-cs"/>
              </a:rPr>
              <a:t>c.</a:t>
            </a:r>
          </a:p>
          <a:p>
            <a:pPr lvl="1">
              <a:lnSpc>
                <a:spcPct val="120000"/>
              </a:lnSpc>
              <a:spcBef>
                <a:spcPts val="600"/>
              </a:spcBef>
            </a:pPr>
            <a:r>
              <a:rPr lang="es-ES" b="1" u="none" kern="1000" dirty="0" smtClean="0">
                <a:solidFill>
                  <a:schemeClr val="accent1"/>
                </a:solidFill>
                <a:effectLst>
                  <a:outerShdw blurRad="38100" dist="38100" dir="2700000" algn="tl">
                    <a:srgbClr val="000000">
                      <a:alpha val="43137"/>
                    </a:srgbClr>
                  </a:outerShdw>
                </a:effectLst>
                <a:ea typeface="+mj-ea"/>
                <a:cs typeface="+mj-cs"/>
              </a:rPr>
              <a:t>Ciclo menstrual. </a:t>
            </a:r>
            <a:endParaRPr lang="es-ES" u="none" kern="1000" dirty="0" smtClean="0">
              <a:ea typeface="+mj-ea"/>
              <a:cs typeface="+mj-cs"/>
            </a:endParaRPr>
          </a:p>
          <a:p>
            <a:pPr lvl="1">
              <a:lnSpc>
                <a:spcPct val="120000"/>
              </a:lnSpc>
              <a:spcBef>
                <a:spcPts val="600"/>
              </a:spcBef>
            </a:pPr>
            <a:r>
              <a:rPr lang="es-ES" b="1" u="none" kern="1000" dirty="0" smtClean="0">
                <a:solidFill>
                  <a:schemeClr val="accent1"/>
                </a:solidFill>
                <a:effectLst>
                  <a:outerShdw blurRad="38100" dist="38100" dir="2700000" algn="tl">
                    <a:srgbClr val="000000">
                      <a:alpha val="43137"/>
                    </a:srgbClr>
                  </a:outerShdw>
                </a:effectLst>
                <a:ea typeface="+mj-ea"/>
                <a:cs typeface="+mj-cs"/>
              </a:rPr>
              <a:t>Zona corporal: </a:t>
            </a:r>
            <a:r>
              <a:rPr lang="es-ES" u="none" kern="1000" dirty="0" smtClean="0">
                <a:ea typeface="+mj-ea"/>
                <a:cs typeface="+mj-cs"/>
              </a:rPr>
              <a:t>La temperatura rectal es mayor que la oral y esta, a su vez, mayor que la axilar.</a:t>
            </a:r>
          </a:p>
          <a:p>
            <a:pPr lvl="1">
              <a:lnSpc>
                <a:spcPct val="120000"/>
              </a:lnSpc>
              <a:spcBef>
                <a:spcPts val="600"/>
              </a:spcBef>
            </a:pPr>
            <a:r>
              <a:rPr lang="es-ES" b="1" u="none" strike="noStrike" kern="1000" dirty="0" smtClean="0">
                <a:solidFill>
                  <a:schemeClr val="accent1"/>
                </a:solidFill>
                <a:effectLst>
                  <a:outerShdw blurRad="38100" dist="38100" dir="2700000" algn="tl">
                    <a:srgbClr val="000000">
                      <a:alpha val="43137"/>
                    </a:srgbClr>
                  </a:outerShdw>
                </a:effectLst>
                <a:ea typeface="+mj-ea"/>
                <a:cs typeface="+mj-cs"/>
              </a:rPr>
              <a:t>Otros: </a:t>
            </a:r>
            <a:r>
              <a:rPr lang="es-ES" u="none" strike="noStrike" kern="1000" dirty="0" smtClean="0">
                <a:ea typeface="+mj-ea"/>
                <a:cs typeface="+mj-cs"/>
              </a:rPr>
              <a:t>El ejercicio físico, las comidas o el estrés. </a:t>
            </a:r>
            <a:endParaRPr lang="es-ES" sz="900" u="none" kern="1000" dirty="0"/>
          </a:p>
        </p:txBody>
      </p:sp>
      <p:sp>
        <p:nvSpPr>
          <p:cNvPr id="5" name="4 Título"/>
          <p:cNvSpPr>
            <a:spLocks noGrp="1"/>
          </p:cNvSpPr>
          <p:nvPr>
            <p:ph type="title"/>
          </p:nvPr>
        </p:nvSpPr>
        <p:spPr/>
        <p:txBody>
          <a:bodyPr>
            <a:normAutofit/>
          </a:bodyPr>
          <a:lstStyle/>
          <a:p>
            <a:r>
              <a:rPr lang="es-ES" sz="3600" u="none" kern="1000" dirty="0" smtClean="0">
                <a:effectLst>
                  <a:outerShdw blurRad="38100" dist="38100" dir="2700000" algn="tl">
                    <a:srgbClr val="000000">
                      <a:alpha val="43137"/>
                    </a:srgbClr>
                  </a:outerShdw>
                </a:effectLst>
              </a:rPr>
              <a:t>INTRODUCCIÓN</a:t>
            </a:r>
            <a:endParaRPr lang="es-ES" sz="3600" u="none" kern="1000" dirty="0">
              <a:effectLst>
                <a:outerShdw blurRad="38100" dist="38100" dir="2700000" algn="tl">
                  <a:srgbClr val="000000">
                    <a:alpha val="43137"/>
                  </a:srgbClr>
                </a:outerShdw>
              </a:effectLst>
            </a:endParaRPr>
          </a:p>
        </p:txBody>
      </p:sp>
      <p:sp>
        <p:nvSpPr>
          <p:cNvPr id="6" name="5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4</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ubtítulo"/>
          <p:cNvSpPr>
            <a:spLocks noGrp="1"/>
          </p:cNvSpPr>
          <p:nvPr>
            <p:ph idx="1"/>
          </p:nvPr>
        </p:nvSpPr>
        <p:spPr/>
        <p:txBody>
          <a:bodyPr>
            <a:normAutofit/>
          </a:bodyPr>
          <a:lstStyle/>
          <a:p>
            <a:pPr lvl="0">
              <a:lnSpc>
                <a:spcPct val="100000"/>
              </a:lnSpc>
            </a:pPr>
            <a:r>
              <a:rPr lang="es-ES" sz="1800" b="1" u="none" kern="1200" dirty="0" smtClean="0">
                <a:ea typeface="+mj-ea"/>
                <a:cs typeface="+mj-cs"/>
              </a:rPr>
              <a:t>Los nombres que reciben las variaciones patológicas de la temperatura son:</a:t>
            </a:r>
          </a:p>
          <a:p>
            <a:pPr lvl="1">
              <a:lnSpc>
                <a:spcPct val="100000"/>
              </a:lnSpc>
            </a:pPr>
            <a:r>
              <a:rPr lang="es-ES" sz="1600" b="1" u="none" strike="noStrike" kern="1200" dirty="0" smtClean="0">
                <a:ea typeface="+mj-ea"/>
                <a:cs typeface="+mj-cs"/>
              </a:rPr>
              <a:t>Hipotermia: cuando es inferior a 36ºC.</a:t>
            </a:r>
          </a:p>
          <a:p>
            <a:pPr lvl="1">
              <a:lnSpc>
                <a:spcPct val="100000"/>
              </a:lnSpc>
            </a:pPr>
            <a:r>
              <a:rPr lang="es-ES" sz="1600" b="1" u="none" strike="noStrike" kern="1200" dirty="0" smtClean="0">
                <a:ea typeface="+mj-ea"/>
                <a:cs typeface="+mj-cs"/>
              </a:rPr>
              <a:t>Febrícula: temperatura entre 37,1ºC y 37,9ºC.</a:t>
            </a:r>
          </a:p>
          <a:p>
            <a:pPr lvl="1">
              <a:lnSpc>
                <a:spcPct val="100000"/>
              </a:lnSpc>
            </a:pPr>
            <a:r>
              <a:rPr lang="es-ES" sz="1600" b="1" u="none" strike="noStrike" kern="1200" dirty="0" smtClean="0">
                <a:ea typeface="+mj-ea"/>
                <a:cs typeface="+mj-cs"/>
              </a:rPr>
              <a:t>Hipertermia o fiebre:</a:t>
            </a:r>
          </a:p>
          <a:p>
            <a:pPr lvl="2">
              <a:lnSpc>
                <a:spcPct val="100000"/>
              </a:lnSpc>
            </a:pPr>
            <a:r>
              <a:rPr lang="es-ES" b="1" u="none" strike="noStrike" kern="1200" dirty="0" smtClean="0">
                <a:ea typeface="+mj-ea"/>
                <a:cs typeface="+mj-cs"/>
              </a:rPr>
              <a:t>Fiebre moderada: hasta 39ºC</a:t>
            </a:r>
          </a:p>
          <a:p>
            <a:pPr lvl="2">
              <a:lnSpc>
                <a:spcPct val="100000"/>
              </a:lnSpc>
            </a:pPr>
            <a:r>
              <a:rPr lang="es-ES" b="1" u="none" strike="noStrike" kern="1200" dirty="0" smtClean="0">
                <a:ea typeface="+mj-ea"/>
                <a:cs typeface="+mj-cs"/>
              </a:rPr>
              <a:t>Alta: entre 39ºC y 40ºC</a:t>
            </a:r>
          </a:p>
          <a:p>
            <a:pPr lvl="2">
              <a:lnSpc>
                <a:spcPct val="100000"/>
              </a:lnSpc>
            </a:pPr>
            <a:r>
              <a:rPr lang="es-ES" b="1" u="none" strike="noStrike" kern="1200" dirty="0" err="1" smtClean="0">
                <a:ea typeface="+mj-ea"/>
                <a:cs typeface="+mj-cs"/>
              </a:rPr>
              <a:t>Hiperpirexia</a:t>
            </a:r>
            <a:r>
              <a:rPr lang="es-ES" b="1" u="none" strike="noStrike" kern="1200" dirty="0" smtClean="0">
                <a:ea typeface="+mj-ea"/>
                <a:cs typeface="+mj-cs"/>
              </a:rPr>
              <a:t>: por encima de 40ºC. </a:t>
            </a:r>
          </a:p>
          <a:p>
            <a:pPr>
              <a:lnSpc>
                <a:spcPct val="100000"/>
              </a:lnSpc>
            </a:pPr>
            <a:r>
              <a:rPr lang="es-ES" sz="1800" b="1" u="none" strike="noStrike" kern="1200" dirty="0" smtClean="0">
                <a:ea typeface="+mj-ea"/>
                <a:cs typeface="+mj-cs"/>
              </a:rPr>
              <a:t>La fiebre se puede presentar de tres formas:</a:t>
            </a:r>
          </a:p>
          <a:p>
            <a:pPr lvl="1">
              <a:lnSpc>
                <a:spcPct val="100000"/>
              </a:lnSpc>
            </a:pPr>
            <a:r>
              <a:rPr lang="es-ES" sz="1600" b="1" u="none" kern="1200" dirty="0" smtClean="0">
                <a:ea typeface="+mj-ea"/>
                <a:cs typeface="+mj-cs"/>
              </a:rPr>
              <a:t>Fiebre intermitente o en agujas: cambios bruscos, ascendentes y descendentes,  de temperatura.</a:t>
            </a:r>
          </a:p>
          <a:p>
            <a:pPr lvl="1">
              <a:lnSpc>
                <a:spcPct val="100000"/>
              </a:lnSpc>
            </a:pPr>
            <a:r>
              <a:rPr lang="es-ES" sz="1600" b="1" u="none" kern="1200" dirty="0" smtClean="0">
                <a:ea typeface="+mj-ea"/>
                <a:cs typeface="+mj-cs"/>
              </a:rPr>
              <a:t>Ondulante o remitente: varía a lo largo del día en uno o dos grados, pero no desciende hasta valores normales.</a:t>
            </a:r>
          </a:p>
          <a:p>
            <a:pPr lvl="1">
              <a:lnSpc>
                <a:spcPct val="100000"/>
              </a:lnSpc>
            </a:pPr>
            <a:r>
              <a:rPr lang="es-ES" sz="1600" b="1" u="none" kern="1200" dirty="0" smtClean="0">
                <a:ea typeface="+mj-ea"/>
                <a:cs typeface="+mj-cs"/>
              </a:rPr>
              <a:t>Fiebre en meseta o continua: permanece elevada constantemente.</a:t>
            </a:r>
          </a:p>
        </p:txBody>
      </p:sp>
      <p:sp>
        <p:nvSpPr>
          <p:cNvPr id="3" name="2 Título"/>
          <p:cNvSpPr>
            <a:spLocks noGrp="1"/>
          </p:cNvSpPr>
          <p:nvPr>
            <p:ph type="title"/>
          </p:nvPr>
        </p:nvSpPr>
        <p:spPr>
          <a:xfrm>
            <a:off x="628650" y="365126"/>
            <a:ext cx="7111702" cy="945498"/>
          </a:xfrm>
        </p:spPr>
        <p:txBody>
          <a:bodyPr>
            <a:normAutofit fontScale="90000"/>
          </a:bodyPr>
          <a:lstStyle/>
          <a:p>
            <a:r>
              <a:rPr lang="es-ES" sz="4000" b="1" u="none" kern="1200" dirty="0" smtClean="0">
                <a:gradFill>
                  <a:gsLst>
                    <a:gs pos="0">
                      <a:schemeClr val="accent1"/>
                    </a:gs>
                    <a:gs pos="100000">
                      <a:schemeClr val="accent3"/>
                    </a:gs>
                  </a:gsLst>
                  <a:lin ang="0" scaled="1"/>
                </a:gradFill>
                <a:effectLst>
                  <a:outerShdw blurRad="38100" dist="38100" dir="2700000" algn="tl">
                    <a:srgbClr val="000000">
                      <a:alpha val="43137"/>
                    </a:srgbClr>
                  </a:outerShdw>
                </a:effectLst>
                <a:latin typeface="+mj-lt"/>
                <a:ea typeface="+mj-ea"/>
                <a:cs typeface="+mj-cs"/>
              </a:rPr>
              <a:t>1.1. VARIACIONES PATOLÓGICAS DE LA TEMPERATURA</a:t>
            </a:r>
          </a:p>
        </p:txBody>
      </p:sp>
      <p:sp>
        <p:nvSpPr>
          <p:cNvPr id="6" name="5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smtClean="0">
                <a:effectLst>
                  <a:outerShdw blurRad="38100" dist="38100" dir="2700000" algn="tl">
                    <a:srgbClr val="000000">
                      <a:alpha val="43137"/>
                    </a:srgbClr>
                  </a:outerShdw>
                </a:effectLst>
                <a:latin typeface="+mj-lt"/>
              </a:rPr>
              <a:pPr algn="ctr"/>
              <a:t>5</a:t>
            </a:fld>
            <a:endParaRPr lang="es-ES" sz="2800" b="1" dirty="0">
              <a:effectLst>
                <a:outerShdw blurRad="38100" dist="38100" dir="2700000" algn="tl">
                  <a:srgbClr val="000000">
                    <a:alpha val="43137"/>
                  </a:srgbClr>
                </a:outerShdw>
              </a:effectLst>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Subtítulo"/>
          <p:cNvSpPr>
            <a:spLocks noGrp="1"/>
          </p:cNvSpPr>
          <p:nvPr>
            <p:ph idx="1"/>
          </p:nvPr>
        </p:nvSpPr>
        <p:spPr/>
        <p:txBody>
          <a:bodyPr>
            <a:noAutofit/>
          </a:bodyPr>
          <a:lstStyle/>
          <a:p>
            <a:r>
              <a:rPr lang="es-ES" sz="2000" u="none" dirty="0" smtClean="0"/>
              <a:t>La medición de la temperatura se ha realizado clásicamente con el termómetro de vidrio relleno de mercurio, aunque hoy día existen nuevas alternativas </a:t>
            </a:r>
          </a:p>
          <a:p>
            <a:r>
              <a:rPr lang="es-ES" sz="2000" u="none" dirty="0" smtClean="0"/>
              <a:t>La temperatura se puede tomar en: </a:t>
            </a:r>
          </a:p>
          <a:p>
            <a:pPr lvl="1"/>
            <a:r>
              <a:rPr lang="es-ES" sz="1800" u="none" dirty="0" smtClean="0"/>
              <a:t>Las axilas: es cómoda y segura pero la menos exacta. </a:t>
            </a:r>
          </a:p>
          <a:p>
            <a:pPr lvl="1"/>
            <a:r>
              <a:rPr lang="es-ES" sz="1800" u="none" dirty="0" smtClean="0"/>
              <a:t>El recto: es la más exacta pero la más incomoda. </a:t>
            </a:r>
          </a:p>
          <a:p>
            <a:pPr lvl="1"/>
            <a:r>
              <a:rPr lang="es-ES" sz="1800" u="none" dirty="0" smtClean="0"/>
              <a:t>La boca: es fiable pero el termómetro puede romperse dentro de la boca. </a:t>
            </a:r>
          </a:p>
          <a:p>
            <a:r>
              <a:rPr lang="es-ES" sz="2000" u="none" dirty="0" smtClean="0"/>
              <a:t>A continuación se muestran distintos tipos de termómetros. </a:t>
            </a:r>
            <a:endParaRPr lang="es-ES" sz="2000" u="none" dirty="0"/>
          </a:p>
        </p:txBody>
      </p:sp>
      <p:sp>
        <p:nvSpPr>
          <p:cNvPr id="5" name="4 Título"/>
          <p:cNvSpPr>
            <a:spLocks noGrp="1"/>
          </p:cNvSpPr>
          <p:nvPr>
            <p:ph type="title"/>
          </p:nvPr>
        </p:nvSpPr>
        <p:spPr>
          <a:xfrm>
            <a:off x="628650" y="365126"/>
            <a:ext cx="7183710" cy="945498"/>
          </a:xfrm>
        </p:spPr>
        <p:txBody>
          <a:bodyPr>
            <a:noAutofit/>
          </a:bodyPr>
          <a:lstStyle/>
          <a:p>
            <a:pPr marL="0" marR="0" indent="0" defTabSz="914400" rtl="0" eaLnBrk="1" fontAlgn="auto" latinLnBrk="0" hangingPunct="1">
              <a:lnSpc>
                <a:spcPct val="100000"/>
              </a:lnSpc>
              <a:spcBef>
                <a:spcPct val="0"/>
              </a:spcBef>
              <a:spcAft>
                <a:spcPts val="0"/>
              </a:spcAft>
              <a:buClrTx/>
              <a:buSzTx/>
              <a:buFontTx/>
              <a:buNone/>
              <a:tabLst/>
              <a:defRPr/>
            </a:pPr>
            <a:r>
              <a:rPr lang="es-ES" sz="3600" b="1" u="none" kern="1200" dirty="0" smtClean="0">
                <a:gradFill>
                  <a:gsLst>
                    <a:gs pos="0">
                      <a:schemeClr val="accent1"/>
                    </a:gs>
                    <a:gs pos="100000">
                      <a:schemeClr val="accent3"/>
                    </a:gs>
                  </a:gsLst>
                  <a:lin ang="0" scaled="1"/>
                </a:gradFill>
                <a:effectLst>
                  <a:outerShdw blurRad="38100" dist="38100" dir="2700000" algn="tl">
                    <a:srgbClr val="000000">
                      <a:alpha val="43137"/>
                    </a:srgbClr>
                  </a:outerShdw>
                </a:effectLst>
                <a:latin typeface="+mj-lt"/>
                <a:ea typeface="+mj-ea"/>
                <a:cs typeface="+mj-cs"/>
              </a:rPr>
              <a:t>1.2. INSTRUMENTOS Y EQUIPOS DE MEDIDA</a:t>
            </a:r>
          </a:p>
        </p:txBody>
      </p:sp>
      <p:sp>
        <p:nvSpPr>
          <p:cNvPr id="8" name="7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smtClean="0">
                <a:effectLst>
                  <a:outerShdw blurRad="38100" dist="38100" dir="2700000" algn="tl">
                    <a:srgbClr val="000000">
                      <a:alpha val="43137"/>
                    </a:srgbClr>
                  </a:outerShdw>
                </a:effectLst>
                <a:latin typeface="+mj-lt"/>
              </a:rPr>
              <a:pPr algn="ctr"/>
              <a:t>6</a:t>
            </a:fld>
            <a:endParaRPr lang="es-ES" sz="2800" b="1" dirty="0">
              <a:effectLst>
                <a:outerShdw blurRad="38100" dist="38100" dir="2700000" algn="tl">
                  <a:srgbClr val="000000">
                    <a:alpha val="43137"/>
                  </a:srgbClr>
                </a:outerShdw>
              </a:effectLst>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a:lnSpc>
                <a:spcPct val="100000"/>
              </a:lnSpc>
              <a:spcBef>
                <a:spcPts val="600"/>
              </a:spcBef>
              <a:buSzPct val="120000"/>
            </a:pPr>
            <a:r>
              <a:rPr lang="es-ES" sz="1800" b="1" u="none" dirty="0" smtClean="0">
                <a:solidFill>
                  <a:schemeClr val="accent1"/>
                </a:solidFill>
                <a:effectLst>
                  <a:outerShdw blurRad="38100" dist="38100" dir="2700000" algn="tl">
                    <a:srgbClr val="000000">
                      <a:alpha val="43137"/>
                    </a:srgbClr>
                  </a:outerShdw>
                </a:effectLst>
              </a:rPr>
              <a:t>Termómetros clínicos de vidrio </a:t>
            </a:r>
          </a:p>
          <a:p>
            <a:pPr lvl="1">
              <a:lnSpc>
                <a:spcPct val="100000"/>
              </a:lnSpc>
              <a:spcBef>
                <a:spcPts val="600"/>
              </a:spcBef>
              <a:buSzPct val="120000"/>
            </a:pPr>
            <a:r>
              <a:rPr lang="es-ES" sz="1600" u="none" dirty="0" smtClean="0"/>
              <a:t>El termómetro clínico de vidrio relleno de mercurio está graduado y calibrado en décimas y grados en una escala que va de los 35ºC a los 42ºC </a:t>
            </a:r>
          </a:p>
          <a:p>
            <a:pPr lvl="1">
              <a:lnSpc>
                <a:spcPct val="100000"/>
              </a:lnSpc>
              <a:spcBef>
                <a:spcPts val="600"/>
              </a:spcBef>
              <a:buSzPct val="120000"/>
            </a:pPr>
            <a:r>
              <a:rPr lang="es-ES" sz="1600" u="none" dirty="0" smtClean="0"/>
              <a:t>En 2007, la Unión Europea prohibió el uso del mercurio debido a los riesgos que implica para la salud y el medio ambiente, sustituyéndolo por una aleación de galio, indio y estaño. Aunque los termómetros de vidrio siguen teniendo el inconveniente de la rotura, ahora pueden eliminarse con la basura doméstica. </a:t>
            </a:r>
          </a:p>
          <a:p>
            <a:pPr lvl="1">
              <a:lnSpc>
                <a:spcPct val="100000"/>
              </a:lnSpc>
              <a:spcBef>
                <a:spcPts val="600"/>
              </a:spcBef>
              <a:buSzPct val="120000"/>
            </a:pPr>
            <a:r>
              <a:rPr lang="es-ES" sz="1600" u="none" dirty="0" smtClean="0"/>
              <a:t>El procedimiento para medir la temperatura con el termómetro de vidrio es: </a:t>
            </a:r>
          </a:p>
          <a:p>
            <a:pPr marL="1257300" lvl="2" indent="-342900">
              <a:lnSpc>
                <a:spcPct val="100000"/>
              </a:lnSpc>
              <a:spcBef>
                <a:spcPts val="600"/>
              </a:spcBef>
              <a:buSzPct val="120000"/>
              <a:buFont typeface="+mj-lt"/>
              <a:buAutoNum type="arabicPeriod"/>
            </a:pPr>
            <a:r>
              <a:rPr lang="es-ES" sz="1400" u="none" dirty="0" smtClean="0"/>
              <a:t>Comprobar que el termómetro esté por debajo de 36ºC y limpio. </a:t>
            </a:r>
          </a:p>
          <a:p>
            <a:pPr marL="1257300" lvl="2" indent="-342900">
              <a:lnSpc>
                <a:spcPct val="100000"/>
              </a:lnSpc>
              <a:spcBef>
                <a:spcPts val="600"/>
              </a:spcBef>
              <a:buSzPct val="120000"/>
              <a:buFont typeface="+mj-lt"/>
              <a:buAutoNum type="arabicPeriod"/>
            </a:pPr>
            <a:r>
              <a:rPr lang="es-ES" sz="1400" u="none" dirty="0" smtClean="0"/>
              <a:t>Colocarlo en la zona de medida. </a:t>
            </a:r>
          </a:p>
          <a:p>
            <a:pPr marL="1257300" lvl="2" indent="-342900">
              <a:lnSpc>
                <a:spcPct val="100000"/>
              </a:lnSpc>
              <a:spcBef>
                <a:spcPts val="600"/>
              </a:spcBef>
              <a:buSzPct val="120000"/>
              <a:buFont typeface="+mj-lt"/>
              <a:buAutoNum type="arabicPeriod"/>
            </a:pPr>
            <a:r>
              <a:rPr lang="es-ES" sz="1400" u="none" dirty="0" smtClean="0"/>
              <a:t>Esperar el tiempo suficiente. </a:t>
            </a:r>
          </a:p>
          <a:p>
            <a:pPr marL="1257300" lvl="2" indent="-342900">
              <a:lnSpc>
                <a:spcPct val="100000"/>
              </a:lnSpc>
              <a:spcBef>
                <a:spcPts val="600"/>
              </a:spcBef>
              <a:buSzPct val="120000"/>
              <a:buFont typeface="+mj-lt"/>
              <a:buAutoNum type="arabicPeriod"/>
            </a:pPr>
            <a:r>
              <a:rPr lang="es-ES" sz="1400" u="none" dirty="0" smtClean="0"/>
              <a:t>Retirarlo y agitarlo para bajar el líquido por debajo de 36ºC. </a:t>
            </a:r>
          </a:p>
          <a:p>
            <a:pPr marL="1257300" lvl="2" indent="-342900">
              <a:lnSpc>
                <a:spcPct val="100000"/>
              </a:lnSpc>
              <a:spcBef>
                <a:spcPts val="600"/>
              </a:spcBef>
              <a:buSzPct val="120000"/>
              <a:buFont typeface="+mj-lt"/>
              <a:buAutoNum type="arabicPeriod"/>
            </a:pPr>
            <a:r>
              <a:rPr lang="es-ES" sz="1400" u="none" dirty="0" smtClean="0"/>
              <a:t>Limpiarlo con solución desinfectante. </a:t>
            </a:r>
            <a:endParaRPr lang="es-ES" sz="1400" u="none" kern="1200" dirty="0" smtClean="0">
              <a:solidFill>
                <a:schemeClr val="tx1"/>
              </a:solidFill>
              <a:latin typeface="+mn-lt"/>
              <a:ea typeface="+mn-ea"/>
              <a:cs typeface="+mn-cs"/>
            </a:endParaRPr>
          </a:p>
        </p:txBody>
      </p:sp>
      <p:sp>
        <p:nvSpPr>
          <p:cNvPr id="3" name="2 Título"/>
          <p:cNvSpPr>
            <a:spLocks noGrp="1"/>
          </p:cNvSpPr>
          <p:nvPr>
            <p:ph type="title"/>
          </p:nvPr>
        </p:nvSpPr>
        <p:spPr/>
        <p:txBody>
          <a:bodyPr>
            <a:normAutofit/>
          </a:bodyPr>
          <a:lstStyle/>
          <a:p>
            <a:r>
              <a:rPr lang="es-ES" sz="3600" u="none" dirty="0" smtClean="0">
                <a:effectLst>
                  <a:outerShdw blurRad="38100" dist="38100" dir="2700000" algn="tl">
                    <a:srgbClr val="000000">
                      <a:alpha val="43137"/>
                    </a:srgbClr>
                  </a:outerShdw>
                </a:effectLst>
              </a:rPr>
              <a:t>TIPOS DE TERMÓMETROS (I)</a:t>
            </a:r>
            <a:endParaRPr lang="es-ES" sz="3600" u="none" dirty="0">
              <a:effectLst>
                <a:outerShdw blurRad="38100" dist="38100" dir="2700000" algn="tl">
                  <a:srgbClr val="000000">
                    <a:alpha val="43137"/>
                  </a:srgbClr>
                </a:outerShdw>
              </a:effectLst>
            </a:endParaRPr>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smtClean="0">
                <a:effectLst>
                  <a:outerShdw blurRad="38100" dist="38100" dir="2700000" algn="tl">
                    <a:srgbClr val="000000">
                      <a:alpha val="43137"/>
                    </a:srgbClr>
                  </a:outerShdw>
                </a:effectLst>
                <a:latin typeface="+mj-lt"/>
              </a:rPr>
              <a:pPr algn="ctr"/>
              <a:t>7</a:t>
            </a:fld>
            <a:endParaRPr lang="es-ES" sz="2800" b="1" dirty="0">
              <a:effectLst>
                <a:outerShdw blurRad="38100" dist="38100" dir="2700000" algn="tl">
                  <a:srgbClr val="000000">
                    <a:alpha val="43137"/>
                  </a:srgbClr>
                </a:outerShdw>
              </a:effectLst>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a:lnSpc>
                <a:spcPct val="100000"/>
              </a:lnSpc>
              <a:spcBef>
                <a:spcPts val="600"/>
              </a:spcBef>
            </a:pPr>
            <a:r>
              <a:rPr lang="es-ES" sz="1800" b="1" u="none" dirty="0" smtClean="0">
                <a:solidFill>
                  <a:schemeClr val="accent1"/>
                </a:solidFill>
                <a:effectLst>
                  <a:outerShdw blurRad="38100" dist="38100" dir="2700000" algn="tl">
                    <a:srgbClr val="000000">
                      <a:alpha val="43137"/>
                    </a:srgbClr>
                  </a:outerShdw>
                </a:effectLst>
              </a:rPr>
              <a:t>Termómetros electrónicos digitales </a:t>
            </a:r>
          </a:p>
          <a:p>
            <a:pPr lvl="1">
              <a:lnSpc>
                <a:spcPct val="100000"/>
              </a:lnSpc>
              <a:spcBef>
                <a:spcPts val="600"/>
              </a:spcBef>
            </a:pPr>
            <a:r>
              <a:rPr lang="es-ES" sz="1600" u="none" dirty="0" smtClean="0"/>
              <a:t>Incorporan una sonda metálica que detecta el calor y un microprocesador que lo convierte en una señal digital cuya lectura se muestra en una pantalla. Permiten tomar la temperatura axilar, bucal o rectal al igual que los de vidrio, aunque frente a estos tienen la ventaja de ser más rápidos y no romperse. </a:t>
            </a:r>
          </a:p>
          <a:p>
            <a:pPr lvl="1">
              <a:lnSpc>
                <a:spcPct val="100000"/>
              </a:lnSpc>
              <a:spcBef>
                <a:spcPts val="600"/>
              </a:spcBef>
            </a:pPr>
            <a:r>
              <a:rPr lang="es-ES" sz="1600" u="none" dirty="0" smtClean="0"/>
              <a:t>Tardan uno o dos minutos en alcanzar la lectura definitiva de la temperatura, muchos modelos llevan incorporado un avisador acústico. </a:t>
            </a:r>
          </a:p>
          <a:p>
            <a:pPr lvl="1">
              <a:lnSpc>
                <a:spcPct val="100000"/>
              </a:lnSpc>
              <a:spcBef>
                <a:spcPts val="600"/>
              </a:spcBef>
            </a:pPr>
            <a:r>
              <a:rPr lang="es-ES" sz="1600" u="none" dirty="0" smtClean="0"/>
              <a:t>Para los bebés, existen chupetes de silicona con termómetro digital incorporado que permiten incluso su esterilización. </a:t>
            </a:r>
          </a:p>
          <a:p>
            <a:pPr>
              <a:lnSpc>
                <a:spcPct val="100000"/>
              </a:lnSpc>
              <a:spcBef>
                <a:spcPts val="600"/>
              </a:spcBef>
            </a:pPr>
            <a:r>
              <a:rPr lang="es-ES" sz="1800" b="1" u="none" dirty="0" smtClean="0">
                <a:solidFill>
                  <a:schemeClr val="accent1"/>
                </a:solidFill>
                <a:effectLst>
                  <a:outerShdw blurRad="38100" dist="38100" dir="2700000" algn="tl">
                    <a:srgbClr val="000000">
                      <a:alpha val="43137"/>
                    </a:srgbClr>
                  </a:outerShdw>
                </a:effectLst>
              </a:rPr>
              <a:t>Termómetros de infrarrojos </a:t>
            </a:r>
          </a:p>
          <a:p>
            <a:pPr lvl="1">
              <a:lnSpc>
                <a:spcPct val="100000"/>
              </a:lnSpc>
              <a:spcBef>
                <a:spcPts val="600"/>
              </a:spcBef>
            </a:pPr>
            <a:r>
              <a:rPr lang="es-ES" sz="1600" u="none" dirty="0" smtClean="0"/>
              <a:t>Son termómetros digitales muy exactos y rápidos (la lectura es prácticamente instantánea) que utilizan un sensor de rayos infrarrojos. Hay varios tipos: </a:t>
            </a:r>
          </a:p>
          <a:p>
            <a:endParaRPr lang="es-ES" sz="1800" u="none" dirty="0"/>
          </a:p>
        </p:txBody>
      </p:sp>
      <p:sp>
        <p:nvSpPr>
          <p:cNvPr id="3" name="2 Título"/>
          <p:cNvSpPr>
            <a:spLocks noGrp="1"/>
          </p:cNvSpPr>
          <p:nvPr>
            <p:ph type="title"/>
          </p:nvPr>
        </p:nvSpPr>
        <p:spPr/>
        <p:txBody>
          <a:bodyPr>
            <a:normAutofit fontScale="90000"/>
          </a:bodyPr>
          <a:lstStyle/>
          <a:p>
            <a:r>
              <a:rPr lang="es-ES" u="none" dirty="0" smtClean="0">
                <a:effectLst>
                  <a:outerShdw blurRad="38100" dist="38100" dir="2700000" algn="tl">
                    <a:srgbClr val="000000">
                      <a:alpha val="43137"/>
                    </a:srgbClr>
                  </a:outerShdw>
                </a:effectLst>
              </a:rPr>
              <a:t>TIPOS DE TERMÓMETROS (II)</a:t>
            </a:r>
            <a:endParaRPr lang="es-ES" u="none"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smtClean="0">
                <a:effectLst>
                  <a:outerShdw blurRad="38100" dist="38100" dir="2700000" algn="tl">
                    <a:srgbClr val="000000">
                      <a:alpha val="43137"/>
                    </a:srgbClr>
                  </a:outerShdw>
                </a:effectLst>
                <a:latin typeface="+mj-lt"/>
              </a:rPr>
              <a:pPr algn="ctr"/>
              <a:t>8</a:t>
            </a:fld>
            <a:endParaRPr lang="es-ES" sz="2800" b="1" dirty="0">
              <a:effectLst>
                <a:outerShdw blurRad="38100" dist="38100" dir="2700000" algn="tl">
                  <a:srgbClr val="000000">
                    <a:alpha val="43137"/>
                  </a:srgbClr>
                </a:outerShdw>
              </a:effectLst>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a:lnSpc>
                <a:spcPct val="100000"/>
              </a:lnSpc>
              <a:spcBef>
                <a:spcPts val="600"/>
              </a:spcBef>
            </a:pPr>
            <a:r>
              <a:rPr lang="es-ES" b="1" u="none" dirty="0" smtClean="0">
                <a:solidFill>
                  <a:schemeClr val="accent1"/>
                </a:solidFill>
                <a:effectLst>
                  <a:outerShdw blurRad="38100" dist="38100" dir="2700000" algn="tl">
                    <a:srgbClr val="000000">
                      <a:alpha val="43137"/>
                    </a:srgbClr>
                  </a:outerShdw>
                </a:effectLst>
              </a:rPr>
              <a:t> Termómetros timpánicos u </a:t>
            </a:r>
            <a:r>
              <a:rPr lang="es-ES" b="1" u="none" dirty="0" err="1" smtClean="0">
                <a:solidFill>
                  <a:schemeClr val="accent1"/>
                </a:solidFill>
                <a:effectLst>
                  <a:outerShdw blurRad="38100" dist="38100" dir="2700000" algn="tl">
                    <a:srgbClr val="000000">
                      <a:alpha val="43137"/>
                    </a:srgbClr>
                  </a:outerShdw>
                </a:effectLst>
              </a:rPr>
              <a:t>óticos</a:t>
            </a:r>
            <a:r>
              <a:rPr lang="es-ES" b="1" u="none" dirty="0" smtClean="0">
                <a:solidFill>
                  <a:schemeClr val="accent1"/>
                </a:solidFill>
                <a:effectLst>
                  <a:outerShdw blurRad="38100" dist="38100" dir="2700000" algn="tl">
                    <a:srgbClr val="000000">
                      <a:alpha val="43137"/>
                    </a:srgbClr>
                  </a:outerShdw>
                </a:effectLst>
              </a:rPr>
              <a:t>. </a:t>
            </a:r>
          </a:p>
          <a:p>
            <a:pPr lvl="1">
              <a:lnSpc>
                <a:spcPct val="100000"/>
              </a:lnSpc>
              <a:spcBef>
                <a:spcPts val="600"/>
              </a:spcBef>
            </a:pPr>
            <a:r>
              <a:rPr lang="es-ES" u="none" dirty="0" smtClean="0"/>
              <a:t>Determinan el calor emitido por el tímpano. Se aplican en el conducto auditivo, para lo cual se levanta la oreja tirando hacia arriba y hacia atrás y se introduce el terminal del termómetro antes de pulsar la lectura. El termómetro debe girarse adecuadamente para localizar la zona profunda del oído. </a:t>
            </a:r>
          </a:p>
          <a:p>
            <a:pPr lvl="1">
              <a:lnSpc>
                <a:spcPct val="100000"/>
              </a:lnSpc>
              <a:spcBef>
                <a:spcPts val="600"/>
              </a:spcBef>
            </a:pPr>
            <a:r>
              <a:rPr lang="es-ES" u="none" dirty="0" smtClean="0"/>
              <a:t>Los modelos profesionales que se utilizan en la clínica permiten medir no solo la temperatura timpánica, sino también la superficial del recto o la exterior en la piel o en una vía. Disponen de capuchones higiénicos intercambiables que se colocan sobre el terminal. </a:t>
            </a:r>
          </a:p>
          <a:p>
            <a:pPr>
              <a:lnSpc>
                <a:spcPct val="100000"/>
              </a:lnSpc>
              <a:spcBef>
                <a:spcPts val="600"/>
              </a:spcBef>
            </a:pPr>
            <a:r>
              <a:rPr lang="es-ES" b="1" u="none" dirty="0" smtClean="0">
                <a:solidFill>
                  <a:schemeClr val="accent1"/>
                </a:solidFill>
                <a:effectLst>
                  <a:outerShdw blurRad="38100" dist="38100" dir="2700000" algn="tl">
                    <a:srgbClr val="000000">
                      <a:alpha val="43137"/>
                    </a:srgbClr>
                  </a:outerShdw>
                </a:effectLst>
              </a:rPr>
              <a:t>Termómetros frontales. </a:t>
            </a:r>
          </a:p>
          <a:p>
            <a:pPr lvl="1">
              <a:lnSpc>
                <a:spcPct val="100000"/>
              </a:lnSpc>
              <a:spcBef>
                <a:spcPts val="600"/>
              </a:spcBef>
            </a:pPr>
            <a:r>
              <a:rPr lang="es-ES" u="none" dirty="0" smtClean="0"/>
              <a:t>Captan el calor emitido por la frente y las sienes. Algunos miden no solo por contacto, sino hasta una distancia de 2 cm de la frente. </a:t>
            </a:r>
          </a:p>
          <a:p>
            <a:pPr>
              <a:lnSpc>
                <a:spcPct val="100000"/>
              </a:lnSpc>
              <a:spcBef>
                <a:spcPts val="600"/>
              </a:spcBef>
            </a:pPr>
            <a:r>
              <a:rPr lang="es-ES" b="1" u="none" dirty="0" smtClean="0">
                <a:solidFill>
                  <a:schemeClr val="accent1"/>
                </a:solidFill>
                <a:effectLst>
                  <a:outerShdw blurRad="38100" dist="38100" dir="2700000" algn="tl">
                    <a:srgbClr val="000000">
                      <a:alpha val="43137"/>
                    </a:srgbClr>
                  </a:outerShdw>
                </a:effectLst>
              </a:rPr>
              <a:t>Tiras térmicas </a:t>
            </a:r>
          </a:p>
          <a:p>
            <a:pPr lvl="1">
              <a:lnSpc>
                <a:spcPct val="100000"/>
              </a:lnSpc>
              <a:spcBef>
                <a:spcPts val="600"/>
              </a:spcBef>
            </a:pPr>
            <a:r>
              <a:rPr lang="es-ES" u="none" dirty="0" smtClean="0"/>
              <a:t>Son de un material sensible al calor y cambian de color con la temperatura. Su uso consiste en presionar la tira sobre la frente, pero no son muy exactos para detectar la febrícula o fiebre moderada, aunque sí la fiebre alta.</a:t>
            </a:r>
          </a:p>
          <a:p>
            <a:endParaRPr lang="es-ES" u="none" dirty="0"/>
          </a:p>
        </p:txBody>
      </p:sp>
      <p:sp>
        <p:nvSpPr>
          <p:cNvPr id="3" name="2 Título"/>
          <p:cNvSpPr>
            <a:spLocks noGrp="1"/>
          </p:cNvSpPr>
          <p:nvPr>
            <p:ph type="title"/>
          </p:nvPr>
        </p:nvSpPr>
        <p:spPr/>
        <p:txBody>
          <a:bodyPr>
            <a:normAutofit fontScale="90000"/>
          </a:bodyPr>
          <a:lstStyle/>
          <a:p>
            <a:r>
              <a:rPr lang="es-ES" u="none" dirty="0" smtClean="0">
                <a:effectLst>
                  <a:outerShdw blurRad="38100" dist="38100" dir="2700000" algn="tl">
                    <a:srgbClr val="000000">
                      <a:alpha val="43137"/>
                    </a:srgbClr>
                  </a:outerShdw>
                </a:effectLst>
              </a:rPr>
              <a:t>TIPOS DE TERMÓMETROS (III)</a:t>
            </a:r>
            <a:endParaRPr lang="es-ES" u="none"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smtClean="0">
                <a:effectLst>
                  <a:outerShdw blurRad="38100" dist="38100" dir="2700000" algn="tl">
                    <a:srgbClr val="000000">
                      <a:alpha val="43137"/>
                    </a:srgbClr>
                  </a:outerShdw>
                </a:effectLst>
                <a:latin typeface="+mj-lt"/>
              </a:rPr>
              <a:pPr algn="ctr"/>
              <a:t>9</a:t>
            </a:fld>
            <a:endParaRPr lang="es-ES" sz="2800" b="1" dirty="0">
              <a:effectLst>
                <a:outerShdw blurRad="38100" dist="38100" dir="2700000" algn="tl">
                  <a:srgbClr val="000000">
                    <a:alpha val="43137"/>
                  </a:srgbClr>
                </a:outerShdw>
              </a:effectLst>
              <a:latin typeface="+mj-lt"/>
            </a:endParaRPr>
          </a:p>
        </p:txBody>
      </p:sp>
    </p:spTree>
  </p:cSld>
  <p:clrMapOvr>
    <a:masterClrMapping/>
  </p:clrMapOvr>
</p:sld>
</file>

<file path=ppt/theme/theme1.xml><?xml version="1.0" encoding="utf-8"?>
<a:theme xmlns:a="http://schemas.openxmlformats.org/drawingml/2006/main" name="Lineas - Azul-Turquesa">
  <a:themeElements>
    <a:clrScheme name="Morado">
      <a:dk1>
        <a:sysClr val="windowText" lastClr="000000"/>
      </a:dk1>
      <a:lt1>
        <a:sysClr val="window" lastClr="FFFFFF"/>
      </a:lt1>
      <a:dk2>
        <a:srgbClr val="424456"/>
      </a:dk2>
      <a:lt2>
        <a:srgbClr val="DEDEDE"/>
      </a:lt2>
      <a:accent1>
        <a:srgbClr val="660066"/>
      </a:accent1>
      <a:accent2>
        <a:srgbClr val="800080"/>
      </a:accent2>
      <a:accent3>
        <a:srgbClr val="990099"/>
      </a:accent3>
      <a:accent4>
        <a:srgbClr val="990099"/>
      </a:accent4>
      <a:accent5>
        <a:srgbClr val="CC00CC"/>
      </a:accent5>
      <a:accent6>
        <a:srgbClr val="FF09FF"/>
      </a:accent6>
      <a:hlink>
        <a:srgbClr val="9900CC"/>
      </a:hlink>
      <a:folHlink>
        <a:srgbClr val="CC00FF"/>
      </a:folHlink>
    </a:clrScheme>
    <a:fontScheme name="Coper-Bahnschrift">
      <a:majorFont>
        <a:latin typeface="Cooper Black"/>
        <a:ea typeface=""/>
        <a:cs typeface=""/>
      </a:majorFont>
      <a:minorFont>
        <a:latin typeface="Bahnschrif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 xmlns:thm15="http://schemas.microsoft.com/office/thememl/2012/main" name="NBPL_Fun_MO - v6" id="{A0D08BF4-A6B2-4810-A990-861B25D0A27E}" vid="{9CA1A813-01EE-4EED-9E0D-BBBA258A4E37}"/>
    </a:ext>
  </a:extLst>
</a:theme>
</file>

<file path=docProps/app.xml><?xml version="1.0" encoding="utf-8"?>
<Properties xmlns="http://schemas.openxmlformats.org/officeDocument/2006/extended-properties" xmlns:vt="http://schemas.openxmlformats.org/officeDocument/2006/docPropsVTypes">
  <Template>Lineas - Azul-Turquesa</Template>
  <TotalTime>5137</TotalTime>
  <Words>4457</Words>
  <Application>Microsoft Office PowerPoint</Application>
  <PresentationFormat>Presentación en pantalla (4:3)</PresentationFormat>
  <Paragraphs>333</Paragraphs>
  <Slides>32</Slides>
  <Notes>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Lineas - Azul-Turquesa</vt:lpstr>
      <vt:lpstr>APARATAJE Y EQUIPOS: sistemas de medición </vt:lpstr>
      <vt:lpstr>INDICE</vt:lpstr>
      <vt:lpstr>1. SISTEMAS DE MEDICIÓN DE LA TEMPERATURA CORPORAL</vt:lpstr>
      <vt:lpstr>INTRODUCCIÓN</vt:lpstr>
      <vt:lpstr>1.1. VARIACIONES PATOLÓGICAS DE LA TEMPERATURA</vt:lpstr>
      <vt:lpstr>1.2. INSTRUMENTOS Y EQUIPOS DE MEDIDA</vt:lpstr>
      <vt:lpstr>TIPOS DE TERMÓMETROS (I)</vt:lpstr>
      <vt:lpstr>TIPOS DE TERMÓMETROS (II)</vt:lpstr>
      <vt:lpstr>TIPOS DE TERMÓMETROS (III)</vt:lpstr>
      <vt:lpstr>2. MEDICIÓN DE LA TENSIÓN ARTERIAL</vt:lpstr>
      <vt:lpstr>INTRODUCCIÓN</vt:lpstr>
      <vt:lpstr>2.1. INSTRUMENTOS DE MEDIDA </vt:lpstr>
      <vt:lpstr>3. INSTRUMENTOS Y EQUIPOS DE AUTODIAGNOSTICO</vt:lpstr>
      <vt:lpstr>3.1. MATERIALES PARA EL AUTOCONTROL DE LA DIABETES (I)</vt:lpstr>
      <vt:lpstr>3.1. MATERIALES PARA EL AUTOCONTROL DE LA DIABETES (II)</vt:lpstr>
      <vt:lpstr>3.2. TEST DE EMBARAZO </vt:lpstr>
      <vt:lpstr>4. SISTEMAS DE ADMINISTRACIÓN DE MEDICAMENTOS</vt:lpstr>
      <vt:lpstr>4.1. JERINGAS Y AGUJAS </vt:lpstr>
      <vt:lpstr>4.2. PLUMAS DOSIFICADORAS</vt:lpstr>
      <vt:lpstr>4.3. DIPOSITIVOS PARA VENTILOTERAPIA</vt:lpstr>
      <vt:lpstr>4.3.1. CAMARAS INHALATORIAS</vt:lpstr>
      <vt:lpstr>4.3.2. NEBULIZADORES</vt:lpstr>
      <vt:lpstr>4.4. CONDICIONES DE DISPENSACIÓN</vt:lpstr>
      <vt:lpstr>5. SONDAS, CATÉTERES Y CÁNULAS</vt:lpstr>
      <vt:lpstr> 5.1. SONDAS </vt:lpstr>
      <vt:lpstr> 5.2. Catéteres </vt:lpstr>
      <vt:lpstr>Etiquetado de sondas y catéteres </vt:lpstr>
      <vt:lpstr>  5.3. Cánulas </vt:lpstr>
      <vt:lpstr>6. OSTOMÍAS </vt:lpstr>
      <vt:lpstr> 6.1. DISPOSITIVOS PARA OSTOMÍAS (I)</vt:lpstr>
      <vt:lpstr>6.1. DISPOSITIVOS PARA OSTOMÍAS (II)</vt:lpstr>
      <vt:lpstr>6.2. ATENCIÓN FARMACÉUTICA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medición de la temperatura corporal </dc:title>
  <dc:creator>daniel.parra.segovia@gmail.com</dc:creator>
  <cp:lastModifiedBy>Irene Parra Segovia</cp:lastModifiedBy>
  <cp:revision>80</cp:revision>
  <dcterms:created xsi:type="dcterms:W3CDTF">2020-05-01T08:56:36Z</dcterms:created>
  <dcterms:modified xsi:type="dcterms:W3CDTF">2020-05-26T10:21:45Z</dcterms:modified>
</cp:coreProperties>
</file>