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96" autoAdjust="0"/>
    <p:restoredTop sz="86379" autoAdjust="0"/>
  </p:normalViewPr>
  <p:slideViewPr>
    <p:cSldViewPr>
      <p:cViewPr>
        <p:scale>
          <a:sx n="64" d="100"/>
          <a:sy n="64" d="100"/>
        </p:scale>
        <p:origin x="-9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28/05/2020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453051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6528440" y="5422906"/>
            <a:ext cx="55245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7244572" y="3776986"/>
            <a:ext cx="1905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3955666"/>
            <a:ext cx="3275648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4633362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4892977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5334300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5593915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675733" y="1561557"/>
            <a:ext cx="2230418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/>
        </p:nvSpPr>
        <p:spPr>
          <a:xfrm>
            <a:off x="5379309" y="-12694"/>
            <a:ext cx="37338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41" y="3429000"/>
            <a:ext cx="2721975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DC1C-5BA0-41F8-9FCF-52A3BCA8AE6E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25624"/>
            <a:ext cx="3868340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23459"/>
            <a:ext cx="3868340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28800"/>
            <a:ext cx="3887391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23459"/>
            <a:ext cx="3887391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825624"/>
            <a:ext cx="38862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1892" y="532519"/>
            <a:ext cx="4812108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D7C5-80BE-4655-A42C-48992648FD48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31F1-DBAF-4D37-9C1D-52901DCECCB2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989909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310" y="2373273"/>
            <a:ext cx="8453738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A420-CD07-46EF-8C74-0DB5AB70B511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85626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586" y="0"/>
            <a:ext cx="2921125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2518" y="90805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ACE-F96E-4C02-8779-5D5BD28E5B00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4119110" y="-12675"/>
            <a:ext cx="409281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4109591" y="-12675"/>
            <a:ext cx="428318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2518" y="2050476"/>
            <a:ext cx="3411140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2518" y="2839714"/>
            <a:ext cx="3411140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/>
        </p:nvSpPr>
        <p:spPr>
          <a:xfrm>
            <a:off x="5236461" y="172667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/>
        </p:nvSpPr>
        <p:spPr>
          <a:xfrm>
            <a:off x="802028" y="-12675"/>
            <a:ext cx="751935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828" y="1483676"/>
            <a:ext cx="4816056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890" y="123190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9040-520D-4DDE-91A5-729D288BE808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551" y="3889184"/>
            <a:ext cx="3411140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/>
        </p:nvSpPr>
        <p:spPr>
          <a:xfrm>
            <a:off x="9144885" y="4156602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/>
        </p:nvSpPr>
        <p:spPr>
          <a:xfrm>
            <a:off x="9144885" y="4682093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336" y="2374901"/>
            <a:ext cx="3424238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337" y="3165302"/>
            <a:ext cx="3437335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781051"/>
            <a:ext cx="78867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4964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16CA-997D-4D32-9904-947495706571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0" y="1898651"/>
            <a:ext cx="78866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/>
        </p:nvSpPr>
        <p:spPr>
          <a:xfrm>
            <a:off x="2264283" y="1583026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16970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84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0489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2065" y="1474970"/>
            <a:ext cx="3296444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B283-7A91-4A67-AF70-D2AF3F95BB99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7417" y="2592570"/>
            <a:ext cx="4223164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94789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94790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594808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94809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049425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49425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049443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444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504060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4061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7504079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04080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83419" y="908051"/>
            <a:ext cx="3213497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 gráfico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4298865" y="2267880"/>
            <a:ext cx="2262656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808" y="2134676"/>
            <a:ext cx="2552481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53FF-2C1C-4544-9B81-F6E252070B6B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054" y="3252275"/>
            <a:ext cx="2547128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43300" y="1493215"/>
            <a:ext cx="4920854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una tabla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/>
        </p:nvGrpSpPr>
        <p:grpSpPr>
          <a:xfrm flipH="1">
            <a:off x="-2608" y="0"/>
            <a:ext cx="16416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671745" y="2912162"/>
            <a:ext cx="2086425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2995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5509387" y="-12701"/>
            <a:ext cx="3638909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7336729" y="458515"/>
            <a:ext cx="1809929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9525" y="2355829"/>
            <a:ext cx="2143336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49863"/>
            <a:ext cx="78867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740" y="5718810"/>
            <a:ext cx="5524520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71875" y="5155440"/>
            <a:ext cx="200025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6619575" y="2044902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6607667" y="2029025"/>
            <a:ext cx="581082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5497454" y="-9526"/>
            <a:ext cx="3648434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7325212" y="442639"/>
            <a:ext cx="1819454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/>
        </p:nvSpPr>
        <p:spPr>
          <a:xfrm>
            <a:off x="-7144" y="2340318"/>
            <a:ext cx="2152862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683419" y="908050"/>
            <a:ext cx="7777163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icno para agregar medios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6605571" y="2003790"/>
            <a:ext cx="5814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7322081" y="410418"/>
            <a:ext cx="1829983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/>
        </p:nvSpPr>
        <p:spPr>
          <a:xfrm>
            <a:off x="5495668" y="-16344"/>
            <a:ext cx="3650435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0" y="5707146"/>
            <a:ext cx="5524520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/>
        </p:nvGrpSpPr>
        <p:grpSpPr>
          <a:xfrm>
            <a:off x="-14099" y="2319272"/>
            <a:ext cx="2163177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58168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3268" y="5816820"/>
            <a:ext cx="4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218" y="5816820"/>
            <a:ext cx="254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T8: CASOS PRACTICOS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</a:t>
            </a:r>
          </a:p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1ºFAR A</a:t>
            </a:r>
            <a:endParaRPr lang="es-E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posición de imagen"/>
          <p:cNvSpPr>
            <a:spLocks noGrp="1"/>
          </p:cNvSpPr>
          <p:nvPr>
            <p:ph type="pic" sz="quarter" idx="21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Llega a la OF una usuaria que no presenta problemas de IVC y que solicita unas medias, ya que va a realizar un largo viaje en avión, pero no recuerda la talla que utiliza</a:t>
            </a:r>
          </a:p>
          <a:p>
            <a:r>
              <a:rPr lang="es-ES" dirty="0" smtClean="0"/>
              <a:t>¿Qué medias le recomendaremos? </a:t>
            </a:r>
          </a:p>
          <a:p>
            <a:pPr lvl="1"/>
            <a:r>
              <a:rPr lang="es-ES" dirty="0" smtClean="0">
                <a:solidFill>
                  <a:schemeClr val="tx2"/>
                </a:solidFill>
              </a:rPr>
              <a:t>Ya que no tiene problemas en la circulación venosa le daremos unas con compresión ultra ligera y le tomaremos las medidas para determinar la talla, si </a:t>
            </a:r>
            <a:r>
              <a:rPr lang="es-ES" dirty="0" err="1" smtClean="0">
                <a:solidFill>
                  <a:schemeClr val="tx2"/>
                </a:solidFill>
              </a:rPr>
              <a:t>detectámos</a:t>
            </a:r>
            <a:r>
              <a:rPr lang="es-ES" dirty="0" smtClean="0">
                <a:solidFill>
                  <a:schemeClr val="tx2"/>
                </a:solidFill>
              </a:rPr>
              <a:t> que la paciente tiene las piernas hinchadas, le recomendaremos volver de nuevo a la farmacia a Pt hora de la mañana para tomar las medidas. 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PRÁCTICO 1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2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Llega una persona a la OF con una receta de media corta de compresión fuerte y te informa que es la primera vez que la va a usar. </a:t>
            </a:r>
          </a:p>
          <a:p>
            <a:r>
              <a:rPr lang="es-ES" dirty="0" smtClean="0"/>
              <a:t>Indica qué pasos tendrías que seguir para la adecuada dispensación.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Preguntar en qué pierna tiene el problema.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Tomar las medidas en el tobillo y la pantorrilla.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Elegir el modelo más adecuado.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Informar de su correcta colocación y uso. 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PRACTICO 2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3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Acude a la OF una persona con problemas de varices. Se le han prescrito unos </a:t>
            </a:r>
            <a:r>
              <a:rPr lang="es-ES" dirty="0" err="1" smtClean="0"/>
              <a:t>pantys</a:t>
            </a:r>
            <a:r>
              <a:rPr lang="es-ES" dirty="0" smtClean="0"/>
              <a:t> </a:t>
            </a:r>
            <a:r>
              <a:rPr lang="es-ES" dirty="0" smtClean="0"/>
              <a:t>de compresión normal en una receta médica de la Seguridad Social. </a:t>
            </a:r>
          </a:p>
          <a:p>
            <a:r>
              <a:rPr lang="es-ES" dirty="0" smtClean="0"/>
              <a:t>¿Qué pasos seguirás para realizar la dispensación? </a:t>
            </a:r>
          </a:p>
          <a:p>
            <a:pPr lvl="1"/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Comprobar que la receta este completa. </a:t>
            </a:r>
          </a:p>
          <a:p>
            <a:pPr lvl="1"/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la primera vez que las utiliza, habrá que indicarle cuándo deben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tormar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 medidas y en qué zonas de la pierna. </a:t>
            </a:r>
          </a:p>
          <a:p>
            <a:pPr lvl="1"/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Elegir las medias más acordes a sus necesidades. </a:t>
            </a:r>
          </a:p>
          <a:p>
            <a:pPr lvl="1"/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Darle las instrucciones precisas para su correcta colocación, </a:t>
            </a:r>
          </a:p>
          <a:p>
            <a:pPr lvl="1"/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Explicarle las normas de higiene para prevenir otras posibles complicaciones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PRÁCTICO 3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4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1560" y="1844824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s-ES" dirty="0" smtClean="0"/>
              <a:t>¿En qué casos los productos de compresión son  financiables por el SNS?</a:t>
            </a:r>
          </a:p>
          <a:p>
            <a:pPr marL="800100" lvl="1" indent="-34290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 medias de compresión fuerte y extra fuerte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son financiables por el SNS. 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None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13"/>
            </a:pPr>
            <a:r>
              <a:rPr lang="es-ES" dirty="0" smtClean="0"/>
              <a:t>¿Cuántos precintos trae  un envase con dos calcetines de compresión fuerte?  ¿Por qué?</a:t>
            </a:r>
          </a:p>
          <a:p>
            <a:pPr marL="800100" lvl="1" indent="-342900">
              <a:buNone/>
            </a:pP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1" indent="-342900">
              <a:buNone/>
            </a:pP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13"/>
            </a:pPr>
            <a:r>
              <a:rPr lang="es-ES" dirty="0" smtClean="0"/>
              <a:t>Cita tres actividades recomendables para prevenir las varices y otras tres que sean perjudiciales. </a:t>
            </a:r>
          </a:p>
          <a:p>
            <a:pPr marL="800100" lvl="1" indent="-34290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/>
        </p:nvGraphicFramePr>
        <p:xfrm>
          <a:off x="899592" y="4149080"/>
          <a:ext cx="7128792" cy="167640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3564396"/>
                <a:gridCol w="356439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ACTIVIDADES</a:t>
                      </a:r>
                      <a:r>
                        <a:rPr lang="es-ES" sz="1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PARA PREVENIR LAS VARICES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ACTIVIDADES PERJUDICIALES PARA LAS VARICES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Sentarse derecho y apoyando la espalda en la</a:t>
                      </a:r>
                      <a:r>
                        <a:rPr lang="es-E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silla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Dormir con los pies ligeramente levantados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Elevar las piernas al mediodía durante media hora,</a:t>
                      </a:r>
                      <a:r>
                        <a:rPr lang="es-E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aproximadamente  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Cruzar las piernas o doblarlas.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Permanecer de pie, sin moverse o sentado durante</a:t>
                      </a:r>
                      <a:r>
                        <a:rPr lang="es-E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mucho tiempo. </a:t>
                      </a:r>
                      <a:endParaRPr lang="es-E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Usar tacones altos o demasiado planos.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ineas - Azul-Turquesa">
  <a:themeElements>
    <a:clrScheme name="Morad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660066"/>
      </a:accent1>
      <a:accent2>
        <a:srgbClr val="800080"/>
      </a:accent2>
      <a:accent3>
        <a:srgbClr val="990099"/>
      </a:accent3>
      <a:accent4>
        <a:srgbClr val="990099"/>
      </a:accent4>
      <a:accent5>
        <a:srgbClr val="CC00CC"/>
      </a:accent5>
      <a:accent6>
        <a:srgbClr val="FF09FF"/>
      </a:accent6>
      <a:hlink>
        <a:srgbClr val="9900CC"/>
      </a:hlink>
      <a:folHlink>
        <a:srgbClr val="CC00FF"/>
      </a:folHlink>
    </a:clrScheme>
    <a:fontScheme name="Personalizado 2">
      <a:majorFont>
        <a:latin typeface="AR JULIAN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Lineas - Azul-Turquesa</Template>
  <TotalTime>4766</TotalTime>
  <Words>412</Words>
  <Application>Microsoft Office PowerPoint</Application>
  <PresentationFormat>Presentación en pantalla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Lineas - Azul-Turquesa</vt:lpstr>
      <vt:lpstr>T8: CASOS PRACTICOS</vt:lpstr>
      <vt:lpstr>CASO PRÁCTICO 1 </vt:lpstr>
      <vt:lpstr>CASO PRACTICO 2</vt:lpstr>
      <vt:lpstr>CASO PRÁCTICO 3 </vt:lpstr>
      <vt:lpstr>EJERCICIOS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Irene Parra Segovia</cp:lastModifiedBy>
  <cp:revision>42</cp:revision>
  <dcterms:created xsi:type="dcterms:W3CDTF">2020-04-25T18:03:57Z</dcterms:created>
  <dcterms:modified xsi:type="dcterms:W3CDTF">2020-05-28T14:29:04Z</dcterms:modified>
</cp:coreProperties>
</file>