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5"/>
  </p:notesMasterIdLst>
  <p:sldIdLst>
    <p:sldId id="256" r:id="rId2"/>
    <p:sldId id="288" r:id="rId3"/>
    <p:sldId id="273" r:id="rId4"/>
    <p:sldId id="275" r:id="rId5"/>
    <p:sldId id="277" r:id="rId6"/>
    <p:sldId id="278" r:id="rId7"/>
    <p:sldId id="279" r:id="rId8"/>
    <p:sldId id="281" r:id="rId9"/>
    <p:sldId id="282" r:id="rId10"/>
    <p:sldId id="283" r:id="rId11"/>
    <p:sldId id="285" r:id="rId12"/>
    <p:sldId id="286" r:id="rId13"/>
    <p:sldId id="287"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9" autoAdjust="0"/>
    <p:restoredTop sz="95498" autoAdjust="0"/>
  </p:normalViewPr>
  <p:slideViewPr>
    <p:cSldViewPr>
      <p:cViewPr>
        <p:scale>
          <a:sx n="70" d="100"/>
          <a:sy n="70" d="100"/>
        </p:scale>
        <p:origin x="-984" y="-198"/>
      </p:cViewPr>
      <p:guideLst>
        <p:guide orient="horz" pos="2160"/>
        <p:guide pos="2880"/>
      </p:guideLst>
    </p:cSldViewPr>
  </p:slideViewPr>
  <p:outlineViewPr>
    <p:cViewPr>
      <p:scale>
        <a:sx n="33" d="100"/>
        <a:sy n="33" d="100"/>
      </p:scale>
      <p:origin x="0" y="156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AEDC3-400F-4930-8678-0729ADE89590}" type="datetimeFigureOut">
              <a:rPr lang="es-ES" smtClean="0"/>
              <a:pPr/>
              <a:t>28/05/2020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7B07B-BA4C-400C-A455-D30D623D0E42}"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589695" y="5096663"/>
            <a:ext cx="3275648"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p:ph type="body" sz="quarter" idx="13" hasCustomPrompt="1"/>
          </p:nvPr>
        </p:nvSpPr>
        <p:spPr>
          <a:xfrm>
            <a:off x="589694" y="3425364"/>
            <a:ext cx="2721975"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3461215" y="1"/>
            <a:ext cx="5689443"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s-ES"/>
              <a:t>Haga clic en el icono para agregar una imagen</a:t>
            </a:r>
            <a:endParaRPr lang="ru-RU"/>
          </a:p>
        </p:txBody>
      </p:sp>
    </p:spTree>
    <p:extLst>
      <p:ext uri="{BB962C8B-B14F-4D97-AF65-F5344CB8AC3E}">
        <p14:creationId xmlns=""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3933892" y="1"/>
            <a:ext cx="5207252"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s-ES"/>
              <a:t>Haga clic en el icono para agregar una imagen</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611208" y="453051"/>
            <a:ext cx="78867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6528440" y="5422906"/>
            <a:ext cx="55245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7244572" y="3776986"/>
            <a:ext cx="1905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618316" y="3955666"/>
            <a:ext cx="3275648"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618316" y="4633362"/>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618316" y="4892977"/>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618316" y="5334300"/>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618316" y="5593915"/>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675733" y="1561557"/>
            <a:ext cx="2230418"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p:nvSpPr>
        <p:spPr>
          <a:xfrm>
            <a:off x="5379309" y="-12694"/>
            <a:ext cx="37338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568941" y="3429000"/>
            <a:ext cx="2721975" cy="946192"/>
          </a:xfrm>
        </p:spPr>
        <p:txBody>
          <a:bodyPr vert="horz" lIns="91440" tIns="45720" rIns="91440" bIns="45720" rtlCol="0">
            <a:normAutofit/>
          </a:bodyPr>
          <a:lstStyle>
            <a:lvl1pPr marL="0" indent="0">
              <a:buNone/>
              <a:defRPr lang="en-US" b="1" i="0"/>
            </a:lvl1pPr>
          </a:lstStyle>
          <a:p>
            <a:pPr marL="228600" lvl="0" indent="-228600"/>
            <a:r>
              <a:rPr lang="es-ES"/>
              <a:t>Haga clic para modificar el estilo de subtítulo del patrón</a:t>
            </a:r>
            <a:endParaRPr lang="en-US" dirty="0"/>
          </a:p>
        </p:txBody>
      </p:sp>
    </p:spTree>
    <p:extLst>
      <p:ext uri="{BB962C8B-B14F-4D97-AF65-F5344CB8AC3E}">
        <p14:creationId xmlns=""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fld id="{04D5DC1C-5BA0-41F8-9FCF-52A3BCA8AE6E}" type="datetime1">
              <a:rPr lang="es-ES" smtClean="0"/>
              <a:pPr/>
              <a:t>28/05/2020</a:t>
            </a:fld>
            <a:endParaRPr lang="es-ES"/>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endParaRPr lang="es-ES"/>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DB5B96EF-5672-483D-BB4C-73AD98011CE5}" type="slidenum">
              <a:rPr lang="es-ES" smtClean="0"/>
              <a:pPr/>
              <a:t>‹Nº›</a:t>
            </a:fld>
            <a:endParaRPr lang="es-ES"/>
          </a:p>
        </p:txBody>
      </p:sp>
    </p:spTree>
    <p:extLst>
      <p:ext uri="{BB962C8B-B14F-4D97-AF65-F5344CB8AC3E}">
        <p14:creationId xmlns="" xmlns:p14="http://schemas.microsoft.com/office/powerpoint/2010/main" val="349344483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DC550BF8-0F61-4B41-AE18-8505AAD88DEF}"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628650" y="1825625"/>
            <a:ext cx="78867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6D462985-032F-43DA-AAB5-BC383DB7952A}"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629842" y="1825624"/>
            <a:ext cx="3868340"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629842" y="2323459"/>
            <a:ext cx="3868340"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4629150" y="1828800"/>
            <a:ext cx="3887391"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4629150" y="2323459"/>
            <a:ext cx="3887391"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25E0C83-1215-4122-BF87-F61F327EFDF6}"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628650" y="1825625"/>
            <a:ext cx="38862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4648582" y="1825624"/>
            <a:ext cx="38862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4331892" y="532519"/>
            <a:ext cx="4812108"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A75DD7C5-80BE-4655-A42C-48992648FD48}" type="datetime1">
              <a:rPr lang="es-ES" smtClean="0"/>
              <a:pPr/>
              <a:t>28/05/2020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a:t>Haga clic para modificar el estilo de título del patrón</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Tree>
    <p:extLst>
      <p:ext uri="{BB962C8B-B14F-4D97-AF65-F5344CB8AC3E}">
        <p14:creationId xmlns=""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3D6B31F1-DBAF-4D37-9C1D-52901DCECCB2}" type="datetime1">
              <a:rPr lang="es-ES" smtClean="0"/>
              <a:pPr/>
              <a:t>28/05/2020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a:t>Haga clic para modificar el estilo de título del patrón</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3887391" y="457201"/>
            <a:ext cx="4989909"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89F053BC-CC32-4EC0-AB4D-7EEE27374DD1}"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628650" y="365126"/>
            <a:ext cx="6787889" cy="945498"/>
          </a:xfrm>
        </p:spPr>
        <p:txBody>
          <a:bodyPr/>
          <a:lstStyle/>
          <a:p>
            <a:r>
              <a:rPr lang="es-ES"/>
              <a:t>Haga clic para modificar el estilo de título del patrón</a:t>
            </a:r>
            <a:endParaRPr lang="en-US"/>
          </a:p>
        </p:txBody>
      </p:sp>
    </p:spTree>
    <p:extLst>
      <p:ext uri="{BB962C8B-B14F-4D97-AF65-F5344CB8AC3E}">
        <p14:creationId xmlns=""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1BC7C8E9-24EE-4951-B55F-E25D3010A201}"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684310" y="2373273"/>
            <a:ext cx="8453738"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s-ES"/>
              <a:t>Haga clic en el icono para agregar una imagen</a:t>
            </a:r>
            <a:endParaRPr lang="ru-RU"/>
          </a:p>
        </p:txBody>
      </p:sp>
      <p:sp>
        <p:nvSpPr>
          <p:cNvPr id="34" name="Oval 33">
            <a:extLst>
              <a:ext uri="{FF2B5EF4-FFF2-40B4-BE49-F238E27FC236}">
                <a16:creationId xmlns="" xmlns:a16="http://schemas.microsoft.com/office/drawing/2014/main"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fld id="{D138A420-CD07-46EF-8C74-0DB5AB70B511}" type="datetime1">
              <a:rPr lang="es-ES" smtClean="0"/>
              <a:pPr/>
              <a:t>28/05/2020</a:t>
            </a:fld>
            <a:endParaRPr lang="es-ES"/>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609218" y="5797770"/>
            <a:ext cx="2856261" cy="365125"/>
          </a:xfrm>
          <a:prstGeom prst="rect">
            <a:avLst/>
          </a:prstGeom>
        </p:spPr>
        <p:txBody>
          <a:bodyPr/>
          <a:lstStyle/>
          <a:p>
            <a:endParaRPr lang="es-ES"/>
          </a:p>
        </p:txBody>
      </p:sp>
      <p:sp>
        <p:nvSpPr>
          <p:cNvPr id="24" name="Graphic 22">
            <a:extLst>
              <a:ext uri="{FF2B5EF4-FFF2-40B4-BE49-F238E27FC236}">
                <a16:creationId xmlns="" xmlns:a16="http://schemas.microsoft.com/office/drawing/2014/main"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 xmlns:p14="http://schemas.microsoft.com/office/powerpoint/2010/main" val="213970461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047586" y="0"/>
            <a:ext cx="2921125"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s-ES"/>
              <a:t>Haga clic en el icono para agregar una imagen</a:t>
            </a:r>
            <a:endParaRPr lang="ru-RU"/>
          </a:p>
        </p:txBody>
      </p:sp>
      <p:sp>
        <p:nvSpPr>
          <p:cNvPr id="24" name="Oval 23">
            <a:extLst>
              <a:ext uri="{FF2B5EF4-FFF2-40B4-BE49-F238E27FC236}">
                <a16:creationId xmlns="" xmlns:a16="http://schemas.microsoft.com/office/drawing/2014/main" id="{CE8B26E3-C9CA-4CFF-8221-19518F497FF4}"/>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5182518" y="90805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84538ACE-F96E-4C02-8779-5D5BD28E5B00}" type="datetime1">
              <a:rPr lang="es-ES" smtClean="0"/>
              <a:pPr/>
              <a:t>28/05/2020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0" name="Freeform: Shape 9">
            <a:extLst>
              <a:ext uri="{FF2B5EF4-FFF2-40B4-BE49-F238E27FC236}">
                <a16:creationId xmlns="" xmlns:a16="http://schemas.microsoft.com/office/drawing/2014/main" id="{7492975F-6F5D-4157-A751-54BACCCF1800}"/>
              </a:ext>
            </a:extLst>
          </p:cNvPr>
          <p:cNvSpPr/>
          <p:nvPr/>
        </p:nvSpPr>
        <p:spPr>
          <a:xfrm>
            <a:off x="4119110" y="-12675"/>
            <a:ext cx="409281"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4109591" y="-12675"/>
            <a:ext cx="428318"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p:ph type="body" sz="quarter" idx="13"/>
          </p:nvPr>
        </p:nvSpPr>
        <p:spPr>
          <a:xfrm>
            <a:off x="5182518" y="2050476"/>
            <a:ext cx="3411140" cy="639683"/>
          </a:xfrm>
        </p:spPr>
        <p:txBody>
          <a:bodyPr>
            <a:normAutofit/>
          </a:bodyPr>
          <a:lstStyle>
            <a:lvl1pPr marL="0" indent="0">
              <a:buNone/>
              <a:defRPr sz="1800" b="1" i="0"/>
            </a:lvl1pPr>
          </a:lstStyle>
          <a:p>
            <a:pPr lvl="0"/>
            <a:r>
              <a:rPr lang="es-ES"/>
              <a:t>Haga clic para modificar el estilo de texto del patrón</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p:ph type="body" sz="quarter" idx="14"/>
          </p:nvPr>
        </p:nvSpPr>
        <p:spPr>
          <a:xfrm>
            <a:off x="5182518" y="2839714"/>
            <a:ext cx="3411140"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a:t>Haga clic para modificar el estilo de texto del patrón</a:t>
            </a:r>
          </a:p>
        </p:txBody>
      </p:sp>
      <p:sp>
        <p:nvSpPr>
          <p:cNvPr id="3" name="Graphic 22">
            <a:extLst>
              <a:ext uri="{FF2B5EF4-FFF2-40B4-BE49-F238E27FC236}">
                <a16:creationId xmlns="" xmlns:a16="http://schemas.microsoft.com/office/drawing/2014/main" id="{827885C7-FA6F-4513-83BC-BEAD42F63D5B}"/>
              </a:ext>
            </a:extLst>
          </p:cNvPr>
          <p:cNvSpPr/>
          <p:nvPr/>
        </p:nvSpPr>
        <p:spPr>
          <a:xfrm>
            <a:off x="5236461" y="172667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p:nvSpPr>
        <p:spPr>
          <a:xfrm>
            <a:off x="802028" y="-12675"/>
            <a:ext cx="751935"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4328828" y="1483676"/>
            <a:ext cx="4816056"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s-ES"/>
              <a:t>Haga clic en el icono para agregar una imagen</a:t>
            </a:r>
            <a:endParaRPr lang="ru-RU"/>
          </a:p>
        </p:txBody>
      </p:sp>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11890" y="123190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D4089040-520D-4DDE-91A5-729D288BE808}" type="datetime1">
              <a:rPr lang="es-ES" smtClean="0"/>
              <a:pPr/>
              <a:t>28/05/2020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622551" y="3889184"/>
            <a:ext cx="3411140"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a:t>Haga clic para modificar el estilo de texto del patrón</a:t>
            </a:r>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p:nvSpPr>
        <p:spPr>
          <a:xfrm>
            <a:off x="9144885" y="4156602"/>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p:nvSpPr>
        <p:spPr>
          <a:xfrm>
            <a:off x="9144885" y="4682093"/>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p:ph type="body" sz="quarter" idx="16"/>
          </p:nvPr>
        </p:nvSpPr>
        <p:spPr>
          <a:xfrm>
            <a:off x="608336" y="2374901"/>
            <a:ext cx="3424238"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a:t>Haga clic para modificar el estilo de texto del patrón</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p:ph type="body" sz="quarter" idx="17"/>
          </p:nvPr>
        </p:nvSpPr>
        <p:spPr>
          <a:xfrm>
            <a:off x="608337" y="3165302"/>
            <a:ext cx="3437335"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s-ES"/>
              <a:t>Haga clic para modificar el estilo de texto del patrón</a:t>
            </a:r>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623887" y="781051"/>
            <a:ext cx="78867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744964"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1D5E16CA-997D-4D32-9904-947495706571}"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622550" y="1898651"/>
            <a:ext cx="78866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a:t>Haga clic para modificar el estilo de texto del patrón</a:t>
            </a:r>
          </a:p>
        </p:txBody>
      </p:sp>
      <p:sp>
        <p:nvSpPr>
          <p:cNvPr id="22" name="Graphic 19">
            <a:extLst>
              <a:ext uri="{FF2B5EF4-FFF2-40B4-BE49-F238E27FC236}">
                <a16:creationId xmlns="" xmlns:a16="http://schemas.microsoft.com/office/drawing/2014/main" id="{258EB2BC-F42B-4177-83EB-F2D2BF76129C}"/>
              </a:ext>
            </a:extLst>
          </p:cNvPr>
          <p:cNvSpPr/>
          <p:nvPr/>
        </p:nvSpPr>
        <p:spPr>
          <a:xfrm>
            <a:off x="2264283" y="1583026"/>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4616970"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608484"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a:t>Haga clic para modificar el estilo de texto del patrón</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4480489"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a:t>Haga clic para modificar el estilo de texto del patrón</a:t>
            </a:r>
          </a:p>
        </p:txBody>
      </p:sp>
      <p:grpSp>
        <p:nvGrpSpPr>
          <p:cNvPr id="7" name="Graphic 39">
            <a:extLst>
              <a:ext uri="{FF2B5EF4-FFF2-40B4-BE49-F238E27FC236}">
                <a16:creationId xmlns="" xmlns:a16="http://schemas.microsoft.com/office/drawing/2014/main" id="{F4C9083C-573A-4951-8064-8A2074E45857}"/>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4232065" y="1474970"/>
            <a:ext cx="3296444"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F3A6B283-7A91-4A67-AF70-D2AF3F95BB99}"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4237417" y="2592570"/>
            <a:ext cx="4223164"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a:t>Haga clic para modificar el estilo de texto del patrón</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4594789"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4594790"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4594808"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4594809"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6049425"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6049425"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6049443"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6049444"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7504060"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7504061"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7504079"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7504080"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683419" y="908051"/>
            <a:ext cx="3213497" cy="4365625"/>
          </a:xfrm>
        </p:spPr>
        <p:txBody>
          <a:bodyPr anchor="ctr" anchorCtr="0">
            <a:normAutofit/>
          </a:bodyPr>
          <a:lstStyle>
            <a:lvl1pPr marL="0" indent="0" algn="ctr">
              <a:buNone/>
              <a:defRPr sz="1600">
                <a:solidFill>
                  <a:schemeClr val="tx1">
                    <a:lumMod val="50000"/>
                    <a:lumOff val="50000"/>
                  </a:schemeClr>
                </a:solidFill>
              </a:defRPr>
            </a:lvl1pPr>
          </a:lstStyle>
          <a:p>
            <a:r>
              <a:rPr lang="es-ES"/>
              <a:t>Haga clic en el icono para agregar un gráfico</a:t>
            </a:r>
            <a:endParaRPr lang="ru-RU" dirty="0"/>
          </a:p>
        </p:txBody>
      </p:sp>
      <p:grpSp>
        <p:nvGrpSpPr>
          <p:cNvPr id="7" name="Graphic 39">
            <a:extLst>
              <a:ext uri="{FF2B5EF4-FFF2-40B4-BE49-F238E27FC236}">
                <a16:creationId xmlns="" xmlns:a16="http://schemas.microsoft.com/office/drawing/2014/main" id="{D0A213E0-4DC9-4F6A-98B8-21DE9AE2D9B0}"/>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4298865" y="2267880"/>
            <a:ext cx="2262656"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608808" y="2134676"/>
            <a:ext cx="2552481"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568453FF-2C1C-4544-9B81-F6E252070B6B}" type="datetime1">
              <a:rPr lang="es-ES" smtClean="0"/>
              <a:pPr/>
              <a:t>28/05/2020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607054" y="3252275"/>
            <a:ext cx="2547128"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a:t>Haga clic para modificar el estilo de texto del patrón</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3543300" y="1493215"/>
            <a:ext cx="4920854" cy="3847135"/>
          </a:xfrm>
        </p:spPr>
        <p:txBody>
          <a:bodyPr anchor="ctr" anchorCtr="0">
            <a:normAutofit/>
          </a:bodyPr>
          <a:lstStyle>
            <a:lvl1pPr marL="0" indent="0" algn="ctr">
              <a:buNone/>
              <a:defRPr sz="1600">
                <a:solidFill>
                  <a:schemeClr val="tx1">
                    <a:lumMod val="50000"/>
                    <a:lumOff val="50000"/>
                  </a:schemeClr>
                </a:solidFill>
              </a:defRPr>
            </a:lvl1pPr>
          </a:lstStyle>
          <a:p>
            <a:r>
              <a:rPr lang="es-ES"/>
              <a:t>Haga clic en el icono para agregar una tabla</a:t>
            </a:r>
            <a:endParaRPr lang="ru-RU" dirty="0"/>
          </a:p>
        </p:txBody>
      </p:sp>
      <p:grpSp>
        <p:nvGrpSpPr>
          <p:cNvPr id="7" name="Graphic 39">
            <a:extLst>
              <a:ext uri="{FF2B5EF4-FFF2-40B4-BE49-F238E27FC236}">
                <a16:creationId xmlns="" xmlns:a16="http://schemas.microsoft.com/office/drawing/2014/main" id="{2B29CFAD-7DFA-43C8-BC78-F666303C4A65}"/>
              </a:ext>
            </a:extLst>
          </p:cNvPr>
          <p:cNvGrpSpPr/>
          <p:nvPr/>
        </p:nvGrpSpPr>
        <p:grpSpPr>
          <a:xfrm flipH="1">
            <a:off x="-2608" y="0"/>
            <a:ext cx="16416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671745" y="2912162"/>
            <a:ext cx="2086425"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9142995"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s-ES"/>
              <a:t>Haga clic en el icono para agregar una imagen</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5509387" y="-12701"/>
            <a:ext cx="3638909"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7336729" y="458515"/>
            <a:ext cx="1809929"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9525" y="2355829"/>
            <a:ext cx="2143336"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628650" y="4349863"/>
            <a:ext cx="78867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1809740" y="5718810"/>
            <a:ext cx="5524520"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a:t>Haga clic para modificar el estilo de texto del patrón</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3571875" y="5155440"/>
            <a:ext cx="200025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6619575" y="2044902"/>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6607667" y="2029025"/>
            <a:ext cx="581082"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5497454" y="-9526"/>
            <a:ext cx="3648434"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7325212" y="442639"/>
            <a:ext cx="1819454"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p:nvSpPr>
        <p:spPr>
          <a:xfrm>
            <a:off x="-7144" y="2340318"/>
            <a:ext cx="2152862"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683419" y="908050"/>
            <a:ext cx="7777163" cy="4660900"/>
          </a:xfrm>
        </p:spPr>
        <p:txBody>
          <a:bodyPr anchor="ctr" anchorCtr="0">
            <a:normAutofit/>
          </a:bodyPr>
          <a:lstStyle>
            <a:lvl1pPr marL="0" indent="0" algn="ctr">
              <a:buNone/>
              <a:defRPr sz="1600">
                <a:solidFill>
                  <a:schemeClr val="tx1">
                    <a:lumMod val="50000"/>
                    <a:lumOff val="50000"/>
                  </a:schemeClr>
                </a:solidFill>
              </a:defRPr>
            </a:lvl1pPr>
          </a:lstStyle>
          <a:p>
            <a:r>
              <a:rPr lang="es-ES"/>
              <a:t>Haga clic en el icno para agregar medios</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6605571" y="2003790"/>
            <a:ext cx="5814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p:nvSpPr>
        <p:spPr>
          <a:xfrm>
            <a:off x="7335034" y="430740"/>
            <a:ext cx="181092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7322081" y="410418"/>
            <a:ext cx="1829983"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p:nvSpPr>
        <p:spPr>
          <a:xfrm>
            <a:off x="5505736" y="-16344"/>
            <a:ext cx="3640904"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p:nvSpPr>
        <p:spPr>
          <a:xfrm>
            <a:off x="5495668" y="-16344"/>
            <a:ext cx="3650435"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1809740" y="5707146"/>
            <a:ext cx="5524520"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s-ES"/>
              <a:t>Haga clic para modificar el estilo de título del patrón</a:t>
            </a:r>
            <a:endParaRPr lang="ru-RU"/>
          </a:p>
        </p:txBody>
      </p:sp>
      <p:grpSp>
        <p:nvGrpSpPr>
          <p:cNvPr id="2" name="Group 9">
            <a:extLst>
              <a:ext uri="{FF2B5EF4-FFF2-40B4-BE49-F238E27FC236}">
                <a16:creationId xmlns="" xmlns:a16="http://schemas.microsoft.com/office/drawing/2014/main" id="{223A17C7-5A8B-4D9D-AC8A-2486018F3FB8}"/>
              </a:ext>
            </a:extLst>
          </p:cNvPr>
          <p:cNvGrpSpPr/>
          <p:nvPr/>
        </p:nvGrpSpPr>
        <p:grpSpPr>
          <a:xfrm>
            <a:off x="-14099" y="2319272"/>
            <a:ext cx="2163177"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3543300" y="5816819"/>
            <a:ext cx="2057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101EAB43-7C8D-4EFD-8CE1-9862A79FBB73}" type="datetime1">
              <a:rPr lang="es-ES" smtClean="0"/>
              <a:pPr/>
              <a:t>28/05/2020</a:t>
            </a:fld>
            <a:endParaRPr lang="es-ES"/>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8103268" y="5816820"/>
            <a:ext cx="412082" cy="365125"/>
          </a:xfrm>
          <a:prstGeom prst="rect">
            <a:avLst/>
          </a:prstGeom>
        </p:spPr>
        <p:txBody>
          <a:bodyPr vert="horz" lIns="91440" tIns="45720" rIns="91440" bIns="45720" rtlCol="0" anchor="ctr"/>
          <a:lstStyle>
            <a:lvl1pPr algn="ctr">
              <a:defRPr sz="1000">
                <a:solidFill>
                  <a:schemeClr val="bg1"/>
                </a:solidFill>
              </a:defRPr>
            </a:lvl1pPr>
          </a:lstStyle>
          <a:p>
            <a:fld id="{DB5B96EF-5672-483D-BB4C-73AD98011CE5}" type="slidenum">
              <a:rPr lang="es-ES" smtClean="0"/>
              <a:pPr/>
              <a:t>‹Nº›</a:t>
            </a:fld>
            <a:endParaRPr lang="es-ES"/>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609218" y="5816820"/>
            <a:ext cx="2549072" cy="365125"/>
          </a:xfrm>
          <a:prstGeom prst="rect">
            <a:avLst/>
          </a:prstGeom>
        </p:spPr>
        <p:txBody>
          <a:bodyPr vert="horz" lIns="91440" tIns="45720" rIns="91440" bIns="45720" rtlCol="0" anchor="ctr"/>
          <a:lstStyle>
            <a:lvl1pPr algn="l">
              <a:defRPr sz="1000">
                <a:solidFill>
                  <a:schemeClr val="accent1"/>
                </a:solidFill>
              </a:defRPr>
            </a:lvl1pPr>
          </a:lstStyle>
          <a:p>
            <a:endParaRPr lang="es-ES"/>
          </a:p>
        </p:txBody>
      </p:sp>
    </p:spTree>
    <p:extLst>
      <p:ext uri="{BB962C8B-B14F-4D97-AF65-F5344CB8AC3E}">
        <p14:creationId xmlns=""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8941" y="332656"/>
            <a:ext cx="4219083" cy="2621621"/>
          </a:xfrm>
        </p:spPr>
        <p:txBody>
          <a:bodyPr>
            <a:noAutofit/>
          </a:bodyPr>
          <a:lstStyle/>
          <a:p>
            <a:r>
              <a:rPr lang="es-ES" sz="3600" dirty="0" smtClean="0">
                <a:effectLst>
                  <a:outerShdw blurRad="38100" dist="38100" dir="2700000" algn="tl">
                    <a:srgbClr val="000000">
                      <a:alpha val="43137"/>
                    </a:srgbClr>
                  </a:outerShdw>
                </a:effectLst>
              </a:rPr>
              <a:t>U8: INSUFICIENCIA VENOSA</a:t>
            </a:r>
            <a:endParaRPr lang="es-ES" sz="3600" dirty="0">
              <a:effectLst>
                <a:outerShdw blurRad="38100" dist="38100" dir="2700000" algn="tl">
                  <a:srgbClr val="000000">
                    <a:alpha val="43137"/>
                  </a:srgbClr>
                </a:outerShdw>
              </a:effectLst>
            </a:endParaRPr>
          </a:p>
        </p:txBody>
      </p:sp>
      <p:sp>
        <p:nvSpPr>
          <p:cNvPr id="3" name="2 Subtítulo"/>
          <p:cNvSpPr>
            <a:spLocks noGrp="1"/>
          </p:cNvSpPr>
          <p:nvPr>
            <p:ph type="body" sz="quarter" idx="20"/>
          </p:nvPr>
        </p:nvSpPr>
        <p:spPr/>
        <p:txBody>
          <a:bodyPr>
            <a:normAutofit lnSpcReduction="10000"/>
          </a:bodyPr>
          <a:lstStyle/>
          <a:p>
            <a:r>
              <a:rPr lang="es-ES" b="0" dirty="0">
                <a:effectLst>
                  <a:outerShdw blurRad="38100" dist="38100" dir="2700000" algn="tl">
                    <a:srgbClr val="000000">
                      <a:alpha val="43137"/>
                    </a:srgbClr>
                  </a:outerShdw>
                </a:effectLst>
              </a:rPr>
              <a:t>Irene Parra</a:t>
            </a:r>
          </a:p>
          <a:p>
            <a:r>
              <a:rPr lang="es-ES" b="0" dirty="0">
                <a:effectLst>
                  <a:outerShdw blurRad="38100" dist="38100" dir="2700000" algn="tl">
                    <a:srgbClr val="000000">
                      <a:alpha val="43137"/>
                    </a:srgbClr>
                  </a:outerShdw>
                </a:effectLst>
              </a:rPr>
              <a:t>1ºFAR A</a:t>
            </a:r>
          </a:p>
        </p:txBody>
      </p:sp>
      <p:sp>
        <p:nvSpPr>
          <p:cNvPr id="4" name="3 Marcador de texto"/>
          <p:cNvSpPr>
            <a:spLocks noGrp="1"/>
          </p:cNvSpPr>
          <p:nvPr>
            <p:ph type="body" sz="quarter" idx="13"/>
          </p:nvPr>
        </p:nvSpPr>
        <p:spPr/>
        <p:txBody>
          <a:bodyPr>
            <a:normAutofit lnSpcReduction="10000"/>
          </a:bodyPr>
          <a:lstStyle/>
          <a:p>
            <a:r>
              <a:rPr lang="es-ES" b="1" dirty="0">
                <a:effectLst>
                  <a:outerShdw blurRad="38100" dist="38100" dir="2700000" algn="tl">
                    <a:srgbClr val="000000">
                      <a:alpha val="43137"/>
                    </a:srgbClr>
                  </a:outerShdw>
                </a:effectLst>
              </a:rPr>
              <a:t>Mayo</a:t>
            </a:r>
          </a:p>
          <a:p>
            <a:r>
              <a:rPr lang="es-ES" b="1" dirty="0">
                <a:effectLst>
                  <a:outerShdw blurRad="38100" dist="38100" dir="2700000" algn="tl">
                    <a:srgbClr val="000000">
                      <a:alpha val="43137"/>
                    </a:srgbClr>
                  </a:outerShdw>
                </a:effectLst>
              </a:rPr>
              <a:t>2020</a:t>
            </a:r>
          </a:p>
        </p:txBody>
      </p:sp>
      <p:sp>
        <p:nvSpPr>
          <p:cNvPr id="7" name="6 Marcador de posición de imagen"/>
          <p:cNvSpPr>
            <a:spLocks noGrp="1"/>
          </p:cNvSpPr>
          <p:nvPr>
            <p:ph type="pic" sz="quarter" idx="21"/>
          </p:nvPr>
        </p:nvSpPr>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4"/>
            <a:ext cx="7886700" cy="4699719"/>
          </a:xfrm>
        </p:spPr>
        <p:txBody>
          <a:bodyPr>
            <a:normAutofit/>
          </a:bodyPr>
          <a:lstStyle/>
          <a:p>
            <a:r>
              <a:rPr lang="es-ES" b="1" dirty="0">
                <a:solidFill>
                  <a:schemeClr val="accent1"/>
                </a:solidFill>
                <a:effectLst>
                  <a:outerShdw blurRad="38100" dist="38100" dir="2700000" algn="tl">
                    <a:srgbClr val="000000">
                      <a:alpha val="43137"/>
                    </a:srgbClr>
                  </a:outerShdw>
                </a:effectLst>
              </a:rPr>
              <a:t>Procesos isquémicos</a:t>
            </a:r>
            <a:r>
              <a:rPr lang="es-ES" dirty="0"/>
              <a:t>: cuando se interrumpe la circulación sanguínea en algún sector de la red de vasos arteriales del organismo.</a:t>
            </a:r>
          </a:p>
          <a:p>
            <a:r>
              <a:rPr lang="es-ES" b="1" dirty="0">
                <a:solidFill>
                  <a:schemeClr val="accent1"/>
                </a:solidFill>
                <a:effectLst>
                  <a:outerShdw blurRad="38100" dist="38100" dir="2700000" algn="tl">
                    <a:srgbClr val="000000">
                      <a:alpha val="43137"/>
                    </a:srgbClr>
                  </a:outerShdw>
                </a:effectLst>
              </a:rPr>
              <a:t>Trombosis profundas</a:t>
            </a:r>
            <a:r>
              <a:rPr lang="es-ES" dirty="0"/>
              <a:t>: presencia de un coágulo dentro de una vena profunda.</a:t>
            </a:r>
          </a:p>
          <a:p>
            <a:r>
              <a:rPr lang="es-ES" b="1" dirty="0" err="1">
                <a:solidFill>
                  <a:schemeClr val="accent1"/>
                </a:solidFill>
                <a:effectLst>
                  <a:outerShdw blurRad="38100" dist="38100" dir="2700000" algn="tl">
                    <a:srgbClr val="000000">
                      <a:alpha val="43137"/>
                    </a:srgbClr>
                  </a:outerShdw>
                </a:effectLst>
              </a:rPr>
              <a:t>Varicotrombosis</a:t>
            </a:r>
            <a:r>
              <a:rPr lang="es-ES" dirty="0"/>
              <a:t>: aparición de un trombo dentro de las venas varicosas.</a:t>
            </a:r>
          </a:p>
          <a:p>
            <a:r>
              <a:rPr lang="es-ES" b="1" dirty="0">
                <a:solidFill>
                  <a:schemeClr val="accent1"/>
                </a:solidFill>
                <a:effectLst>
                  <a:outerShdw blurRad="38100" dist="38100" dir="2700000" algn="tl">
                    <a:srgbClr val="000000">
                      <a:alpha val="43137"/>
                    </a:srgbClr>
                  </a:outerShdw>
                </a:effectLst>
              </a:rPr>
              <a:t>Arteriopatía periférica grave</a:t>
            </a:r>
            <a:r>
              <a:rPr lang="es-ES" dirty="0"/>
              <a:t>: enfermedad que afecta a las arterias de las extremidades inferiores y se produce debido a la dificultad de la sangre para circular.</a:t>
            </a:r>
          </a:p>
          <a:p>
            <a:r>
              <a:rPr lang="es-ES" b="1" dirty="0">
                <a:solidFill>
                  <a:schemeClr val="accent1"/>
                </a:solidFill>
                <a:effectLst>
                  <a:outerShdw blurRad="38100" dist="38100" dir="2700000" algn="tl">
                    <a:srgbClr val="000000">
                      <a:alpha val="43137"/>
                    </a:srgbClr>
                  </a:outerShdw>
                </a:effectLst>
              </a:rPr>
              <a:t>Eccemas intensos</a:t>
            </a:r>
            <a:r>
              <a:rPr lang="es-ES" dirty="0"/>
              <a:t>: intolerancia de la piel frente a diferentes agentes. su principal síntoma es el picor.</a:t>
            </a:r>
          </a:p>
          <a:p>
            <a:r>
              <a:rPr lang="es-ES" dirty="0"/>
              <a:t> </a:t>
            </a:r>
            <a:r>
              <a:rPr lang="es-ES" b="1" dirty="0">
                <a:solidFill>
                  <a:schemeClr val="accent1"/>
                </a:solidFill>
                <a:effectLst>
                  <a:outerShdw blurRad="38100" dist="38100" dir="2700000" algn="tl">
                    <a:srgbClr val="000000">
                      <a:alpha val="43137"/>
                    </a:srgbClr>
                  </a:outerShdw>
                </a:effectLst>
              </a:rPr>
              <a:t>Ulceraciones en fase aguda </a:t>
            </a:r>
            <a:r>
              <a:rPr lang="es-ES" dirty="0"/>
              <a:t>en los pies y las piernas: heridas que no cicatrizan bien y acompañadas de inflamación.</a:t>
            </a:r>
          </a:p>
          <a:p>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a:xfrm>
            <a:off x="628650" y="365126"/>
            <a:ext cx="7111702" cy="945498"/>
          </a:xfrm>
        </p:spPr>
        <p:txBody>
          <a:bodyPr>
            <a:normAutofit/>
          </a:bodyPr>
          <a:lstStyle/>
          <a:p>
            <a:r>
              <a:rPr lang="es-ES" sz="3600" dirty="0" smtClean="0"/>
              <a:t>2.2. CONTRAINDICACIONES</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10</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106535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r>
              <a:rPr lang="es-ES" dirty="0" smtClean="0"/>
              <a:t>Existen distintas presentaciones de medias, aunque no todos los modelos disponen de todas las compresiones. </a:t>
            </a:r>
          </a:p>
          <a:p>
            <a:r>
              <a:rPr lang="es-ES" dirty="0" smtClean="0"/>
              <a:t>En cuanto al tamaño, se presentan en diferentes tallas, para determinar la talla es necesario observar una serie de medidas que se deberán tomar por la mañana, al levantar, ya que es cuando la pierna se encuentra deshinchada: </a:t>
            </a:r>
          </a:p>
          <a:p>
            <a:pPr lvl="1"/>
            <a:r>
              <a:rPr lang="es-ES" b="1" dirty="0" smtClean="0">
                <a:solidFill>
                  <a:schemeClr val="accent1"/>
                </a:solidFill>
                <a:effectLst>
                  <a:outerShdw blurRad="38100" dist="38100" dir="2700000" algn="tl">
                    <a:srgbClr val="000000">
                      <a:alpha val="43137"/>
                    </a:srgbClr>
                  </a:outerShdw>
                </a:effectLst>
              </a:rPr>
              <a:t>Talla:</a:t>
            </a:r>
            <a:r>
              <a:rPr lang="es-ES" dirty="0" smtClean="0"/>
              <a:t> se tomará la medida de la circunferencia del tobillo. Para ello, se coloca la cinta métrica en la parte más estrecha del tobillo, por encima de los maléolos. </a:t>
            </a:r>
          </a:p>
          <a:p>
            <a:pPr lvl="1"/>
            <a:r>
              <a:rPr lang="es-ES" b="1" dirty="0" smtClean="0">
                <a:solidFill>
                  <a:schemeClr val="accent1"/>
                </a:solidFill>
                <a:effectLst>
                  <a:outerShdw blurRad="38100" dist="38100" dir="2700000" algn="tl">
                    <a:srgbClr val="000000">
                      <a:alpha val="43137"/>
                    </a:srgbClr>
                  </a:outerShdw>
                </a:effectLst>
              </a:rPr>
              <a:t>Medidas corporales estándar: </a:t>
            </a:r>
            <a:r>
              <a:rPr lang="es-ES" dirty="0" smtClean="0"/>
              <a:t>se comprobará la medida de la pantorrilla para comprobar si la pierna se desvía mucho de las medidas corporales estándar, si la esta medida se desvía mucho de la estándar se recomendará una talla mayor a la inicialmente prevista. </a:t>
            </a:r>
          </a:p>
          <a:p>
            <a:pPr lvl="1"/>
            <a:r>
              <a:rPr lang="es-ES" b="1" dirty="0" smtClean="0">
                <a:solidFill>
                  <a:schemeClr val="accent1"/>
                </a:solidFill>
                <a:effectLst>
                  <a:outerShdw blurRad="38100" dist="38100" dir="2700000" algn="tl">
                    <a:srgbClr val="000000">
                      <a:alpha val="43137"/>
                    </a:srgbClr>
                  </a:outerShdw>
                </a:effectLst>
              </a:rPr>
              <a:t>Medias largas y </a:t>
            </a:r>
            <a:r>
              <a:rPr lang="es-ES" b="1" dirty="0" err="1" smtClean="0">
                <a:solidFill>
                  <a:schemeClr val="accent1"/>
                </a:solidFill>
                <a:effectLst>
                  <a:outerShdw blurRad="38100" dist="38100" dir="2700000" algn="tl">
                    <a:srgbClr val="000000">
                      <a:alpha val="43137"/>
                    </a:srgbClr>
                  </a:outerShdw>
                </a:effectLst>
              </a:rPr>
              <a:t>pantys</a:t>
            </a:r>
            <a:r>
              <a:rPr lang="es-ES" b="1" dirty="0" smtClean="0">
                <a:solidFill>
                  <a:schemeClr val="accent1"/>
                </a:solidFill>
                <a:effectLst>
                  <a:outerShdw blurRad="38100" dist="38100" dir="2700000" algn="tl">
                    <a:srgbClr val="000000">
                      <a:alpha val="43137"/>
                    </a:srgbClr>
                  </a:outerShdw>
                </a:effectLst>
              </a:rPr>
              <a:t>: </a:t>
            </a:r>
            <a:r>
              <a:rPr lang="es-ES" dirty="0" smtClean="0"/>
              <a:t>se debe medir la parte más ancha del muslo y las caderas, si las medidas exceden de las estándar se utilizarán tallas especiales, puesto que con tallas superiores a la que necesite el paciente serían compresiones inferiores a las terapéuticamente indicadas. </a:t>
            </a:r>
          </a:p>
          <a:p>
            <a:pPr lvl="1"/>
            <a:r>
              <a:rPr lang="es-ES" b="1" dirty="0" smtClean="0">
                <a:solidFill>
                  <a:schemeClr val="accent1"/>
                </a:solidFill>
                <a:effectLst>
                  <a:outerShdw blurRad="38100" dist="38100" dir="2700000" algn="tl">
                    <a:srgbClr val="000000">
                      <a:alpha val="43137"/>
                    </a:srgbClr>
                  </a:outerShdw>
                </a:effectLst>
              </a:rPr>
              <a:t>Nunca</a:t>
            </a:r>
            <a:r>
              <a:rPr lang="es-ES" dirty="0" smtClean="0"/>
              <a:t> se deben utilizar presentaciones que no se correspondan con las medidas del usuario, pues se corre el riesgo de ejercer excesiva o nula presión. </a:t>
            </a:r>
          </a:p>
        </p:txBody>
      </p:sp>
      <p:sp>
        <p:nvSpPr>
          <p:cNvPr id="3" name="2 Título"/>
          <p:cNvSpPr>
            <a:spLocks noGrp="1"/>
          </p:cNvSpPr>
          <p:nvPr>
            <p:ph type="title"/>
          </p:nvPr>
        </p:nvSpPr>
        <p:spPr/>
        <p:txBody>
          <a:bodyPr>
            <a:noAutofit/>
          </a:bodyPr>
          <a:lstStyle/>
          <a:p>
            <a:pPr lvl="0"/>
            <a:r>
              <a:rPr lang="es-ES" sz="3600" dirty="0" smtClean="0"/>
              <a:t>2.3. PRESENTACIONES Y TOMA DE MEDIDAS </a:t>
            </a:r>
            <a:endParaRPr lang="es-ES" sz="199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11</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28650" y="1825625"/>
            <a:ext cx="4663430" cy="4351338"/>
          </a:xfrm>
        </p:spPr>
        <p:txBody>
          <a:bodyPr>
            <a:noAutofit/>
          </a:bodyPr>
          <a:lstStyle/>
          <a:p>
            <a:r>
              <a:rPr lang="es-ES" sz="1200" dirty="0" smtClean="0"/>
              <a:t>Deberán colocarse por la mañana, nada más levantarse. </a:t>
            </a:r>
          </a:p>
          <a:p>
            <a:r>
              <a:rPr lang="es-ES" sz="1200" dirty="0" smtClean="0"/>
              <a:t>La piel debe estar seca, por ello, se recomienda aplicar una loción hidratante en las piernas al acostarse por la noche. </a:t>
            </a:r>
          </a:p>
          <a:p>
            <a:r>
              <a:rPr lang="es-ES" sz="1200" dirty="0" smtClean="0"/>
              <a:t>Se puede aplicar una pequeña cantidad de talco para que las medias se deslicen mejor. </a:t>
            </a:r>
          </a:p>
          <a:p>
            <a:r>
              <a:rPr lang="es-ES" sz="1200" dirty="0" smtClean="0"/>
              <a:t>Se aconseja no llevar anillos ni alhajas, ya que podrían dañar la prenda. </a:t>
            </a:r>
          </a:p>
          <a:p>
            <a:r>
              <a:rPr lang="es-ES" sz="1200" dirty="0" smtClean="0"/>
              <a:t>Si fuera necesario, utilizar guantes para evitar que las Uñas dañen el tejido y, además, ayudar a distribuirlo. </a:t>
            </a:r>
          </a:p>
          <a:p>
            <a:r>
              <a:rPr lang="es-ES" sz="1200" dirty="0" smtClean="0"/>
              <a:t>Evitar que la media se enrolle en la cintura, ya que provocaría un aumento de presión (como si se tratase de una banda elástica muy fuerte). </a:t>
            </a:r>
          </a:p>
          <a:p>
            <a:r>
              <a:rPr lang="es-ES" sz="1200" dirty="0" smtClean="0"/>
              <a:t>Existen unos adaptadores para colocar las medias de forma sencilla. </a:t>
            </a:r>
          </a:p>
          <a:p>
            <a:r>
              <a:rPr lang="es-ES" sz="1200" dirty="0" smtClean="0"/>
              <a:t>Existen calzadores y accesorios auxiliares que posibilitan la colocación de las medias a personas que tengan problemas para ello ( personas mayores, medias extra fuertes. </a:t>
            </a:r>
          </a:p>
          <a:p>
            <a:r>
              <a:rPr lang="es-ES" sz="1200" dirty="0" smtClean="0"/>
              <a:t>Hay que alisar cualquier arruga del tejido y quitarse las medias antes de acostarse. </a:t>
            </a:r>
          </a:p>
          <a:p>
            <a:r>
              <a:rPr lang="es-ES" sz="1200" dirty="0" smtClean="0"/>
              <a:t>Indica qué pasos tendrías que seguir para la adecuada dispensación. </a:t>
            </a:r>
          </a:p>
        </p:txBody>
      </p:sp>
      <p:sp>
        <p:nvSpPr>
          <p:cNvPr id="3" name="2 Título"/>
          <p:cNvSpPr>
            <a:spLocks noGrp="1"/>
          </p:cNvSpPr>
          <p:nvPr>
            <p:ph type="title"/>
          </p:nvPr>
        </p:nvSpPr>
        <p:spPr/>
        <p:txBody>
          <a:bodyPr>
            <a:noAutofit/>
          </a:bodyPr>
          <a:lstStyle/>
          <a:p>
            <a:pPr lvl="0"/>
            <a:r>
              <a:rPr lang="es-ES" sz="3600" dirty="0" smtClean="0"/>
              <a:t>2.4. COLOCACIÓN DE LAS MEDIAS </a:t>
            </a:r>
            <a:endParaRPr lang="es-ES" sz="199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12</a:t>
            </a:fld>
            <a:endParaRPr lang="es-ES" sz="2800" b="1" kern="1000" dirty="0">
              <a:effectLst>
                <a:outerShdw blurRad="38100" dist="38100" dir="2700000" algn="tl">
                  <a:srgbClr val="000000">
                    <a:alpha val="43137"/>
                  </a:srgbClr>
                </a:outerShdw>
              </a:effectLst>
              <a:latin typeface="+mj-lt"/>
            </a:endParaRPr>
          </a:p>
        </p:txBody>
      </p:sp>
      <p:graphicFrame>
        <p:nvGraphicFramePr>
          <p:cNvPr id="5" name="4 Tabla"/>
          <p:cNvGraphicFramePr>
            <a:graphicFrameLocks noGrp="1"/>
          </p:cNvGraphicFramePr>
          <p:nvPr/>
        </p:nvGraphicFramePr>
        <p:xfrm>
          <a:off x="5220072" y="1556792"/>
          <a:ext cx="3312368" cy="5090160"/>
        </p:xfrm>
        <a:graphic>
          <a:graphicData uri="http://schemas.openxmlformats.org/drawingml/2006/table">
            <a:tbl>
              <a:tblPr firstRow="1">
                <a:noFill/>
                <a:tableStyleId>{5C22544A-7EE6-4342-B048-85BDC9FD1C3A}</a:tableStyleId>
              </a:tblPr>
              <a:tblGrid>
                <a:gridCol w="1656184"/>
                <a:gridCol w="1656184"/>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dirty="0" smtClean="0"/>
                        <a:t>A la hora de colocar las medias existen dos técnicas distintas: </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ES" sz="1400" dirty="0"/>
                    </a:p>
                  </a:txBody>
                  <a:tcPr anchor="ctr"/>
                </a:tc>
              </a:tr>
              <a:tr h="0">
                <a:tc>
                  <a:txBody>
                    <a:bodyPr/>
                    <a:lstStyle/>
                    <a:p>
                      <a:pPr algn="ctr"/>
                      <a:r>
                        <a:rPr lang="es-ES" sz="1200" dirty="0" smtClean="0"/>
                        <a:t>Técnica del talón hacia fuera</a:t>
                      </a:r>
                      <a:endParaRPr lang="es-ES" sz="1200" dirty="0"/>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c>
                  <a:txBody>
                    <a:bodyPr/>
                    <a:lstStyle/>
                    <a:p>
                      <a:pPr algn="ctr"/>
                      <a:r>
                        <a:rPr lang="es-ES" sz="1200" dirty="0" smtClean="0"/>
                        <a:t>Método </a:t>
                      </a:r>
                      <a:r>
                        <a:rPr lang="es-ES" sz="1200" dirty="0" err="1" smtClean="0"/>
                        <a:t>pull-on</a:t>
                      </a:r>
                      <a:endParaRPr lang="es-ES" sz="1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r>
              <a:tr h="1817274">
                <a:tc>
                  <a:txBody>
                    <a:bodyPr/>
                    <a:lstStyle/>
                    <a:p>
                      <a:pPr marL="342900" indent="-342900" algn="l">
                        <a:buFont typeface="+mj-lt"/>
                        <a:buAutoNum type="arabicPeriod"/>
                      </a:pPr>
                      <a:r>
                        <a:rPr lang="es-ES" sz="1100" dirty="0" smtClean="0"/>
                        <a:t>Colocar las medias del revés</a:t>
                      </a:r>
                    </a:p>
                    <a:p>
                      <a:pPr marL="342900" indent="-342900" algn="l">
                        <a:buFont typeface="+mj-lt"/>
                        <a:buAutoNum type="arabicPeriod"/>
                      </a:pPr>
                      <a:r>
                        <a:rPr lang="es-ES" sz="1100" dirty="0" smtClean="0"/>
                        <a:t>Recoger con ambas manos la parte correspondiente a una pierna</a:t>
                      </a:r>
                    </a:p>
                    <a:p>
                      <a:pPr marL="342900" indent="-342900" algn="l">
                        <a:buFont typeface="+mj-lt"/>
                        <a:buAutoNum type="arabicPeriod"/>
                      </a:pPr>
                      <a:r>
                        <a:rPr lang="es-ES" sz="1100" dirty="0" smtClean="0"/>
                        <a:t>Introducir la punta del pie, situando dad de pie y pierna posible. el talón correctamente, y</a:t>
                      </a:r>
                      <a:r>
                        <a:rPr lang="es-ES" sz="1100" baseline="0" dirty="0" smtClean="0"/>
                        <a:t> </a:t>
                      </a:r>
                      <a:r>
                        <a:rPr lang="es-ES" sz="1100" dirty="0" smtClean="0"/>
                        <a:t>subir  despacio la media hasta la rodilla</a:t>
                      </a:r>
                    </a:p>
                    <a:p>
                      <a:pPr marL="342900" indent="-342900" algn="l">
                        <a:buFont typeface="+mj-lt"/>
                        <a:buAutoNum type="arabicPeriod"/>
                      </a:pPr>
                      <a:r>
                        <a:rPr lang="es-ES" sz="1100" dirty="0" smtClean="0"/>
                        <a:t>Repetir la operación para la otra pierna</a:t>
                      </a:r>
                    </a:p>
                    <a:p>
                      <a:pPr marL="342900" indent="-342900" algn="l">
                        <a:buFont typeface="+mj-lt"/>
                        <a:buAutoNum type="arabicPeriod"/>
                      </a:pPr>
                      <a:r>
                        <a:rPr lang="es-ES" sz="1100" dirty="0" smtClean="0"/>
                        <a:t>Ponerse de pie. </a:t>
                      </a:r>
                    </a:p>
                    <a:p>
                      <a:pPr marL="342900" indent="-342900" algn="l">
                        <a:buFont typeface="+mj-lt"/>
                        <a:buAutoNum type="arabicPeriod"/>
                      </a:pPr>
                      <a:r>
                        <a:rPr lang="es-ES" sz="1100" dirty="0" smtClean="0"/>
                        <a:t>Terminar de ponerse los </a:t>
                      </a:r>
                      <a:r>
                        <a:rPr lang="es-ES" sz="1100" dirty="0" err="1" smtClean="0"/>
                        <a:t>pantys</a:t>
                      </a:r>
                      <a:r>
                        <a:rPr lang="es-ES" sz="1100" dirty="0" smtClean="0"/>
                        <a:t> hasta que queden bien tensados.  </a:t>
                      </a:r>
                    </a:p>
                    <a:p>
                      <a:pPr marL="342900" indent="-342900" algn="l">
                        <a:buFont typeface="+mj-lt"/>
                        <a:buAutoNum type="arabicPeriod"/>
                      </a:pPr>
                      <a:endParaRPr lang="es-ES" sz="1100" b="0" dirty="0"/>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mj-lt"/>
                        <a:buAutoNum type="arabicPeriod"/>
                      </a:pPr>
                      <a:r>
                        <a:rPr lang="es-ES" sz="1100" dirty="0" smtClean="0"/>
                        <a:t>Tomar la media por ambos lados del puño superior. </a:t>
                      </a:r>
                    </a:p>
                    <a:p>
                      <a:pPr marL="342900" indent="-342900" algn="l">
                        <a:buFont typeface="+mj-lt"/>
                        <a:buAutoNum type="arabicPeriod"/>
                      </a:pPr>
                      <a:r>
                        <a:rPr lang="es-ES" sz="1100" dirty="0" smtClean="0"/>
                        <a:t>Tirar hasta cubrir la máxima cantidad de pie y pierna posible</a:t>
                      </a:r>
                    </a:p>
                    <a:p>
                      <a:pPr marL="342900" indent="-342900" algn="l">
                        <a:buFont typeface="+mj-lt"/>
                        <a:buAutoNum type="arabicPeriod"/>
                      </a:pPr>
                      <a:r>
                        <a:rPr lang="es-ES" sz="1100" dirty="0" smtClean="0"/>
                        <a:t>No </a:t>
                      </a:r>
                      <a:r>
                        <a:rPr lang="es-ES" sz="1100" dirty="0" err="1" smtClean="0"/>
                        <a:t>deiar</a:t>
                      </a:r>
                      <a:r>
                        <a:rPr lang="es-ES" sz="1100" dirty="0" smtClean="0"/>
                        <a:t> que se formen arrugas. Para ello, lo que sobre se doblará </a:t>
                      </a:r>
                    </a:p>
                    <a:p>
                      <a:pPr marL="342900" indent="-342900" algn="l">
                        <a:buFont typeface="+mj-lt"/>
                        <a:buAutoNum type="arabicPeriod"/>
                      </a:pPr>
                      <a:r>
                        <a:rPr lang="es-ES" sz="1100" dirty="0" smtClean="0"/>
                        <a:t>Tirar de la parte superior hasta deshacer el pliegue. </a:t>
                      </a:r>
                    </a:p>
                    <a:p>
                      <a:pPr marL="342900" indent="-342900" algn="l">
                        <a:buFont typeface="+mj-lt"/>
                        <a:buAutoNum type="arabicPeriod"/>
                      </a:pPr>
                      <a:r>
                        <a:rPr lang="es-ES" sz="1100" dirty="0" smtClean="0"/>
                        <a:t>Repetir el procedimiento hasta la total colocación. </a:t>
                      </a:r>
                      <a:endParaRPr lang="es-ES" sz="1100" b="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pPr lvl="0"/>
            <a:r>
              <a:rPr lang="es-ES" sz="3600" dirty="0" smtClean="0"/>
              <a:t>3. CONSEJOS EN LA OFICINA DE FARMACIA </a:t>
            </a:r>
            <a:endParaRPr lang="es-ES" sz="3600" dirty="0"/>
          </a:p>
        </p:txBody>
      </p:sp>
      <p:sp>
        <p:nvSpPr>
          <p:cNvPr id="6" name="5 Marcador de texto"/>
          <p:cNvSpPr>
            <a:spLocks noGrp="1"/>
          </p:cNvSpPr>
          <p:nvPr>
            <p:ph type="body" idx="1"/>
          </p:nvPr>
        </p:nvSpPr>
        <p:spPr/>
        <p:txBody>
          <a:bodyPr/>
          <a:lstStyle/>
          <a:p>
            <a:pPr algn="ctr"/>
            <a:r>
              <a:rPr lang="es-ES" dirty="0" smtClean="0"/>
              <a:t>Prevención </a:t>
            </a:r>
          </a:p>
        </p:txBody>
      </p:sp>
      <p:sp>
        <p:nvSpPr>
          <p:cNvPr id="7" name="6 Marcador de texto"/>
          <p:cNvSpPr>
            <a:spLocks noGrp="1"/>
          </p:cNvSpPr>
          <p:nvPr>
            <p:ph type="body" sz="quarter" idx="3"/>
          </p:nvPr>
        </p:nvSpPr>
        <p:spPr/>
        <p:txBody>
          <a:bodyPr/>
          <a:lstStyle/>
          <a:p>
            <a:pPr algn="ctr"/>
            <a:r>
              <a:rPr lang="es-ES" dirty="0" smtClean="0"/>
              <a:t>Dispensación y financiación</a:t>
            </a:r>
          </a:p>
        </p:txBody>
      </p:sp>
      <p:sp>
        <p:nvSpPr>
          <p:cNvPr id="8" name="7 Marcador de contenido"/>
          <p:cNvSpPr>
            <a:spLocks noGrp="1"/>
          </p:cNvSpPr>
          <p:nvPr>
            <p:ph sz="quarter" idx="4"/>
          </p:nvPr>
        </p:nvSpPr>
        <p:spPr/>
        <p:txBody>
          <a:bodyPr>
            <a:normAutofit/>
          </a:bodyPr>
          <a:lstStyle/>
          <a:p>
            <a:r>
              <a:rPr lang="es-ES" dirty="0" smtClean="0"/>
              <a:t>En la dispensación tendremos que dar al usuario el producto que le ha sido prescrito y que mejor se adapte a sus necesidades. </a:t>
            </a:r>
          </a:p>
          <a:p>
            <a:r>
              <a:rPr lang="es-ES" sz="1600" b="0" i="0" kern="1200" dirty="0" smtClean="0">
                <a:solidFill>
                  <a:schemeClr val="tx1"/>
                </a:solidFill>
                <a:latin typeface="+mn-lt"/>
                <a:ea typeface="+mn-ea"/>
                <a:cs typeface="+mn-cs"/>
              </a:rPr>
              <a:t>Solo las medias de compresión fuerte y extra fuerte están financiadas, son de aportación normal y no necesitan visado. </a:t>
            </a:r>
          </a:p>
          <a:p>
            <a:r>
              <a:rPr lang="es-ES" dirty="0" smtClean="0"/>
              <a:t>En </a:t>
            </a:r>
            <a:r>
              <a:rPr lang="es-ES" dirty="0" smtClean="0"/>
              <a:t>el caso de las medias cortas y largas, se dispensa una media por receta. </a:t>
            </a:r>
          </a:p>
          <a:p>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13</a:t>
            </a:fld>
            <a:endParaRPr lang="es-ES" sz="2800" b="1" kern="1000" dirty="0">
              <a:effectLst>
                <a:outerShdw blurRad="38100" dist="38100" dir="2700000" algn="tl">
                  <a:srgbClr val="000000">
                    <a:alpha val="43137"/>
                  </a:srgbClr>
                </a:outerShdw>
              </a:effectLst>
              <a:latin typeface="+mj-lt"/>
            </a:endParaRPr>
          </a:p>
        </p:txBody>
      </p:sp>
      <p:graphicFrame>
        <p:nvGraphicFramePr>
          <p:cNvPr id="5" name="3 Marcador de contenido"/>
          <p:cNvGraphicFramePr>
            <a:graphicFrameLocks/>
          </p:cNvGraphicFramePr>
          <p:nvPr/>
        </p:nvGraphicFramePr>
        <p:xfrm>
          <a:off x="683568" y="2278080"/>
          <a:ext cx="3816000" cy="4397040"/>
        </p:xfrm>
        <a:graphic>
          <a:graphicData uri="http://schemas.openxmlformats.org/drawingml/2006/table">
            <a:tbl>
              <a:tblPr bandRow="1">
                <a:tableStyleId>{F2DE63D5-997A-4646-A377-4702673A728D}</a:tableStyleId>
              </a:tblPr>
              <a:tblGrid>
                <a:gridCol w="1908000"/>
                <a:gridCol w="1908000"/>
              </a:tblGrid>
              <a:tr h="648000">
                <a:tc>
                  <a:txBody>
                    <a:bodyPr/>
                    <a:lstStyle/>
                    <a:p>
                      <a:pPr algn="ctr"/>
                      <a:r>
                        <a:rPr lang="es-ES" sz="1600" b="1" dirty="0" smtClean="0">
                          <a:solidFill>
                            <a:schemeClr val="accent1"/>
                          </a:solidFill>
                          <a:effectLst>
                            <a:outerShdw blurRad="38100" dist="38100" dir="2700000" algn="tl">
                              <a:srgbClr val="000000">
                                <a:alpha val="43137"/>
                              </a:srgbClr>
                            </a:outerShdw>
                          </a:effectLst>
                        </a:rPr>
                        <a:t>ACTIVIDADES</a:t>
                      </a:r>
                      <a:r>
                        <a:rPr lang="es-ES" sz="1600" b="1" baseline="0" dirty="0" smtClean="0">
                          <a:solidFill>
                            <a:schemeClr val="accent1"/>
                          </a:solidFill>
                          <a:effectLst>
                            <a:outerShdw blurRad="38100" dist="38100" dir="2700000" algn="tl">
                              <a:srgbClr val="000000">
                                <a:alpha val="43137"/>
                              </a:srgbClr>
                            </a:outerShdw>
                          </a:effectLst>
                        </a:rPr>
                        <a:t> RECOMENDABLES</a:t>
                      </a:r>
                      <a:endParaRPr lang="es-ES" sz="1600" b="1" dirty="0">
                        <a:solidFill>
                          <a:schemeClr val="accent1"/>
                        </a:solidFill>
                        <a:effectLst>
                          <a:outerShdw blurRad="38100" dist="38100" dir="2700000" algn="tl">
                            <a:srgbClr val="000000">
                              <a:alpha val="43137"/>
                            </a:srgbClr>
                          </a:outerShdw>
                        </a:effectLst>
                      </a:endParaRPr>
                    </a:p>
                  </a:txBody>
                  <a:tcPr marL="45720" marR="4572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s-ES" sz="1600" b="1" dirty="0" smtClean="0">
                          <a:solidFill>
                            <a:schemeClr val="accent1"/>
                          </a:solidFill>
                          <a:effectLst>
                            <a:outerShdw blurRad="38100" dist="38100" dir="2700000" algn="tl">
                              <a:srgbClr val="000000">
                                <a:alpha val="43137"/>
                              </a:srgbClr>
                            </a:outerShdw>
                          </a:effectLst>
                        </a:rPr>
                        <a:t>ACTIVIDADES PERJUDICIALES</a:t>
                      </a:r>
                      <a:endParaRPr lang="es-ES" sz="1600" b="1" dirty="0">
                        <a:solidFill>
                          <a:schemeClr val="accent1"/>
                        </a:solidFill>
                        <a:effectLst>
                          <a:outerShdw blurRad="38100" dist="38100" dir="2700000" algn="tl">
                            <a:srgbClr val="000000">
                              <a:alpha val="43137"/>
                            </a:srgbClr>
                          </a:outerShdw>
                        </a:effectLst>
                      </a:endParaRP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1">
                        <a:lumMod val="20000"/>
                        <a:lumOff val="80000"/>
                      </a:schemeClr>
                    </a:solidFill>
                  </a:tcPr>
                </a:tc>
              </a:tr>
              <a:tr h="2587487">
                <a:tc>
                  <a:txBody>
                    <a:bodyPr/>
                    <a:lstStyle/>
                    <a:p>
                      <a:pPr>
                        <a:buFont typeface="Arial" pitchFamily="34" charset="0"/>
                        <a:buChar char="•"/>
                      </a:pPr>
                      <a:r>
                        <a:rPr lang="es-ES" sz="1200" dirty="0" smtClean="0"/>
                        <a:t>Sentarse derecho y apoyando la espalda en la</a:t>
                      </a:r>
                      <a:r>
                        <a:rPr lang="es-ES" sz="1200" baseline="0" dirty="0" smtClean="0"/>
                        <a:t> silla</a:t>
                      </a:r>
                    </a:p>
                    <a:p>
                      <a:pPr>
                        <a:buFont typeface="Arial" pitchFamily="34" charset="0"/>
                        <a:buChar char="•"/>
                      </a:pPr>
                      <a:r>
                        <a:rPr lang="es-ES" sz="1200" dirty="0" smtClean="0"/>
                        <a:t>Dormir con los pies ligeramente levantados </a:t>
                      </a:r>
                    </a:p>
                    <a:p>
                      <a:pPr>
                        <a:buFont typeface="Arial" pitchFamily="34" charset="0"/>
                        <a:buChar char="•"/>
                      </a:pPr>
                      <a:r>
                        <a:rPr lang="es-ES" sz="1200" dirty="0" smtClean="0"/>
                        <a:t>Elevar las piernas al mediodía durante media hora,</a:t>
                      </a:r>
                      <a:r>
                        <a:rPr lang="es-ES" sz="1200" baseline="0" dirty="0" smtClean="0"/>
                        <a:t> </a:t>
                      </a:r>
                      <a:r>
                        <a:rPr lang="es-ES" sz="1200" dirty="0" smtClean="0"/>
                        <a:t>aproximadamente  </a:t>
                      </a:r>
                    </a:p>
                    <a:p>
                      <a:pPr>
                        <a:buFont typeface="Arial" pitchFamily="34" charset="0"/>
                        <a:buChar char="•"/>
                      </a:pPr>
                      <a:r>
                        <a:rPr lang="es-ES" sz="1200" dirty="0" smtClean="0"/>
                        <a:t>Practicar</a:t>
                      </a:r>
                      <a:r>
                        <a:rPr lang="es-ES" sz="1200" baseline="0" dirty="0" smtClean="0"/>
                        <a:t> diariamente ejercicio </a:t>
                      </a:r>
                      <a:r>
                        <a:rPr lang="es-ES" sz="1200" dirty="0" smtClean="0"/>
                        <a:t> físico moderado.</a:t>
                      </a:r>
                      <a:r>
                        <a:rPr lang="es-ES" sz="1200" baseline="0" dirty="0" smtClean="0"/>
                        <a:t> </a:t>
                      </a:r>
                      <a:endParaRPr lang="es-ES" sz="1200" dirty="0" smtClean="0"/>
                    </a:p>
                    <a:p>
                      <a:pPr>
                        <a:buFont typeface="Arial" pitchFamily="34" charset="0"/>
                        <a:buChar char="•"/>
                      </a:pPr>
                      <a:r>
                        <a:rPr lang="es-ES" sz="1200" dirty="0" smtClean="0"/>
                        <a:t>Mantener una dieta equilibrada, rica en vitaminas</a:t>
                      </a:r>
                    </a:p>
                    <a:p>
                      <a:pPr>
                        <a:buFont typeface="Arial" pitchFamily="34" charset="0"/>
                        <a:buChar char="•"/>
                      </a:pPr>
                      <a:r>
                        <a:rPr lang="es-ES" sz="1200" dirty="0" smtClean="0"/>
                        <a:t>Evitar el exceso de peso.</a:t>
                      </a:r>
                      <a:r>
                        <a:rPr lang="es-ES" sz="1200" baseline="0" dirty="0" smtClean="0"/>
                        <a:t> </a:t>
                      </a:r>
                      <a:endParaRPr lang="es-ES" sz="1200" dirty="0" smtClean="0"/>
                    </a:p>
                    <a:p>
                      <a:pPr>
                        <a:buFont typeface="Arial" pitchFamily="34" charset="0"/>
                        <a:buChar char="•"/>
                      </a:pPr>
                      <a:r>
                        <a:rPr lang="es-ES" sz="1200" dirty="0" smtClean="0"/>
                        <a:t>Aplicar duchas de agua fría en las piernas desde los tobillos hacia los muslos.</a:t>
                      </a:r>
                      <a:r>
                        <a:rPr lang="es-ES" sz="1200" baseline="0" dirty="0" smtClean="0"/>
                        <a:t> </a:t>
                      </a:r>
                      <a:endParaRPr lang="es-ES" sz="1200" dirty="0" smtClean="0"/>
                    </a:p>
                    <a:p>
                      <a:pPr>
                        <a:buFont typeface="Arial" pitchFamily="34" charset="0"/>
                        <a:buChar char="•"/>
                      </a:pPr>
                      <a:r>
                        <a:rPr lang="es-ES" sz="1200" dirty="0" smtClean="0"/>
                        <a:t> Si es necesario, utilizar medias elásticas  </a:t>
                      </a:r>
                    </a:p>
                  </a:txBody>
                  <a:tcPr marL="45720" marR="45720">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buFont typeface="Arial" pitchFamily="34" charset="0"/>
                        <a:buChar char="•"/>
                      </a:pPr>
                      <a:r>
                        <a:rPr lang="es-ES" sz="1200" dirty="0" smtClean="0"/>
                        <a:t>Cruzar las piernas o doblarlas. </a:t>
                      </a:r>
                    </a:p>
                    <a:p>
                      <a:pPr>
                        <a:buFont typeface="Arial" pitchFamily="34" charset="0"/>
                        <a:buChar char="•"/>
                      </a:pPr>
                      <a:r>
                        <a:rPr lang="es-ES" sz="1200" dirty="0" smtClean="0"/>
                        <a:t>Permanecer de pie, sin moverse o sentado durante</a:t>
                      </a:r>
                      <a:r>
                        <a:rPr lang="es-ES" sz="1200" baseline="0" dirty="0" smtClean="0"/>
                        <a:t> mucho tiempo. </a:t>
                      </a:r>
                      <a:endParaRPr lang="es-ES" sz="1200" dirty="0" smtClean="0"/>
                    </a:p>
                    <a:p>
                      <a:pPr>
                        <a:buFont typeface="Arial" pitchFamily="34" charset="0"/>
                        <a:buChar char="•"/>
                      </a:pPr>
                      <a:r>
                        <a:rPr lang="es-ES" sz="1200" dirty="0" smtClean="0"/>
                        <a:t>Usar tacones altos o demasiado planos. </a:t>
                      </a:r>
                    </a:p>
                    <a:p>
                      <a:pPr>
                        <a:buFont typeface="Arial" pitchFamily="34" charset="0"/>
                        <a:buChar char="•"/>
                      </a:pPr>
                      <a:r>
                        <a:rPr lang="es-ES" sz="1200" dirty="0" smtClean="0"/>
                        <a:t>Realizar depones fuertes</a:t>
                      </a:r>
                    </a:p>
                    <a:p>
                      <a:pPr>
                        <a:buFont typeface="Arial" pitchFamily="34" charset="0"/>
                        <a:buChar char="•"/>
                      </a:pPr>
                      <a:r>
                        <a:rPr lang="es-ES" sz="1200" dirty="0" smtClean="0"/>
                        <a:t>Tomar el sol durante largos periodos</a:t>
                      </a:r>
                      <a:r>
                        <a:rPr lang="es-ES" sz="1200" baseline="0" dirty="0" smtClean="0"/>
                        <a:t> de tiempo</a:t>
                      </a:r>
                      <a:endParaRPr lang="es-ES" sz="1200" dirty="0" smtClean="0"/>
                    </a:p>
                    <a:p>
                      <a:pPr>
                        <a:buFont typeface="Arial" pitchFamily="34" charset="0"/>
                        <a:buChar char="•"/>
                      </a:pPr>
                      <a:r>
                        <a:rPr lang="es-ES" sz="1200" dirty="0" smtClean="0"/>
                        <a:t>Tomar baños muy calientes o prolongados</a:t>
                      </a:r>
                      <a:endParaRPr lang="es-ES" sz="1200" dirty="0"/>
                    </a:p>
                  </a:txBody>
                  <a:tcPr marL="45720" marR="45720">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INDICE</a:t>
            </a:r>
            <a:endParaRPr lang="es-ES" dirty="0"/>
          </a:p>
        </p:txBody>
      </p:sp>
      <p:graphicFrame>
        <p:nvGraphicFramePr>
          <p:cNvPr id="4" name="3 Marcador de contenido"/>
          <p:cNvGraphicFramePr>
            <a:graphicFrameLocks noGrp="1"/>
          </p:cNvGraphicFramePr>
          <p:nvPr>
            <p:ph idx="1"/>
          </p:nvPr>
        </p:nvGraphicFramePr>
        <p:xfrm>
          <a:off x="395536" y="1828800"/>
          <a:ext cx="7704856" cy="2743200"/>
        </p:xfrm>
        <a:graphic>
          <a:graphicData uri="http://schemas.openxmlformats.org/drawingml/2006/table">
            <a:tbl>
              <a:tblPr bandRow="1">
                <a:tableStyleId>{F2DE63D5-997A-4646-A377-4702673A728D}</a:tableStyleId>
              </a:tblPr>
              <a:tblGrid>
                <a:gridCol w="6663659"/>
                <a:gridCol w="1041197"/>
              </a:tblGrid>
              <a:tr h="252000">
                <a:tc>
                  <a:txBody>
                    <a:bodyPr/>
                    <a:lstStyle/>
                    <a:p>
                      <a:pPr marL="514350" indent="-514350" algn="l">
                        <a:buFont typeface="+mj-lt"/>
                        <a:buNone/>
                      </a:pPr>
                      <a:r>
                        <a:rPr lang="es-ES" sz="1800" dirty="0" smtClean="0">
                          <a:latin typeface="+mn-lt"/>
                        </a:rPr>
                        <a:t>1. De la insuficiencia venosa a la variz</a:t>
                      </a:r>
                    </a:p>
                  </a:txBody>
                  <a:tcPr marL="0" marR="0"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r"/>
                      <a:r>
                        <a:rPr lang="es-ES" sz="1800" dirty="0" smtClean="0">
                          <a:latin typeface="+mn-lt"/>
                        </a:rPr>
                        <a:t>3</a:t>
                      </a:r>
                      <a:endParaRPr lang="es-ES" sz="1800" dirty="0">
                        <a:latin typeface="+mn-lt"/>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52000">
                <a:tc>
                  <a:txBody>
                    <a:bodyPr/>
                    <a:lstStyle/>
                    <a:p>
                      <a:pPr marL="457200" lvl="1" indent="0" algn="l">
                        <a:buNone/>
                      </a:pPr>
                      <a:r>
                        <a:rPr lang="es-ES" sz="1800" dirty="0" smtClean="0">
                          <a:latin typeface="+mn-lt"/>
                        </a:rPr>
                        <a:t>1.1. Insuficiencia venosa crónica (IVC)</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4</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457200" lvl="1" indent="0" algn="l">
                        <a:buNone/>
                      </a:pPr>
                      <a:r>
                        <a:rPr lang="es-ES" sz="1800" dirty="0" smtClean="0">
                          <a:latin typeface="+mn-lt"/>
                        </a:rPr>
                        <a:t>1.2. Sintomatología</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5</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457200" lvl="1" indent="0" algn="l">
                        <a:buNone/>
                      </a:pPr>
                      <a:r>
                        <a:rPr lang="es-ES" sz="1800" dirty="0" smtClean="0">
                          <a:latin typeface="+mn-lt"/>
                        </a:rPr>
                        <a:t>1.3. Tratamiento</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6</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0" indent="0" algn="l">
                        <a:buNone/>
                      </a:pPr>
                      <a:r>
                        <a:rPr lang="es-ES" sz="1800" dirty="0" smtClean="0">
                          <a:latin typeface="+mn-lt"/>
                        </a:rPr>
                        <a:t>2. Medias elásticas terapéuticas</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7</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457200" lvl="1" indent="0" algn="l">
                        <a:buNone/>
                      </a:pPr>
                      <a:r>
                        <a:rPr lang="es-ES" sz="1800" dirty="0" smtClean="0">
                          <a:latin typeface="+mn-lt"/>
                        </a:rPr>
                        <a:t>2.1. Clasificación e indicaciones</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8-9</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r>
                        <a:rPr lang="es-ES" sz="1800" dirty="0" smtClean="0">
                          <a:latin typeface="+mn-lt"/>
                        </a:rPr>
                        <a:t>2.2. Contraindicaciones</a:t>
                      </a: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10</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lvl="1" algn="l"/>
                      <a:r>
                        <a:rPr lang="es-ES" sz="1800" kern="1200" dirty="0" smtClean="0">
                          <a:solidFill>
                            <a:schemeClr val="tx1"/>
                          </a:solidFill>
                          <a:latin typeface="+mn-lt"/>
                          <a:ea typeface="+mn-ea"/>
                          <a:cs typeface="+mn-cs"/>
                        </a:rPr>
                        <a:t>2.3. Presentaciones y toma de medidas</a:t>
                      </a:r>
                      <a:endParaRPr lang="es-ES" sz="1800" dirty="0">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11</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lvl="1" algn="l"/>
                      <a:r>
                        <a:rPr lang="es-ES" sz="1800" kern="1200" dirty="0" smtClean="0">
                          <a:solidFill>
                            <a:schemeClr val="tx1"/>
                          </a:solidFill>
                          <a:latin typeface="+mn-lt"/>
                          <a:ea typeface="+mn-ea"/>
                          <a:cs typeface="+mn-cs"/>
                        </a:rPr>
                        <a:t>2.4. Colocación de las medias</a:t>
                      </a:r>
                      <a:endParaRPr lang="es-ES" sz="1800" dirty="0">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800" dirty="0" smtClean="0">
                          <a:latin typeface="+mn-lt"/>
                        </a:rPr>
                        <a:t>12</a:t>
                      </a:r>
                      <a:endParaRPr lang="es-ES" sz="1800" dirty="0">
                        <a:latin typeface="+mn-lt"/>
                      </a:endParaRPr>
                    </a:p>
                  </a:txBody>
                  <a:tcPr marL="0" marR="0" marT="0" marB="0" anchor="ctr">
                    <a:lnR w="12700" cap="flat" cmpd="sng" algn="ctr">
                      <a:noFill/>
                      <a:prstDash val="solid"/>
                      <a:round/>
                      <a:headEnd type="none" w="med" len="med"/>
                      <a:tailEnd type="none" w="med" len="med"/>
                    </a:lnR>
                  </a:tcPr>
                </a:tc>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tx1"/>
                          </a:solidFill>
                          <a:latin typeface="+mn-lt"/>
                          <a:ea typeface="+mn-ea"/>
                          <a:cs typeface="+mn-cs"/>
                        </a:rPr>
                        <a:t>3. Consejos en la oficina de farmacia</a:t>
                      </a:r>
                      <a:endParaRPr lang="es-ES" sz="1800" dirty="0">
                        <a:latin typeface="+mn-lt"/>
                      </a:endParaRPr>
                    </a:p>
                  </a:txBody>
                  <a:tcPr marL="0" marR="0" marT="0"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s-ES" sz="1800" dirty="0" smtClean="0">
                          <a:latin typeface="+mn-lt"/>
                        </a:rPr>
                        <a:t>13</a:t>
                      </a:r>
                      <a:endParaRPr lang="es-ES" sz="1800" dirty="0">
                        <a:latin typeface="+mn-lt"/>
                      </a:endParaRPr>
                    </a:p>
                  </a:txBody>
                  <a:tcPr marL="0" marR="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p:txBody>
          <a:bodyPr>
            <a:normAutofit fontScale="85000" lnSpcReduction="20000"/>
          </a:bodyPr>
          <a:lstStyle/>
          <a:p>
            <a:r>
              <a:rPr lang="es-ES" dirty="0"/>
              <a:t>Las varices son una patología que afectan a gran número de personas.</a:t>
            </a:r>
          </a:p>
          <a:p>
            <a:r>
              <a:rPr lang="es-ES" dirty="0"/>
              <a:t>La sangre es bombeada por el corazón a todo el organismo y de las partes más alejadas están las extremidades inferiores</a:t>
            </a:r>
          </a:p>
          <a:p>
            <a:r>
              <a:rPr lang="es-ES" dirty="0"/>
              <a:t>El retorno de la sangre venosa de las extremidades inferiores se realiza:</a:t>
            </a:r>
          </a:p>
          <a:p>
            <a:pPr lvl="1"/>
            <a:r>
              <a:rPr lang="es-ES" dirty="0"/>
              <a:t>Con un sistema venoso superficial (sistema safeno) que lleva el 10 % de la sangre. Presenta dos venas: la safena interna, que recorre toda la pierna y desemboca en la femoral y la safena externa, que desemboca a nivel del hueco poplíteo en el cayado de la safena interna.</a:t>
            </a:r>
          </a:p>
          <a:p>
            <a:pPr lvl="1"/>
            <a:r>
              <a:rPr lang="es-ES" dirty="0"/>
              <a:t>Con una red venosa profunda en los músculos que retorna el 90% de la sangre.</a:t>
            </a:r>
          </a:p>
          <a:p>
            <a:pPr lvl="1"/>
            <a:r>
              <a:rPr lang="es-ES" dirty="0"/>
              <a:t>En algunos lugares se pueden encontrar venas perforantes.</a:t>
            </a:r>
          </a:p>
          <a:p>
            <a:r>
              <a:rPr lang="es-ES" dirty="0"/>
              <a:t>La sangre fluye hacia el corazón ayudada por la contracción de los músculos.</a:t>
            </a:r>
          </a:p>
          <a:p>
            <a:r>
              <a:rPr lang="es-ES" dirty="0"/>
              <a:t>Existe un sistema de válvulas en la venas que impiden el retroceso de la sangre por la fuerza de la gravedad.</a:t>
            </a:r>
          </a:p>
          <a:p>
            <a:r>
              <a:rPr lang="es-ES" dirty="0" smtClean="0"/>
              <a:t> Ciertas actividades como el caminar o la respiración facilitan el retorno de la sangre. </a:t>
            </a:r>
          </a:p>
          <a:p>
            <a:r>
              <a:rPr lang="es-ES" dirty="0" smtClean="0"/>
              <a:t>Al retorno de la sangre se van a oponer los siguientes factores:</a:t>
            </a:r>
          </a:p>
          <a:p>
            <a:pPr lvl="1"/>
            <a:r>
              <a:rPr lang="es-ES" dirty="0" smtClean="0"/>
              <a:t>La fuerza de la gravedad, que tiende a que la sangre se estanque en los tobillos</a:t>
            </a:r>
          </a:p>
          <a:p>
            <a:pPr lvl="1"/>
            <a:r>
              <a:rPr lang="es-ES" dirty="0" smtClean="0"/>
              <a:t>La elasticidad de las venas, que si se pierde, dificultará el retorno.</a:t>
            </a:r>
          </a:p>
          <a:p>
            <a:pPr lvl="1"/>
            <a:r>
              <a:rPr lang="es-ES" dirty="0" smtClean="0"/>
              <a:t>La presión abdominal: cuando hay estreñimiento, durante el embarazo…</a:t>
            </a:r>
          </a:p>
          <a:p>
            <a:pPr marL="0" indent="0">
              <a:buNone/>
            </a:pPr>
            <a:endParaRPr lang="es-ES" dirty="0" smtClean="0"/>
          </a:p>
          <a:p>
            <a:pPr marL="0" indent="0">
              <a:buNone/>
            </a:pPr>
            <a:r>
              <a:rPr lang="es-ES" dirty="0" smtClean="0"/>
              <a:t>Por estos motivos resulta difícil mantener el flujo sanguíneo en las piernas </a:t>
            </a:r>
          </a:p>
          <a:p>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p:txBody>
          <a:bodyPr>
            <a:normAutofit fontScale="90000"/>
          </a:bodyPr>
          <a:lstStyle/>
          <a:p>
            <a:r>
              <a:rPr lang="es-ES" dirty="0" smtClean="0"/>
              <a:t>1. DE LA INSUFICIENCIA VENOSA A LA VARIZ</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73217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5"/>
            <a:ext cx="5095478" cy="4351338"/>
          </a:xfrm>
        </p:spPr>
        <p:txBody>
          <a:bodyPr>
            <a:normAutofit/>
          </a:bodyPr>
          <a:lstStyle/>
          <a:p>
            <a:r>
              <a:rPr lang="es-ES" dirty="0"/>
              <a:t>Cuando las válvulas no cierran bien, la vena se ensancha se empieza a formar la </a:t>
            </a:r>
            <a:r>
              <a:rPr lang="es-ES" dirty="0" smtClean="0"/>
              <a:t>variz. </a:t>
            </a:r>
            <a:endParaRPr lang="es-ES" dirty="0"/>
          </a:p>
          <a:p>
            <a:r>
              <a:rPr lang="es-ES" dirty="0"/>
              <a:t>La insuficiencia venosa crónica (IVC) es el cuadro clínico ocasionado por los cambios en las extremidades inferiores, resultado del estasis o estancamiento prolongado en las venas y capilares venosos debido, generalmente, a una hipertensión venosa</a:t>
            </a:r>
            <a:r>
              <a:rPr lang="es-ES" dirty="0" smtClean="0"/>
              <a:t>. </a:t>
            </a:r>
          </a:p>
          <a:p>
            <a:r>
              <a:rPr lang="es-ES" dirty="0" smtClean="0"/>
              <a:t>Las causas más frecuentes de IVC son las varices y el síndrome </a:t>
            </a:r>
            <a:r>
              <a:rPr lang="es-ES" dirty="0" err="1" smtClean="0"/>
              <a:t>posflebítico</a:t>
            </a:r>
            <a:r>
              <a:rPr lang="es-ES" dirty="0" smtClean="0"/>
              <a:t>.</a:t>
            </a:r>
          </a:p>
          <a:p>
            <a:r>
              <a:rPr lang="es-ES" dirty="0" smtClean="0"/>
              <a:t>Las varices reciben el nombre de síndrome </a:t>
            </a:r>
            <a:r>
              <a:rPr lang="es-ES" dirty="0" err="1" smtClean="0"/>
              <a:t>prevaricoso</a:t>
            </a:r>
            <a:r>
              <a:rPr lang="es-ES" dirty="0" smtClean="0"/>
              <a:t>, en los estadios iniciales, o síndrome varicoso, si el proceso ya esté avanzado.</a:t>
            </a:r>
          </a:p>
          <a:p>
            <a:r>
              <a:rPr lang="es-ES" dirty="0" smtClean="0"/>
              <a:t>Las varices son dilataciones permanentes de las venas, localizadas sobre todo en las piernas y que, con frecuencia, son tortuosas.</a:t>
            </a:r>
          </a:p>
          <a:p>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p:txBody>
          <a:bodyPr>
            <a:normAutofit fontScale="90000"/>
          </a:bodyPr>
          <a:lstStyle/>
          <a:p>
            <a:r>
              <a:rPr lang="es-ES" dirty="0" smtClean="0"/>
              <a:t>1.1. INSUFICIENCIA VENOSA CRÓNICA (IVC)</a:t>
            </a:r>
            <a:endParaRPr lang="es-ES" dirty="0"/>
          </a:p>
        </p:txBody>
      </p:sp>
      <p:pic>
        <p:nvPicPr>
          <p:cNvPr id="4" name="Picture 3">
            <a:extLst>
              <a:ext uri="{FF2B5EF4-FFF2-40B4-BE49-F238E27FC236}">
                <a16:creationId xmlns="" xmlns:a16="http://schemas.microsoft.com/office/drawing/2014/main" id="{3876FF08-C838-4798-A3E5-C8C59FC50653}"/>
              </a:ext>
            </a:extLst>
          </p:cNvPr>
          <p:cNvPicPr>
            <a:picLocks noChangeAspect="1"/>
          </p:cNvPicPr>
          <p:nvPr/>
        </p:nvPicPr>
        <p:blipFill>
          <a:blip r:embed="rId2" cstate="print"/>
          <a:stretch>
            <a:fillRect/>
          </a:stretch>
        </p:blipFill>
        <p:spPr>
          <a:xfrm>
            <a:off x="6372200" y="1916832"/>
            <a:ext cx="2344526" cy="1688379"/>
          </a:xfrm>
          <a:prstGeom prst="rect">
            <a:avLst/>
          </a:prstGeom>
        </p:spPr>
      </p:pic>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4</a:t>
            </a:fld>
            <a:endParaRPr lang="es-ES" sz="2800" b="1" kern="1000" dirty="0">
              <a:effectLst>
                <a:outerShdw blurRad="38100" dist="38100" dir="2700000" algn="tl">
                  <a:srgbClr val="000000">
                    <a:alpha val="43137"/>
                  </a:srgbClr>
                </a:outerShdw>
              </a:effectLst>
              <a:latin typeface="+mj-lt"/>
            </a:endParaRPr>
          </a:p>
        </p:txBody>
      </p:sp>
      <p:pic>
        <p:nvPicPr>
          <p:cNvPr id="6" name="Picture 4">
            <a:extLst>
              <a:ext uri="{FF2B5EF4-FFF2-40B4-BE49-F238E27FC236}">
                <a16:creationId xmlns="" xmlns:a16="http://schemas.microsoft.com/office/drawing/2014/main" id="{72FE2DA5-8A40-4960-9132-36D66F70D68B}"/>
              </a:ext>
            </a:extLst>
          </p:cNvPr>
          <p:cNvPicPr>
            <a:picLocks noChangeAspect="1"/>
          </p:cNvPicPr>
          <p:nvPr/>
        </p:nvPicPr>
        <p:blipFill>
          <a:blip r:embed="rId3" cstate="print"/>
          <a:stretch>
            <a:fillRect/>
          </a:stretch>
        </p:blipFill>
        <p:spPr>
          <a:xfrm>
            <a:off x="6228184" y="3717032"/>
            <a:ext cx="2402923" cy="1839738"/>
          </a:xfrm>
          <a:prstGeom prst="rect">
            <a:avLst/>
          </a:prstGeom>
        </p:spPr>
      </p:pic>
    </p:spTree>
    <p:extLst>
      <p:ext uri="{BB962C8B-B14F-4D97-AF65-F5344CB8AC3E}">
        <p14:creationId xmlns="" xmlns:p14="http://schemas.microsoft.com/office/powerpoint/2010/main" val="161400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4"/>
            <a:ext cx="7886700" cy="4699719"/>
          </a:xfrm>
        </p:spPr>
        <p:txBody>
          <a:bodyPr>
            <a:normAutofit/>
          </a:bodyPr>
          <a:lstStyle/>
          <a:p>
            <a:r>
              <a:rPr lang="es-ES" dirty="0"/>
              <a:t>Las personas que sufren IVC tienen síntomas variados, algunos asintomáticos y otros tienen los siguientes síntomas:</a:t>
            </a:r>
          </a:p>
          <a:p>
            <a:pPr lvl="1"/>
            <a:r>
              <a:rPr lang="es-ES" dirty="0"/>
              <a:t>Sensación de piernas pesadas, edema y hormigueo.</a:t>
            </a:r>
          </a:p>
          <a:p>
            <a:pPr lvl="1"/>
            <a:r>
              <a:rPr lang="es-ES" dirty="0"/>
              <a:t>Aumento progresivo de la insuficiencia valvular provocando dolor, pesadez y sensación de cansancio que aumentan estando de pie</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marL="0" indent="0">
              <a:buNone/>
            </a:pPr>
            <a:r>
              <a:rPr lang="es-ES" dirty="0"/>
              <a:t> Las varices se diagnostican mediante exploración física, eco-</a:t>
            </a:r>
            <a:r>
              <a:rPr lang="es-ES" dirty="0" err="1"/>
              <a:t>doppler</a:t>
            </a:r>
            <a:r>
              <a:rPr lang="es-ES" dirty="0"/>
              <a:t> y la flebografía de contraste.</a:t>
            </a:r>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p:txBody>
          <a:bodyPr>
            <a:normAutofit/>
          </a:bodyPr>
          <a:lstStyle/>
          <a:p>
            <a:r>
              <a:rPr lang="es-ES" sz="3600" dirty="0" smtClean="0"/>
              <a:t>1.2. SINTOMATOLOGÍA</a:t>
            </a:r>
            <a:endParaRPr lang="es-ES" sz="3600" dirty="0"/>
          </a:p>
        </p:txBody>
      </p:sp>
      <p:graphicFrame>
        <p:nvGraphicFramePr>
          <p:cNvPr id="4" name="Table 5">
            <a:extLst>
              <a:ext uri="{FF2B5EF4-FFF2-40B4-BE49-F238E27FC236}">
                <a16:creationId xmlns="" xmlns:a16="http://schemas.microsoft.com/office/drawing/2014/main" id="{DD8E27B2-A04D-4EC6-8CE3-B75C365C235C}"/>
              </a:ext>
            </a:extLst>
          </p:cNvPr>
          <p:cNvGraphicFramePr>
            <a:graphicFrameLocks noGrp="1"/>
          </p:cNvGraphicFramePr>
          <p:nvPr>
            <p:extLst>
              <p:ext uri="{D42A27DB-BD31-4B8C-83A1-F6EECF244321}">
                <p14:modId xmlns="" xmlns:p14="http://schemas.microsoft.com/office/powerpoint/2010/main" val="914489428"/>
              </p:ext>
            </p:extLst>
          </p:nvPr>
        </p:nvGraphicFramePr>
        <p:xfrm>
          <a:off x="755576" y="3284984"/>
          <a:ext cx="7416824" cy="2246055"/>
        </p:xfrm>
        <a:graphic>
          <a:graphicData uri="http://schemas.openxmlformats.org/drawingml/2006/table">
            <a:tbl>
              <a:tblPr firstRow="1" bandRow="1">
                <a:tableStyleId>{5C22544A-7EE6-4342-B048-85BDC9FD1C3A}</a:tableStyleId>
              </a:tblPr>
              <a:tblGrid>
                <a:gridCol w="3708412">
                  <a:extLst>
                    <a:ext uri="{9D8B030D-6E8A-4147-A177-3AD203B41FA5}">
                      <a16:colId xmlns="" xmlns:a16="http://schemas.microsoft.com/office/drawing/2014/main" val="1761624474"/>
                    </a:ext>
                  </a:extLst>
                </a:gridCol>
                <a:gridCol w="3708412">
                  <a:extLst>
                    <a:ext uri="{9D8B030D-6E8A-4147-A177-3AD203B41FA5}">
                      <a16:colId xmlns="" xmlns:a16="http://schemas.microsoft.com/office/drawing/2014/main" val="2692258713"/>
                    </a:ext>
                  </a:extLst>
                </a:gridCol>
              </a:tblGrid>
              <a:tr h="403245">
                <a:tc>
                  <a:txBody>
                    <a:bodyPr/>
                    <a:lstStyle/>
                    <a:p>
                      <a:r>
                        <a:rPr lang="es-ES" sz="1400" dirty="0"/>
                        <a:t>Estado clínico</a:t>
                      </a:r>
                    </a:p>
                  </a:txBody>
                  <a:tcPr/>
                </a:tc>
                <a:tc>
                  <a:txBody>
                    <a:bodyPr/>
                    <a:lstStyle/>
                    <a:p>
                      <a:r>
                        <a:rPr lang="es-ES" sz="1400" dirty="0"/>
                        <a:t>Lesiones</a:t>
                      </a:r>
                    </a:p>
                  </a:txBody>
                  <a:tcPr/>
                </a:tc>
                <a:extLst>
                  <a:ext uri="{0D108BD9-81ED-4DB2-BD59-A6C34878D82A}">
                    <a16:rowId xmlns="" xmlns:a16="http://schemas.microsoft.com/office/drawing/2014/main" val="3004932961"/>
                  </a:ext>
                </a:extLst>
              </a:tr>
              <a:tr h="403245">
                <a:tc>
                  <a:txBody>
                    <a:bodyPr/>
                    <a:lstStyle/>
                    <a:p>
                      <a:r>
                        <a:rPr lang="es-ES" sz="1400" dirty="0"/>
                        <a:t>Asintomáticas (importancia estética)</a:t>
                      </a:r>
                    </a:p>
                  </a:txBody>
                  <a:tcPr/>
                </a:tc>
                <a:tc>
                  <a:txBody>
                    <a:bodyPr/>
                    <a:lstStyle/>
                    <a:p>
                      <a:r>
                        <a:rPr lang="es-ES" sz="1400" dirty="0"/>
                        <a:t>Telangiectasias, varicosidades cutáneas, venas varicosas localizadas.</a:t>
                      </a:r>
                    </a:p>
                  </a:txBody>
                  <a:tcPr/>
                </a:tc>
                <a:extLst>
                  <a:ext uri="{0D108BD9-81ED-4DB2-BD59-A6C34878D82A}">
                    <a16:rowId xmlns="" xmlns:a16="http://schemas.microsoft.com/office/drawing/2014/main" val="2890826422"/>
                  </a:ext>
                </a:extLst>
              </a:tr>
              <a:tr h="403245">
                <a:tc>
                  <a:txBody>
                    <a:bodyPr/>
                    <a:lstStyle/>
                    <a:p>
                      <a:r>
                        <a:rPr lang="es-ES" sz="1400" dirty="0"/>
                        <a:t>Sintomáticas (ortostatismo)</a:t>
                      </a:r>
                    </a:p>
                  </a:txBody>
                  <a:tcPr/>
                </a:tc>
                <a:tc>
                  <a:txBody>
                    <a:bodyPr/>
                    <a:lstStyle/>
                    <a:p>
                      <a:r>
                        <a:rPr lang="es-ES" sz="1400" dirty="0"/>
                        <a:t>Varices tronculares (safenas/perforantes). Varices de mediano y gran calibre. Edema.</a:t>
                      </a:r>
                    </a:p>
                  </a:txBody>
                  <a:tcPr/>
                </a:tc>
                <a:extLst>
                  <a:ext uri="{0D108BD9-81ED-4DB2-BD59-A6C34878D82A}">
                    <a16:rowId xmlns="" xmlns:a16="http://schemas.microsoft.com/office/drawing/2014/main" val="2435427188"/>
                  </a:ext>
                </a:extLst>
              </a:tr>
              <a:tr h="403245">
                <a:tc>
                  <a:txBody>
                    <a:bodyPr/>
                    <a:lstStyle/>
                    <a:p>
                      <a:r>
                        <a:rPr lang="es-ES" sz="1400" dirty="0"/>
                        <a:t>Lesiones tróficas cutáneas</a:t>
                      </a:r>
                    </a:p>
                  </a:txBody>
                  <a:tcPr/>
                </a:tc>
                <a:tc>
                  <a:txBody>
                    <a:bodyPr/>
                    <a:lstStyle/>
                    <a:p>
                      <a:r>
                        <a:rPr lang="es-ES" sz="1400" dirty="0"/>
                        <a:t>Pigmentación. Atrofia blanca. Induración</a:t>
                      </a:r>
                    </a:p>
                  </a:txBody>
                  <a:tcPr/>
                </a:tc>
                <a:extLst>
                  <a:ext uri="{0D108BD9-81ED-4DB2-BD59-A6C34878D82A}">
                    <a16:rowId xmlns="" xmlns:a16="http://schemas.microsoft.com/office/drawing/2014/main" val="1458981167"/>
                  </a:ext>
                </a:extLst>
              </a:tr>
              <a:tr h="403245">
                <a:tc>
                  <a:txBody>
                    <a:bodyPr/>
                    <a:lstStyle/>
                    <a:p>
                      <a:r>
                        <a:rPr lang="es-ES" sz="1400" dirty="0"/>
                        <a:t>Úlcera </a:t>
                      </a:r>
                      <a:r>
                        <a:rPr lang="es-ES" sz="1400" dirty="0" err="1"/>
                        <a:t>flebostótica</a:t>
                      </a:r>
                      <a:endParaRPr lang="es-ES" sz="1400" dirty="0"/>
                    </a:p>
                  </a:txBody>
                  <a:tcPr/>
                </a:tc>
                <a:tc>
                  <a:txBody>
                    <a:bodyPr/>
                    <a:lstStyle/>
                    <a:p>
                      <a:endParaRPr lang="es-ES" sz="1400" dirty="0"/>
                    </a:p>
                  </a:txBody>
                  <a:tcPr/>
                </a:tc>
                <a:extLst>
                  <a:ext uri="{0D108BD9-81ED-4DB2-BD59-A6C34878D82A}">
                    <a16:rowId xmlns="" xmlns:a16="http://schemas.microsoft.com/office/drawing/2014/main" val="1151666812"/>
                  </a:ext>
                </a:extLst>
              </a:tr>
            </a:tbl>
          </a:graphicData>
        </a:graphic>
      </p:graphicFrame>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5</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313378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4"/>
            <a:ext cx="7886700" cy="4699719"/>
          </a:xfrm>
        </p:spPr>
        <p:txBody>
          <a:bodyPr>
            <a:normAutofit/>
          </a:bodyPr>
          <a:lstStyle/>
          <a:p>
            <a:r>
              <a:rPr lang="es-ES" dirty="0"/>
              <a:t>Las varices son incurables, por lo que el tratamiento es paliativo, no curativo.</a:t>
            </a:r>
          </a:p>
          <a:p>
            <a:r>
              <a:rPr lang="es-ES" dirty="0"/>
              <a:t>Tratamiento farmacológico: alivia los síntomas y mejora el retorno venoso.</a:t>
            </a:r>
          </a:p>
          <a:p>
            <a:pPr lvl="1"/>
            <a:r>
              <a:rPr lang="es-ES" dirty="0"/>
              <a:t>Se utilizan analgésicos para aliviar los dolores.</a:t>
            </a:r>
          </a:p>
          <a:p>
            <a:pPr lvl="1"/>
            <a:r>
              <a:rPr lang="es-ES" dirty="0"/>
              <a:t>Se aplican tónicos venosos para que aumente el retorno venoso.</a:t>
            </a:r>
          </a:p>
          <a:p>
            <a:pPr lvl="1"/>
            <a:r>
              <a:rPr lang="es-ES" dirty="0"/>
              <a:t>Se prescriben  medicamentos que disminuyen la permeabilidad capilar.</a:t>
            </a:r>
          </a:p>
          <a:p>
            <a:r>
              <a:rPr lang="es-ES" dirty="0"/>
              <a:t>Tratamiento quirúrgico:  se extrae la vena varicosa, pero pueden aparecer nuevas varices.</a:t>
            </a:r>
          </a:p>
          <a:p>
            <a:r>
              <a:rPr lang="es-ES" dirty="0"/>
              <a:t>Escleroterapia: se administran sustancias que producen inflamación de endotelio venoso y a continuación se produce la coaptación de las paredes. </a:t>
            </a:r>
          </a:p>
          <a:p>
            <a:r>
              <a:rPr lang="es-ES" dirty="0"/>
              <a:t>Compresión: es el tratamiento más utilizado. Se basa en activar el flujo sanguíneo movilizando la sangre, mediante vendajes compresivo o medias terapéuticas.</a:t>
            </a:r>
          </a:p>
          <a:p>
            <a:pPr lvl="1"/>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p:txBody>
          <a:bodyPr>
            <a:normAutofit/>
          </a:bodyPr>
          <a:lstStyle/>
          <a:p>
            <a:r>
              <a:rPr lang="es-ES" sz="3600" dirty="0" smtClean="0"/>
              <a:t>1.3. TRATAMIENTO</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6</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11170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5"/>
            <a:ext cx="5311502" cy="1171328"/>
          </a:xfrm>
        </p:spPr>
        <p:txBody>
          <a:bodyPr>
            <a:noAutofit/>
          </a:bodyPr>
          <a:lstStyle/>
          <a:p>
            <a:r>
              <a:rPr lang="es-ES" sz="1400" dirty="0" smtClean="0"/>
              <a:t>Las medias elásticas terapéuticas son un sistema de compresión controlado destinado a las extremidades inferiores con el fin de mejorar el retorno venoso. </a:t>
            </a:r>
          </a:p>
          <a:p>
            <a:r>
              <a:rPr lang="es-ES" sz="1400" dirty="0" smtClean="0"/>
              <a:t>Gracias </a:t>
            </a:r>
            <a:r>
              <a:rPr lang="es-ES" sz="1400" dirty="0"/>
              <a:t>a la acción de las medias, se disminuye el diámetro de la vena, permitiendo el funcionamiento de las </a:t>
            </a:r>
            <a:r>
              <a:rPr lang="es-ES" sz="1400" dirty="0" smtClean="0"/>
              <a:t>válvulas. </a:t>
            </a:r>
            <a:endParaRPr lang="es-ES" sz="1400"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a:xfrm>
            <a:off x="628650" y="365126"/>
            <a:ext cx="7111702" cy="945498"/>
          </a:xfrm>
        </p:spPr>
        <p:txBody>
          <a:bodyPr>
            <a:normAutofit fontScale="90000"/>
          </a:bodyPr>
          <a:lstStyle/>
          <a:p>
            <a:r>
              <a:rPr lang="es-ES" dirty="0" smtClean="0"/>
              <a:t>2. MEDIAS ELÁSTICAS TERAPÉUTICAS</a:t>
            </a:r>
            <a:endParaRPr lang="es-ES" dirty="0"/>
          </a:p>
        </p:txBody>
      </p:sp>
      <p:grpSp>
        <p:nvGrpSpPr>
          <p:cNvPr id="10" name="9 Grupo"/>
          <p:cNvGrpSpPr/>
          <p:nvPr/>
        </p:nvGrpSpPr>
        <p:grpSpPr>
          <a:xfrm>
            <a:off x="6012160" y="1772816"/>
            <a:ext cx="2922804" cy="1152128"/>
            <a:chOff x="1210579" y="2996952"/>
            <a:chExt cx="5803825" cy="2304256"/>
          </a:xfrm>
        </p:grpSpPr>
        <p:pic>
          <p:nvPicPr>
            <p:cNvPr id="5" name="Picture 4">
              <a:extLst>
                <a:ext uri="{FF2B5EF4-FFF2-40B4-BE49-F238E27FC236}">
                  <a16:creationId xmlns="" xmlns:a16="http://schemas.microsoft.com/office/drawing/2014/main" id="{CA83F820-2568-40DD-9AC3-FE6E0DF8C893}"/>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3059832" y="2996952"/>
              <a:ext cx="1901011" cy="2304256"/>
            </a:xfrm>
            <a:prstGeom prst="rect">
              <a:avLst/>
            </a:prstGeom>
          </p:spPr>
        </p:pic>
        <p:sp>
          <p:nvSpPr>
            <p:cNvPr id="6" name="Speech Bubble: Rectangle 5">
              <a:extLst>
                <a:ext uri="{FF2B5EF4-FFF2-40B4-BE49-F238E27FC236}">
                  <a16:creationId xmlns="" xmlns:a16="http://schemas.microsoft.com/office/drawing/2014/main" id="{A4798130-A54E-423A-82BB-647A26CC2756}"/>
                </a:ext>
              </a:extLst>
            </p:cNvPr>
            <p:cNvSpPr/>
            <p:nvPr/>
          </p:nvSpPr>
          <p:spPr>
            <a:xfrm>
              <a:off x="5214204" y="3573016"/>
              <a:ext cx="1800200" cy="1008112"/>
            </a:xfrm>
            <a:prstGeom prst="wedgeRectCallout">
              <a:avLst>
                <a:gd name="adj1" fmla="val -71082"/>
                <a:gd name="adj2" fmla="val -22830"/>
              </a:avLst>
            </a:prstGeom>
            <a:ln/>
          </p:spPr>
          <p:style>
            <a:lnRef idx="2">
              <a:schemeClr val="accent2"/>
            </a:lnRef>
            <a:fillRef idx="1">
              <a:schemeClr val="lt1"/>
            </a:fillRef>
            <a:effectRef idx="0">
              <a:schemeClr val="accent2"/>
            </a:effectRef>
            <a:fontRef idx="minor">
              <a:schemeClr val="dk1"/>
            </a:fontRef>
          </p:style>
          <p:txBody>
            <a:bodyPr rtlCol="0" anchor="ctr"/>
            <a:lstStyle/>
            <a:p>
              <a:pPr algn="l"/>
              <a:r>
                <a:rPr lang="es-ES" sz="1100" dirty="0"/>
                <a:t>Sin media</a:t>
              </a:r>
            </a:p>
            <a:p>
              <a:r>
                <a:rPr lang="es-ES" sz="1100" dirty="0"/>
                <a:t>terapéutica</a:t>
              </a:r>
            </a:p>
          </p:txBody>
        </p:sp>
        <p:sp>
          <p:nvSpPr>
            <p:cNvPr id="7" name="Speech Bubble: Rectangle 6">
              <a:extLst>
                <a:ext uri="{FF2B5EF4-FFF2-40B4-BE49-F238E27FC236}">
                  <a16:creationId xmlns="" xmlns:a16="http://schemas.microsoft.com/office/drawing/2014/main" id="{52652B9F-B749-44AC-AC5C-39EF01D7A15A}"/>
                </a:ext>
              </a:extLst>
            </p:cNvPr>
            <p:cNvSpPr/>
            <p:nvPr/>
          </p:nvSpPr>
          <p:spPr>
            <a:xfrm>
              <a:off x="1210579" y="3573016"/>
              <a:ext cx="1800200" cy="1008112"/>
            </a:xfrm>
            <a:prstGeom prst="wedgeRectCallout">
              <a:avLst>
                <a:gd name="adj1" fmla="val 63393"/>
                <a:gd name="adj2" fmla="val -13087"/>
              </a:avLst>
            </a:prstGeom>
            <a:ln/>
          </p:spPr>
          <p:style>
            <a:lnRef idx="2">
              <a:schemeClr val="accent2"/>
            </a:lnRef>
            <a:fillRef idx="1">
              <a:schemeClr val="lt1"/>
            </a:fillRef>
            <a:effectRef idx="0">
              <a:schemeClr val="accent2"/>
            </a:effectRef>
            <a:fontRef idx="minor">
              <a:schemeClr val="dk1"/>
            </a:fontRef>
          </p:style>
          <p:txBody>
            <a:bodyPr rtlCol="0" anchor="ctr"/>
            <a:lstStyle/>
            <a:p>
              <a:pPr algn="l"/>
              <a:r>
                <a:rPr lang="es-ES" sz="1100" dirty="0"/>
                <a:t>Con media terapéutica</a:t>
              </a:r>
            </a:p>
          </p:txBody>
        </p:sp>
        <p:sp>
          <p:nvSpPr>
            <p:cNvPr id="8" name="Rectangle 7">
              <a:extLst>
                <a:ext uri="{FF2B5EF4-FFF2-40B4-BE49-F238E27FC236}">
                  <a16:creationId xmlns="" xmlns:a16="http://schemas.microsoft.com/office/drawing/2014/main" id="{8D46404A-A2AB-4B6B-ACD9-B76B6E7E65BF}"/>
                </a:ext>
              </a:extLst>
            </p:cNvPr>
            <p:cNvSpPr/>
            <p:nvPr/>
          </p:nvSpPr>
          <p:spPr>
            <a:xfrm>
              <a:off x="3131840" y="4941168"/>
              <a:ext cx="1829003" cy="288032"/>
            </a:xfrm>
            <a:prstGeom prst="rect">
              <a:avLst/>
            </a:prstGeom>
            <a:solidFill>
              <a:schemeClr val="bg1"/>
            </a:solidFill>
            <a:ln w="12700" cap="flat">
              <a:noFill/>
              <a:prstDash val="solid"/>
              <a:miter/>
            </a:ln>
          </p:spPr>
          <p:txBody>
            <a:bodyPr rtlCol="0" anchor="ctr"/>
            <a:lstStyle/>
            <a:p>
              <a:pPr algn="l"/>
              <a:endParaRPr lang="es-ES" dirty="0"/>
            </a:p>
          </p:txBody>
        </p:sp>
      </p:grpSp>
      <p:sp>
        <p:nvSpPr>
          <p:cNvPr id="9" name="8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7</a:t>
            </a:fld>
            <a:endParaRPr lang="es-ES" sz="2800" b="1" kern="1000" dirty="0">
              <a:effectLst>
                <a:outerShdw blurRad="38100" dist="38100" dir="2700000" algn="tl">
                  <a:srgbClr val="000000">
                    <a:alpha val="43137"/>
                  </a:srgbClr>
                </a:outerShdw>
              </a:effectLst>
              <a:latin typeface="+mj-lt"/>
            </a:endParaRPr>
          </a:p>
        </p:txBody>
      </p:sp>
      <p:sp>
        <p:nvSpPr>
          <p:cNvPr id="15" name="Content Placeholder 1">
            <a:extLst>
              <a:ext uri="{FF2B5EF4-FFF2-40B4-BE49-F238E27FC236}">
                <a16:creationId xmlns="" xmlns:a16="http://schemas.microsoft.com/office/drawing/2014/main" id="{E27304AE-7F85-4073-9C1C-139A76C6B543}"/>
              </a:ext>
            </a:extLst>
          </p:cNvPr>
          <p:cNvSpPr txBox="1">
            <a:spLocks/>
          </p:cNvSpPr>
          <p:nvPr/>
        </p:nvSpPr>
        <p:spPr>
          <a:xfrm>
            <a:off x="611560" y="2996953"/>
            <a:ext cx="7776864" cy="3528392"/>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s-ES" sz="1400" dirty="0" smtClean="0"/>
              <a:t>Para que las medias ejerzan su efecto no sólo deben hacer presión en el tobillo sino que la presión debe disminuir a lo largo de la pierna.</a:t>
            </a:r>
          </a:p>
          <a:p>
            <a:pPr marL="228600" indent="-228600">
              <a:lnSpc>
                <a:spcPct val="90000"/>
              </a:lnSpc>
              <a:spcBef>
                <a:spcPts val="1000"/>
              </a:spcBef>
              <a:buFont typeface="Arial" panose="020B0604020202020204" pitchFamily="34" charset="0"/>
              <a:buChar char="•"/>
            </a:pPr>
            <a:r>
              <a:rPr lang="es-ES" sz="1400" dirty="0" smtClean="0"/>
              <a:t>La compresión decreciente facilita el retorno de la sangre venosa desde el tobillo al muslo.</a:t>
            </a:r>
          </a:p>
          <a:p>
            <a:pPr marL="228600" indent="-228600">
              <a:lnSpc>
                <a:spcPct val="90000"/>
              </a:lnSpc>
              <a:spcBef>
                <a:spcPts val="1000"/>
              </a:spcBef>
              <a:buFont typeface="Arial" panose="020B0604020202020204" pitchFamily="34" charset="0"/>
              <a:buChar char="•"/>
            </a:pPr>
            <a:r>
              <a:rPr lang="es-ES" sz="1400" dirty="0" smtClean="0"/>
              <a:t>La compresión decreciente ayuda a mantener el flujo ascendente de la sangre.</a:t>
            </a:r>
          </a:p>
          <a:p>
            <a:pPr marL="228600" indent="-228600">
              <a:lnSpc>
                <a:spcPct val="90000"/>
              </a:lnSpc>
              <a:spcBef>
                <a:spcPts val="1000"/>
              </a:spcBef>
              <a:buFont typeface="Arial" panose="020B0604020202020204" pitchFamily="34" charset="0"/>
              <a:buChar char="•"/>
            </a:pPr>
            <a:r>
              <a:rPr lang="es-ES" sz="1400" dirty="0" smtClean="0"/>
              <a:t>Para conseguir que las distintas presiones a lo largo de la pierna sean correctas la talla empleada debe ser la correcta.</a:t>
            </a:r>
          </a:p>
          <a:p>
            <a:pPr marL="228600" indent="-228600">
              <a:lnSpc>
                <a:spcPct val="90000"/>
              </a:lnSpc>
              <a:spcBef>
                <a:spcPts val="1000"/>
              </a:spcBef>
              <a:buFont typeface="Arial" panose="020B0604020202020204" pitchFamily="34" charset="0"/>
              <a:buChar char="•"/>
            </a:pPr>
            <a:r>
              <a:rPr lang="es-ES" sz="1400" dirty="0" smtClean="0"/>
              <a:t>La media ayuda a la bomba muscular de la pantorrilla, que al andar comprime y relaja rítmicamente las venas profundas. </a:t>
            </a:r>
          </a:p>
          <a:p>
            <a:pPr marL="228600" indent="-228600">
              <a:lnSpc>
                <a:spcPct val="90000"/>
              </a:lnSpc>
              <a:spcBef>
                <a:spcPts val="1000"/>
              </a:spcBef>
              <a:buFont typeface="Arial" panose="020B0604020202020204" pitchFamily="34" charset="0"/>
              <a:buChar char="•"/>
            </a:pPr>
            <a:r>
              <a:rPr lang="es-ES" sz="1400" dirty="0" smtClean="0"/>
              <a:t>Esta presión exterior de la media ayuda a corregir problemas que originan la mala circulación, acelera el flujo sanguíneo, previene la formación de edemas y reduce el riesgo de trombosis.</a:t>
            </a:r>
          </a:p>
          <a:p>
            <a:pPr marL="228600" indent="-228600">
              <a:lnSpc>
                <a:spcPct val="90000"/>
              </a:lnSpc>
              <a:spcBef>
                <a:spcPts val="1000"/>
              </a:spcBef>
              <a:buFont typeface="Arial" panose="020B0604020202020204" pitchFamily="34" charset="0"/>
              <a:buChar char="•"/>
            </a:pPr>
            <a:r>
              <a:rPr lang="es-ES" sz="1400" dirty="0" smtClean="0"/>
              <a:t>Las medias son fáciles de llevar y alivian las molestias de las piernas.</a:t>
            </a:r>
          </a:p>
          <a:p>
            <a:pPr marL="228600" indent="-228600">
              <a:lnSpc>
                <a:spcPct val="90000"/>
              </a:lnSpc>
              <a:spcBef>
                <a:spcPts val="1000"/>
              </a:spcBef>
              <a:buFont typeface="Arial" panose="020B0604020202020204" pitchFamily="34" charset="0"/>
              <a:buChar char="•"/>
            </a:pPr>
            <a:r>
              <a:rPr lang="es-ES" sz="1400" dirty="0" smtClean="0"/>
              <a:t>. El fabricante debe asegurar que las medias mantienen los valores de compresión al menos durante seis meses. </a:t>
            </a:r>
            <a:endParaRPr kumimoji="0" lang="es-ES" sz="1400" b="1" i="0" u="none" strike="noStrike" kern="1200" cap="none" spc="0" normalizeH="0" baseline="0" noProof="0" dirty="0">
              <a:ln>
                <a:noFill/>
              </a:ln>
              <a:solidFill>
                <a:schemeClr val="accent5">
                  <a:lumMod val="75000"/>
                </a:schemeClr>
              </a:solidFill>
              <a:effectLst/>
              <a:uLnTx/>
              <a:uFillTx/>
              <a:latin typeface="+mn-lt"/>
              <a:ea typeface="+mn-ea"/>
              <a:cs typeface="+mn-cs"/>
            </a:endParaRPr>
          </a:p>
        </p:txBody>
      </p:sp>
    </p:spTree>
    <p:extLst>
      <p:ext uri="{BB962C8B-B14F-4D97-AF65-F5344CB8AC3E}">
        <p14:creationId xmlns="" xmlns:p14="http://schemas.microsoft.com/office/powerpoint/2010/main" val="23507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4"/>
            <a:ext cx="7886700" cy="4699719"/>
          </a:xfrm>
        </p:spPr>
        <p:txBody>
          <a:bodyPr>
            <a:normAutofit/>
          </a:bodyPr>
          <a:lstStyle/>
          <a:p>
            <a:r>
              <a:rPr lang="es-ES" dirty="0"/>
              <a:t>En las medias elásticas terapéuticas la compresión la realiza el hilo elástico y se alterna con hilo textil normal. Cuanto mayor es el grosor del hilo elástico, mayor es la compresión que se mide en mm/Hg a nivel del tobillo.</a:t>
            </a:r>
          </a:p>
          <a:p>
            <a:endParaRPr lang="es-ES" dirty="0"/>
          </a:p>
          <a:p>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a:xfrm>
            <a:off x="628650" y="365126"/>
            <a:ext cx="7111702" cy="945498"/>
          </a:xfrm>
        </p:spPr>
        <p:txBody>
          <a:bodyPr>
            <a:normAutofit fontScale="90000"/>
          </a:bodyPr>
          <a:lstStyle/>
          <a:p>
            <a:r>
              <a:rPr lang="es-ES" dirty="0" smtClean="0"/>
              <a:t>2.1. CLASIFICACIÓN E INDICACIONES</a:t>
            </a:r>
            <a:endParaRPr lang="es-ES" dirty="0"/>
          </a:p>
        </p:txBody>
      </p:sp>
      <p:graphicFrame>
        <p:nvGraphicFramePr>
          <p:cNvPr id="4" name="Table 4">
            <a:extLst>
              <a:ext uri="{FF2B5EF4-FFF2-40B4-BE49-F238E27FC236}">
                <a16:creationId xmlns="" xmlns:a16="http://schemas.microsoft.com/office/drawing/2014/main" id="{C9C5E790-57EE-4935-B240-17FD6C0CF963}"/>
              </a:ext>
            </a:extLst>
          </p:cNvPr>
          <p:cNvGraphicFramePr>
            <a:graphicFrameLocks noGrp="1"/>
          </p:cNvGraphicFramePr>
          <p:nvPr>
            <p:extLst>
              <p:ext uri="{D42A27DB-BD31-4B8C-83A1-F6EECF244321}">
                <p14:modId xmlns="" xmlns:p14="http://schemas.microsoft.com/office/powerpoint/2010/main" val="3621880413"/>
              </p:ext>
            </p:extLst>
          </p:nvPr>
        </p:nvGraphicFramePr>
        <p:xfrm>
          <a:off x="1043608" y="3140968"/>
          <a:ext cx="7344816" cy="1630680"/>
        </p:xfrm>
        <a:graphic>
          <a:graphicData uri="http://schemas.openxmlformats.org/drawingml/2006/table">
            <a:tbl>
              <a:tblPr firstRow="1" bandRow="1">
                <a:tableStyleId>{5C22544A-7EE6-4342-B048-85BDC9FD1C3A}</a:tableStyleId>
              </a:tblPr>
              <a:tblGrid>
                <a:gridCol w="1546277">
                  <a:extLst>
                    <a:ext uri="{9D8B030D-6E8A-4147-A177-3AD203B41FA5}">
                      <a16:colId xmlns="" xmlns:a16="http://schemas.microsoft.com/office/drawing/2014/main" val="468237243"/>
                    </a:ext>
                  </a:extLst>
                </a:gridCol>
                <a:gridCol w="5798539">
                  <a:extLst>
                    <a:ext uri="{9D8B030D-6E8A-4147-A177-3AD203B41FA5}">
                      <a16:colId xmlns="" xmlns:a16="http://schemas.microsoft.com/office/drawing/2014/main" val="347320826"/>
                    </a:ext>
                  </a:extLst>
                </a:gridCol>
              </a:tblGrid>
              <a:tr h="370840">
                <a:tc>
                  <a:txBody>
                    <a:bodyPr/>
                    <a:lstStyle/>
                    <a:p>
                      <a:r>
                        <a:rPr lang="es-ES" sz="1400" dirty="0"/>
                        <a:t>Tipo</a:t>
                      </a:r>
                    </a:p>
                  </a:txBody>
                  <a:tcPr/>
                </a:tc>
                <a:tc>
                  <a:txBody>
                    <a:bodyPr/>
                    <a:lstStyle/>
                    <a:p>
                      <a:r>
                        <a:rPr lang="es-ES" sz="1400" dirty="0"/>
                        <a:t>Características</a:t>
                      </a:r>
                    </a:p>
                  </a:txBody>
                  <a:tcPr/>
                </a:tc>
                <a:extLst>
                  <a:ext uri="{0D108BD9-81ED-4DB2-BD59-A6C34878D82A}">
                    <a16:rowId xmlns="" xmlns:a16="http://schemas.microsoft.com/office/drawing/2014/main" val="3285477176"/>
                  </a:ext>
                </a:extLst>
              </a:tr>
              <a:tr h="370840">
                <a:tc>
                  <a:txBody>
                    <a:bodyPr/>
                    <a:lstStyle/>
                    <a:p>
                      <a:r>
                        <a:rPr lang="es-ES" sz="1400" dirty="0"/>
                        <a:t>De descanso</a:t>
                      </a:r>
                    </a:p>
                  </a:txBody>
                  <a:tcPr/>
                </a:tc>
                <a:tc>
                  <a:txBody>
                    <a:bodyPr/>
                    <a:lstStyle/>
                    <a:p>
                      <a:r>
                        <a:rPr lang="es-ES" sz="1400" dirty="0"/>
                        <a:t>Medias de compresión ligera para personas con piernas cansadas</a:t>
                      </a:r>
                    </a:p>
                  </a:txBody>
                  <a:tcPr/>
                </a:tc>
                <a:extLst>
                  <a:ext uri="{0D108BD9-81ED-4DB2-BD59-A6C34878D82A}">
                    <a16:rowId xmlns="" xmlns:a16="http://schemas.microsoft.com/office/drawing/2014/main" val="3034813176"/>
                  </a:ext>
                </a:extLst>
              </a:tr>
              <a:tr h="370840">
                <a:tc>
                  <a:txBody>
                    <a:bodyPr/>
                    <a:lstStyle/>
                    <a:p>
                      <a:r>
                        <a:rPr lang="es-ES" sz="1400" dirty="0" err="1"/>
                        <a:t>Antiembólicas</a:t>
                      </a:r>
                      <a:endParaRPr lang="es-ES" sz="1400" dirty="0"/>
                    </a:p>
                  </a:txBody>
                  <a:tcPr/>
                </a:tc>
                <a:tc>
                  <a:txBody>
                    <a:bodyPr/>
                    <a:lstStyle/>
                    <a:p>
                      <a:r>
                        <a:rPr lang="es-ES" sz="1400" dirty="0"/>
                        <a:t>Se utilizan en pacientes encamados, son de compresión ligera</a:t>
                      </a:r>
                    </a:p>
                  </a:txBody>
                  <a:tcPr/>
                </a:tc>
                <a:extLst>
                  <a:ext uri="{0D108BD9-81ED-4DB2-BD59-A6C34878D82A}">
                    <a16:rowId xmlns="" xmlns:a16="http://schemas.microsoft.com/office/drawing/2014/main" val="3342051312"/>
                  </a:ext>
                </a:extLst>
              </a:tr>
              <a:tr h="370840">
                <a:tc>
                  <a:txBody>
                    <a:bodyPr/>
                    <a:lstStyle/>
                    <a:p>
                      <a:r>
                        <a:rPr lang="es-ES" sz="1400" dirty="0"/>
                        <a:t>Terapéuticas</a:t>
                      </a:r>
                    </a:p>
                  </a:txBody>
                  <a:tcPr/>
                </a:tc>
                <a:tc>
                  <a:txBody>
                    <a:bodyPr/>
                    <a:lstStyle/>
                    <a:p>
                      <a:r>
                        <a:rPr lang="es-ES" sz="1400" dirty="0"/>
                        <a:t>Para patologías diagnosticadas y suelen ser de compresión normal, fuerte o muy fuerte.</a:t>
                      </a:r>
                    </a:p>
                  </a:txBody>
                  <a:tcPr/>
                </a:tc>
                <a:extLst>
                  <a:ext uri="{0D108BD9-81ED-4DB2-BD59-A6C34878D82A}">
                    <a16:rowId xmlns="" xmlns:a16="http://schemas.microsoft.com/office/drawing/2014/main" val="2199244256"/>
                  </a:ext>
                </a:extLst>
              </a:tr>
            </a:tbl>
          </a:graphicData>
        </a:graphic>
      </p:graphicFrame>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8</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293071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27304AE-7F85-4073-9C1C-139A76C6B543}"/>
              </a:ext>
            </a:extLst>
          </p:cNvPr>
          <p:cNvSpPr>
            <a:spLocks noGrp="1"/>
          </p:cNvSpPr>
          <p:nvPr>
            <p:ph idx="1"/>
          </p:nvPr>
        </p:nvSpPr>
        <p:spPr>
          <a:xfrm>
            <a:off x="628650" y="1825624"/>
            <a:ext cx="7886700" cy="4699719"/>
          </a:xfrm>
        </p:spPr>
        <p:txBody>
          <a:bodyPr>
            <a:normAutofit/>
          </a:bodyPr>
          <a:lstStyle/>
          <a:p>
            <a:endParaRPr lang="es-ES" dirty="0"/>
          </a:p>
          <a:p>
            <a:endParaRPr lang="es-ES" dirty="0"/>
          </a:p>
        </p:txBody>
      </p:sp>
      <p:sp>
        <p:nvSpPr>
          <p:cNvPr id="3" name="Title 2">
            <a:extLst>
              <a:ext uri="{FF2B5EF4-FFF2-40B4-BE49-F238E27FC236}">
                <a16:creationId xmlns="" xmlns:a16="http://schemas.microsoft.com/office/drawing/2014/main" id="{2F6FEF63-848A-43AB-AC11-7A1F9821A3FC}"/>
              </a:ext>
            </a:extLst>
          </p:cNvPr>
          <p:cNvSpPr>
            <a:spLocks noGrp="1"/>
          </p:cNvSpPr>
          <p:nvPr>
            <p:ph type="title"/>
          </p:nvPr>
        </p:nvSpPr>
        <p:spPr>
          <a:xfrm>
            <a:off x="628650" y="365126"/>
            <a:ext cx="7111702" cy="945498"/>
          </a:xfrm>
        </p:spPr>
        <p:txBody>
          <a:bodyPr>
            <a:normAutofit fontScale="90000"/>
          </a:bodyPr>
          <a:lstStyle/>
          <a:p>
            <a:r>
              <a:rPr lang="es-ES" dirty="0" smtClean="0"/>
              <a:t>2.1. CLASIFICACIÓN E INDICACIONES</a:t>
            </a:r>
            <a:endParaRPr lang="es-ES" dirty="0"/>
          </a:p>
        </p:txBody>
      </p:sp>
      <p:graphicFrame>
        <p:nvGraphicFramePr>
          <p:cNvPr id="4" name="Table 4">
            <a:extLst>
              <a:ext uri="{FF2B5EF4-FFF2-40B4-BE49-F238E27FC236}">
                <a16:creationId xmlns="" xmlns:a16="http://schemas.microsoft.com/office/drawing/2014/main" id="{C9C5E790-57EE-4935-B240-17FD6C0CF963}"/>
              </a:ext>
            </a:extLst>
          </p:cNvPr>
          <p:cNvGraphicFramePr>
            <a:graphicFrameLocks noGrp="1"/>
          </p:cNvGraphicFramePr>
          <p:nvPr>
            <p:extLst>
              <p:ext uri="{D42A27DB-BD31-4B8C-83A1-F6EECF244321}">
                <p14:modId xmlns="" xmlns:p14="http://schemas.microsoft.com/office/powerpoint/2010/main" val="4263708717"/>
              </p:ext>
            </p:extLst>
          </p:nvPr>
        </p:nvGraphicFramePr>
        <p:xfrm>
          <a:off x="628650" y="1916832"/>
          <a:ext cx="7308301" cy="4033520"/>
        </p:xfrm>
        <a:graphic>
          <a:graphicData uri="http://schemas.openxmlformats.org/drawingml/2006/table">
            <a:tbl>
              <a:tblPr firstRow="1" bandRow="1">
                <a:tableStyleId>{5C22544A-7EE6-4342-B048-85BDC9FD1C3A}</a:tableStyleId>
              </a:tblPr>
              <a:tblGrid>
                <a:gridCol w="1979709">
                  <a:extLst>
                    <a:ext uri="{9D8B030D-6E8A-4147-A177-3AD203B41FA5}">
                      <a16:colId xmlns="" xmlns:a16="http://schemas.microsoft.com/office/drawing/2014/main" val="468237243"/>
                    </a:ext>
                  </a:extLst>
                </a:gridCol>
                <a:gridCol w="5328592">
                  <a:extLst>
                    <a:ext uri="{9D8B030D-6E8A-4147-A177-3AD203B41FA5}">
                      <a16:colId xmlns="" xmlns:a16="http://schemas.microsoft.com/office/drawing/2014/main" val="347320826"/>
                    </a:ext>
                  </a:extLst>
                </a:gridCol>
              </a:tblGrid>
              <a:tr h="370840">
                <a:tc>
                  <a:txBody>
                    <a:bodyPr/>
                    <a:lstStyle/>
                    <a:p>
                      <a:r>
                        <a:rPr lang="es-ES" sz="1600" dirty="0"/>
                        <a:t>Compresión</a:t>
                      </a:r>
                    </a:p>
                  </a:txBody>
                  <a:tcPr/>
                </a:tc>
                <a:tc>
                  <a:txBody>
                    <a:bodyPr/>
                    <a:lstStyle/>
                    <a:p>
                      <a:r>
                        <a:rPr lang="es-ES" sz="1600" dirty="0"/>
                        <a:t>Usos</a:t>
                      </a:r>
                    </a:p>
                  </a:txBody>
                  <a:tcPr/>
                </a:tc>
                <a:extLst>
                  <a:ext uri="{0D108BD9-81ED-4DB2-BD59-A6C34878D82A}">
                    <a16:rowId xmlns="" xmlns:a16="http://schemas.microsoft.com/office/drawing/2014/main" val="3285477176"/>
                  </a:ext>
                </a:extLst>
              </a:tr>
              <a:tr h="370840">
                <a:tc>
                  <a:txBody>
                    <a:bodyPr/>
                    <a:lstStyle/>
                    <a:p>
                      <a:r>
                        <a:rPr lang="es-ES" sz="1600" dirty="0" err="1"/>
                        <a:t>Extraligera</a:t>
                      </a:r>
                      <a:endParaRPr lang="es-ES" sz="1600" dirty="0"/>
                    </a:p>
                  </a:txBody>
                  <a:tcPr/>
                </a:tc>
                <a:tc>
                  <a:txBody>
                    <a:bodyPr/>
                    <a:lstStyle/>
                    <a:p>
                      <a:r>
                        <a:rPr lang="es-ES" sz="1600" dirty="0"/>
                        <a:t>Se utilizan para tratar problemas de piernas cansadas, hinchadas y con sensación de hormigueo o para prevenir posibles patologías</a:t>
                      </a:r>
                    </a:p>
                  </a:txBody>
                  <a:tcPr/>
                </a:tc>
                <a:extLst>
                  <a:ext uri="{0D108BD9-81ED-4DB2-BD59-A6C34878D82A}">
                    <a16:rowId xmlns="" xmlns:a16="http://schemas.microsoft.com/office/drawing/2014/main" val="3034813176"/>
                  </a:ext>
                </a:extLst>
              </a:tr>
              <a:tr h="370840">
                <a:tc>
                  <a:txBody>
                    <a:bodyPr/>
                    <a:lstStyle/>
                    <a:p>
                      <a:r>
                        <a:rPr lang="es-ES" sz="1600" dirty="0"/>
                        <a:t>Ligera</a:t>
                      </a:r>
                    </a:p>
                  </a:txBody>
                  <a:tcPr/>
                </a:tc>
                <a:tc>
                  <a:txBody>
                    <a:bodyPr/>
                    <a:lstStyle/>
                    <a:p>
                      <a:r>
                        <a:rPr lang="es-ES" sz="1600" dirty="0"/>
                        <a:t>Apropiadas para </a:t>
                      </a:r>
                      <a:r>
                        <a:rPr lang="es-ES" sz="1600" dirty="0" err="1"/>
                        <a:t>varicosis</a:t>
                      </a:r>
                      <a:r>
                        <a:rPr lang="es-ES" sz="1600" dirty="0"/>
                        <a:t> incipientes, prevención de varices del embarazo, sedentarismo, cansancio y pesadez de piernas.</a:t>
                      </a:r>
                    </a:p>
                  </a:txBody>
                  <a:tcPr/>
                </a:tc>
                <a:extLst>
                  <a:ext uri="{0D108BD9-81ED-4DB2-BD59-A6C34878D82A}">
                    <a16:rowId xmlns="" xmlns:a16="http://schemas.microsoft.com/office/drawing/2014/main" val="3342051312"/>
                  </a:ext>
                </a:extLst>
              </a:tr>
              <a:tr h="370840">
                <a:tc>
                  <a:txBody>
                    <a:bodyPr/>
                    <a:lstStyle/>
                    <a:p>
                      <a:r>
                        <a:rPr lang="es-ES" sz="1600" dirty="0"/>
                        <a:t>Normal</a:t>
                      </a:r>
                    </a:p>
                  </a:txBody>
                  <a:tcPr/>
                </a:tc>
                <a:tc>
                  <a:txBody>
                    <a:bodyPr/>
                    <a:lstStyle/>
                    <a:p>
                      <a:r>
                        <a:rPr lang="es-ES" sz="1600" dirty="0"/>
                        <a:t>Apropiadas para varices con ligero edema, después de haber padecido una </a:t>
                      </a:r>
                      <a:r>
                        <a:rPr lang="es-ES" sz="1600" dirty="0" err="1"/>
                        <a:t>varicoflebitis</a:t>
                      </a:r>
                      <a:r>
                        <a:rPr lang="es-ES" sz="1600" dirty="0"/>
                        <a:t>, varices de embarazo, edemas postraumáticos y profilaxis operatoria.</a:t>
                      </a:r>
                    </a:p>
                  </a:txBody>
                  <a:tcPr/>
                </a:tc>
                <a:extLst>
                  <a:ext uri="{0D108BD9-81ED-4DB2-BD59-A6C34878D82A}">
                    <a16:rowId xmlns="" xmlns:a16="http://schemas.microsoft.com/office/drawing/2014/main" val="2199244256"/>
                  </a:ext>
                </a:extLst>
              </a:tr>
              <a:tr h="370840">
                <a:tc>
                  <a:txBody>
                    <a:bodyPr/>
                    <a:lstStyle/>
                    <a:p>
                      <a:r>
                        <a:rPr lang="es-ES" sz="1600" dirty="0"/>
                        <a:t>Fuerte</a:t>
                      </a:r>
                    </a:p>
                  </a:txBody>
                  <a:tcPr/>
                </a:tc>
                <a:tc>
                  <a:txBody>
                    <a:bodyPr/>
                    <a:lstStyle/>
                    <a:p>
                      <a:r>
                        <a:rPr lang="es-ES" sz="1600" dirty="0"/>
                        <a:t>Para IVC con tendencia a edema importante. Se suelen utilizar una vez</a:t>
                      </a:r>
                    </a:p>
                    <a:p>
                      <a:r>
                        <a:rPr lang="es-ES" sz="1600" dirty="0"/>
                        <a:t>curadas las úlceras varicosas importantes.</a:t>
                      </a:r>
                    </a:p>
                  </a:txBody>
                  <a:tcPr/>
                </a:tc>
                <a:extLst>
                  <a:ext uri="{0D108BD9-81ED-4DB2-BD59-A6C34878D82A}">
                    <a16:rowId xmlns="" xmlns:a16="http://schemas.microsoft.com/office/drawing/2014/main" val="593656063"/>
                  </a:ext>
                </a:extLst>
              </a:tr>
              <a:tr h="370840">
                <a:tc>
                  <a:txBody>
                    <a:bodyPr/>
                    <a:lstStyle/>
                    <a:p>
                      <a:r>
                        <a:rPr lang="es-ES" sz="1600" dirty="0"/>
                        <a:t>Extrafuerte</a:t>
                      </a:r>
                    </a:p>
                  </a:txBody>
                  <a:tcPr/>
                </a:tc>
                <a:tc>
                  <a:txBody>
                    <a:bodyPr/>
                    <a:lstStyle/>
                    <a:p>
                      <a:r>
                        <a:rPr lang="es-ES" sz="1600" dirty="0"/>
                        <a:t>Se utilizan en el linfedema y la elefantiasis</a:t>
                      </a:r>
                    </a:p>
                  </a:txBody>
                  <a:tcPr/>
                </a:tc>
                <a:extLst>
                  <a:ext uri="{0D108BD9-81ED-4DB2-BD59-A6C34878D82A}">
                    <a16:rowId xmlns="" xmlns:a16="http://schemas.microsoft.com/office/drawing/2014/main" val="637202589"/>
                  </a:ext>
                </a:extLst>
              </a:tr>
            </a:tbl>
          </a:graphicData>
        </a:graphic>
      </p:graphicFrame>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9</a:t>
            </a:fld>
            <a:endParaRPr lang="es-ES" sz="2800" b="1" kern="1000" dirty="0">
              <a:effectLst>
                <a:outerShdw blurRad="38100" dist="38100" dir="2700000" algn="tl">
                  <a:srgbClr val="000000">
                    <a:alpha val="43137"/>
                  </a:srgbClr>
                </a:outerShdw>
              </a:effectLst>
              <a:latin typeface="+mj-lt"/>
            </a:endParaRPr>
          </a:p>
        </p:txBody>
      </p:sp>
    </p:spTree>
    <p:extLst>
      <p:ext uri="{BB962C8B-B14F-4D97-AF65-F5344CB8AC3E}">
        <p14:creationId xmlns="" xmlns:p14="http://schemas.microsoft.com/office/powerpoint/2010/main" val="1703130757"/>
      </p:ext>
    </p:extLst>
  </p:cSld>
  <p:clrMapOvr>
    <a:masterClrMapping/>
  </p:clrMapOvr>
</p:sld>
</file>

<file path=ppt/theme/theme1.xml><?xml version="1.0" encoding="utf-8"?>
<a:theme xmlns:a="http://schemas.openxmlformats.org/drawingml/2006/main" name="Lineas - Azul-Turquesa">
  <a:themeElements>
    <a:clrScheme name="Morado">
      <a:dk1>
        <a:sysClr val="windowText" lastClr="000000"/>
      </a:dk1>
      <a:lt1>
        <a:sysClr val="window" lastClr="FFFFFF"/>
      </a:lt1>
      <a:dk2>
        <a:srgbClr val="424456"/>
      </a:dk2>
      <a:lt2>
        <a:srgbClr val="DEDEDE"/>
      </a:lt2>
      <a:accent1>
        <a:srgbClr val="660066"/>
      </a:accent1>
      <a:accent2>
        <a:srgbClr val="800080"/>
      </a:accent2>
      <a:accent3>
        <a:srgbClr val="990099"/>
      </a:accent3>
      <a:accent4>
        <a:srgbClr val="990099"/>
      </a:accent4>
      <a:accent5>
        <a:srgbClr val="CC00CC"/>
      </a:accent5>
      <a:accent6>
        <a:srgbClr val="FF09FF"/>
      </a:accent6>
      <a:hlink>
        <a:srgbClr val="9900CC"/>
      </a:hlink>
      <a:folHlink>
        <a:srgbClr val="CC00FF"/>
      </a:folHlink>
    </a:clrScheme>
    <a:fontScheme name="Coper-Bahnschrift">
      <a:majorFont>
        <a:latin typeface="Cooper Black"/>
        <a:ea typeface=""/>
        <a:cs typeface=""/>
      </a:majorFont>
      <a:minorFont>
        <a:latin typeface="Bahnschrif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Lineas - Azul-Turquesa</Template>
  <TotalTime>2433</TotalTime>
  <Words>1959</Words>
  <Application>Microsoft Office PowerPoint</Application>
  <PresentationFormat>Presentación en pantalla (4:3)</PresentationFormat>
  <Paragraphs>192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Lineas - Azul-Turquesa</vt:lpstr>
      <vt:lpstr>U8: INSUFICIENCIA VENOSA</vt:lpstr>
      <vt:lpstr>INDICE</vt:lpstr>
      <vt:lpstr>1. DE LA INSUFICIENCIA VENOSA A LA VARIZ</vt:lpstr>
      <vt:lpstr>1.1. INSUFICIENCIA VENOSA CRÓNICA (IVC)</vt:lpstr>
      <vt:lpstr>1.2. SINTOMATOLOGÍA</vt:lpstr>
      <vt:lpstr>1.3. TRATAMIENTO</vt:lpstr>
      <vt:lpstr>2. MEDIAS ELÁSTICAS TERAPÉUTICAS</vt:lpstr>
      <vt:lpstr>2.1. CLASIFICACIÓN E INDICACIONES</vt:lpstr>
      <vt:lpstr>2.1. CLASIFICACIÓN E INDICACIONES</vt:lpstr>
      <vt:lpstr>2.2. CONTRAINDICACIONES</vt:lpstr>
      <vt:lpstr>2.3. PRESENTACIONES Y TOMA DE MEDIDAS </vt:lpstr>
      <vt:lpstr>2.4. COLOCACIÓN DE LAS MEDIAS </vt:lpstr>
      <vt:lpstr>3. CONSEJOS EN LA OFICINA DE FARMACIA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Reacciones en situaciones de emergencia y Apoyo psicológico y autocontrol en Primeros auxilios</dc:title>
  <dc:creator>daniel.parra.segovia@gmail.com</dc:creator>
  <cp:lastModifiedBy>Irene Parra Segovia</cp:lastModifiedBy>
  <cp:revision>54</cp:revision>
  <dcterms:created xsi:type="dcterms:W3CDTF">2020-04-25T18:03:57Z</dcterms:created>
  <dcterms:modified xsi:type="dcterms:W3CDTF">2020-05-28T21:19:36Z</dcterms:modified>
</cp:coreProperties>
</file>