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99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D1440-CDC4-44EC-98C5-93395282F9AF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3374-2423-4FD2-BD9F-75E546E71C6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7354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3374-2423-4FD2-BD9F-75E546E71C6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953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0F78A62-37A9-40B1-A4CD-43420DAE17D4}" type="datetimeFigureOut">
              <a:rPr lang="es-ES" smtClean="0"/>
              <a:pPr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487CD7A-087B-4CCA-A033-C39BAE83A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40000">
            <a:off x="-193180" y="1030523"/>
            <a:ext cx="5122265" cy="778978"/>
          </a:xfrm>
        </p:spPr>
        <p:txBody>
          <a:bodyPr/>
          <a:lstStyle/>
          <a:p>
            <a:r>
              <a:rPr lang="es-ES" dirty="0" smtClean="0"/>
              <a:t>Contratos formativos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19140000">
            <a:off x="1419984" y="2646838"/>
            <a:ext cx="3609629" cy="1540142"/>
          </a:xfrm>
        </p:spPr>
        <p:txBody>
          <a:bodyPr>
            <a:normAutofit/>
          </a:bodyPr>
          <a:lstStyle/>
          <a:p>
            <a:r>
              <a:rPr lang="es-ES" dirty="0" smtClean="0"/>
              <a:t>NOOR UL AIN </a:t>
            </a:r>
            <a:r>
              <a:rPr lang="es-ES" dirty="0" err="1" smtClean="0"/>
              <a:t>Ashfaq</a:t>
            </a:r>
            <a:endParaRPr lang="es-ES" dirty="0" smtClean="0"/>
          </a:p>
          <a:p>
            <a:r>
              <a:rPr lang="es-ES" dirty="0" err="1" smtClean="0"/>
              <a:t>Aiman</a:t>
            </a:r>
            <a:r>
              <a:rPr lang="es-ES" dirty="0" smtClean="0"/>
              <a:t> </a:t>
            </a:r>
            <a:r>
              <a:rPr lang="es-ES" dirty="0" err="1" smtClean="0"/>
              <a:t>ashfaq</a:t>
            </a:r>
            <a:endParaRPr lang="es-ES" dirty="0" smtClean="0"/>
          </a:p>
          <a:p>
            <a:r>
              <a:rPr lang="es-ES" dirty="0" smtClean="0"/>
              <a:t>Lina el </a:t>
            </a:r>
            <a:r>
              <a:rPr lang="es-ES" dirty="0" err="1" smtClean="0"/>
              <a:t>kati</a:t>
            </a:r>
            <a:endParaRPr lang="es-ES" dirty="0" smtClean="0"/>
          </a:p>
          <a:p>
            <a:r>
              <a:rPr lang="es-ES" dirty="0" smtClean="0"/>
              <a:t>Irene Parra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384376" cy="268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3061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Retribución: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s-ES" b="0" dirty="0" smtClean="0"/>
              <a:t>-Fijada en convenio colectivo y como mínimo: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1º año: 60% del puesto equivalente.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2º año: 75% del puesto equivalente.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 smtClean="0"/>
              <a:t>Extinción</a:t>
            </a:r>
            <a:r>
              <a:rPr lang="es-ES" b="1" dirty="0"/>
              <a:t>:</a:t>
            </a:r>
            <a:endParaRPr lang="es-ES" b="1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Expiración del </a:t>
            </a:r>
            <a:r>
              <a:rPr lang="es-ES" b="0" dirty="0" smtClean="0"/>
              <a:t>periodo </a:t>
            </a:r>
            <a:r>
              <a:rPr lang="es-ES" b="0" dirty="0"/>
              <a:t>pactado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Denuncia previa (presunción de indefinido)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El empresario deberá entregar un certificado en el que conste la duración de la formación teórica y nivel  de formación adquirido.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Resto causas de artículos 49 o 57 LET.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580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Convenio colectivo</a:t>
            </a:r>
            <a:endParaRPr lang="es-ES" sz="10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Artículo 14. Contratos de trabajo en prácticas.</a:t>
            </a:r>
          </a:p>
          <a:p>
            <a:pPr>
              <a:buAutoNum type="arabicPeriod"/>
            </a:pPr>
            <a:r>
              <a:rPr lang="es-ES" b="0" dirty="0" smtClean="0"/>
              <a:t>Los </a:t>
            </a:r>
            <a:r>
              <a:rPr lang="es-ES" b="0" dirty="0"/>
              <a:t>contratos de trabajo en prácticas se regularán por lo establecido en el Artículo 11.1 del Estatuto de los </a:t>
            </a:r>
            <a:r>
              <a:rPr lang="es-ES" b="0" dirty="0" smtClean="0"/>
              <a:t>Trabajadores. </a:t>
            </a:r>
            <a:endParaRPr lang="es-ES" b="0" dirty="0"/>
          </a:p>
          <a:p>
            <a:r>
              <a:rPr lang="es-ES" b="0" dirty="0"/>
              <a:t>2. El personal </a:t>
            </a:r>
            <a:r>
              <a:rPr lang="es-ES" b="0" dirty="0" smtClean="0"/>
              <a:t>con </a:t>
            </a:r>
            <a:r>
              <a:rPr lang="es-ES" b="0" dirty="0" smtClean="0"/>
              <a:t>titulación </a:t>
            </a:r>
            <a:r>
              <a:rPr lang="es-ES" b="0" dirty="0"/>
              <a:t>de Licenciado en </a:t>
            </a:r>
            <a:r>
              <a:rPr lang="es-ES" b="0" dirty="0" smtClean="0"/>
              <a:t>Farmacia, </a:t>
            </a:r>
            <a:r>
              <a:rPr lang="es-ES" b="0" dirty="0"/>
              <a:t>tendrá que </a:t>
            </a:r>
            <a:r>
              <a:rPr lang="es-ES" b="0" dirty="0" smtClean="0"/>
              <a:t>estar en </a:t>
            </a:r>
            <a:r>
              <a:rPr lang="es-ES" b="0" dirty="0"/>
              <a:t>el grupo profesional de Personal Facultativo. Quienes ostenten el resto de las titulaciones </a:t>
            </a:r>
            <a:r>
              <a:rPr lang="es-ES" b="0" dirty="0" smtClean="0"/>
              <a:t>deberán estar en </a:t>
            </a:r>
            <a:r>
              <a:rPr lang="es-ES" b="0" dirty="0"/>
              <a:t>el grupo profesional que les corresponda, de acuerdo con las funciones que realicen y el nivel de estudios cursado</a:t>
            </a:r>
            <a:r>
              <a:rPr lang="es-ES" b="0" dirty="0" smtClean="0"/>
              <a:t>.</a:t>
            </a:r>
            <a:endParaRPr lang="es-ES" b="0" dirty="0"/>
          </a:p>
          <a:p>
            <a:r>
              <a:rPr lang="es-ES" b="0" dirty="0"/>
              <a:t>3. A los efectos de llevar a cabo prácticas en este Sector, en ningún caso el personal podrá ser contratado bajo la modalidad de contrato de trabajo en prácticas para cubrir puestos de Farmacéuticos Regentes o Farmacéuticos Sustitutos, pudiendo ser nombrado, en estos casos, Farmacéutico Adjunto o Facultativo en la Oficina de Farmacia donde preste sus servicios</a:t>
            </a:r>
            <a:r>
              <a:rPr lang="es-ES" b="0" dirty="0" smtClean="0"/>
              <a:t>.</a:t>
            </a:r>
            <a:endParaRPr lang="es-ES" b="0" dirty="0"/>
          </a:p>
          <a:p>
            <a:r>
              <a:rPr lang="es-ES" b="0" dirty="0"/>
              <a:t>4. Las retribuciones para este tipo de contratación se fijan, como mínimo, en el </a:t>
            </a:r>
            <a:r>
              <a:rPr lang="es-ES" b="0" dirty="0" smtClean="0"/>
              <a:t>90% para </a:t>
            </a:r>
            <a:r>
              <a:rPr lang="es-ES" b="0" dirty="0"/>
              <a:t>el primer año y el </a:t>
            </a:r>
            <a:r>
              <a:rPr lang="es-ES" b="0" dirty="0" smtClean="0"/>
              <a:t>100% para </a:t>
            </a:r>
            <a:r>
              <a:rPr lang="es-ES" b="0" dirty="0"/>
              <a:t>el </a:t>
            </a:r>
            <a:r>
              <a:rPr lang="es-ES" b="0" dirty="0" smtClean="0"/>
              <a:t>segundo. </a:t>
            </a:r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  <a:p>
            <a:endParaRPr lang="es-ES" sz="1400" b="0" dirty="0"/>
          </a:p>
        </p:txBody>
      </p:sp>
    </p:spTree>
    <p:extLst>
      <p:ext uri="{BB962C8B-B14F-4D97-AF65-F5344CB8AC3E}">
        <p14:creationId xmlns:p14="http://schemas.microsoft.com/office/powerpoint/2010/main" xmlns="" val="909750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7650" name="Picture 2" descr="Resultado de imagen de contrato en practic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579849"/>
          </a:xfrm>
        </p:spPr>
        <p:txBody>
          <a:bodyPr/>
          <a:lstStyle/>
          <a:p>
            <a:r>
              <a:rPr lang="es-ES" dirty="0" smtClean="0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Prestar un servicio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Retribución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Formación </a:t>
            </a:r>
          </a:p>
          <a:p>
            <a:endParaRPr lang="es-ES" dirty="0"/>
          </a:p>
        </p:txBody>
      </p:sp>
      <p:pic>
        <p:nvPicPr>
          <p:cNvPr id="2052" name="Picture 4" descr="Resultado de imagen de gif de contratos formativ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4704"/>
            <a:ext cx="3450704" cy="35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6396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Contratos para formación: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-Requisitos: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Carecer de titulación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No puede haber trabajado 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Mayores de 16 años y menores de 25 años </a:t>
            </a:r>
            <a:r>
              <a:rPr lang="es-ES" b="0" dirty="0"/>
              <a:t>y</a:t>
            </a:r>
            <a:r>
              <a:rPr lang="es-ES" b="0" dirty="0" smtClean="0"/>
              <a:t> los discapacitados no tienen limite de edad</a:t>
            </a:r>
            <a:r>
              <a:rPr lang="es-ES" b="0" dirty="0"/>
              <a:t>.</a:t>
            </a:r>
            <a:endParaRPr lang="es-ES" b="0" dirty="0" smtClean="0"/>
          </a:p>
          <a:p>
            <a:pPr marL="0" indent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03186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Duración: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Mínimo de un año y máximo de 3 años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Periodo de prueba</a:t>
            </a:r>
            <a:endParaRPr lang="es-ES" b="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 smtClean="0"/>
              <a:t>Jornada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Formación teórica: 25% durante segundo y tercer año, podrá reducirse hasta el 15%</a:t>
            </a:r>
            <a:endParaRPr lang="es-ES" b="0" dirty="0"/>
          </a:p>
        </p:txBody>
      </p:sp>
      <p:pic>
        <p:nvPicPr>
          <p:cNvPr id="9" name="8 Imagen" descr="Resultado de imagen de diferencias de extincion entre contrato formativo y de practica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22" b="38388"/>
          <a:stretch>
            <a:fillRect/>
          </a:stretch>
        </p:blipFill>
        <p:spPr bwMode="auto">
          <a:xfrm>
            <a:off x="971600" y="3573016"/>
            <a:ext cx="3317916" cy="11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324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Retribución: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La que establece el convenio colectivo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Como mínimo la parte proporcional del SMI en función a las horas efectivas de trabajo.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 smtClean="0"/>
              <a:t>Extinción: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Expiración del </a:t>
            </a:r>
            <a:r>
              <a:rPr lang="es-ES" b="0" dirty="0" err="1" smtClean="0"/>
              <a:t>periódo</a:t>
            </a:r>
            <a:r>
              <a:rPr lang="es-ES" b="0" dirty="0" smtClean="0"/>
              <a:t> pactado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Denuncia previa (presunción de indefinido)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El empresario deberá entregar un certificado en el que conste la duración de la formación teórica y nivel  de formación adquirido.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Resto causas de artículos 49 o 57 LET.</a:t>
            </a:r>
          </a:p>
        </p:txBody>
      </p:sp>
    </p:spTree>
    <p:extLst>
      <p:ext uri="{BB962C8B-B14F-4D97-AF65-F5344CB8AC3E}">
        <p14:creationId xmlns:p14="http://schemas.microsoft.com/office/powerpoint/2010/main" xmlns="" val="2455913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Convenio colectivo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Artículo 15. Contratos para la formación y el aprendizaje.</a:t>
            </a:r>
          </a:p>
          <a:p>
            <a:r>
              <a:rPr lang="es-ES" sz="1800" b="0" dirty="0"/>
              <a:t>1. Los contratos para la formación y el aprendizaje se regularán </a:t>
            </a:r>
            <a:r>
              <a:rPr lang="es-ES" sz="1800" b="0" dirty="0" smtClean="0"/>
              <a:t>según el </a:t>
            </a:r>
            <a:r>
              <a:rPr lang="es-ES" sz="1800" b="0" dirty="0"/>
              <a:t>Artículo 11.2 del Estatuto de los </a:t>
            </a:r>
            <a:r>
              <a:rPr lang="es-ES" sz="1800" b="0" dirty="0" smtClean="0"/>
              <a:t>Trabajadores. </a:t>
            </a:r>
            <a:endParaRPr lang="es-ES" sz="1800" b="0" dirty="0"/>
          </a:p>
          <a:p>
            <a:r>
              <a:rPr lang="es-ES" sz="1800" b="0" dirty="0"/>
              <a:t>2. Las retribuciones no serán inferiores al 90% para el primer año y al 100% para los </a:t>
            </a:r>
            <a:r>
              <a:rPr lang="es-ES" sz="1800" b="0" dirty="0" smtClean="0"/>
              <a:t>sucesivos</a:t>
            </a:r>
            <a:r>
              <a:rPr lang="es-ES" sz="1800" b="0" dirty="0" smtClean="0"/>
              <a:t>.</a:t>
            </a:r>
            <a:endParaRPr lang="es-ES" sz="1800" b="0" dirty="0"/>
          </a:p>
          <a:p>
            <a:r>
              <a:rPr lang="es-ES" sz="1800" b="0" dirty="0"/>
              <a:t>3. El número máximo de personal contratado con esta modalidad, en cada Oficina de Farmacia, no será superior a la siguiente escala referida al número total del personal en plantilla:</a:t>
            </a:r>
          </a:p>
          <a:p>
            <a:endParaRPr lang="es-ES" sz="1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8558199"/>
              </p:ext>
            </p:extLst>
          </p:nvPr>
        </p:nvGraphicFramePr>
        <p:xfrm>
          <a:off x="1619672" y="4509120"/>
          <a:ext cx="6096000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Empleado/as</a:t>
                      </a:r>
                      <a:endParaRPr lang="es-E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Contratos</a:t>
                      </a:r>
                      <a:endParaRPr lang="es-E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Hasta </a:t>
                      </a:r>
                      <a:r>
                        <a:rPr lang="es-ES" sz="1600" dirty="0" smtClean="0"/>
                        <a:t>5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1</a:t>
                      </a:r>
                      <a:endParaRPr lang="es-E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De 6 a </a:t>
                      </a:r>
                      <a:r>
                        <a:rPr lang="es-ES" sz="1600" dirty="0" smtClean="0"/>
                        <a:t>10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endParaRPr lang="es-E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De 11 en </a:t>
                      </a:r>
                      <a:r>
                        <a:rPr lang="es-ES" sz="1600" dirty="0" smtClean="0"/>
                        <a:t>adelante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3</a:t>
                      </a:r>
                      <a:endParaRPr lang="es-E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96607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Resultado de imagen de contrato para la formación y el aprendizaj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0"/>
            <a:ext cx="4697260" cy="68579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CONTRATOS EN PRÁCTICAS: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Objetivo:</a:t>
            </a:r>
          </a:p>
          <a:p>
            <a:pPr marL="0" indent="0"/>
            <a:r>
              <a:rPr lang="es-ES" b="0" dirty="0" smtClean="0"/>
              <a:t>Facilitar el ejercicio profesional, para que los conocimientos adquiridos por el trabajador en la obtención del título adquieran una perfección propia con tal ejercicio.</a:t>
            </a:r>
          </a:p>
        </p:txBody>
      </p:sp>
    </p:spTree>
    <p:extLst>
      <p:ext uri="{BB962C8B-B14F-4D97-AF65-F5344CB8AC3E}">
        <p14:creationId xmlns:p14="http://schemas.microsoft.com/office/powerpoint/2010/main" xmlns="" val="401439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Requisitos:</a:t>
            </a:r>
            <a:endParaRPr lang="es-ES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Título universitario o de formación profesional (menos de 5 años desde su obtención).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Función del puesto adecuadas a la titulación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31520"/>
          </a:xfrm>
        </p:spPr>
        <p:txBody>
          <a:bodyPr/>
          <a:lstStyle/>
          <a:p>
            <a:r>
              <a:rPr lang="es-ES" b="1" dirty="0" smtClean="0"/>
              <a:t>Duración: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Mínimo 6 meses y máximo 2 años.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 smtClean="0"/>
              <a:t>Se podrá fijar un periodo de prueba.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xmlns="" val="366177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260</TotalTime>
  <Words>590</Words>
  <Application>Microsoft Office PowerPoint</Application>
  <PresentationFormat>Presentación en pantalla (4:3)</PresentationFormat>
  <Paragraphs>73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Ángulos</vt:lpstr>
      <vt:lpstr>Contratos formativos</vt:lpstr>
      <vt:lpstr>Definición:</vt:lpstr>
      <vt:lpstr>Contratos para formación:</vt:lpstr>
      <vt:lpstr>Diapositiva 4</vt:lpstr>
      <vt:lpstr>Diapositiva 5</vt:lpstr>
      <vt:lpstr>Convenio colectivo</vt:lpstr>
      <vt:lpstr>Diapositiva 7</vt:lpstr>
      <vt:lpstr>CONTRATOS EN PRÁCTICAS:</vt:lpstr>
      <vt:lpstr>Diapositiva 9</vt:lpstr>
      <vt:lpstr>Diapositiva 10</vt:lpstr>
      <vt:lpstr>Convenio colectivo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Contratos formativos</dc:title>
  <dc:creator>Administrador</dc:creator>
  <cp:lastModifiedBy>daniel.parra.segovia@gmail.com</cp:lastModifiedBy>
  <cp:revision>15</cp:revision>
  <dcterms:created xsi:type="dcterms:W3CDTF">2019-12-16T03:16:34Z</dcterms:created>
  <dcterms:modified xsi:type="dcterms:W3CDTF">2020-01-13T17:06:33Z</dcterms:modified>
</cp:coreProperties>
</file>