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9"/>
  </p:notesMasterIdLst>
  <p:sldIdLst>
    <p:sldId id="301" r:id="rId2"/>
    <p:sldId id="257" r:id="rId3"/>
    <p:sldId id="258" r:id="rId4"/>
    <p:sldId id="259" r:id="rId5"/>
    <p:sldId id="260" r:id="rId6"/>
    <p:sldId id="302" r:id="rId7"/>
    <p:sldId id="263" r:id="rId8"/>
    <p:sldId id="314" r:id="rId9"/>
    <p:sldId id="271" r:id="rId10"/>
    <p:sldId id="274" r:id="rId11"/>
    <p:sldId id="275" r:id="rId12"/>
    <p:sldId id="283" r:id="rId13"/>
    <p:sldId id="280" r:id="rId14"/>
    <p:sldId id="261" r:id="rId15"/>
    <p:sldId id="306" r:id="rId16"/>
    <p:sldId id="305" r:id="rId17"/>
    <p:sldId id="284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_tradnl" sz="1800" b="1" dirty="0"/>
            <a:t>Nivel contributivo</a:t>
          </a:r>
          <a:endParaRPr lang="es-ES" sz="1800" b="1" dirty="0"/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_tradnl" sz="1800" b="1" dirty="0"/>
            <a:t>Los trabajadores y sus familias que residan y trabajen en España</a:t>
          </a:r>
          <a:endParaRPr lang="es-ES" sz="1800" b="1" dirty="0"/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  <dgm:t>
        <a:bodyPr/>
        <a:lstStyle/>
        <a:p>
          <a:endParaRPr lang="es-ES"/>
        </a:p>
      </dgm:t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119977" custLinFactNeighborX="14390" custLinFactNeighborY="-1737"/>
      <dgm:spPr/>
      <dgm:t>
        <a:bodyPr/>
        <a:lstStyle/>
        <a:p>
          <a:endParaRPr lang="es-ES"/>
        </a:p>
      </dgm:t>
    </dgm:pt>
    <dgm:pt modelId="{C4032509-D54D-4EF2-88C0-A19E03501D33}" type="pres">
      <dgm:prSet presAssocID="{F50BC416-8B09-46CB-859B-B06CC7EECBC8}" presName="spN" presStyleCnt="0"/>
      <dgm:spPr/>
    </dgm:pt>
  </dgm:ptLst>
  <dgm:cxnLst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0CF902ED-73C5-4954-9B41-CFDECF9F9E06}" type="presOf" srcId="{CC206662-86D2-4AAA-8F55-9E8DF281CDD7}" destId="{2B6B31BB-83E2-4FA7-BF72-54A1020B54A8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E360C3B5-CC03-488D-BC7B-7147D2F76AFF}" type="presOf" srcId="{6FB06AD0-1E0C-4F7D-9BEF-D10AB8CBBB45}" destId="{9ACF9D63-6325-4930-8CC3-A28823D91B88}" srcOrd="0" destOrd="0" presId="urn:microsoft.com/office/officeart/2009/3/layout/RandomtoResultProcess"/>
    <dgm:cxn modelId="{1294A72B-A15F-4959-B910-97656F1A3A1E}" type="presOf" srcId="{F50BC416-8B09-46CB-859B-B06CC7EECBC8}" destId="{2DACE8B5-DAA8-400E-ABA1-32B6381C67FE}" srcOrd="0" destOrd="0" presId="urn:microsoft.com/office/officeart/2009/3/layout/RandomtoResultProcess"/>
    <dgm:cxn modelId="{3500EEBF-81B5-4FE7-B8BE-37E806F94C3B}" type="presParOf" srcId="{2B6B31BB-83E2-4FA7-BF72-54A1020B54A8}" destId="{7CD003D3-5D39-4142-A7A8-C45A04530D9D}" srcOrd="0" destOrd="0" presId="urn:microsoft.com/office/officeart/2009/3/layout/RandomtoResultProcess"/>
    <dgm:cxn modelId="{51AE4FC1-4042-4147-B432-5461AF4E59F6}" type="presParOf" srcId="{7CD003D3-5D39-4142-A7A8-C45A04530D9D}" destId="{9ACF9D63-6325-4930-8CC3-A28823D91B88}" srcOrd="0" destOrd="0" presId="urn:microsoft.com/office/officeart/2009/3/layout/RandomtoResultProcess"/>
    <dgm:cxn modelId="{15C13711-C519-416E-AFC5-272EF693A75B}" type="presParOf" srcId="{7CD003D3-5D39-4142-A7A8-C45A04530D9D}" destId="{54A54414-D37C-4DD1-8612-EA369684CE24}" srcOrd="1" destOrd="0" presId="urn:microsoft.com/office/officeart/2009/3/layout/RandomtoResultProcess"/>
    <dgm:cxn modelId="{7C72CDB4-26C4-4624-ADBB-BA779639BA5B}" type="presParOf" srcId="{7CD003D3-5D39-4142-A7A8-C45A04530D9D}" destId="{34A022C9-AA90-4044-AF0A-FB75BB88115A}" srcOrd="2" destOrd="0" presId="urn:microsoft.com/office/officeart/2009/3/layout/RandomtoResultProcess"/>
    <dgm:cxn modelId="{D9061345-7022-40AE-855C-D08E397BA3C6}" type="presParOf" srcId="{7CD003D3-5D39-4142-A7A8-C45A04530D9D}" destId="{B1428FF4-19E3-4265-A6C5-0D9EB837B7D7}" srcOrd="3" destOrd="0" presId="urn:microsoft.com/office/officeart/2009/3/layout/RandomtoResultProcess"/>
    <dgm:cxn modelId="{B2607DDC-2364-4552-BDAD-11ACF2292379}" type="presParOf" srcId="{7CD003D3-5D39-4142-A7A8-C45A04530D9D}" destId="{8159A276-C7CE-46A4-8B20-302CA338C05D}" srcOrd="4" destOrd="0" presId="urn:microsoft.com/office/officeart/2009/3/layout/RandomtoResultProcess"/>
    <dgm:cxn modelId="{9FE7C6F3-4EC1-4D2B-A8B4-08E13C2C86D5}" type="presParOf" srcId="{7CD003D3-5D39-4142-A7A8-C45A04530D9D}" destId="{7F83E789-8510-4B91-BC5F-7CA9A7ABFEE2}" srcOrd="5" destOrd="0" presId="urn:microsoft.com/office/officeart/2009/3/layout/RandomtoResultProcess"/>
    <dgm:cxn modelId="{91DCBB95-54DC-4143-AE9B-AC983009C448}" type="presParOf" srcId="{7CD003D3-5D39-4142-A7A8-C45A04530D9D}" destId="{EA66B9E2-2250-4663-B527-3EFE3117DB77}" srcOrd="6" destOrd="0" presId="urn:microsoft.com/office/officeart/2009/3/layout/RandomtoResultProcess"/>
    <dgm:cxn modelId="{0A06437B-BFB1-4FA3-A5CD-1F96E6EB8F90}" type="presParOf" srcId="{7CD003D3-5D39-4142-A7A8-C45A04530D9D}" destId="{3E4A7273-9DB0-48B6-BDEB-EC1F48FFBE20}" srcOrd="7" destOrd="0" presId="urn:microsoft.com/office/officeart/2009/3/layout/RandomtoResultProcess"/>
    <dgm:cxn modelId="{FBEE7738-2A7D-479C-85F7-EB6E7ED09F20}" type="presParOf" srcId="{7CD003D3-5D39-4142-A7A8-C45A04530D9D}" destId="{460A6253-81C2-4DFD-AD6F-FF300CBF96F7}" srcOrd="8" destOrd="0" presId="urn:microsoft.com/office/officeart/2009/3/layout/RandomtoResultProcess"/>
    <dgm:cxn modelId="{68FD45D6-E6FB-4F25-809F-6957D12F2463}" type="presParOf" srcId="{7CD003D3-5D39-4142-A7A8-C45A04530D9D}" destId="{86C6CF97-EF27-4F85-86BF-22CC8343DB19}" srcOrd="9" destOrd="0" presId="urn:microsoft.com/office/officeart/2009/3/layout/RandomtoResultProcess"/>
    <dgm:cxn modelId="{914535A5-B876-49EA-AAC0-94AEBB8F0355}" type="presParOf" srcId="{7CD003D3-5D39-4142-A7A8-C45A04530D9D}" destId="{C2EF324F-6CCE-483E-88AC-0FAFCE86CDE8}" srcOrd="10" destOrd="0" presId="urn:microsoft.com/office/officeart/2009/3/layout/RandomtoResultProcess"/>
    <dgm:cxn modelId="{6098C019-BDBC-4EB6-98D4-178EF78E9210}" type="presParOf" srcId="{7CD003D3-5D39-4142-A7A8-C45A04530D9D}" destId="{135DFA06-61AA-4E9E-9DD8-7444A9F91978}" srcOrd="11" destOrd="0" presId="urn:microsoft.com/office/officeart/2009/3/layout/RandomtoResultProcess"/>
    <dgm:cxn modelId="{3A40C024-6E9C-4891-9E68-D16DB4C0DD2C}" type="presParOf" srcId="{7CD003D3-5D39-4142-A7A8-C45A04530D9D}" destId="{191B3E6A-10EA-4762-999C-6480FFEA44FE}" srcOrd="12" destOrd="0" presId="urn:microsoft.com/office/officeart/2009/3/layout/RandomtoResultProcess"/>
    <dgm:cxn modelId="{91AE26AD-F681-49CE-9ADA-68C568032C75}" type="presParOf" srcId="{7CD003D3-5D39-4142-A7A8-C45A04530D9D}" destId="{1D9A6143-1C07-4B75-B1AA-6EEB48706241}" srcOrd="13" destOrd="0" presId="urn:microsoft.com/office/officeart/2009/3/layout/RandomtoResultProcess"/>
    <dgm:cxn modelId="{31FEEF16-C8D3-44BC-B928-345CF98E49F2}" type="presParOf" srcId="{7CD003D3-5D39-4142-A7A8-C45A04530D9D}" destId="{BD55280A-B551-4013-8E1D-58FA950D592E}" srcOrd="14" destOrd="0" presId="urn:microsoft.com/office/officeart/2009/3/layout/RandomtoResultProcess"/>
    <dgm:cxn modelId="{1BBF0C70-7DC1-4500-8664-8CDF182E2C95}" type="presParOf" srcId="{7CD003D3-5D39-4142-A7A8-C45A04530D9D}" destId="{DAAE9B1B-4824-4A3D-9F02-012D42388D20}" srcOrd="15" destOrd="0" presId="urn:microsoft.com/office/officeart/2009/3/layout/RandomtoResultProcess"/>
    <dgm:cxn modelId="{7F067231-65CA-4817-8DB7-C12FDD16B4B8}" type="presParOf" srcId="{7CD003D3-5D39-4142-A7A8-C45A04530D9D}" destId="{AC361B8D-ECD3-47D0-91FB-DA4BEB6DD0E8}" srcOrd="16" destOrd="0" presId="urn:microsoft.com/office/officeart/2009/3/layout/RandomtoResultProcess"/>
    <dgm:cxn modelId="{F27F3A02-B551-42CD-B0CD-27C4A20A3AE2}" type="presParOf" srcId="{7CD003D3-5D39-4142-A7A8-C45A04530D9D}" destId="{C72B806E-4B57-4E0C-914F-3F343CA1E5EF}" srcOrd="17" destOrd="0" presId="urn:microsoft.com/office/officeart/2009/3/layout/RandomtoResultProcess"/>
    <dgm:cxn modelId="{7D31D2BE-04BE-4DAA-9671-F8EE5EFE53B8}" type="presParOf" srcId="{7CD003D3-5D39-4142-A7A8-C45A04530D9D}" destId="{38E16705-B2E9-4B15-9B70-8D805FB4876E}" srcOrd="18" destOrd="0" presId="urn:microsoft.com/office/officeart/2009/3/layout/RandomtoResultProcess"/>
    <dgm:cxn modelId="{F655C6D2-6BBE-44E2-B39B-73CDC30B165B}" type="presParOf" srcId="{2B6B31BB-83E2-4FA7-BF72-54A1020B54A8}" destId="{599E34A8-6DDE-4F30-9A1E-07DBDAC16F72}" srcOrd="1" destOrd="0" presId="urn:microsoft.com/office/officeart/2009/3/layout/RandomtoResultProcess"/>
    <dgm:cxn modelId="{184F13A2-48E9-45DE-AD79-4457CF833DD1}" type="presParOf" srcId="{599E34A8-6DDE-4F30-9A1E-07DBDAC16F72}" destId="{F52DCD69-226B-45E6-BCD5-6FEEB741D7AA}" srcOrd="0" destOrd="0" presId="urn:microsoft.com/office/officeart/2009/3/layout/RandomtoResultProcess"/>
    <dgm:cxn modelId="{F4272528-1227-4747-9E52-86B956905F3F}" type="presParOf" srcId="{599E34A8-6DDE-4F30-9A1E-07DBDAC16F72}" destId="{840E96C3-B33A-4F38-91C9-B8D31519163E}" srcOrd="1" destOrd="0" presId="urn:microsoft.com/office/officeart/2009/3/layout/RandomtoResultProcess"/>
    <dgm:cxn modelId="{E8FEBBD2-5F3C-4729-967C-204D266D3E28}" type="presParOf" srcId="{2B6B31BB-83E2-4FA7-BF72-54A1020B54A8}" destId="{29263DB5-F715-438F-9027-80448254E40E}" srcOrd="2" destOrd="0" presId="urn:microsoft.com/office/officeart/2009/3/layout/RandomtoResultProcess"/>
    <dgm:cxn modelId="{FB9FEBE9-D95D-4795-8518-151B933F7331}" type="presParOf" srcId="{2B6B31BB-83E2-4FA7-BF72-54A1020B54A8}" destId="{4B7586AF-4EC4-4259-9249-7AE1D67938AB}" srcOrd="3" destOrd="0" presId="urn:microsoft.com/office/officeart/2009/3/layout/RandomtoResultProcess"/>
    <dgm:cxn modelId="{316D5477-1CBF-4098-9137-8B9C0A8A3D21}" type="presParOf" srcId="{4B7586AF-4EC4-4259-9249-7AE1D67938AB}" destId="{394DFBE7-CC79-47EF-B07B-FA22F6A4125D}" srcOrd="0" destOrd="0" presId="urn:microsoft.com/office/officeart/2009/3/layout/RandomtoResultProcess"/>
    <dgm:cxn modelId="{6099D0AC-4BAE-4C01-8BB5-124B7D9DFBB1}" type="presParOf" srcId="{4B7586AF-4EC4-4259-9249-7AE1D67938AB}" destId="{5D07697B-236E-4DA7-8F55-B9405055CA5C}" srcOrd="1" destOrd="0" presId="urn:microsoft.com/office/officeart/2009/3/layout/RandomtoResultProcess"/>
    <dgm:cxn modelId="{B028EA86-2446-410F-8F0B-0F761EE94A74}" type="presParOf" srcId="{2B6B31BB-83E2-4FA7-BF72-54A1020B54A8}" destId="{AB608E78-5745-46E7-BEA0-31C2FDFBBD1D}" srcOrd="4" destOrd="0" presId="urn:microsoft.com/office/officeart/2009/3/layout/RandomtoResultProcess"/>
    <dgm:cxn modelId="{5A2B16F2-FCE3-4C15-9EB4-9D574F5579E8}" type="presParOf" srcId="{AB608E78-5745-46E7-BEA0-31C2FDFBBD1D}" destId="{2DACE8B5-DAA8-400E-ABA1-32B6381C67FE}" srcOrd="0" destOrd="0" presId="urn:microsoft.com/office/officeart/2009/3/layout/RandomtoResultProcess"/>
    <dgm:cxn modelId="{A09998CC-8CFC-47EF-B62F-816BBFD13967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8790E2-957F-4D8B-BAA7-75B4CF67DA8F}" type="doc">
      <dgm:prSet loTypeId="urn:microsoft.com/office/officeart/2005/8/layout/list1" loCatId="list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F93D5B11-BB52-45ED-B04F-CC7209448497}">
      <dgm:prSet phldrT="[Texto]" custT="1"/>
      <dgm:spPr/>
      <dgm:t>
        <a:bodyPr/>
        <a:lstStyle/>
        <a:p>
          <a:r>
            <a:rPr lang="es-ES_tradnl" sz="1800" b="1" dirty="0"/>
            <a:t>1º) Cuántos días se han cotizado en los últimos 6 años</a:t>
          </a:r>
          <a:endParaRPr lang="es-ES" sz="1800" b="1" dirty="0"/>
        </a:p>
      </dgm:t>
    </dgm:pt>
    <dgm:pt modelId="{0328C0C5-9C30-41DE-BB5D-B10C4B862FF4}" type="parTrans" cxnId="{3673ABC0-0FA6-4148-B338-55B268893599}">
      <dgm:prSet/>
      <dgm:spPr/>
      <dgm:t>
        <a:bodyPr/>
        <a:lstStyle/>
        <a:p>
          <a:endParaRPr lang="es-ES" sz="1800" b="1"/>
        </a:p>
      </dgm:t>
    </dgm:pt>
    <dgm:pt modelId="{604C5A32-155F-4CE9-B501-766B3AC3F3C0}" type="sibTrans" cxnId="{3673ABC0-0FA6-4148-B338-55B268893599}">
      <dgm:prSet/>
      <dgm:spPr/>
      <dgm:t>
        <a:bodyPr/>
        <a:lstStyle/>
        <a:p>
          <a:endParaRPr lang="es-ES" sz="1800" b="1"/>
        </a:p>
      </dgm:t>
    </dgm:pt>
    <dgm:pt modelId="{1D2F715A-60A4-47DF-839D-79381141C898}">
      <dgm:prSet phldrT="[Texto]" custT="1"/>
      <dgm:spPr/>
      <dgm:t>
        <a:bodyPr/>
        <a:lstStyle/>
        <a:p>
          <a:r>
            <a:rPr lang="es-ES_tradnl" sz="1800" b="1" dirty="0"/>
            <a:t>2º) Cuál es su base reguladora</a:t>
          </a:r>
          <a:endParaRPr lang="es-ES" sz="1800" b="1" dirty="0"/>
        </a:p>
      </dgm:t>
    </dgm:pt>
    <dgm:pt modelId="{DC899E16-4716-4CD0-BBA1-07E4B173E2EC}" type="parTrans" cxnId="{DF2DAF8A-5F7E-4292-9195-F7A09DF44DC5}">
      <dgm:prSet/>
      <dgm:spPr/>
      <dgm:t>
        <a:bodyPr/>
        <a:lstStyle/>
        <a:p>
          <a:endParaRPr lang="es-ES" sz="1800" b="1"/>
        </a:p>
      </dgm:t>
    </dgm:pt>
    <dgm:pt modelId="{C952F1D6-1117-4B23-9348-7870688F6D30}" type="sibTrans" cxnId="{DF2DAF8A-5F7E-4292-9195-F7A09DF44DC5}">
      <dgm:prSet/>
      <dgm:spPr/>
      <dgm:t>
        <a:bodyPr/>
        <a:lstStyle/>
        <a:p>
          <a:endParaRPr lang="es-ES" sz="1800" b="1"/>
        </a:p>
      </dgm:t>
    </dgm:pt>
    <dgm:pt modelId="{D593FC86-6153-483A-B1E0-8B2071CFA434}">
      <dgm:prSet phldrT="[Texto]" custT="1"/>
      <dgm:spPr/>
      <dgm:t>
        <a:bodyPr/>
        <a:lstStyle/>
        <a:p>
          <a:r>
            <a:rPr lang="es-ES_tradnl" sz="1800" b="1" dirty="0"/>
            <a:t>3ª) Aplicar los porcentajes del 70% y del 50% a la base reguladora</a:t>
          </a:r>
          <a:endParaRPr lang="es-ES" sz="1800" b="1" dirty="0"/>
        </a:p>
      </dgm:t>
    </dgm:pt>
    <dgm:pt modelId="{AE4AB6F5-0B9D-4C86-A8B1-725C67F7A1EA}" type="parTrans" cxnId="{FB3A39BC-FFEC-45ED-8CA9-00ED9C3C02DD}">
      <dgm:prSet/>
      <dgm:spPr/>
      <dgm:t>
        <a:bodyPr/>
        <a:lstStyle/>
        <a:p>
          <a:endParaRPr lang="es-ES" sz="1800" b="1"/>
        </a:p>
      </dgm:t>
    </dgm:pt>
    <dgm:pt modelId="{A7A1A136-B830-4BE3-A119-2AE94AF513E1}" type="sibTrans" cxnId="{FB3A39BC-FFEC-45ED-8CA9-00ED9C3C02DD}">
      <dgm:prSet/>
      <dgm:spPr/>
      <dgm:t>
        <a:bodyPr/>
        <a:lstStyle/>
        <a:p>
          <a:endParaRPr lang="es-ES" sz="1800" b="1"/>
        </a:p>
      </dgm:t>
    </dgm:pt>
    <dgm:pt modelId="{25E5194C-5532-4EAC-9344-B096D1D28C72}">
      <dgm:prSet phldrT="[Texto]" custT="1"/>
      <dgm:spPr/>
      <dgm:t>
        <a:bodyPr/>
        <a:lstStyle/>
        <a:p>
          <a:r>
            <a:rPr lang="es-ES_tradnl" sz="1800" b="1" dirty="0"/>
            <a:t>4º) Comparar con los topes máx. y mín. a cobrar según el nº de hijos</a:t>
          </a:r>
          <a:endParaRPr lang="es-ES" sz="1800" b="1" dirty="0"/>
        </a:p>
      </dgm:t>
    </dgm:pt>
    <dgm:pt modelId="{AE9D9666-D5C7-4116-BAA4-F5B1E517986D}" type="parTrans" cxnId="{AEFD9B86-8701-417B-A8C8-649C46391E09}">
      <dgm:prSet/>
      <dgm:spPr/>
      <dgm:t>
        <a:bodyPr/>
        <a:lstStyle/>
        <a:p>
          <a:endParaRPr lang="es-ES" sz="1800" b="1"/>
        </a:p>
      </dgm:t>
    </dgm:pt>
    <dgm:pt modelId="{ABE1F14D-5D9A-4C0F-84F1-1C752E08C6E1}" type="sibTrans" cxnId="{AEFD9B86-8701-417B-A8C8-649C46391E09}">
      <dgm:prSet/>
      <dgm:spPr/>
      <dgm:t>
        <a:bodyPr/>
        <a:lstStyle/>
        <a:p>
          <a:endParaRPr lang="es-ES" sz="1800" b="1"/>
        </a:p>
      </dgm:t>
    </dgm:pt>
    <dgm:pt modelId="{3D69B644-06ED-4007-BE7A-7CC5F6D66D68}">
      <dgm:prSet phldrT="[Texto]" custT="1"/>
      <dgm:spPr/>
      <dgm:t>
        <a:bodyPr/>
        <a:lstStyle/>
        <a:p>
          <a:r>
            <a:rPr lang="es-ES_tradnl" sz="1800" b="1" dirty="0"/>
            <a:t>5º) Descontar todo lo correspondiente a la seguridad social</a:t>
          </a:r>
          <a:endParaRPr lang="es-ES" sz="1800" b="1" dirty="0"/>
        </a:p>
      </dgm:t>
    </dgm:pt>
    <dgm:pt modelId="{420E15BE-5852-4962-94F0-C3262153649E}" type="parTrans" cxnId="{26CE2A65-0AE0-43FF-B1E2-CE2E53958F6F}">
      <dgm:prSet/>
      <dgm:spPr/>
      <dgm:t>
        <a:bodyPr/>
        <a:lstStyle/>
        <a:p>
          <a:endParaRPr lang="es-ES" sz="1800" b="1"/>
        </a:p>
      </dgm:t>
    </dgm:pt>
    <dgm:pt modelId="{87CFA262-69ED-47AB-B9DA-4335338FCD4B}" type="sibTrans" cxnId="{26CE2A65-0AE0-43FF-B1E2-CE2E53958F6F}">
      <dgm:prSet/>
      <dgm:spPr/>
      <dgm:t>
        <a:bodyPr/>
        <a:lstStyle/>
        <a:p>
          <a:endParaRPr lang="es-ES" sz="1800" b="1"/>
        </a:p>
      </dgm:t>
    </dgm:pt>
    <dgm:pt modelId="{15119156-5164-4C0A-8D43-6BB6466BADC4}" type="pres">
      <dgm:prSet presAssocID="{6B8790E2-957F-4D8B-BAA7-75B4CF67DA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8B26AAF-51C5-45C1-B8E4-D66CEEBC0663}" type="pres">
      <dgm:prSet presAssocID="{F93D5B11-BB52-45ED-B04F-CC7209448497}" presName="parentLin" presStyleCnt="0"/>
      <dgm:spPr/>
    </dgm:pt>
    <dgm:pt modelId="{CD10FB97-2C0D-499A-8BE7-874125984CF0}" type="pres">
      <dgm:prSet presAssocID="{F93D5B11-BB52-45ED-B04F-CC7209448497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CD86C8DA-DFE2-4CBD-89B0-B4B6287F5F0C}" type="pres">
      <dgm:prSet presAssocID="{F93D5B11-BB52-45ED-B04F-CC7209448497}" presName="parentText" presStyleLbl="node1" presStyleIdx="0" presStyleCnt="5" custScaleX="140075" custScaleY="159418" custLinFactNeighborX="-60031" custLinFactNeighborY="-74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7659FF-682C-4983-A1EC-8BB91D74DAA8}" type="pres">
      <dgm:prSet presAssocID="{F93D5B11-BB52-45ED-B04F-CC7209448497}" presName="negativeSpace" presStyleCnt="0"/>
      <dgm:spPr/>
    </dgm:pt>
    <dgm:pt modelId="{955640A2-8877-431D-9A97-2216368148FA}" type="pres">
      <dgm:prSet presAssocID="{F93D5B11-BB52-45ED-B04F-CC7209448497}" presName="childText" presStyleLbl="conFgAcc1" presStyleIdx="0" presStyleCnt="5">
        <dgm:presLayoutVars>
          <dgm:bulletEnabled val="1"/>
        </dgm:presLayoutVars>
      </dgm:prSet>
      <dgm:spPr/>
    </dgm:pt>
    <dgm:pt modelId="{6AF85EE4-5E55-4629-9AA5-05F0919A90A5}" type="pres">
      <dgm:prSet presAssocID="{604C5A32-155F-4CE9-B501-766B3AC3F3C0}" presName="spaceBetweenRectangles" presStyleCnt="0"/>
      <dgm:spPr/>
    </dgm:pt>
    <dgm:pt modelId="{9C0980AE-AFF7-4E5F-98FA-30707008281B}" type="pres">
      <dgm:prSet presAssocID="{1D2F715A-60A4-47DF-839D-79381141C898}" presName="parentLin" presStyleCnt="0"/>
      <dgm:spPr/>
    </dgm:pt>
    <dgm:pt modelId="{D1514C2A-F59D-4304-8BBF-76E4E146BE4B}" type="pres">
      <dgm:prSet presAssocID="{1D2F715A-60A4-47DF-839D-79381141C898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B47D816C-9FEA-4AEB-A29A-E389EBEACF4D}" type="pres">
      <dgm:prSet presAssocID="{1D2F715A-60A4-47DF-839D-79381141C898}" presName="parentText" presStyleLbl="node1" presStyleIdx="1" presStyleCnt="5" custScaleX="139346" custLinFactNeighborX="-60031" custLinFactNeighborY="154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8738CA-EE4C-4B96-9BAC-58E227FB8D8D}" type="pres">
      <dgm:prSet presAssocID="{1D2F715A-60A4-47DF-839D-79381141C898}" presName="negativeSpace" presStyleCnt="0"/>
      <dgm:spPr/>
    </dgm:pt>
    <dgm:pt modelId="{786B48C1-78C7-48C0-BF81-C95F006BBC7A}" type="pres">
      <dgm:prSet presAssocID="{1D2F715A-60A4-47DF-839D-79381141C898}" presName="childText" presStyleLbl="conFgAcc1" presStyleIdx="1" presStyleCnt="5">
        <dgm:presLayoutVars>
          <dgm:bulletEnabled val="1"/>
        </dgm:presLayoutVars>
      </dgm:prSet>
      <dgm:spPr/>
    </dgm:pt>
    <dgm:pt modelId="{C803400A-5A81-46FD-A6B2-79E6E0824360}" type="pres">
      <dgm:prSet presAssocID="{C952F1D6-1117-4B23-9348-7870688F6D30}" presName="spaceBetweenRectangles" presStyleCnt="0"/>
      <dgm:spPr/>
    </dgm:pt>
    <dgm:pt modelId="{95B34AC9-BE7A-489A-A7A6-A801769041A2}" type="pres">
      <dgm:prSet presAssocID="{D593FC86-6153-483A-B1E0-8B2071CFA434}" presName="parentLin" presStyleCnt="0"/>
      <dgm:spPr/>
    </dgm:pt>
    <dgm:pt modelId="{C0D6262E-AAB4-4EE1-A81B-1E4D7DBE9E6E}" type="pres">
      <dgm:prSet presAssocID="{D593FC86-6153-483A-B1E0-8B2071CFA434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D47088A4-7AD5-400B-ADB9-6EBB18CEB172}" type="pres">
      <dgm:prSet presAssocID="{D593FC86-6153-483A-B1E0-8B2071CFA434}" presName="parentText" presStyleLbl="node1" presStyleIdx="2" presStyleCnt="5" custScaleX="137882" custScaleY="151148" custLinFactNeighborX="-64541" custLinFactNeighborY="1050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113806-B1D3-4C98-BF8D-BD1087CC319C}" type="pres">
      <dgm:prSet presAssocID="{D593FC86-6153-483A-B1E0-8B2071CFA434}" presName="negativeSpace" presStyleCnt="0"/>
      <dgm:spPr/>
    </dgm:pt>
    <dgm:pt modelId="{D5D5A915-C133-4A74-AA40-C85D1D9D5AA9}" type="pres">
      <dgm:prSet presAssocID="{D593FC86-6153-483A-B1E0-8B2071CFA434}" presName="childText" presStyleLbl="conFgAcc1" presStyleIdx="2" presStyleCnt="5">
        <dgm:presLayoutVars>
          <dgm:bulletEnabled val="1"/>
        </dgm:presLayoutVars>
      </dgm:prSet>
      <dgm:spPr/>
    </dgm:pt>
    <dgm:pt modelId="{A03CC630-6F17-4F1D-8010-B68CDCD0C7FE}" type="pres">
      <dgm:prSet presAssocID="{A7A1A136-B830-4BE3-A119-2AE94AF513E1}" presName="spaceBetweenRectangles" presStyleCnt="0"/>
      <dgm:spPr/>
    </dgm:pt>
    <dgm:pt modelId="{2E875E5A-7061-418B-8903-03F2D3960401}" type="pres">
      <dgm:prSet presAssocID="{25E5194C-5532-4EAC-9344-B096D1D28C72}" presName="parentLin" presStyleCnt="0"/>
      <dgm:spPr/>
    </dgm:pt>
    <dgm:pt modelId="{19075BB9-2589-46A5-9E37-103C655A9D26}" type="pres">
      <dgm:prSet presAssocID="{25E5194C-5532-4EAC-9344-B096D1D28C72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6D4B99D2-DF2F-4E0A-B325-55D405D9651C}" type="pres">
      <dgm:prSet presAssocID="{25E5194C-5532-4EAC-9344-B096D1D28C72}" presName="parentText" presStyleLbl="node1" presStyleIdx="3" presStyleCnt="5" custScaleX="129848" custScaleY="153417" custLinFactNeighborX="-41390" custLinFactNeighborY="591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C9A2A-E9D8-45B5-AE3C-E18CCAA52742}" type="pres">
      <dgm:prSet presAssocID="{25E5194C-5532-4EAC-9344-B096D1D28C72}" presName="negativeSpace" presStyleCnt="0"/>
      <dgm:spPr/>
    </dgm:pt>
    <dgm:pt modelId="{71EB8662-BB10-4BC9-99A6-ACF1C03261D1}" type="pres">
      <dgm:prSet presAssocID="{25E5194C-5532-4EAC-9344-B096D1D28C72}" presName="childText" presStyleLbl="conFgAcc1" presStyleIdx="3" presStyleCnt="5">
        <dgm:presLayoutVars>
          <dgm:bulletEnabled val="1"/>
        </dgm:presLayoutVars>
      </dgm:prSet>
      <dgm:spPr/>
    </dgm:pt>
    <dgm:pt modelId="{0B3EEAC7-43E7-4FD1-8570-73F09D8AED90}" type="pres">
      <dgm:prSet presAssocID="{ABE1F14D-5D9A-4C0F-84F1-1C752E08C6E1}" presName="spaceBetweenRectangles" presStyleCnt="0"/>
      <dgm:spPr/>
    </dgm:pt>
    <dgm:pt modelId="{D68F5FA1-524D-4222-BAF2-3E2BE3B20DCB}" type="pres">
      <dgm:prSet presAssocID="{3D69B644-06ED-4007-BE7A-7CC5F6D66D68}" presName="parentLin" presStyleCnt="0"/>
      <dgm:spPr/>
    </dgm:pt>
    <dgm:pt modelId="{91065A33-5897-4D49-ABDB-164A64C54E92}" type="pres">
      <dgm:prSet presAssocID="{3D69B644-06ED-4007-BE7A-7CC5F6D66D68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EF23616F-4A84-453F-8FFD-622C21EF4561}" type="pres">
      <dgm:prSet presAssocID="{3D69B644-06ED-4007-BE7A-7CC5F6D66D68}" presName="parentText" presStyleLbl="node1" presStyleIdx="4" presStyleCnt="5" custScaleX="140982" custScaleY="184716" custLinFactNeighborX="-51964" custLinFactNeighborY="132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5A5DAA-4639-41CF-AE39-80A14A6FA2A0}" type="pres">
      <dgm:prSet presAssocID="{3D69B644-06ED-4007-BE7A-7CC5F6D66D68}" presName="negativeSpace" presStyleCnt="0"/>
      <dgm:spPr/>
    </dgm:pt>
    <dgm:pt modelId="{5CC414A5-A461-413A-A9CE-87E66EFE129D}" type="pres">
      <dgm:prSet presAssocID="{3D69B644-06ED-4007-BE7A-7CC5F6D66D6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EFD9B86-8701-417B-A8C8-649C46391E09}" srcId="{6B8790E2-957F-4D8B-BAA7-75B4CF67DA8F}" destId="{25E5194C-5532-4EAC-9344-B096D1D28C72}" srcOrd="3" destOrd="0" parTransId="{AE9D9666-D5C7-4116-BAA4-F5B1E517986D}" sibTransId="{ABE1F14D-5D9A-4C0F-84F1-1C752E08C6E1}"/>
    <dgm:cxn modelId="{FA58615C-E78F-4ED0-BDCD-3CEA36BD21BF}" type="presOf" srcId="{1D2F715A-60A4-47DF-839D-79381141C898}" destId="{B47D816C-9FEA-4AEB-A29A-E389EBEACF4D}" srcOrd="1" destOrd="0" presId="urn:microsoft.com/office/officeart/2005/8/layout/list1"/>
    <dgm:cxn modelId="{64E644BB-4AB9-4B8A-8338-DC91B1C4E718}" type="presOf" srcId="{D593FC86-6153-483A-B1E0-8B2071CFA434}" destId="{C0D6262E-AAB4-4EE1-A81B-1E4D7DBE9E6E}" srcOrd="0" destOrd="0" presId="urn:microsoft.com/office/officeart/2005/8/layout/list1"/>
    <dgm:cxn modelId="{2977130F-47AD-4064-896D-328D6387B659}" type="presOf" srcId="{D593FC86-6153-483A-B1E0-8B2071CFA434}" destId="{D47088A4-7AD5-400B-ADB9-6EBB18CEB172}" srcOrd="1" destOrd="0" presId="urn:microsoft.com/office/officeart/2005/8/layout/list1"/>
    <dgm:cxn modelId="{6FA56B68-4ABB-4A76-BD14-E21367EF5D0E}" type="presOf" srcId="{3D69B644-06ED-4007-BE7A-7CC5F6D66D68}" destId="{91065A33-5897-4D49-ABDB-164A64C54E92}" srcOrd="0" destOrd="0" presId="urn:microsoft.com/office/officeart/2005/8/layout/list1"/>
    <dgm:cxn modelId="{6A08CF84-6364-4B95-9D6B-CA5FA2AA84A0}" type="presOf" srcId="{1D2F715A-60A4-47DF-839D-79381141C898}" destId="{D1514C2A-F59D-4304-8BBF-76E4E146BE4B}" srcOrd="0" destOrd="0" presId="urn:microsoft.com/office/officeart/2005/8/layout/list1"/>
    <dgm:cxn modelId="{E71C9804-7039-4079-A018-2410C7F27AAC}" type="presOf" srcId="{F93D5B11-BB52-45ED-B04F-CC7209448497}" destId="{CD86C8DA-DFE2-4CBD-89B0-B4B6287F5F0C}" srcOrd="1" destOrd="0" presId="urn:microsoft.com/office/officeart/2005/8/layout/list1"/>
    <dgm:cxn modelId="{BBBBD2DA-4BD5-4F0A-BB2F-4B94BA73947E}" type="presOf" srcId="{3D69B644-06ED-4007-BE7A-7CC5F6D66D68}" destId="{EF23616F-4A84-453F-8FFD-622C21EF4561}" srcOrd="1" destOrd="0" presId="urn:microsoft.com/office/officeart/2005/8/layout/list1"/>
    <dgm:cxn modelId="{222F2804-51B3-4A07-B4CF-6EE07B42E9BE}" type="presOf" srcId="{25E5194C-5532-4EAC-9344-B096D1D28C72}" destId="{19075BB9-2589-46A5-9E37-103C655A9D26}" srcOrd="0" destOrd="0" presId="urn:microsoft.com/office/officeart/2005/8/layout/list1"/>
    <dgm:cxn modelId="{4EC5A9BF-2E68-4B78-91E3-B24A5D12F9AF}" type="presOf" srcId="{6B8790E2-957F-4D8B-BAA7-75B4CF67DA8F}" destId="{15119156-5164-4C0A-8D43-6BB6466BADC4}" srcOrd="0" destOrd="0" presId="urn:microsoft.com/office/officeart/2005/8/layout/list1"/>
    <dgm:cxn modelId="{DF2DAF8A-5F7E-4292-9195-F7A09DF44DC5}" srcId="{6B8790E2-957F-4D8B-BAA7-75B4CF67DA8F}" destId="{1D2F715A-60A4-47DF-839D-79381141C898}" srcOrd="1" destOrd="0" parTransId="{DC899E16-4716-4CD0-BBA1-07E4B173E2EC}" sibTransId="{C952F1D6-1117-4B23-9348-7870688F6D30}"/>
    <dgm:cxn modelId="{FB3A39BC-FFEC-45ED-8CA9-00ED9C3C02DD}" srcId="{6B8790E2-957F-4D8B-BAA7-75B4CF67DA8F}" destId="{D593FC86-6153-483A-B1E0-8B2071CFA434}" srcOrd="2" destOrd="0" parTransId="{AE4AB6F5-0B9D-4C86-A8B1-725C67F7A1EA}" sibTransId="{A7A1A136-B830-4BE3-A119-2AE94AF513E1}"/>
    <dgm:cxn modelId="{9EEA7648-BEF9-4DD1-B1D3-A8A33837DB3F}" type="presOf" srcId="{25E5194C-5532-4EAC-9344-B096D1D28C72}" destId="{6D4B99D2-DF2F-4E0A-B325-55D405D9651C}" srcOrd="1" destOrd="0" presId="urn:microsoft.com/office/officeart/2005/8/layout/list1"/>
    <dgm:cxn modelId="{E8A0B6EC-342E-4DC0-9969-82783A669596}" type="presOf" srcId="{F93D5B11-BB52-45ED-B04F-CC7209448497}" destId="{CD10FB97-2C0D-499A-8BE7-874125984CF0}" srcOrd="0" destOrd="0" presId="urn:microsoft.com/office/officeart/2005/8/layout/list1"/>
    <dgm:cxn modelId="{3673ABC0-0FA6-4148-B338-55B268893599}" srcId="{6B8790E2-957F-4D8B-BAA7-75B4CF67DA8F}" destId="{F93D5B11-BB52-45ED-B04F-CC7209448497}" srcOrd="0" destOrd="0" parTransId="{0328C0C5-9C30-41DE-BB5D-B10C4B862FF4}" sibTransId="{604C5A32-155F-4CE9-B501-766B3AC3F3C0}"/>
    <dgm:cxn modelId="{26CE2A65-0AE0-43FF-B1E2-CE2E53958F6F}" srcId="{6B8790E2-957F-4D8B-BAA7-75B4CF67DA8F}" destId="{3D69B644-06ED-4007-BE7A-7CC5F6D66D68}" srcOrd="4" destOrd="0" parTransId="{420E15BE-5852-4962-94F0-C3262153649E}" sibTransId="{87CFA262-69ED-47AB-B9DA-4335338FCD4B}"/>
    <dgm:cxn modelId="{5E8B27AC-90A1-45F0-99CD-6BBE6049EB1C}" type="presParOf" srcId="{15119156-5164-4C0A-8D43-6BB6466BADC4}" destId="{B8B26AAF-51C5-45C1-B8E4-D66CEEBC0663}" srcOrd="0" destOrd="0" presId="urn:microsoft.com/office/officeart/2005/8/layout/list1"/>
    <dgm:cxn modelId="{A3A2CDF3-CCAB-4DCF-AA38-86C2630E9086}" type="presParOf" srcId="{B8B26AAF-51C5-45C1-B8E4-D66CEEBC0663}" destId="{CD10FB97-2C0D-499A-8BE7-874125984CF0}" srcOrd="0" destOrd="0" presId="urn:microsoft.com/office/officeart/2005/8/layout/list1"/>
    <dgm:cxn modelId="{71F2E82E-17C6-41A3-B451-A6F15F290A47}" type="presParOf" srcId="{B8B26AAF-51C5-45C1-B8E4-D66CEEBC0663}" destId="{CD86C8DA-DFE2-4CBD-89B0-B4B6287F5F0C}" srcOrd="1" destOrd="0" presId="urn:microsoft.com/office/officeart/2005/8/layout/list1"/>
    <dgm:cxn modelId="{D6CC4754-9089-4EFA-816F-48A0D6338F10}" type="presParOf" srcId="{15119156-5164-4C0A-8D43-6BB6466BADC4}" destId="{397659FF-682C-4983-A1EC-8BB91D74DAA8}" srcOrd="1" destOrd="0" presId="urn:microsoft.com/office/officeart/2005/8/layout/list1"/>
    <dgm:cxn modelId="{AB17FFAF-39CE-48D2-880E-389F815765DF}" type="presParOf" srcId="{15119156-5164-4C0A-8D43-6BB6466BADC4}" destId="{955640A2-8877-431D-9A97-2216368148FA}" srcOrd="2" destOrd="0" presId="urn:microsoft.com/office/officeart/2005/8/layout/list1"/>
    <dgm:cxn modelId="{87C70288-66FB-43F9-9899-913B17E13C7F}" type="presParOf" srcId="{15119156-5164-4C0A-8D43-6BB6466BADC4}" destId="{6AF85EE4-5E55-4629-9AA5-05F0919A90A5}" srcOrd="3" destOrd="0" presId="urn:microsoft.com/office/officeart/2005/8/layout/list1"/>
    <dgm:cxn modelId="{70A4D352-1203-4E07-AB41-C10CCEA46894}" type="presParOf" srcId="{15119156-5164-4C0A-8D43-6BB6466BADC4}" destId="{9C0980AE-AFF7-4E5F-98FA-30707008281B}" srcOrd="4" destOrd="0" presId="urn:microsoft.com/office/officeart/2005/8/layout/list1"/>
    <dgm:cxn modelId="{B943D097-F083-4215-A5DD-B90337AC081B}" type="presParOf" srcId="{9C0980AE-AFF7-4E5F-98FA-30707008281B}" destId="{D1514C2A-F59D-4304-8BBF-76E4E146BE4B}" srcOrd="0" destOrd="0" presId="urn:microsoft.com/office/officeart/2005/8/layout/list1"/>
    <dgm:cxn modelId="{C4AD2EE6-7757-4BAE-8E9B-B346132D84C9}" type="presParOf" srcId="{9C0980AE-AFF7-4E5F-98FA-30707008281B}" destId="{B47D816C-9FEA-4AEB-A29A-E389EBEACF4D}" srcOrd="1" destOrd="0" presId="urn:microsoft.com/office/officeart/2005/8/layout/list1"/>
    <dgm:cxn modelId="{891D966E-D9A2-4192-841A-0BB1036174E1}" type="presParOf" srcId="{15119156-5164-4C0A-8D43-6BB6466BADC4}" destId="{728738CA-EE4C-4B96-9BAC-58E227FB8D8D}" srcOrd="5" destOrd="0" presId="urn:microsoft.com/office/officeart/2005/8/layout/list1"/>
    <dgm:cxn modelId="{47B71C30-2188-4A3A-8800-469A387DADF5}" type="presParOf" srcId="{15119156-5164-4C0A-8D43-6BB6466BADC4}" destId="{786B48C1-78C7-48C0-BF81-C95F006BBC7A}" srcOrd="6" destOrd="0" presId="urn:microsoft.com/office/officeart/2005/8/layout/list1"/>
    <dgm:cxn modelId="{D0C7BCD4-B519-41BC-A80C-A4FE8E7E97B8}" type="presParOf" srcId="{15119156-5164-4C0A-8D43-6BB6466BADC4}" destId="{C803400A-5A81-46FD-A6B2-79E6E0824360}" srcOrd="7" destOrd="0" presId="urn:microsoft.com/office/officeart/2005/8/layout/list1"/>
    <dgm:cxn modelId="{2542DADE-AE1E-4405-B4FB-1D1F3963DC2C}" type="presParOf" srcId="{15119156-5164-4C0A-8D43-6BB6466BADC4}" destId="{95B34AC9-BE7A-489A-A7A6-A801769041A2}" srcOrd="8" destOrd="0" presId="urn:microsoft.com/office/officeart/2005/8/layout/list1"/>
    <dgm:cxn modelId="{05F7B3E2-BC0E-4CB9-94F4-5EEA3AEF8DEE}" type="presParOf" srcId="{95B34AC9-BE7A-489A-A7A6-A801769041A2}" destId="{C0D6262E-AAB4-4EE1-A81B-1E4D7DBE9E6E}" srcOrd="0" destOrd="0" presId="urn:microsoft.com/office/officeart/2005/8/layout/list1"/>
    <dgm:cxn modelId="{E8297519-BDD4-4C0B-AE88-18F7119F7D55}" type="presParOf" srcId="{95B34AC9-BE7A-489A-A7A6-A801769041A2}" destId="{D47088A4-7AD5-400B-ADB9-6EBB18CEB172}" srcOrd="1" destOrd="0" presId="urn:microsoft.com/office/officeart/2005/8/layout/list1"/>
    <dgm:cxn modelId="{EE087691-459F-4ED1-9789-50228F0C089B}" type="presParOf" srcId="{15119156-5164-4C0A-8D43-6BB6466BADC4}" destId="{4C113806-B1D3-4C98-BF8D-BD1087CC319C}" srcOrd="9" destOrd="0" presId="urn:microsoft.com/office/officeart/2005/8/layout/list1"/>
    <dgm:cxn modelId="{6C95DB03-7312-4F24-95E9-E1B5BF341C26}" type="presParOf" srcId="{15119156-5164-4C0A-8D43-6BB6466BADC4}" destId="{D5D5A915-C133-4A74-AA40-C85D1D9D5AA9}" srcOrd="10" destOrd="0" presId="urn:microsoft.com/office/officeart/2005/8/layout/list1"/>
    <dgm:cxn modelId="{85CDDC7F-F819-4A2D-95A0-CF913D419E51}" type="presParOf" srcId="{15119156-5164-4C0A-8D43-6BB6466BADC4}" destId="{A03CC630-6F17-4F1D-8010-B68CDCD0C7FE}" srcOrd="11" destOrd="0" presId="urn:microsoft.com/office/officeart/2005/8/layout/list1"/>
    <dgm:cxn modelId="{D25DBC5B-F33A-424D-AA03-7DF6C98280B2}" type="presParOf" srcId="{15119156-5164-4C0A-8D43-6BB6466BADC4}" destId="{2E875E5A-7061-418B-8903-03F2D3960401}" srcOrd="12" destOrd="0" presId="urn:microsoft.com/office/officeart/2005/8/layout/list1"/>
    <dgm:cxn modelId="{748AE915-F8FA-491D-88AF-62241B850316}" type="presParOf" srcId="{2E875E5A-7061-418B-8903-03F2D3960401}" destId="{19075BB9-2589-46A5-9E37-103C655A9D26}" srcOrd="0" destOrd="0" presId="urn:microsoft.com/office/officeart/2005/8/layout/list1"/>
    <dgm:cxn modelId="{CFBA76EB-FC6E-420C-AF7A-B6785258F0EF}" type="presParOf" srcId="{2E875E5A-7061-418B-8903-03F2D3960401}" destId="{6D4B99D2-DF2F-4E0A-B325-55D405D9651C}" srcOrd="1" destOrd="0" presId="urn:microsoft.com/office/officeart/2005/8/layout/list1"/>
    <dgm:cxn modelId="{27D506D4-EDBA-4B6A-9B98-9C78C4934C63}" type="presParOf" srcId="{15119156-5164-4C0A-8D43-6BB6466BADC4}" destId="{DE0C9A2A-E9D8-45B5-AE3C-E18CCAA52742}" srcOrd="13" destOrd="0" presId="urn:microsoft.com/office/officeart/2005/8/layout/list1"/>
    <dgm:cxn modelId="{8F4CB217-6B2C-4677-9B87-2FEE99851D2B}" type="presParOf" srcId="{15119156-5164-4C0A-8D43-6BB6466BADC4}" destId="{71EB8662-BB10-4BC9-99A6-ACF1C03261D1}" srcOrd="14" destOrd="0" presId="urn:microsoft.com/office/officeart/2005/8/layout/list1"/>
    <dgm:cxn modelId="{CD874FA4-0B55-43AE-ADF7-3316BD77AAEE}" type="presParOf" srcId="{15119156-5164-4C0A-8D43-6BB6466BADC4}" destId="{0B3EEAC7-43E7-4FD1-8570-73F09D8AED90}" srcOrd="15" destOrd="0" presId="urn:microsoft.com/office/officeart/2005/8/layout/list1"/>
    <dgm:cxn modelId="{07BC16CA-7633-423E-B385-565060B524DC}" type="presParOf" srcId="{15119156-5164-4C0A-8D43-6BB6466BADC4}" destId="{D68F5FA1-524D-4222-BAF2-3E2BE3B20DCB}" srcOrd="16" destOrd="0" presId="urn:microsoft.com/office/officeart/2005/8/layout/list1"/>
    <dgm:cxn modelId="{61D0FE8C-AB45-4FCE-934A-262378CB7145}" type="presParOf" srcId="{D68F5FA1-524D-4222-BAF2-3E2BE3B20DCB}" destId="{91065A33-5897-4D49-ABDB-164A64C54E92}" srcOrd="0" destOrd="0" presId="urn:microsoft.com/office/officeart/2005/8/layout/list1"/>
    <dgm:cxn modelId="{6BC057EB-0387-4889-ABA7-253FDCC689EA}" type="presParOf" srcId="{D68F5FA1-524D-4222-BAF2-3E2BE3B20DCB}" destId="{EF23616F-4A84-453F-8FFD-622C21EF4561}" srcOrd="1" destOrd="0" presId="urn:microsoft.com/office/officeart/2005/8/layout/list1"/>
    <dgm:cxn modelId="{529AD7B6-3605-4699-956E-B3CFC10DC3B4}" type="presParOf" srcId="{15119156-5164-4C0A-8D43-6BB6466BADC4}" destId="{725A5DAA-4639-41CF-AE39-80A14A6FA2A0}" srcOrd="17" destOrd="0" presId="urn:microsoft.com/office/officeart/2005/8/layout/list1"/>
    <dgm:cxn modelId="{2862F871-4C1C-4F1E-B7D6-27C30FFBA69D}" type="presParOf" srcId="{15119156-5164-4C0A-8D43-6BB6466BADC4}" destId="{5CC414A5-A461-413A-A9CE-87E66EFE129D}" srcOrd="18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35DCD2-0842-4857-BD3D-297E85CDF346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012FF577-48DC-4100-BBD8-A855F2F8B74D}">
      <dgm:prSet phldrT="[Texto]" custT="1"/>
      <dgm:spPr/>
      <dgm:t>
        <a:bodyPr/>
        <a:lstStyle/>
        <a:p>
          <a:r>
            <a:rPr lang="es-ES_tradnl" sz="1600" b="1" dirty="0"/>
            <a:t>Extinción</a:t>
          </a:r>
          <a:endParaRPr lang="es-ES" sz="1600" b="1" dirty="0"/>
        </a:p>
      </dgm:t>
    </dgm:pt>
    <dgm:pt modelId="{B5CF2FBE-91AF-40CD-913C-DB70B44B73F1}" type="parTrans" cxnId="{0B135B29-FD5D-4EA4-B83B-09F192B20A33}">
      <dgm:prSet/>
      <dgm:spPr/>
      <dgm:t>
        <a:bodyPr/>
        <a:lstStyle/>
        <a:p>
          <a:endParaRPr lang="es-ES" sz="1600"/>
        </a:p>
      </dgm:t>
    </dgm:pt>
    <dgm:pt modelId="{D331E15E-C4A6-4992-9182-56B48F5EA508}" type="sibTrans" cxnId="{0B135B29-FD5D-4EA4-B83B-09F192B20A33}">
      <dgm:prSet/>
      <dgm:spPr/>
      <dgm:t>
        <a:bodyPr/>
        <a:lstStyle/>
        <a:p>
          <a:endParaRPr lang="es-ES" sz="1600"/>
        </a:p>
      </dgm:t>
    </dgm:pt>
    <dgm:pt modelId="{25C143DD-EE24-4140-B256-784DEFF3AEC1}">
      <dgm:prSet phldrT="[Texto]" custT="1"/>
      <dgm:spPr/>
      <dgm:t>
        <a:bodyPr/>
        <a:lstStyle/>
        <a:p>
          <a:r>
            <a:rPr lang="es-ES_tradnl" sz="1600" dirty="0"/>
            <a:t>- Si trabajador firma otro contrato de menos de un año</a:t>
          </a:r>
        </a:p>
        <a:p>
          <a:r>
            <a:rPr lang="es-ES_tradnl" sz="1600" dirty="0"/>
            <a:t>- Si duración es de un año o superior, dos opciones:</a:t>
          </a:r>
          <a:endParaRPr lang="es-ES" sz="1600" dirty="0"/>
        </a:p>
      </dgm:t>
    </dgm:pt>
    <dgm:pt modelId="{9342408B-B16D-4CF1-824F-CE3FD0C57691}" type="parTrans" cxnId="{FD0A4630-AD04-412F-A347-FB5F70B74731}">
      <dgm:prSet/>
      <dgm:spPr/>
      <dgm:t>
        <a:bodyPr/>
        <a:lstStyle/>
        <a:p>
          <a:endParaRPr lang="es-ES" sz="1600"/>
        </a:p>
      </dgm:t>
    </dgm:pt>
    <dgm:pt modelId="{AB85439A-333F-49C9-87EC-1BD58809114F}" type="sibTrans" cxnId="{FD0A4630-AD04-412F-A347-FB5F70B74731}">
      <dgm:prSet/>
      <dgm:spPr/>
      <dgm:t>
        <a:bodyPr/>
        <a:lstStyle/>
        <a:p>
          <a:endParaRPr lang="es-ES" sz="1600"/>
        </a:p>
      </dgm:t>
    </dgm:pt>
    <dgm:pt modelId="{0C2BC663-CD4E-4F42-8FF1-BFE950E97E89}">
      <dgm:prSet phldrT="[Texto]" custT="1"/>
      <dgm:spPr/>
      <dgm:t>
        <a:bodyPr/>
        <a:lstStyle/>
        <a:p>
          <a:r>
            <a:rPr lang="es-ES_tradnl" sz="1600" b="1" dirty="0"/>
            <a:t>Vacaciones Pendientes</a:t>
          </a:r>
          <a:endParaRPr lang="es-ES" sz="1600" b="1" dirty="0"/>
        </a:p>
      </dgm:t>
    </dgm:pt>
    <dgm:pt modelId="{4E974046-6E55-4878-8986-ED883FDCFECA}" type="parTrans" cxnId="{1341AB0D-CE9A-464F-BDD9-718420C6F678}">
      <dgm:prSet/>
      <dgm:spPr/>
      <dgm:t>
        <a:bodyPr/>
        <a:lstStyle/>
        <a:p>
          <a:endParaRPr lang="es-ES" sz="1600"/>
        </a:p>
      </dgm:t>
    </dgm:pt>
    <dgm:pt modelId="{FD0C7F2C-6C1B-4896-8244-39FA1F8608ED}" type="sibTrans" cxnId="{1341AB0D-CE9A-464F-BDD9-718420C6F678}">
      <dgm:prSet/>
      <dgm:spPr/>
      <dgm:t>
        <a:bodyPr/>
        <a:lstStyle/>
        <a:p>
          <a:endParaRPr lang="es-ES" sz="1600"/>
        </a:p>
      </dgm:t>
    </dgm:pt>
    <dgm:pt modelId="{71C495DC-D753-479C-B85C-F392DB26F028}">
      <dgm:prSet phldrT="[Texto]" custT="1"/>
      <dgm:spPr/>
      <dgm:t>
        <a:bodyPr/>
        <a:lstStyle/>
        <a:p>
          <a:r>
            <a:rPr lang="es-ES_tradnl" sz="1600" b="1" dirty="0"/>
            <a:t>Reclamación por despido y desempleo</a:t>
          </a:r>
          <a:endParaRPr lang="es-ES" sz="1600" b="1" dirty="0"/>
        </a:p>
      </dgm:t>
    </dgm:pt>
    <dgm:pt modelId="{83A2321C-1B59-4EF1-B43C-6039BA61C00D}" type="parTrans" cxnId="{CB085EC2-10A4-4193-A6CC-EE8BE48B889E}">
      <dgm:prSet/>
      <dgm:spPr/>
      <dgm:t>
        <a:bodyPr/>
        <a:lstStyle/>
        <a:p>
          <a:endParaRPr lang="es-ES" sz="1600"/>
        </a:p>
      </dgm:t>
    </dgm:pt>
    <dgm:pt modelId="{77FE7375-A48E-47E7-AE43-56E79586D4FD}" type="sibTrans" cxnId="{CB085EC2-10A4-4193-A6CC-EE8BE48B889E}">
      <dgm:prSet/>
      <dgm:spPr/>
      <dgm:t>
        <a:bodyPr/>
        <a:lstStyle/>
        <a:p>
          <a:endParaRPr lang="es-ES" sz="1600"/>
        </a:p>
      </dgm:t>
    </dgm:pt>
    <dgm:pt modelId="{C672BF6B-F88C-4758-A69A-1673A10F574A}">
      <dgm:prSet phldrT="[Texto]" custT="1"/>
      <dgm:spPr/>
      <dgm:t>
        <a:bodyPr/>
        <a:lstStyle/>
        <a:p>
          <a:r>
            <a:rPr lang="es-ES_tradnl" sz="1600" dirty="0"/>
            <a:t>- Cuando el trabajador pone una demanda por despido, puede pedir ya el desempleo ; o bien esperarse a la sentencia</a:t>
          </a:r>
          <a:endParaRPr lang="es-ES" sz="1600" dirty="0"/>
        </a:p>
      </dgm:t>
    </dgm:pt>
    <dgm:pt modelId="{D43E519F-65A1-4BED-94F1-799D390D7229}" type="parTrans" cxnId="{972ADAD4-3120-43F7-B0E7-A876757546C3}">
      <dgm:prSet/>
      <dgm:spPr/>
      <dgm:t>
        <a:bodyPr/>
        <a:lstStyle/>
        <a:p>
          <a:endParaRPr lang="es-ES" sz="1600"/>
        </a:p>
      </dgm:t>
    </dgm:pt>
    <dgm:pt modelId="{DC4DF77D-F316-4D01-A918-0A3602540656}" type="sibTrans" cxnId="{972ADAD4-3120-43F7-B0E7-A876757546C3}">
      <dgm:prSet/>
      <dgm:spPr/>
      <dgm:t>
        <a:bodyPr/>
        <a:lstStyle/>
        <a:p>
          <a:endParaRPr lang="es-ES" sz="1600"/>
        </a:p>
      </dgm:t>
    </dgm:pt>
    <dgm:pt modelId="{655F8DAD-83B2-4FFE-92F4-95F6D9B18D94}">
      <dgm:prSet phldrT="[Texto]" custT="1"/>
      <dgm:spPr/>
      <dgm:t>
        <a:bodyPr/>
        <a:lstStyle/>
        <a:p>
          <a:r>
            <a:rPr lang="es-ES_tradnl" sz="1600" dirty="0"/>
            <a:t>Si falta por cobrar las vacaciones no disfrutadas al finalizar el contrato, el desempleo se produce una vez pasen esos días</a:t>
          </a:r>
          <a:endParaRPr lang="es-ES" sz="1600" dirty="0"/>
        </a:p>
      </dgm:t>
    </dgm:pt>
    <dgm:pt modelId="{932352D4-3D53-4F17-B00F-AD65988C4E7E}" type="parTrans" cxnId="{8363BBB8-1D4C-4B87-980D-E5257701F95A}">
      <dgm:prSet/>
      <dgm:spPr/>
      <dgm:t>
        <a:bodyPr/>
        <a:lstStyle/>
        <a:p>
          <a:endParaRPr lang="es-ES" sz="1600"/>
        </a:p>
      </dgm:t>
    </dgm:pt>
    <dgm:pt modelId="{07803903-B821-42A3-A943-7CC18D9BB958}" type="sibTrans" cxnId="{8363BBB8-1D4C-4B87-980D-E5257701F95A}">
      <dgm:prSet/>
      <dgm:spPr/>
      <dgm:t>
        <a:bodyPr/>
        <a:lstStyle/>
        <a:p>
          <a:endParaRPr lang="es-ES" sz="1600"/>
        </a:p>
      </dgm:t>
    </dgm:pt>
    <dgm:pt modelId="{91DE1A81-5572-4C38-9D19-70A3B58233AB}">
      <dgm:prSet custT="1"/>
      <dgm:spPr/>
      <dgm:t>
        <a:bodyPr/>
        <a:lstStyle/>
        <a:p>
          <a:r>
            <a:rPr lang="es-ES_tradnl" sz="1600" dirty="0"/>
            <a:t>Seguir cobrando paro pendiente</a:t>
          </a:r>
          <a:endParaRPr lang="es-ES" sz="1600" dirty="0"/>
        </a:p>
      </dgm:t>
    </dgm:pt>
    <dgm:pt modelId="{8B7CAC27-EA2A-41F7-AB1C-E048CD04BB59}" type="parTrans" cxnId="{2EB586C2-6040-469C-9993-FE99EB9D0524}">
      <dgm:prSet/>
      <dgm:spPr/>
      <dgm:t>
        <a:bodyPr/>
        <a:lstStyle/>
        <a:p>
          <a:endParaRPr lang="es-ES" sz="1600"/>
        </a:p>
      </dgm:t>
    </dgm:pt>
    <dgm:pt modelId="{9A92F387-B648-4729-B40F-255408DBCE68}" type="sibTrans" cxnId="{2EB586C2-6040-469C-9993-FE99EB9D0524}">
      <dgm:prSet/>
      <dgm:spPr/>
      <dgm:t>
        <a:bodyPr/>
        <a:lstStyle/>
        <a:p>
          <a:endParaRPr lang="es-ES" sz="1600"/>
        </a:p>
      </dgm:t>
    </dgm:pt>
    <dgm:pt modelId="{42E8BC9F-EBB4-4D26-83FB-956C3F34EFD2}">
      <dgm:prSet custT="1"/>
      <dgm:spPr/>
      <dgm:t>
        <a:bodyPr/>
        <a:lstStyle/>
        <a:p>
          <a:r>
            <a:rPr lang="es-ES_tradnl" sz="1600" dirty="0"/>
            <a:t>Recibir nuevo paro por el nuevo tiempo trabajado	</a:t>
          </a:r>
          <a:endParaRPr lang="es-ES" sz="1600" dirty="0"/>
        </a:p>
      </dgm:t>
    </dgm:pt>
    <dgm:pt modelId="{49FCA408-E337-4ACD-BBD9-8611127EF3D8}" type="parTrans" cxnId="{1669E768-0D9A-4C0E-96D6-0ED82EE2F68D}">
      <dgm:prSet/>
      <dgm:spPr/>
      <dgm:t>
        <a:bodyPr/>
        <a:lstStyle/>
        <a:p>
          <a:endParaRPr lang="es-ES" sz="1600"/>
        </a:p>
      </dgm:t>
    </dgm:pt>
    <dgm:pt modelId="{1DC9C684-E46E-4558-8B0B-32F0DE570A5A}" type="sibTrans" cxnId="{1669E768-0D9A-4C0E-96D6-0ED82EE2F68D}">
      <dgm:prSet/>
      <dgm:spPr/>
      <dgm:t>
        <a:bodyPr/>
        <a:lstStyle/>
        <a:p>
          <a:endParaRPr lang="es-ES" sz="1600"/>
        </a:p>
      </dgm:t>
    </dgm:pt>
    <dgm:pt modelId="{C76AE38C-9FEF-4670-9CE7-2B26FADD56FB}" type="pres">
      <dgm:prSet presAssocID="{3735DCD2-0842-4857-BD3D-297E85CDF3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C5E93408-6C84-4758-8327-7AF04B1F3655}" type="pres">
      <dgm:prSet presAssocID="{012FF577-48DC-4100-BBD8-A855F2F8B74D}" presName="composite" presStyleCnt="0"/>
      <dgm:spPr/>
    </dgm:pt>
    <dgm:pt modelId="{B04219E1-B6DF-40D4-93BC-B7ABB33FD058}" type="pres">
      <dgm:prSet presAssocID="{012FF577-48DC-4100-BBD8-A855F2F8B74D}" presName="FirstChild" presStyleLbl="revTx" presStyleIdx="0" presStyleCnt="3" custScaleX="86770" custLinFactNeighborX="2602" custLinFactNeighborY="-6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F311D0-E946-4466-A2D6-3B97964C6F34}" type="pres">
      <dgm:prSet presAssocID="{012FF577-48DC-4100-BBD8-A855F2F8B74D}" presName="Parent" presStyleLbl="alignNode1" presStyleIdx="0" presStyleCnt="3" custScaleX="137411" custScaleY="93866" custLinFactNeighborX="800" custLinFactNeighborY="1596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C58CF9-2436-4EA5-B132-195D1F4395E7}" type="pres">
      <dgm:prSet presAssocID="{012FF577-48DC-4100-BBD8-A855F2F8B74D}" presName="Accent" presStyleLbl="parChTrans1D1" presStyleIdx="0" presStyleCnt="3"/>
      <dgm:spPr/>
    </dgm:pt>
    <dgm:pt modelId="{C222A684-6770-4D36-ACAB-6932178FBB5C}" type="pres">
      <dgm:prSet presAssocID="{D331E15E-C4A6-4992-9182-56B48F5EA508}" presName="sibTrans" presStyleCnt="0"/>
      <dgm:spPr/>
    </dgm:pt>
    <dgm:pt modelId="{1D740CCC-6D0C-47B7-8E90-B6A4A4499009}" type="pres">
      <dgm:prSet presAssocID="{0C2BC663-CD4E-4F42-8FF1-BFE950E97E89}" presName="composite" presStyleCnt="0"/>
      <dgm:spPr/>
    </dgm:pt>
    <dgm:pt modelId="{C697F06B-1476-4607-B788-C2260BD842E5}" type="pres">
      <dgm:prSet presAssocID="{0C2BC663-CD4E-4F42-8FF1-BFE950E97E89}" presName="FirstChild" presStyleLbl="revTx" presStyleIdx="1" presStyleCnt="3" custScaleX="86770" custScaleY="53806" custLinFactNeighborX="2243" custLinFactNeighborY="-10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9CC1C-D4DC-4222-85E2-F12FE95FE511}" type="pres">
      <dgm:prSet presAssocID="{0C2BC663-CD4E-4F42-8FF1-BFE950E97E89}" presName="Parent" presStyleLbl="alignNode1" presStyleIdx="1" presStyleCnt="3" custScaleX="138635" custScaleY="45070" custLinFactNeighborX="-1026" custLinFactNeighborY="-1583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3A2249-CEB4-429B-AA59-24998DBBF702}" type="pres">
      <dgm:prSet presAssocID="{0C2BC663-CD4E-4F42-8FF1-BFE950E97E89}" presName="Accent" presStyleLbl="parChTrans1D1" presStyleIdx="1" presStyleCnt="3" custLinFactY="-600000" custLinFactNeighborX="-713" custLinFactNeighborY="-664419"/>
      <dgm:spPr/>
    </dgm:pt>
    <dgm:pt modelId="{8B4A050C-9131-4A01-A847-4A573BE53397}" type="pres">
      <dgm:prSet presAssocID="{FD0C7F2C-6C1B-4896-8244-39FA1F8608ED}" presName="sibTrans" presStyleCnt="0"/>
      <dgm:spPr/>
    </dgm:pt>
    <dgm:pt modelId="{2FACF234-0060-4489-A770-90A714A2FDD2}" type="pres">
      <dgm:prSet presAssocID="{71C495DC-D753-479C-B85C-F392DB26F028}" presName="composite" presStyleCnt="0"/>
      <dgm:spPr/>
    </dgm:pt>
    <dgm:pt modelId="{DBED72FD-71D3-40D2-A2ED-2CF0BDE747D1}" type="pres">
      <dgm:prSet presAssocID="{71C495DC-D753-479C-B85C-F392DB26F028}" presName="FirstChild" presStyleLbl="revTx" presStyleIdx="2" presStyleCnt="3" custScaleX="86770" custScaleY="38957" custLinFactNeighborX="2921" custLinFactNeighborY="-435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E056EA-77AC-43E5-AF88-71BB051ACC2B}" type="pres">
      <dgm:prSet presAssocID="{71C495DC-D753-479C-B85C-F392DB26F028}" presName="Parent" presStyleLbl="alignNode1" presStyleIdx="2" presStyleCnt="3" custScaleX="136579" custScaleY="58600" custLinFactNeighborX="830" custLinFactNeighborY="-4548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60D944-5D68-4943-AEA2-32178E8F7F5B}" type="pres">
      <dgm:prSet presAssocID="{71C495DC-D753-479C-B85C-F392DB26F028}" presName="Accent" presStyleLbl="parChTrans1D1" presStyleIdx="2" presStyleCnt="3" custLinFactY="-1200000" custLinFactNeighborX="-2733" custLinFactNeighborY="-1246700"/>
      <dgm:spPr/>
    </dgm:pt>
  </dgm:ptLst>
  <dgm:cxnLst>
    <dgm:cxn modelId="{EEC8B3EB-7607-465C-83A1-A3633A07D3A7}" type="presOf" srcId="{42E8BC9F-EBB4-4D26-83FB-956C3F34EFD2}" destId="{B04219E1-B6DF-40D4-93BC-B7ABB33FD058}" srcOrd="0" destOrd="2" presId="urn:microsoft.com/office/officeart/2011/layout/TabList"/>
    <dgm:cxn modelId="{C25F4241-59EB-4535-8945-CD25A7D0916A}" type="presOf" srcId="{25C143DD-EE24-4140-B256-784DEFF3AEC1}" destId="{B04219E1-B6DF-40D4-93BC-B7ABB33FD058}" srcOrd="0" destOrd="0" presId="urn:microsoft.com/office/officeart/2011/layout/TabList"/>
    <dgm:cxn modelId="{FD0A4630-AD04-412F-A347-FB5F70B74731}" srcId="{012FF577-48DC-4100-BBD8-A855F2F8B74D}" destId="{25C143DD-EE24-4140-B256-784DEFF3AEC1}" srcOrd="0" destOrd="0" parTransId="{9342408B-B16D-4CF1-824F-CE3FD0C57691}" sibTransId="{AB85439A-333F-49C9-87EC-1BD58809114F}"/>
    <dgm:cxn modelId="{FDCBA2CD-3E85-4087-967C-53EEABB36A4B}" type="presOf" srcId="{0C2BC663-CD4E-4F42-8FF1-BFE950E97E89}" destId="{3A59CC1C-D4DC-4222-85E2-F12FE95FE511}" srcOrd="0" destOrd="0" presId="urn:microsoft.com/office/officeart/2011/layout/TabList"/>
    <dgm:cxn modelId="{CB085EC2-10A4-4193-A6CC-EE8BE48B889E}" srcId="{3735DCD2-0842-4857-BD3D-297E85CDF346}" destId="{71C495DC-D753-479C-B85C-F392DB26F028}" srcOrd="2" destOrd="0" parTransId="{83A2321C-1B59-4EF1-B43C-6039BA61C00D}" sibTransId="{77FE7375-A48E-47E7-AE43-56E79586D4FD}"/>
    <dgm:cxn modelId="{BEEE230B-E993-4366-8F62-DEBCA8CE1F51}" type="presOf" srcId="{655F8DAD-83B2-4FFE-92F4-95F6D9B18D94}" destId="{C697F06B-1476-4607-B788-C2260BD842E5}" srcOrd="0" destOrd="0" presId="urn:microsoft.com/office/officeart/2011/layout/TabList"/>
    <dgm:cxn modelId="{161433E9-7ADC-46FA-9A1B-770D003F8597}" type="presOf" srcId="{C672BF6B-F88C-4758-A69A-1673A10F574A}" destId="{DBED72FD-71D3-40D2-A2ED-2CF0BDE747D1}" srcOrd="0" destOrd="0" presId="urn:microsoft.com/office/officeart/2011/layout/TabList"/>
    <dgm:cxn modelId="{709A57A5-08DE-4278-912C-EE9075788CD7}" type="presOf" srcId="{012FF577-48DC-4100-BBD8-A855F2F8B74D}" destId="{0BF311D0-E946-4466-A2D6-3B97964C6F34}" srcOrd="0" destOrd="0" presId="urn:microsoft.com/office/officeart/2011/layout/TabList"/>
    <dgm:cxn modelId="{1669E768-0D9A-4C0E-96D6-0ED82EE2F68D}" srcId="{25C143DD-EE24-4140-B256-784DEFF3AEC1}" destId="{42E8BC9F-EBB4-4D26-83FB-956C3F34EFD2}" srcOrd="1" destOrd="0" parTransId="{49FCA408-E337-4ACD-BBD9-8611127EF3D8}" sibTransId="{1DC9C684-E46E-4558-8B0B-32F0DE570A5A}"/>
    <dgm:cxn modelId="{A0FCD876-FAE2-4D44-823D-A0DE1612440E}" type="presOf" srcId="{91DE1A81-5572-4C38-9D19-70A3B58233AB}" destId="{B04219E1-B6DF-40D4-93BC-B7ABB33FD058}" srcOrd="0" destOrd="1" presId="urn:microsoft.com/office/officeart/2011/layout/TabList"/>
    <dgm:cxn modelId="{DC3FF495-82B6-4C80-9DCC-C0E6FA98947D}" type="presOf" srcId="{71C495DC-D753-479C-B85C-F392DB26F028}" destId="{EFE056EA-77AC-43E5-AF88-71BB051ACC2B}" srcOrd="0" destOrd="0" presId="urn:microsoft.com/office/officeart/2011/layout/TabList"/>
    <dgm:cxn modelId="{8363BBB8-1D4C-4B87-980D-E5257701F95A}" srcId="{0C2BC663-CD4E-4F42-8FF1-BFE950E97E89}" destId="{655F8DAD-83B2-4FFE-92F4-95F6D9B18D94}" srcOrd="0" destOrd="0" parTransId="{932352D4-3D53-4F17-B00F-AD65988C4E7E}" sibTransId="{07803903-B821-42A3-A943-7CC18D9BB958}"/>
    <dgm:cxn modelId="{972ADAD4-3120-43F7-B0E7-A876757546C3}" srcId="{71C495DC-D753-479C-B85C-F392DB26F028}" destId="{C672BF6B-F88C-4758-A69A-1673A10F574A}" srcOrd="0" destOrd="0" parTransId="{D43E519F-65A1-4BED-94F1-799D390D7229}" sibTransId="{DC4DF77D-F316-4D01-A918-0A3602540656}"/>
    <dgm:cxn modelId="{0F5D5D8A-39C1-40D3-98B1-7AA41491C441}" type="presOf" srcId="{3735DCD2-0842-4857-BD3D-297E85CDF346}" destId="{C76AE38C-9FEF-4670-9CE7-2B26FADD56FB}" srcOrd="0" destOrd="0" presId="urn:microsoft.com/office/officeart/2011/layout/TabList"/>
    <dgm:cxn modelId="{0B135B29-FD5D-4EA4-B83B-09F192B20A33}" srcId="{3735DCD2-0842-4857-BD3D-297E85CDF346}" destId="{012FF577-48DC-4100-BBD8-A855F2F8B74D}" srcOrd="0" destOrd="0" parTransId="{B5CF2FBE-91AF-40CD-913C-DB70B44B73F1}" sibTransId="{D331E15E-C4A6-4992-9182-56B48F5EA508}"/>
    <dgm:cxn modelId="{2EB586C2-6040-469C-9993-FE99EB9D0524}" srcId="{25C143DD-EE24-4140-B256-784DEFF3AEC1}" destId="{91DE1A81-5572-4C38-9D19-70A3B58233AB}" srcOrd="0" destOrd="0" parTransId="{8B7CAC27-EA2A-41F7-AB1C-E048CD04BB59}" sibTransId="{9A92F387-B648-4729-B40F-255408DBCE68}"/>
    <dgm:cxn modelId="{1341AB0D-CE9A-464F-BDD9-718420C6F678}" srcId="{3735DCD2-0842-4857-BD3D-297E85CDF346}" destId="{0C2BC663-CD4E-4F42-8FF1-BFE950E97E89}" srcOrd="1" destOrd="0" parTransId="{4E974046-6E55-4878-8986-ED883FDCFECA}" sibTransId="{FD0C7F2C-6C1B-4896-8244-39FA1F8608ED}"/>
    <dgm:cxn modelId="{15ACBDB2-A447-4567-9071-6740CBA6AA6C}" type="presParOf" srcId="{C76AE38C-9FEF-4670-9CE7-2B26FADD56FB}" destId="{C5E93408-6C84-4758-8327-7AF04B1F3655}" srcOrd="0" destOrd="0" presId="urn:microsoft.com/office/officeart/2011/layout/TabList"/>
    <dgm:cxn modelId="{C36DAF14-C54C-4794-B9A2-48660DA61F06}" type="presParOf" srcId="{C5E93408-6C84-4758-8327-7AF04B1F3655}" destId="{B04219E1-B6DF-40D4-93BC-B7ABB33FD058}" srcOrd="0" destOrd="0" presId="urn:microsoft.com/office/officeart/2011/layout/TabList"/>
    <dgm:cxn modelId="{ABBCCFC6-EF49-4100-B7DF-BFD6D0F07867}" type="presParOf" srcId="{C5E93408-6C84-4758-8327-7AF04B1F3655}" destId="{0BF311D0-E946-4466-A2D6-3B97964C6F34}" srcOrd="1" destOrd="0" presId="urn:microsoft.com/office/officeart/2011/layout/TabList"/>
    <dgm:cxn modelId="{8FC68068-0EF9-4BAF-83DD-C8FA0CDE926F}" type="presParOf" srcId="{C5E93408-6C84-4758-8327-7AF04B1F3655}" destId="{6BC58CF9-2436-4EA5-B132-195D1F4395E7}" srcOrd="2" destOrd="0" presId="urn:microsoft.com/office/officeart/2011/layout/TabList"/>
    <dgm:cxn modelId="{F08F3344-34E5-427A-B952-97991D66FCFF}" type="presParOf" srcId="{C76AE38C-9FEF-4670-9CE7-2B26FADD56FB}" destId="{C222A684-6770-4D36-ACAB-6932178FBB5C}" srcOrd="1" destOrd="0" presId="urn:microsoft.com/office/officeart/2011/layout/TabList"/>
    <dgm:cxn modelId="{BB1D38AB-1FD2-4998-A79A-48EA57CD2223}" type="presParOf" srcId="{C76AE38C-9FEF-4670-9CE7-2B26FADD56FB}" destId="{1D740CCC-6D0C-47B7-8E90-B6A4A4499009}" srcOrd="2" destOrd="0" presId="urn:microsoft.com/office/officeart/2011/layout/TabList"/>
    <dgm:cxn modelId="{C61E7443-0F67-49C6-A422-DBCE8B783450}" type="presParOf" srcId="{1D740CCC-6D0C-47B7-8E90-B6A4A4499009}" destId="{C697F06B-1476-4607-B788-C2260BD842E5}" srcOrd="0" destOrd="0" presId="urn:microsoft.com/office/officeart/2011/layout/TabList"/>
    <dgm:cxn modelId="{E9E58DC4-F169-4E9E-B02E-C61C22B02C83}" type="presParOf" srcId="{1D740CCC-6D0C-47B7-8E90-B6A4A4499009}" destId="{3A59CC1C-D4DC-4222-85E2-F12FE95FE511}" srcOrd="1" destOrd="0" presId="urn:microsoft.com/office/officeart/2011/layout/TabList"/>
    <dgm:cxn modelId="{438F1B42-159B-4460-B0F5-9EC9444C74DA}" type="presParOf" srcId="{1D740CCC-6D0C-47B7-8E90-B6A4A4499009}" destId="{5D3A2249-CEB4-429B-AA59-24998DBBF702}" srcOrd="2" destOrd="0" presId="urn:microsoft.com/office/officeart/2011/layout/TabList"/>
    <dgm:cxn modelId="{11754833-F5ED-49E9-8099-D2EF514024CA}" type="presParOf" srcId="{C76AE38C-9FEF-4670-9CE7-2B26FADD56FB}" destId="{8B4A050C-9131-4A01-A847-4A573BE53397}" srcOrd="3" destOrd="0" presId="urn:microsoft.com/office/officeart/2011/layout/TabList"/>
    <dgm:cxn modelId="{D5F466A3-F92C-4AD4-8745-009F7C8C4AC9}" type="presParOf" srcId="{C76AE38C-9FEF-4670-9CE7-2B26FADD56FB}" destId="{2FACF234-0060-4489-A770-90A714A2FDD2}" srcOrd="4" destOrd="0" presId="urn:microsoft.com/office/officeart/2011/layout/TabList"/>
    <dgm:cxn modelId="{CE3D370E-F134-419B-8C60-09C6EE4A9CCB}" type="presParOf" srcId="{2FACF234-0060-4489-A770-90A714A2FDD2}" destId="{DBED72FD-71D3-40D2-A2ED-2CF0BDE747D1}" srcOrd="0" destOrd="0" presId="urn:microsoft.com/office/officeart/2011/layout/TabList"/>
    <dgm:cxn modelId="{363F022E-A8E7-4F7D-8141-E8FCFC8ACB99}" type="presParOf" srcId="{2FACF234-0060-4489-A770-90A714A2FDD2}" destId="{EFE056EA-77AC-43E5-AF88-71BB051ACC2B}" srcOrd="1" destOrd="0" presId="urn:microsoft.com/office/officeart/2011/layout/TabList"/>
    <dgm:cxn modelId="{4F1589EA-3590-46FD-B0D3-3E645F543D5F}" type="presParOf" srcId="{2FACF234-0060-4489-A770-90A714A2FDD2}" destId="{FF60D944-5D68-4943-AEA2-32178E8F7F5B}" srcOrd="2" destOrd="0" presId="urn:microsoft.com/office/officeart/2011/layout/TabList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_tradnl" sz="1800" b="1" dirty="0"/>
            <a:t>Nivel NO contributivo</a:t>
          </a:r>
          <a:endParaRPr lang="es-ES" sz="1800" b="1" dirty="0"/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_tradnl" sz="1800" b="1" dirty="0"/>
            <a:t>Los españoles que residen en España que no han cotizado lo suficiente.</a:t>
          </a:r>
        </a:p>
        <a:p>
          <a:r>
            <a:rPr lang="es-ES_tradnl" sz="1800" b="1" dirty="0"/>
            <a:t>Derecho: asistencia sanitaria, incapacidad permanente y jubilación</a:t>
          </a:r>
          <a:endParaRPr lang="es-ES" sz="1800" b="1" dirty="0"/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  <dgm:t>
        <a:bodyPr/>
        <a:lstStyle/>
        <a:p>
          <a:endParaRPr lang="es-ES"/>
        </a:p>
      </dgm:t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213640" custScaleY="118460"/>
      <dgm:spPr/>
      <dgm:t>
        <a:bodyPr/>
        <a:lstStyle/>
        <a:p>
          <a:endParaRPr lang="es-ES"/>
        </a:p>
      </dgm:t>
    </dgm:pt>
    <dgm:pt modelId="{C4032509-D54D-4EF2-88C0-A19E03501D33}" type="pres">
      <dgm:prSet presAssocID="{F50BC416-8B09-46CB-859B-B06CC7EECBC8}" presName="spN" presStyleCnt="0"/>
      <dgm:spPr/>
    </dgm:pt>
  </dgm:ptLst>
  <dgm:cxnLst>
    <dgm:cxn modelId="{732280A5-32AD-43C3-B44D-AF19A9E35BE1}" type="presOf" srcId="{CC206662-86D2-4AAA-8F55-9E8DF281CDD7}" destId="{2B6B31BB-83E2-4FA7-BF72-54A1020B54A8}" srcOrd="0" destOrd="0" presId="urn:microsoft.com/office/officeart/2009/3/layout/RandomtoResultProcess"/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0069FB21-0190-44DF-B17D-B69A4DDC18EC}" type="presOf" srcId="{6FB06AD0-1E0C-4F7D-9BEF-D10AB8CBBB45}" destId="{9ACF9D63-6325-4930-8CC3-A28823D91B88}" srcOrd="0" destOrd="0" presId="urn:microsoft.com/office/officeart/2009/3/layout/RandomtoResultProcess"/>
    <dgm:cxn modelId="{DB571045-BD0A-4D9E-9C26-21154D9481BA}" type="presOf" srcId="{F50BC416-8B09-46CB-859B-B06CC7EECBC8}" destId="{2DACE8B5-DAA8-400E-ABA1-32B6381C67FE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F51ED8F8-BE8A-4770-AD18-0E4E8AE22355}" type="presParOf" srcId="{2B6B31BB-83E2-4FA7-BF72-54A1020B54A8}" destId="{7CD003D3-5D39-4142-A7A8-C45A04530D9D}" srcOrd="0" destOrd="0" presId="urn:microsoft.com/office/officeart/2009/3/layout/RandomtoResultProcess"/>
    <dgm:cxn modelId="{A5CD5AA3-A4A2-46A2-8958-BF8BE9B97189}" type="presParOf" srcId="{7CD003D3-5D39-4142-A7A8-C45A04530D9D}" destId="{9ACF9D63-6325-4930-8CC3-A28823D91B88}" srcOrd="0" destOrd="0" presId="urn:microsoft.com/office/officeart/2009/3/layout/RandomtoResultProcess"/>
    <dgm:cxn modelId="{B0D34F72-5D96-409B-ADE8-5A6EEE1156CD}" type="presParOf" srcId="{7CD003D3-5D39-4142-A7A8-C45A04530D9D}" destId="{54A54414-D37C-4DD1-8612-EA369684CE24}" srcOrd="1" destOrd="0" presId="urn:microsoft.com/office/officeart/2009/3/layout/RandomtoResultProcess"/>
    <dgm:cxn modelId="{D93CF0F4-38FB-48C1-B23C-E8F33D7BD699}" type="presParOf" srcId="{7CD003D3-5D39-4142-A7A8-C45A04530D9D}" destId="{34A022C9-AA90-4044-AF0A-FB75BB88115A}" srcOrd="2" destOrd="0" presId="urn:microsoft.com/office/officeart/2009/3/layout/RandomtoResultProcess"/>
    <dgm:cxn modelId="{21E1BCCA-4E9A-4D45-92CF-B1DB2E69383C}" type="presParOf" srcId="{7CD003D3-5D39-4142-A7A8-C45A04530D9D}" destId="{B1428FF4-19E3-4265-A6C5-0D9EB837B7D7}" srcOrd="3" destOrd="0" presId="urn:microsoft.com/office/officeart/2009/3/layout/RandomtoResultProcess"/>
    <dgm:cxn modelId="{3F9E0C7F-075E-4F20-8046-E26758DD8C3E}" type="presParOf" srcId="{7CD003D3-5D39-4142-A7A8-C45A04530D9D}" destId="{8159A276-C7CE-46A4-8B20-302CA338C05D}" srcOrd="4" destOrd="0" presId="urn:microsoft.com/office/officeart/2009/3/layout/RandomtoResultProcess"/>
    <dgm:cxn modelId="{B6A9873D-6D27-415B-A753-66633F89086E}" type="presParOf" srcId="{7CD003D3-5D39-4142-A7A8-C45A04530D9D}" destId="{7F83E789-8510-4B91-BC5F-7CA9A7ABFEE2}" srcOrd="5" destOrd="0" presId="urn:microsoft.com/office/officeart/2009/3/layout/RandomtoResultProcess"/>
    <dgm:cxn modelId="{1DA7FAB2-6A7E-4FA1-9E44-D1378E43B55A}" type="presParOf" srcId="{7CD003D3-5D39-4142-A7A8-C45A04530D9D}" destId="{EA66B9E2-2250-4663-B527-3EFE3117DB77}" srcOrd="6" destOrd="0" presId="urn:microsoft.com/office/officeart/2009/3/layout/RandomtoResultProcess"/>
    <dgm:cxn modelId="{3CF185F7-ADB2-4973-8DBB-3D527BC6F5DF}" type="presParOf" srcId="{7CD003D3-5D39-4142-A7A8-C45A04530D9D}" destId="{3E4A7273-9DB0-48B6-BDEB-EC1F48FFBE20}" srcOrd="7" destOrd="0" presId="urn:microsoft.com/office/officeart/2009/3/layout/RandomtoResultProcess"/>
    <dgm:cxn modelId="{98804B5C-66EA-4F34-A6F0-2AF899A49028}" type="presParOf" srcId="{7CD003D3-5D39-4142-A7A8-C45A04530D9D}" destId="{460A6253-81C2-4DFD-AD6F-FF300CBF96F7}" srcOrd="8" destOrd="0" presId="urn:microsoft.com/office/officeart/2009/3/layout/RandomtoResultProcess"/>
    <dgm:cxn modelId="{79D49EE5-8926-4C0D-A76C-9A24834E3D0A}" type="presParOf" srcId="{7CD003D3-5D39-4142-A7A8-C45A04530D9D}" destId="{86C6CF97-EF27-4F85-86BF-22CC8343DB19}" srcOrd="9" destOrd="0" presId="urn:microsoft.com/office/officeart/2009/3/layout/RandomtoResultProcess"/>
    <dgm:cxn modelId="{EC52CDBD-4EDF-4E50-A534-E2ACE649BB46}" type="presParOf" srcId="{7CD003D3-5D39-4142-A7A8-C45A04530D9D}" destId="{C2EF324F-6CCE-483E-88AC-0FAFCE86CDE8}" srcOrd="10" destOrd="0" presId="urn:microsoft.com/office/officeart/2009/3/layout/RandomtoResultProcess"/>
    <dgm:cxn modelId="{02324F82-36FA-442D-B7EA-C063F7C0AC37}" type="presParOf" srcId="{7CD003D3-5D39-4142-A7A8-C45A04530D9D}" destId="{135DFA06-61AA-4E9E-9DD8-7444A9F91978}" srcOrd="11" destOrd="0" presId="urn:microsoft.com/office/officeart/2009/3/layout/RandomtoResultProcess"/>
    <dgm:cxn modelId="{0F5BC296-1CE9-4BE1-9458-BDFA2EECB615}" type="presParOf" srcId="{7CD003D3-5D39-4142-A7A8-C45A04530D9D}" destId="{191B3E6A-10EA-4762-999C-6480FFEA44FE}" srcOrd="12" destOrd="0" presId="urn:microsoft.com/office/officeart/2009/3/layout/RandomtoResultProcess"/>
    <dgm:cxn modelId="{95A6929B-13D4-4005-A1C3-0651A84967AD}" type="presParOf" srcId="{7CD003D3-5D39-4142-A7A8-C45A04530D9D}" destId="{1D9A6143-1C07-4B75-B1AA-6EEB48706241}" srcOrd="13" destOrd="0" presId="urn:microsoft.com/office/officeart/2009/3/layout/RandomtoResultProcess"/>
    <dgm:cxn modelId="{7B4B51F0-E584-4298-8B64-177E6515D757}" type="presParOf" srcId="{7CD003D3-5D39-4142-A7A8-C45A04530D9D}" destId="{BD55280A-B551-4013-8E1D-58FA950D592E}" srcOrd="14" destOrd="0" presId="urn:microsoft.com/office/officeart/2009/3/layout/RandomtoResultProcess"/>
    <dgm:cxn modelId="{A24624CC-7B35-4FD8-895B-0F97DC3A9216}" type="presParOf" srcId="{7CD003D3-5D39-4142-A7A8-C45A04530D9D}" destId="{DAAE9B1B-4824-4A3D-9F02-012D42388D20}" srcOrd="15" destOrd="0" presId="urn:microsoft.com/office/officeart/2009/3/layout/RandomtoResultProcess"/>
    <dgm:cxn modelId="{DB9E280D-41E6-4CDA-8EBF-3C0EC806B77C}" type="presParOf" srcId="{7CD003D3-5D39-4142-A7A8-C45A04530D9D}" destId="{AC361B8D-ECD3-47D0-91FB-DA4BEB6DD0E8}" srcOrd="16" destOrd="0" presId="urn:microsoft.com/office/officeart/2009/3/layout/RandomtoResultProcess"/>
    <dgm:cxn modelId="{D15EE770-8847-494E-9E19-0FCF82C93D70}" type="presParOf" srcId="{7CD003D3-5D39-4142-A7A8-C45A04530D9D}" destId="{C72B806E-4B57-4E0C-914F-3F343CA1E5EF}" srcOrd="17" destOrd="0" presId="urn:microsoft.com/office/officeart/2009/3/layout/RandomtoResultProcess"/>
    <dgm:cxn modelId="{63870E0E-96E9-43BE-84CB-3FF7ED05CCE9}" type="presParOf" srcId="{7CD003D3-5D39-4142-A7A8-C45A04530D9D}" destId="{38E16705-B2E9-4B15-9B70-8D805FB4876E}" srcOrd="18" destOrd="0" presId="urn:microsoft.com/office/officeart/2009/3/layout/RandomtoResultProcess"/>
    <dgm:cxn modelId="{8E2B6AAD-6C58-4F8E-8B0D-19050DC1333F}" type="presParOf" srcId="{2B6B31BB-83E2-4FA7-BF72-54A1020B54A8}" destId="{599E34A8-6DDE-4F30-9A1E-07DBDAC16F72}" srcOrd="1" destOrd="0" presId="urn:microsoft.com/office/officeart/2009/3/layout/RandomtoResultProcess"/>
    <dgm:cxn modelId="{9F5F0D44-F011-41C1-8C72-334FF26EB0BF}" type="presParOf" srcId="{599E34A8-6DDE-4F30-9A1E-07DBDAC16F72}" destId="{F52DCD69-226B-45E6-BCD5-6FEEB741D7AA}" srcOrd="0" destOrd="0" presId="urn:microsoft.com/office/officeart/2009/3/layout/RandomtoResultProcess"/>
    <dgm:cxn modelId="{5A8FA1F4-100C-4E07-984B-AC91353078F2}" type="presParOf" srcId="{599E34A8-6DDE-4F30-9A1E-07DBDAC16F72}" destId="{840E96C3-B33A-4F38-91C9-B8D31519163E}" srcOrd="1" destOrd="0" presId="urn:microsoft.com/office/officeart/2009/3/layout/RandomtoResultProcess"/>
    <dgm:cxn modelId="{1633A6FC-4B6B-476D-AFA8-AD17808D100C}" type="presParOf" srcId="{2B6B31BB-83E2-4FA7-BF72-54A1020B54A8}" destId="{29263DB5-F715-438F-9027-80448254E40E}" srcOrd="2" destOrd="0" presId="urn:microsoft.com/office/officeart/2009/3/layout/RandomtoResultProcess"/>
    <dgm:cxn modelId="{3EF0EC4D-C155-424E-91DB-2A739B8AEFA6}" type="presParOf" srcId="{2B6B31BB-83E2-4FA7-BF72-54A1020B54A8}" destId="{4B7586AF-4EC4-4259-9249-7AE1D67938AB}" srcOrd="3" destOrd="0" presId="urn:microsoft.com/office/officeart/2009/3/layout/RandomtoResultProcess"/>
    <dgm:cxn modelId="{BA390E7D-C0FC-49E0-B8A0-BAA357F3EBC8}" type="presParOf" srcId="{4B7586AF-4EC4-4259-9249-7AE1D67938AB}" destId="{394DFBE7-CC79-47EF-B07B-FA22F6A4125D}" srcOrd="0" destOrd="0" presId="urn:microsoft.com/office/officeart/2009/3/layout/RandomtoResultProcess"/>
    <dgm:cxn modelId="{2B73117E-BD67-4125-A671-3C9E52A6E0FC}" type="presParOf" srcId="{4B7586AF-4EC4-4259-9249-7AE1D67938AB}" destId="{5D07697B-236E-4DA7-8F55-B9405055CA5C}" srcOrd="1" destOrd="0" presId="urn:microsoft.com/office/officeart/2009/3/layout/RandomtoResultProcess"/>
    <dgm:cxn modelId="{44022647-96B3-4A93-8C4F-6408E345898D}" type="presParOf" srcId="{2B6B31BB-83E2-4FA7-BF72-54A1020B54A8}" destId="{AB608E78-5745-46E7-BEA0-31C2FDFBBD1D}" srcOrd="4" destOrd="0" presId="urn:microsoft.com/office/officeart/2009/3/layout/RandomtoResultProcess"/>
    <dgm:cxn modelId="{1D998760-BEEB-468F-8462-3257533B0F91}" type="presParOf" srcId="{AB608E78-5745-46E7-BEA0-31C2FDFBBD1D}" destId="{2DACE8B5-DAA8-400E-ABA1-32B6381C67FE}" srcOrd="0" destOrd="0" presId="urn:microsoft.com/office/officeart/2009/3/layout/RandomtoResultProcess"/>
    <dgm:cxn modelId="{497BC1EF-FC79-493A-B6F5-09895BB76F3D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=""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B6F7C5-7A72-4644-9CDC-0AFB7BACD778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FC233D5-AFF4-42B8-9B3D-0ECB048C114B}">
      <dgm:prSet phldrT="[Texto]" custT="1"/>
      <dgm:spPr/>
      <dgm:t>
        <a:bodyPr/>
        <a:lstStyle/>
        <a:p>
          <a:pPr algn="ctr"/>
          <a:r>
            <a:rPr lang="es-ES_tradnl" sz="1600" dirty="0"/>
            <a:t>Los trabajadores por cuenta ajena que no estén en ningún régimen especial</a:t>
          </a:r>
          <a:endParaRPr lang="es-ES" sz="1600" dirty="0"/>
        </a:p>
      </dgm:t>
    </dgm:pt>
    <dgm:pt modelId="{F9608539-5703-4059-8FEC-8FDA56820D92}" type="parTrans" cxnId="{7D3F6041-B782-436E-94E4-1ECC584A739D}">
      <dgm:prSet/>
      <dgm:spPr/>
      <dgm:t>
        <a:bodyPr/>
        <a:lstStyle/>
        <a:p>
          <a:endParaRPr lang="es-ES" sz="1600"/>
        </a:p>
      </dgm:t>
    </dgm:pt>
    <dgm:pt modelId="{BBA5E0E1-AA05-4E62-9123-66E0CE260653}" type="sibTrans" cxnId="{7D3F6041-B782-436E-94E4-1ECC584A739D}">
      <dgm:prSet/>
      <dgm:spPr/>
      <dgm:t>
        <a:bodyPr/>
        <a:lstStyle/>
        <a:p>
          <a:endParaRPr lang="es-ES" sz="1600"/>
        </a:p>
      </dgm:t>
    </dgm:pt>
    <dgm:pt modelId="{4FFE55C8-262D-476C-8290-4F9E6D11F28B}">
      <dgm:prSet phldrT="[Texto]" custT="1"/>
      <dgm:spPr/>
      <dgm:t>
        <a:bodyPr/>
        <a:lstStyle/>
        <a:p>
          <a:r>
            <a:rPr lang="es-ES_tradnl" sz="1600" b="1" dirty="0"/>
            <a:t>Régimenes Especiales</a:t>
          </a:r>
          <a:endParaRPr lang="es-ES" sz="1600" b="1" dirty="0"/>
        </a:p>
      </dgm:t>
    </dgm:pt>
    <dgm:pt modelId="{182B5AA4-7493-4CDE-8401-840B3C40D801}" type="parTrans" cxnId="{760952E9-E68A-4028-AE0B-85C0895ED89E}">
      <dgm:prSet/>
      <dgm:spPr/>
      <dgm:t>
        <a:bodyPr/>
        <a:lstStyle/>
        <a:p>
          <a:endParaRPr lang="es-ES" sz="1600"/>
        </a:p>
      </dgm:t>
    </dgm:pt>
    <dgm:pt modelId="{B29E9295-1CD2-485B-A83F-C5AE39A7C8BE}" type="sibTrans" cxnId="{760952E9-E68A-4028-AE0B-85C0895ED89E}">
      <dgm:prSet/>
      <dgm:spPr/>
      <dgm:t>
        <a:bodyPr/>
        <a:lstStyle/>
        <a:p>
          <a:endParaRPr lang="es-ES" sz="1600"/>
        </a:p>
      </dgm:t>
    </dgm:pt>
    <dgm:pt modelId="{4001D67B-22E4-4469-85D5-3CD362593971}">
      <dgm:prSet phldrT="[Texto]" custT="1"/>
      <dgm:spPr/>
      <dgm:t>
        <a:bodyPr/>
        <a:lstStyle/>
        <a:p>
          <a:pPr algn="l"/>
          <a:r>
            <a:rPr lang="es-ES_tradnl" sz="1600" dirty="0"/>
            <a:t>Autónomos, trabajadores agrarios por cuenta propia, trabajadores del mar, trabajadores de la minería, funcionarios y estudiantes menores de 28 años</a:t>
          </a:r>
        </a:p>
      </dgm:t>
    </dgm:pt>
    <dgm:pt modelId="{DC8A85F0-56DA-4002-BD8A-BE3DE54E16EB}" type="parTrans" cxnId="{24499E6F-8F6D-4E1C-93BB-34D021B9A2BB}">
      <dgm:prSet/>
      <dgm:spPr/>
      <dgm:t>
        <a:bodyPr/>
        <a:lstStyle/>
        <a:p>
          <a:endParaRPr lang="es-ES" sz="1600"/>
        </a:p>
      </dgm:t>
    </dgm:pt>
    <dgm:pt modelId="{AD804237-5F5B-4175-9281-428036334195}" type="sibTrans" cxnId="{24499E6F-8F6D-4E1C-93BB-34D021B9A2BB}">
      <dgm:prSet/>
      <dgm:spPr/>
      <dgm:t>
        <a:bodyPr/>
        <a:lstStyle/>
        <a:p>
          <a:endParaRPr lang="es-ES" sz="1600"/>
        </a:p>
      </dgm:t>
    </dgm:pt>
    <dgm:pt modelId="{ACDD408E-9714-4C85-9CD6-E31E71500D0D}">
      <dgm:prSet phldrT="[Texto]" custT="1"/>
      <dgm:spPr/>
      <dgm:t>
        <a:bodyPr/>
        <a:lstStyle/>
        <a:p>
          <a:r>
            <a:rPr lang="es-ES_tradnl" sz="1600" b="1" dirty="0"/>
            <a:t>Régimen General</a:t>
          </a:r>
          <a:endParaRPr lang="es-ES" sz="1600" b="1" dirty="0"/>
        </a:p>
      </dgm:t>
    </dgm:pt>
    <dgm:pt modelId="{90924EA4-1D1B-4A30-B580-A091B6AC21E3}" type="sibTrans" cxnId="{670D5D7E-1FE9-40B9-908B-F2719380A077}">
      <dgm:prSet/>
      <dgm:spPr/>
      <dgm:t>
        <a:bodyPr/>
        <a:lstStyle/>
        <a:p>
          <a:endParaRPr lang="es-ES" sz="1600"/>
        </a:p>
      </dgm:t>
    </dgm:pt>
    <dgm:pt modelId="{5D5124EA-7388-4E73-A7E0-1721CEF7F67F}" type="parTrans" cxnId="{670D5D7E-1FE9-40B9-908B-F2719380A077}">
      <dgm:prSet/>
      <dgm:spPr/>
      <dgm:t>
        <a:bodyPr/>
        <a:lstStyle/>
        <a:p>
          <a:endParaRPr lang="es-ES" sz="1600"/>
        </a:p>
      </dgm:t>
    </dgm:pt>
    <dgm:pt modelId="{D603F397-D14A-4798-B5DD-9BDA6F8B77C3}" type="pres">
      <dgm:prSet presAssocID="{2BB6F7C5-7A72-4644-9CDC-0AFB7BACD7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DF1783D-4D2B-4652-95C9-8D05D2D2D6BA}" type="pres">
      <dgm:prSet presAssocID="{ACDD408E-9714-4C85-9CD6-E31E71500D0D}" presName="composite" presStyleCnt="0"/>
      <dgm:spPr/>
    </dgm:pt>
    <dgm:pt modelId="{44F308C0-924C-4132-A1AF-DBAEF339DAF1}" type="pres">
      <dgm:prSet presAssocID="{ACDD408E-9714-4C85-9CD6-E31E71500D0D}" presName="parentText" presStyleLbl="alignNode1" presStyleIdx="0" presStyleCnt="2" custScaleX="146122" custLinFactNeighborX="-1230" custLinFactNeighborY="14291">
        <dgm:presLayoutVars>
          <dgm:chMax val="1"/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s-ES"/>
        </a:p>
      </dgm:t>
    </dgm:pt>
    <dgm:pt modelId="{DCC951FC-B5E8-4DDA-97D6-8B05F5DCAE07}" type="pres">
      <dgm:prSet presAssocID="{ACDD408E-9714-4C85-9CD6-E31E71500D0D}" presName="descendantText" presStyleLbl="alignAcc1" presStyleIdx="0" presStyleCnt="2" custScaleX="82633" custLinFactNeighborX="-494" custLinFactNeighborY="378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D731D1-D1EA-4DDE-A191-973F8794BE6A}" type="pres">
      <dgm:prSet presAssocID="{90924EA4-1D1B-4A30-B580-A091B6AC21E3}" presName="sp" presStyleCnt="0"/>
      <dgm:spPr/>
    </dgm:pt>
    <dgm:pt modelId="{D12841D1-E8D0-4983-B9F2-291EA77BCE8D}" type="pres">
      <dgm:prSet presAssocID="{4FFE55C8-262D-476C-8290-4F9E6D11F28B}" presName="composite" presStyleCnt="0"/>
      <dgm:spPr/>
    </dgm:pt>
    <dgm:pt modelId="{CA18D6EB-755F-4C81-BB2A-8E587F9CC884}" type="pres">
      <dgm:prSet presAssocID="{4FFE55C8-262D-476C-8290-4F9E6D11F28B}" presName="parentText" presStyleLbl="alignNode1" presStyleIdx="1" presStyleCnt="2" custScaleX="141693" custScaleY="12598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998407-F155-4962-A70C-F5E7609170C3}" type="pres">
      <dgm:prSet presAssocID="{4FFE55C8-262D-476C-8290-4F9E6D11F28B}" presName="descendantText" presStyleLbl="alignAcc1" presStyleIdx="1" presStyleCnt="2" custScaleX="90437" custScaleY="119311" custLinFactNeighborX="-744" custLinFactNeighborY="261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D7AAFD5-C113-4901-9B85-4D6EF19C2F4A}" type="presOf" srcId="{FFC233D5-AFF4-42B8-9B3D-0ECB048C114B}" destId="{DCC951FC-B5E8-4DDA-97D6-8B05F5DCAE07}" srcOrd="0" destOrd="0" presId="urn:microsoft.com/office/officeart/2005/8/layout/chevron2"/>
    <dgm:cxn modelId="{723551FB-F317-403A-9B8A-C7123AE70D4E}" type="presOf" srcId="{4FFE55C8-262D-476C-8290-4F9E6D11F28B}" destId="{CA18D6EB-755F-4C81-BB2A-8E587F9CC884}" srcOrd="0" destOrd="0" presId="urn:microsoft.com/office/officeart/2005/8/layout/chevron2"/>
    <dgm:cxn modelId="{24499E6F-8F6D-4E1C-93BB-34D021B9A2BB}" srcId="{4FFE55C8-262D-476C-8290-4F9E6D11F28B}" destId="{4001D67B-22E4-4469-85D5-3CD362593971}" srcOrd="0" destOrd="0" parTransId="{DC8A85F0-56DA-4002-BD8A-BE3DE54E16EB}" sibTransId="{AD804237-5F5B-4175-9281-428036334195}"/>
    <dgm:cxn modelId="{EB99B2B0-9335-43D9-A326-CCB5A5A0EFFB}" type="presOf" srcId="{2BB6F7C5-7A72-4644-9CDC-0AFB7BACD778}" destId="{D603F397-D14A-4798-B5DD-9BDA6F8B77C3}" srcOrd="0" destOrd="0" presId="urn:microsoft.com/office/officeart/2005/8/layout/chevron2"/>
    <dgm:cxn modelId="{670D5D7E-1FE9-40B9-908B-F2719380A077}" srcId="{2BB6F7C5-7A72-4644-9CDC-0AFB7BACD778}" destId="{ACDD408E-9714-4C85-9CD6-E31E71500D0D}" srcOrd="0" destOrd="0" parTransId="{5D5124EA-7388-4E73-A7E0-1721CEF7F67F}" sibTransId="{90924EA4-1D1B-4A30-B580-A091B6AC21E3}"/>
    <dgm:cxn modelId="{7D3F6041-B782-436E-94E4-1ECC584A739D}" srcId="{ACDD408E-9714-4C85-9CD6-E31E71500D0D}" destId="{FFC233D5-AFF4-42B8-9B3D-0ECB048C114B}" srcOrd="0" destOrd="0" parTransId="{F9608539-5703-4059-8FEC-8FDA56820D92}" sibTransId="{BBA5E0E1-AA05-4E62-9123-66E0CE260653}"/>
    <dgm:cxn modelId="{A7068B4B-3C8E-4BEE-8706-28D189D6466D}" type="presOf" srcId="{4001D67B-22E4-4469-85D5-3CD362593971}" destId="{99998407-F155-4962-A70C-F5E7609170C3}" srcOrd="0" destOrd="0" presId="urn:microsoft.com/office/officeart/2005/8/layout/chevron2"/>
    <dgm:cxn modelId="{B75645C0-9F4C-4532-BBAD-F07EF29D8C58}" type="presOf" srcId="{ACDD408E-9714-4C85-9CD6-E31E71500D0D}" destId="{44F308C0-924C-4132-A1AF-DBAEF339DAF1}" srcOrd="0" destOrd="0" presId="urn:microsoft.com/office/officeart/2005/8/layout/chevron2"/>
    <dgm:cxn modelId="{760952E9-E68A-4028-AE0B-85C0895ED89E}" srcId="{2BB6F7C5-7A72-4644-9CDC-0AFB7BACD778}" destId="{4FFE55C8-262D-476C-8290-4F9E6D11F28B}" srcOrd="1" destOrd="0" parTransId="{182B5AA4-7493-4CDE-8401-840B3C40D801}" sibTransId="{B29E9295-1CD2-485B-A83F-C5AE39A7C8BE}"/>
    <dgm:cxn modelId="{CED37ED5-FCB4-4EE8-A013-86D653435D4C}" type="presParOf" srcId="{D603F397-D14A-4798-B5DD-9BDA6F8B77C3}" destId="{9DF1783D-4D2B-4652-95C9-8D05D2D2D6BA}" srcOrd="0" destOrd="0" presId="urn:microsoft.com/office/officeart/2005/8/layout/chevron2"/>
    <dgm:cxn modelId="{A729174F-80B3-4210-AAC3-44A65666881A}" type="presParOf" srcId="{9DF1783D-4D2B-4652-95C9-8D05D2D2D6BA}" destId="{44F308C0-924C-4132-A1AF-DBAEF339DAF1}" srcOrd="0" destOrd="0" presId="urn:microsoft.com/office/officeart/2005/8/layout/chevron2"/>
    <dgm:cxn modelId="{0D38B9E0-41D1-419E-8695-D0BE6EAB888D}" type="presParOf" srcId="{9DF1783D-4D2B-4652-95C9-8D05D2D2D6BA}" destId="{DCC951FC-B5E8-4DDA-97D6-8B05F5DCAE07}" srcOrd="1" destOrd="0" presId="urn:microsoft.com/office/officeart/2005/8/layout/chevron2"/>
    <dgm:cxn modelId="{921C918F-AB61-492B-A613-73F68FFD1C96}" type="presParOf" srcId="{D603F397-D14A-4798-B5DD-9BDA6F8B77C3}" destId="{38D731D1-D1EA-4DDE-A191-973F8794BE6A}" srcOrd="1" destOrd="0" presId="urn:microsoft.com/office/officeart/2005/8/layout/chevron2"/>
    <dgm:cxn modelId="{E39C6662-1E51-40F8-AA6E-9F97C0706728}" type="presParOf" srcId="{D603F397-D14A-4798-B5DD-9BDA6F8B77C3}" destId="{D12841D1-E8D0-4983-B9F2-291EA77BCE8D}" srcOrd="2" destOrd="0" presId="urn:microsoft.com/office/officeart/2005/8/layout/chevron2"/>
    <dgm:cxn modelId="{95DF6AAC-15FE-47B6-8905-C813CEF039CC}" type="presParOf" srcId="{D12841D1-E8D0-4983-B9F2-291EA77BCE8D}" destId="{CA18D6EB-755F-4C81-BB2A-8E587F9CC884}" srcOrd="0" destOrd="0" presId="urn:microsoft.com/office/officeart/2005/8/layout/chevron2"/>
    <dgm:cxn modelId="{7F21E7EA-C9A9-48FE-93FC-711AFEC38475}" type="presParOf" srcId="{D12841D1-E8D0-4983-B9F2-291EA77BCE8D}" destId="{99998407-F155-4962-A70C-F5E7609170C3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6D514F-693C-4D25-9B92-D3DD31F02B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6DC81E-C455-45E6-ADF9-11EC9DE8F5F1}">
      <dgm:prSet phldrT="[Texto]" custT="1"/>
      <dgm:spPr/>
      <dgm:t>
        <a:bodyPr/>
        <a:lstStyle/>
        <a:p>
          <a:r>
            <a:rPr lang="es-ES_tradnl" sz="1800" b="1" dirty="0"/>
            <a:t>Incluidos en régimen de autónomos</a:t>
          </a:r>
          <a:endParaRPr lang="es-ES" sz="1800" b="1" dirty="0"/>
        </a:p>
      </dgm:t>
    </dgm:pt>
    <dgm:pt modelId="{AA573D5C-4F5E-4E10-A5C1-870B16BED2EC}" type="parTrans" cxnId="{83C7B05E-872C-471A-9E00-A381C6C1E94D}">
      <dgm:prSet/>
      <dgm:spPr/>
      <dgm:t>
        <a:bodyPr/>
        <a:lstStyle/>
        <a:p>
          <a:endParaRPr lang="es-ES"/>
        </a:p>
      </dgm:t>
    </dgm:pt>
    <dgm:pt modelId="{25C01AAE-9A66-4F92-B91E-3B44B7A0B0E5}" type="sibTrans" cxnId="{83C7B05E-872C-471A-9E00-A381C6C1E94D}">
      <dgm:prSet/>
      <dgm:spPr/>
      <dgm:t>
        <a:bodyPr/>
        <a:lstStyle/>
        <a:p>
          <a:endParaRPr lang="es-ES"/>
        </a:p>
      </dgm:t>
    </dgm:pt>
    <dgm:pt modelId="{B2EBF438-136D-43FF-9EEC-163B182264D7}">
      <dgm:prSet phldrT="[Texto]" custT="1"/>
      <dgm:spPr/>
      <dgm:t>
        <a:bodyPr/>
        <a:lstStyle/>
        <a:p>
          <a:r>
            <a:rPr lang="es-ES_tradnl" sz="1600" b="0" dirty="0"/>
            <a:t>Trabajadores &gt; 18 años por cuenta propia</a:t>
          </a:r>
          <a:endParaRPr lang="es-ES" sz="1600" b="0" dirty="0"/>
        </a:p>
      </dgm:t>
    </dgm:pt>
    <dgm:pt modelId="{BE0F256C-BFBF-47C9-910F-BB95F51F9C8D}" type="parTrans" cxnId="{BE3102EB-4C8F-4534-91E6-9B955F2C0A55}">
      <dgm:prSet/>
      <dgm:spPr/>
      <dgm:t>
        <a:bodyPr/>
        <a:lstStyle/>
        <a:p>
          <a:endParaRPr lang="es-ES"/>
        </a:p>
      </dgm:t>
    </dgm:pt>
    <dgm:pt modelId="{6EB1C26C-4F7C-4BAE-9861-EB071D32506C}" type="sibTrans" cxnId="{BE3102EB-4C8F-4534-91E6-9B955F2C0A55}">
      <dgm:prSet/>
      <dgm:spPr/>
      <dgm:t>
        <a:bodyPr/>
        <a:lstStyle/>
        <a:p>
          <a:endParaRPr lang="es-ES"/>
        </a:p>
      </dgm:t>
    </dgm:pt>
    <dgm:pt modelId="{F76F4060-D464-4662-8B36-99C94F05143A}">
      <dgm:prSet phldrT="[Texto]" custT="1"/>
      <dgm:spPr/>
      <dgm:t>
        <a:bodyPr/>
        <a:lstStyle/>
        <a:p>
          <a:r>
            <a:rPr lang="es-ES_tradnl" sz="1600" b="0" dirty="0"/>
            <a:t>Cónyuge y familiares que colaboren con autónomo,  no asalariados</a:t>
          </a:r>
          <a:endParaRPr lang="es-ES" sz="1600" b="0" dirty="0"/>
        </a:p>
      </dgm:t>
    </dgm:pt>
    <dgm:pt modelId="{D7470C07-8F5F-4986-97A4-18126B106BEB}" type="parTrans" cxnId="{41D10248-0CF2-4CB7-9536-D74A2045E209}">
      <dgm:prSet/>
      <dgm:spPr/>
      <dgm:t>
        <a:bodyPr/>
        <a:lstStyle/>
        <a:p>
          <a:endParaRPr lang="es-ES"/>
        </a:p>
      </dgm:t>
    </dgm:pt>
    <dgm:pt modelId="{4E708868-C52B-40CF-A338-1751E5271C2B}" type="sibTrans" cxnId="{41D10248-0CF2-4CB7-9536-D74A2045E209}">
      <dgm:prSet/>
      <dgm:spPr/>
      <dgm:t>
        <a:bodyPr/>
        <a:lstStyle/>
        <a:p>
          <a:endParaRPr lang="es-ES"/>
        </a:p>
      </dgm:t>
    </dgm:pt>
    <dgm:pt modelId="{52713587-A319-463B-983B-F3C62F28512F}">
      <dgm:prSet phldrT="[Texto]" custT="1"/>
      <dgm:spPr/>
      <dgm:t>
        <a:bodyPr/>
        <a:lstStyle/>
        <a:p>
          <a:r>
            <a:rPr lang="es-ES_tradnl" sz="1600" b="0" dirty="0"/>
            <a:t>Profesionales que trabajen por cuenta propia</a:t>
          </a:r>
          <a:endParaRPr lang="es-ES" sz="1600" b="0" dirty="0"/>
        </a:p>
      </dgm:t>
    </dgm:pt>
    <dgm:pt modelId="{55AAB6F9-3A51-4211-8B7E-E8EDA051A601}" type="parTrans" cxnId="{A0985C97-BBEE-4922-96AB-6D178FD1A30B}">
      <dgm:prSet/>
      <dgm:spPr/>
      <dgm:t>
        <a:bodyPr/>
        <a:lstStyle/>
        <a:p>
          <a:endParaRPr lang="es-ES"/>
        </a:p>
      </dgm:t>
    </dgm:pt>
    <dgm:pt modelId="{D5025B9F-1C92-4D77-BBE9-5239AB00B9EB}" type="sibTrans" cxnId="{A0985C97-BBEE-4922-96AB-6D178FD1A30B}">
      <dgm:prSet/>
      <dgm:spPr/>
      <dgm:t>
        <a:bodyPr/>
        <a:lstStyle/>
        <a:p>
          <a:endParaRPr lang="es-ES"/>
        </a:p>
      </dgm:t>
    </dgm:pt>
    <dgm:pt modelId="{593B4038-0CDD-4060-BAFA-72BEAFD8D4DC}">
      <dgm:prSet phldrT="[Texto]" custT="1"/>
      <dgm:spPr/>
      <dgm:t>
        <a:bodyPr/>
        <a:lstStyle/>
        <a:p>
          <a:r>
            <a:rPr lang="es-ES_tradnl" sz="1600" b="0" dirty="0"/>
            <a:t>Socios de</a:t>
          </a:r>
          <a:r>
            <a:rPr lang="es-ES_tradnl" sz="1600" b="0" dirty="0">
              <a:sym typeface="Wingdings" panose="05000000000000000000" pitchFamily="2" charset="2"/>
            </a:rPr>
            <a:t> C.B., socios industriales de sociedades colectivas y comanditarias, trabajadores de cooperativas si optan por autónomos</a:t>
          </a:r>
          <a:endParaRPr lang="es-ES" sz="1600" b="0" dirty="0"/>
        </a:p>
      </dgm:t>
    </dgm:pt>
    <dgm:pt modelId="{6FE092AC-9B15-40CF-8435-A594D8C9C764}" type="parTrans" cxnId="{9985000B-208A-4C98-878F-7698134F475B}">
      <dgm:prSet/>
      <dgm:spPr/>
      <dgm:t>
        <a:bodyPr/>
        <a:lstStyle/>
        <a:p>
          <a:endParaRPr lang="es-ES"/>
        </a:p>
      </dgm:t>
    </dgm:pt>
    <dgm:pt modelId="{FE535D0B-9C39-4766-B763-5AC577E8E12A}" type="sibTrans" cxnId="{9985000B-208A-4C98-878F-7698134F475B}">
      <dgm:prSet/>
      <dgm:spPr/>
      <dgm:t>
        <a:bodyPr/>
        <a:lstStyle/>
        <a:p>
          <a:endParaRPr lang="es-ES"/>
        </a:p>
      </dgm:t>
    </dgm:pt>
    <dgm:pt modelId="{DFA2012E-4519-4967-AE45-C34647147D11}">
      <dgm:prSet phldrT="[Texto]" custT="1"/>
      <dgm:spPr/>
      <dgm:t>
        <a:bodyPr/>
        <a:lstStyle/>
        <a:p>
          <a:r>
            <a:rPr lang="es-ES_tradnl" sz="1600" b="0" dirty="0"/>
            <a:t>Administradores o consejeros de S.L., S.A.,… con funciones de administración o de gerencia  y tengan control efectivo</a:t>
          </a:r>
          <a:endParaRPr lang="es-ES" sz="1600" b="0" dirty="0"/>
        </a:p>
      </dgm:t>
    </dgm:pt>
    <dgm:pt modelId="{1F7506E0-3B99-40B5-A318-9B6EB9324EDC}" type="parTrans" cxnId="{A98F0316-B24D-4CED-BC52-8DDD15BCAD8B}">
      <dgm:prSet/>
      <dgm:spPr/>
      <dgm:t>
        <a:bodyPr/>
        <a:lstStyle/>
        <a:p>
          <a:endParaRPr lang="es-ES"/>
        </a:p>
      </dgm:t>
    </dgm:pt>
    <dgm:pt modelId="{B7004CF7-789E-4805-8421-9ABE23BCCFF1}" type="sibTrans" cxnId="{A98F0316-B24D-4CED-BC52-8DDD15BCAD8B}">
      <dgm:prSet/>
      <dgm:spPr/>
      <dgm:t>
        <a:bodyPr/>
        <a:lstStyle/>
        <a:p>
          <a:endParaRPr lang="es-ES"/>
        </a:p>
      </dgm:t>
    </dgm:pt>
    <dgm:pt modelId="{E00B5C00-6F28-4B85-A1BD-7D33E990CFEE}" type="pres">
      <dgm:prSet presAssocID="{F06D514F-693C-4D25-9B92-D3DD31F02B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B225A41-6316-495A-9478-5D1C2C9BBB0C}" type="pres">
      <dgm:prSet presAssocID="{1C6DC81E-C455-45E6-ADF9-11EC9DE8F5F1}" presName="linNode" presStyleCnt="0"/>
      <dgm:spPr/>
    </dgm:pt>
    <dgm:pt modelId="{326C92B6-5073-4C7C-A0D0-8F9C04B326FA}" type="pres">
      <dgm:prSet presAssocID="{1C6DC81E-C455-45E6-ADF9-11EC9DE8F5F1}" presName="parentText" presStyleLbl="node1" presStyleIdx="0" presStyleCnt="1" custScaleX="44351" custScaleY="56229" custLinFactNeighborX="3127" custLinFactNeighborY="2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29348A-C679-441D-877C-9C9E7E378D34}" type="pres">
      <dgm:prSet presAssocID="{1C6DC81E-C455-45E6-ADF9-11EC9DE8F5F1}" presName="descendantText" presStyleLbl="alignAccFollowNode1" presStyleIdx="0" presStyleCnt="1" custScaleX="118119" custScaleY="697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7BA6AB-CAF4-4DF9-A178-006B9455C17E}" type="presOf" srcId="{F06D514F-693C-4D25-9B92-D3DD31F02B04}" destId="{E00B5C00-6F28-4B85-A1BD-7D33E990CFEE}" srcOrd="0" destOrd="0" presId="urn:microsoft.com/office/officeart/2005/8/layout/vList5"/>
    <dgm:cxn modelId="{9985000B-208A-4C98-878F-7698134F475B}" srcId="{1C6DC81E-C455-45E6-ADF9-11EC9DE8F5F1}" destId="{593B4038-0CDD-4060-BAFA-72BEAFD8D4DC}" srcOrd="3" destOrd="0" parTransId="{6FE092AC-9B15-40CF-8435-A594D8C9C764}" sibTransId="{FE535D0B-9C39-4766-B763-5AC577E8E12A}"/>
    <dgm:cxn modelId="{05F1D229-E88D-46C3-BFBC-9B2EF1EDA9A4}" type="presOf" srcId="{F76F4060-D464-4662-8B36-99C94F05143A}" destId="{D329348A-C679-441D-877C-9C9E7E378D34}" srcOrd="0" destOrd="1" presId="urn:microsoft.com/office/officeart/2005/8/layout/vList5"/>
    <dgm:cxn modelId="{2BD2C478-83A6-4AE8-A69E-4A57C383A9AA}" type="presOf" srcId="{DFA2012E-4519-4967-AE45-C34647147D11}" destId="{D329348A-C679-441D-877C-9C9E7E378D34}" srcOrd="0" destOrd="4" presId="urn:microsoft.com/office/officeart/2005/8/layout/vList5"/>
    <dgm:cxn modelId="{41D10248-0CF2-4CB7-9536-D74A2045E209}" srcId="{1C6DC81E-C455-45E6-ADF9-11EC9DE8F5F1}" destId="{F76F4060-D464-4662-8B36-99C94F05143A}" srcOrd="1" destOrd="0" parTransId="{D7470C07-8F5F-4986-97A4-18126B106BEB}" sibTransId="{4E708868-C52B-40CF-A338-1751E5271C2B}"/>
    <dgm:cxn modelId="{451E0DD2-1D95-479A-9623-1FC234A081AB}" type="presOf" srcId="{1C6DC81E-C455-45E6-ADF9-11EC9DE8F5F1}" destId="{326C92B6-5073-4C7C-A0D0-8F9C04B326FA}" srcOrd="0" destOrd="0" presId="urn:microsoft.com/office/officeart/2005/8/layout/vList5"/>
    <dgm:cxn modelId="{83C7B05E-872C-471A-9E00-A381C6C1E94D}" srcId="{F06D514F-693C-4D25-9B92-D3DD31F02B04}" destId="{1C6DC81E-C455-45E6-ADF9-11EC9DE8F5F1}" srcOrd="0" destOrd="0" parTransId="{AA573D5C-4F5E-4E10-A5C1-870B16BED2EC}" sibTransId="{25C01AAE-9A66-4F92-B91E-3B44B7A0B0E5}"/>
    <dgm:cxn modelId="{A98F0316-B24D-4CED-BC52-8DDD15BCAD8B}" srcId="{1C6DC81E-C455-45E6-ADF9-11EC9DE8F5F1}" destId="{DFA2012E-4519-4967-AE45-C34647147D11}" srcOrd="4" destOrd="0" parTransId="{1F7506E0-3B99-40B5-A318-9B6EB9324EDC}" sibTransId="{B7004CF7-789E-4805-8421-9ABE23BCCFF1}"/>
    <dgm:cxn modelId="{BE3102EB-4C8F-4534-91E6-9B955F2C0A55}" srcId="{1C6DC81E-C455-45E6-ADF9-11EC9DE8F5F1}" destId="{B2EBF438-136D-43FF-9EEC-163B182264D7}" srcOrd="0" destOrd="0" parTransId="{BE0F256C-BFBF-47C9-910F-BB95F51F9C8D}" sibTransId="{6EB1C26C-4F7C-4BAE-9861-EB071D32506C}"/>
    <dgm:cxn modelId="{E673722B-CBA4-4535-A85C-92D2A8AD25DF}" type="presOf" srcId="{593B4038-0CDD-4060-BAFA-72BEAFD8D4DC}" destId="{D329348A-C679-441D-877C-9C9E7E378D34}" srcOrd="0" destOrd="3" presId="urn:microsoft.com/office/officeart/2005/8/layout/vList5"/>
    <dgm:cxn modelId="{4D873F94-4C44-40FD-818F-9B12CD433009}" type="presOf" srcId="{52713587-A319-463B-983B-F3C62F28512F}" destId="{D329348A-C679-441D-877C-9C9E7E378D34}" srcOrd="0" destOrd="2" presId="urn:microsoft.com/office/officeart/2005/8/layout/vList5"/>
    <dgm:cxn modelId="{A0985C97-BBEE-4922-96AB-6D178FD1A30B}" srcId="{1C6DC81E-C455-45E6-ADF9-11EC9DE8F5F1}" destId="{52713587-A319-463B-983B-F3C62F28512F}" srcOrd="2" destOrd="0" parTransId="{55AAB6F9-3A51-4211-8B7E-E8EDA051A601}" sibTransId="{D5025B9F-1C92-4D77-BBE9-5239AB00B9EB}"/>
    <dgm:cxn modelId="{BFEC3D38-F514-4FC6-BAFC-B4365395B2C8}" type="presOf" srcId="{B2EBF438-136D-43FF-9EEC-163B182264D7}" destId="{D329348A-C679-441D-877C-9C9E7E378D34}" srcOrd="0" destOrd="0" presId="urn:microsoft.com/office/officeart/2005/8/layout/vList5"/>
    <dgm:cxn modelId="{058EB103-8FB6-40F5-8739-3EBABD7C54FD}" type="presParOf" srcId="{E00B5C00-6F28-4B85-A1BD-7D33E990CFEE}" destId="{7B225A41-6316-495A-9478-5D1C2C9BBB0C}" srcOrd="0" destOrd="0" presId="urn:microsoft.com/office/officeart/2005/8/layout/vList5"/>
    <dgm:cxn modelId="{D3DA40F0-336E-4747-9F8E-95B5FF9055BD}" type="presParOf" srcId="{7B225A41-6316-495A-9478-5D1C2C9BBB0C}" destId="{326C92B6-5073-4C7C-A0D0-8F9C04B326FA}" srcOrd="0" destOrd="0" presId="urn:microsoft.com/office/officeart/2005/8/layout/vList5"/>
    <dgm:cxn modelId="{56BE7119-7E74-4A25-AC5C-ADF9CDE2D5C9}" type="presParOf" srcId="{7B225A41-6316-495A-9478-5D1C2C9BBB0C}" destId="{D329348A-C679-441D-877C-9C9E7E378D34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6C989-059A-432F-9B46-A9F83375B14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7B7F187F-5994-4DCA-8163-C038AAA8A701}">
      <dgm:prSet phldrT="[Texto]" custT="1"/>
      <dgm:spPr/>
      <dgm:t>
        <a:bodyPr/>
        <a:lstStyle/>
        <a:p>
          <a:r>
            <a:rPr lang="es-ES_tradnl" sz="1600" b="1" dirty="0"/>
            <a:t>Afiliación, altas y bajas</a:t>
          </a:r>
          <a:endParaRPr lang="es-ES" sz="1600" b="1" dirty="0"/>
        </a:p>
      </dgm:t>
    </dgm:pt>
    <dgm:pt modelId="{7CFFCE89-E03B-4E35-984A-047ED5F25E8D}" type="parTrans" cxnId="{44C8A2C2-3C4C-4036-8B82-C143E23866C7}">
      <dgm:prSet/>
      <dgm:spPr/>
      <dgm:t>
        <a:bodyPr/>
        <a:lstStyle/>
        <a:p>
          <a:endParaRPr lang="es-ES" sz="1600"/>
        </a:p>
      </dgm:t>
    </dgm:pt>
    <dgm:pt modelId="{E0BEEABA-EB4C-4057-AF7C-882DC4229699}" type="sibTrans" cxnId="{44C8A2C2-3C4C-4036-8B82-C143E23866C7}">
      <dgm:prSet custT="1"/>
      <dgm:spPr/>
      <dgm:t>
        <a:bodyPr/>
        <a:lstStyle/>
        <a:p>
          <a:endParaRPr lang="es-ES" sz="1600" dirty="0"/>
        </a:p>
      </dgm:t>
    </dgm:pt>
    <dgm:pt modelId="{06D7CD74-E53C-4558-82A5-FC86EFEAD937}">
      <dgm:prSet phldrT="[Texto]" custT="1"/>
      <dgm:spPr/>
      <dgm:t>
        <a:bodyPr/>
        <a:lstStyle/>
        <a:p>
          <a:pPr algn="l"/>
          <a:r>
            <a:rPr lang="es-ES_tradnl" sz="1600" dirty="0"/>
            <a:t>* Afiliación: una vez en la vida laboral</a:t>
          </a:r>
        </a:p>
        <a:p>
          <a:pPr algn="l"/>
          <a:r>
            <a:rPr lang="es-ES_tradnl" sz="1600" dirty="0"/>
            <a:t>* Alta: por cada trabajador que contrata, previa a trabajar</a:t>
          </a:r>
        </a:p>
        <a:p>
          <a:pPr algn="l"/>
          <a:r>
            <a:rPr lang="es-ES_tradnl" sz="1600" dirty="0"/>
            <a:t>* Baja: cuando termina el contrato, plazo de 3 días naturales</a:t>
          </a:r>
          <a:endParaRPr lang="es-ES" sz="1600" dirty="0"/>
        </a:p>
      </dgm:t>
    </dgm:pt>
    <dgm:pt modelId="{40871A8F-F54B-4D1C-B26A-0F1D35C7374C}" type="parTrans" cxnId="{763E0931-8679-46BA-AE5A-E8642B4D9B93}">
      <dgm:prSet/>
      <dgm:spPr/>
      <dgm:t>
        <a:bodyPr/>
        <a:lstStyle/>
        <a:p>
          <a:endParaRPr lang="es-ES" sz="1600"/>
        </a:p>
      </dgm:t>
    </dgm:pt>
    <dgm:pt modelId="{B9E3B64F-CB34-4C7D-B1C1-A81AF774C84A}" type="sibTrans" cxnId="{763E0931-8679-46BA-AE5A-E8642B4D9B93}">
      <dgm:prSet/>
      <dgm:spPr/>
      <dgm:t>
        <a:bodyPr/>
        <a:lstStyle/>
        <a:p>
          <a:endParaRPr lang="es-ES" sz="1600"/>
        </a:p>
      </dgm:t>
    </dgm:pt>
    <dgm:pt modelId="{80FFDDF5-92D4-4ECD-BD57-7C802FD3A3D7}" type="pres">
      <dgm:prSet presAssocID="{2706C989-059A-432F-9B46-A9F83375B14A}" presName="Name0" presStyleCnt="0">
        <dgm:presLayoutVars>
          <dgm:dir/>
          <dgm:resizeHandles val="exact"/>
        </dgm:presLayoutVars>
      </dgm:prSet>
      <dgm:spPr/>
    </dgm:pt>
    <dgm:pt modelId="{ABE2C92E-045F-4B4F-ABDE-F35787FBEBEF}" type="pres">
      <dgm:prSet presAssocID="{7B7F187F-5994-4DCA-8163-C038AAA8A701}" presName="node" presStyleLbl="node1" presStyleIdx="0" presStyleCnt="2" custScaleX="47329" custScaleY="5048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C99DB-B8BB-4D67-B104-87C9FFB26BB7}" type="pres">
      <dgm:prSet presAssocID="{E0BEEABA-EB4C-4057-AF7C-882DC4229699}" presName="sibTrans" presStyleLbl="sibTrans2D1" presStyleIdx="0" presStyleCnt="1"/>
      <dgm:spPr/>
      <dgm:t>
        <a:bodyPr/>
        <a:lstStyle/>
        <a:p>
          <a:endParaRPr lang="es-ES"/>
        </a:p>
      </dgm:t>
    </dgm:pt>
    <dgm:pt modelId="{39272121-FD22-4447-8533-6BEAE90FA06B}" type="pres">
      <dgm:prSet presAssocID="{E0BEEABA-EB4C-4057-AF7C-882DC4229699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B5DF6059-2D15-46E3-85CF-FDB9D165E447}" type="pres">
      <dgm:prSet presAssocID="{06D7CD74-E53C-4558-82A5-FC86EFEAD937}" presName="node" presStyleLbl="node1" presStyleIdx="1" presStyleCnt="2" custScaleX="131825" custScaleY="55785" custLinFactNeighborX="4738" custLinFactNeighborY="33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E2D658-8147-4741-B4D7-466808D18D45}" type="presOf" srcId="{7B7F187F-5994-4DCA-8163-C038AAA8A701}" destId="{ABE2C92E-045F-4B4F-ABDE-F35787FBEBEF}" srcOrd="0" destOrd="0" presId="urn:microsoft.com/office/officeart/2005/8/layout/process1"/>
    <dgm:cxn modelId="{655FE423-6A05-402B-A7CE-C3F036748475}" type="presOf" srcId="{06D7CD74-E53C-4558-82A5-FC86EFEAD937}" destId="{B5DF6059-2D15-46E3-85CF-FDB9D165E447}" srcOrd="0" destOrd="0" presId="urn:microsoft.com/office/officeart/2005/8/layout/process1"/>
    <dgm:cxn modelId="{4BD98318-B6CF-4A1B-8240-118B63E7FFD1}" type="presOf" srcId="{2706C989-059A-432F-9B46-A9F83375B14A}" destId="{80FFDDF5-92D4-4ECD-BD57-7C802FD3A3D7}" srcOrd="0" destOrd="0" presId="urn:microsoft.com/office/officeart/2005/8/layout/process1"/>
    <dgm:cxn modelId="{763E0931-8679-46BA-AE5A-E8642B4D9B93}" srcId="{2706C989-059A-432F-9B46-A9F83375B14A}" destId="{06D7CD74-E53C-4558-82A5-FC86EFEAD937}" srcOrd="1" destOrd="0" parTransId="{40871A8F-F54B-4D1C-B26A-0F1D35C7374C}" sibTransId="{B9E3B64F-CB34-4C7D-B1C1-A81AF774C84A}"/>
    <dgm:cxn modelId="{B539CEDC-A0F0-4FB9-BC09-A77AD8F5F29F}" type="presOf" srcId="{E0BEEABA-EB4C-4057-AF7C-882DC4229699}" destId="{8A4C99DB-B8BB-4D67-B104-87C9FFB26BB7}" srcOrd="0" destOrd="0" presId="urn:microsoft.com/office/officeart/2005/8/layout/process1"/>
    <dgm:cxn modelId="{09C8B858-5535-4F2B-BE03-B4F9413354C0}" type="presOf" srcId="{E0BEEABA-EB4C-4057-AF7C-882DC4229699}" destId="{39272121-FD22-4447-8533-6BEAE90FA06B}" srcOrd="1" destOrd="0" presId="urn:microsoft.com/office/officeart/2005/8/layout/process1"/>
    <dgm:cxn modelId="{44C8A2C2-3C4C-4036-8B82-C143E23866C7}" srcId="{2706C989-059A-432F-9B46-A9F83375B14A}" destId="{7B7F187F-5994-4DCA-8163-C038AAA8A701}" srcOrd="0" destOrd="0" parTransId="{7CFFCE89-E03B-4E35-984A-047ED5F25E8D}" sibTransId="{E0BEEABA-EB4C-4057-AF7C-882DC4229699}"/>
    <dgm:cxn modelId="{5D218AD3-A236-4340-A79E-2CAC2B90C931}" type="presParOf" srcId="{80FFDDF5-92D4-4ECD-BD57-7C802FD3A3D7}" destId="{ABE2C92E-045F-4B4F-ABDE-F35787FBEBEF}" srcOrd="0" destOrd="0" presId="urn:microsoft.com/office/officeart/2005/8/layout/process1"/>
    <dgm:cxn modelId="{2F46FFAE-8066-4151-AD6A-5ACE47479EDB}" type="presParOf" srcId="{80FFDDF5-92D4-4ECD-BD57-7C802FD3A3D7}" destId="{8A4C99DB-B8BB-4D67-B104-87C9FFB26BB7}" srcOrd="1" destOrd="0" presId="urn:microsoft.com/office/officeart/2005/8/layout/process1"/>
    <dgm:cxn modelId="{77750751-EBC2-42BB-AC99-0C8472D27D48}" type="presParOf" srcId="{8A4C99DB-B8BB-4D67-B104-87C9FFB26BB7}" destId="{39272121-FD22-4447-8533-6BEAE90FA06B}" srcOrd="0" destOrd="0" presId="urn:microsoft.com/office/officeart/2005/8/layout/process1"/>
    <dgm:cxn modelId="{1B5B0BDF-41CE-41D4-880C-683255BFB74C}" type="presParOf" srcId="{80FFDDF5-92D4-4ECD-BD57-7C802FD3A3D7}" destId="{B5DF6059-2D15-46E3-85CF-FDB9D165E447}" srcOrd="2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06C989-059A-432F-9B46-A9F83375B14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7B7F187F-5994-4DCA-8163-C038AAA8A701}">
      <dgm:prSet phldrT="[Texto]" custT="1"/>
      <dgm:spPr/>
      <dgm:t>
        <a:bodyPr/>
        <a:lstStyle/>
        <a:p>
          <a:r>
            <a:rPr lang="es-ES_tradnl" sz="1600" b="1" dirty="0"/>
            <a:t>Cotización</a:t>
          </a:r>
          <a:endParaRPr lang="es-ES" sz="1600" b="1" dirty="0"/>
        </a:p>
      </dgm:t>
    </dgm:pt>
    <dgm:pt modelId="{7CFFCE89-E03B-4E35-984A-047ED5F25E8D}" type="parTrans" cxnId="{44C8A2C2-3C4C-4036-8B82-C143E23866C7}">
      <dgm:prSet/>
      <dgm:spPr/>
      <dgm:t>
        <a:bodyPr/>
        <a:lstStyle/>
        <a:p>
          <a:endParaRPr lang="es-ES" sz="1600"/>
        </a:p>
      </dgm:t>
    </dgm:pt>
    <dgm:pt modelId="{E0BEEABA-EB4C-4057-AF7C-882DC4229699}" type="sibTrans" cxnId="{44C8A2C2-3C4C-4036-8B82-C143E23866C7}">
      <dgm:prSet custT="1"/>
      <dgm:spPr/>
      <dgm:t>
        <a:bodyPr/>
        <a:lstStyle/>
        <a:p>
          <a:endParaRPr lang="es-ES" sz="1600" dirty="0"/>
        </a:p>
      </dgm:t>
    </dgm:pt>
    <dgm:pt modelId="{06D7CD74-E53C-4558-82A5-FC86EFEAD937}">
      <dgm:prSet phldrT="[Texto]" custT="1"/>
      <dgm:spPr/>
      <dgm:t>
        <a:bodyPr/>
        <a:lstStyle/>
        <a:p>
          <a:pPr algn="l"/>
          <a:r>
            <a:rPr lang="es-ES_tradnl" sz="1600" dirty="0"/>
            <a:t>* Empresario debe cotizar por los trabajadores</a:t>
          </a:r>
        </a:p>
        <a:p>
          <a:pPr algn="l"/>
          <a:r>
            <a:rPr lang="es-ES_tradnl" sz="1600" dirty="0"/>
            <a:t>* Debe ingresar, al mes siguiente, en la TGSS su cuota de la Seguridad Social y la cuota de los trabajadores</a:t>
          </a:r>
          <a:endParaRPr lang="es-ES" sz="1600" dirty="0"/>
        </a:p>
      </dgm:t>
    </dgm:pt>
    <dgm:pt modelId="{40871A8F-F54B-4D1C-B26A-0F1D35C7374C}" type="parTrans" cxnId="{763E0931-8679-46BA-AE5A-E8642B4D9B93}">
      <dgm:prSet/>
      <dgm:spPr/>
      <dgm:t>
        <a:bodyPr/>
        <a:lstStyle/>
        <a:p>
          <a:endParaRPr lang="es-ES" sz="1600"/>
        </a:p>
      </dgm:t>
    </dgm:pt>
    <dgm:pt modelId="{B9E3B64F-CB34-4C7D-B1C1-A81AF774C84A}" type="sibTrans" cxnId="{763E0931-8679-46BA-AE5A-E8642B4D9B93}">
      <dgm:prSet/>
      <dgm:spPr/>
      <dgm:t>
        <a:bodyPr/>
        <a:lstStyle/>
        <a:p>
          <a:endParaRPr lang="es-ES" sz="1600"/>
        </a:p>
      </dgm:t>
    </dgm:pt>
    <dgm:pt modelId="{80FFDDF5-92D4-4ECD-BD57-7C802FD3A3D7}" type="pres">
      <dgm:prSet presAssocID="{2706C989-059A-432F-9B46-A9F83375B14A}" presName="Name0" presStyleCnt="0">
        <dgm:presLayoutVars>
          <dgm:dir/>
          <dgm:resizeHandles val="exact"/>
        </dgm:presLayoutVars>
      </dgm:prSet>
      <dgm:spPr/>
    </dgm:pt>
    <dgm:pt modelId="{ABE2C92E-045F-4B4F-ABDE-F35787FBEBEF}" type="pres">
      <dgm:prSet presAssocID="{7B7F187F-5994-4DCA-8163-C038AAA8A701}" presName="node" presStyleLbl="node1" presStyleIdx="0" presStyleCnt="2" custScaleX="47329" custScaleY="384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C99DB-B8BB-4D67-B104-87C9FFB26BB7}" type="pres">
      <dgm:prSet presAssocID="{E0BEEABA-EB4C-4057-AF7C-882DC4229699}" presName="sibTrans" presStyleLbl="sibTrans2D1" presStyleIdx="0" presStyleCnt="1"/>
      <dgm:spPr/>
      <dgm:t>
        <a:bodyPr/>
        <a:lstStyle/>
        <a:p>
          <a:endParaRPr lang="es-ES"/>
        </a:p>
      </dgm:t>
    </dgm:pt>
    <dgm:pt modelId="{39272121-FD22-4447-8533-6BEAE90FA06B}" type="pres">
      <dgm:prSet presAssocID="{E0BEEABA-EB4C-4057-AF7C-882DC4229699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B5DF6059-2D15-46E3-85CF-FDB9D165E447}" type="pres">
      <dgm:prSet presAssocID="{06D7CD74-E53C-4558-82A5-FC86EFEAD937}" presName="node" presStyleLbl="node1" presStyleIdx="1" presStyleCnt="2" custScaleX="131825" custScaleY="49904" custLinFactNeighborX="4738" custLinFactNeighborY="33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A7D1E56-4550-4272-9A5B-E60197230464}" type="presOf" srcId="{E0BEEABA-EB4C-4057-AF7C-882DC4229699}" destId="{39272121-FD22-4447-8533-6BEAE90FA06B}" srcOrd="1" destOrd="0" presId="urn:microsoft.com/office/officeart/2005/8/layout/process1"/>
    <dgm:cxn modelId="{763E0931-8679-46BA-AE5A-E8642B4D9B93}" srcId="{2706C989-059A-432F-9B46-A9F83375B14A}" destId="{06D7CD74-E53C-4558-82A5-FC86EFEAD937}" srcOrd="1" destOrd="0" parTransId="{40871A8F-F54B-4D1C-B26A-0F1D35C7374C}" sibTransId="{B9E3B64F-CB34-4C7D-B1C1-A81AF774C84A}"/>
    <dgm:cxn modelId="{290CF05C-A916-4E79-83C3-6C086A0A78B8}" type="presOf" srcId="{7B7F187F-5994-4DCA-8163-C038AAA8A701}" destId="{ABE2C92E-045F-4B4F-ABDE-F35787FBEBEF}" srcOrd="0" destOrd="0" presId="urn:microsoft.com/office/officeart/2005/8/layout/process1"/>
    <dgm:cxn modelId="{CCB3C6F9-FC4D-461C-9B84-10E00379B134}" type="presOf" srcId="{06D7CD74-E53C-4558-82A5-FC86EFEAD937}" destId="{B5DF6059-2D15-46E3-85CF-FDB9D165E447}" srcOrd="0" destOrd="0" presId="urn:microsoft.com/office/officeart/2005/8/layout/process1"/>
    <dgm:cxn modelId="{CA52B275-C176-44E6-9021-852A67C8CDF4}" type="presOf" srcId="{E0BEEABA-EB4C-4057-AF7C-882DC4229699}" destId="{8A4C99DB-B8BB-4D67-B104-87C9FFB26BB7}" srcOrd="0" destOrd="0" presId="urn:microsoft.com/office/officeart/2005/8/layout/process1"/>
    <dgm:cxn modelId="{44C8A2C2-3C4C-4036-8B82-C143E23866C7}" srcId="{2706C989-059A-432F-9B46-A9F83375B14A}" destId="{7B7F187F-5994-4DCA-8163-C038AAA8A701}" srcOrd="0" destOrd="0" parTransId="{7CFFCE89-E03B-4E35-984A-047ED5F25E8D}" sibTransId="{E0BEEABA-EB4C-4057-AF7C-882DC4229699}"/>
    <dgm:cxn modelId="{2E01E64E-6A08-49CC-87E7-8DC154CF94F6}" type="presOf" srcId="{2706C989-059A-432F-9B46-A9F83375B14A}" destId="{80FFDDF5-92D4-4ECD-BD57-7C802FD3A3D7}" srcOrd="0" destOrd="0" presId="urn:microsoft.com/office/officeart/2005/8/layout/process1"/>
    <dgm:cxn modelId="{F64673AE-9020-444E-AB1E-61FE87E85E8D}" type="presParOf" srcId="{80FFDDF5-92D4-4ECD-BD57-7C802FD3A3D7}" destId="{ABE2C92E-045F-4B4F-ABDE-F35787FBEBEF}" srcOrd="0" destOrd="0" presId="urn:microsoft.com/office/officeart/2005/8/layout/process1"/>
    <dgm:cxn modelId="{F86EE6A0-5A3A-4DAD-8EB0-DDA9BB3D4233}" type="presParOf" srcId="{80FFDDF5-92D4-4ECD-BD57-7C802FD3A3D7}" destId="{8A4C99DB-B8BB-4D67-B104-87C9FFB26BB7}" srcOrd="1" destOrd="0" presId="urn:microsoft.com/office/officeart/2005/8/layout/process1"/>
    <dgm:cxn modelId="{C7ED06E7-695C-4879-A729-709EBCBA1A15}" type="presParOf" srcId="{8A4C99DB-B8BB-4D67-B104-87C9FFB26BB7}" destId="{39272121-FD22-4447-8533-6BEAE90FA06B}" srcOrd="0" destOrd="0" presId="urn:microsoft.com/office/officeart/2005/8/layout/process1"/>
    <dgm:cxn modelId="{5B5739CE-21C0-44D3-99D1-162662DDD6C0}" type="presParOf" srcId="{80FFDDF5-92D4-4ECD-BD57-7C802FD3A3D7}" destId="{B5DF6059-2D15-46E3-85CF-FDB9D165E447}" srcOrd="2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DC1B3A-9AAF-48D8-817B-6D40A2E8DB2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0C6368-CC64-450D-BEA3-E320D47C31ED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contributivas </a:t>
          </a:r>
          <a:r>
            <a:rPr lang="es-ES_tradnl" sz="1800" b="0" i="0" u="none" dirty="0">
              <a:effectLst/>
            </a:rPr>
            <a:t>         </a:t>
          </a:r>
          <a:r>
            <a:rPr lang="es-ES_tradnl" sz="1800" b="0" dirty="0"/>
            <a:t>(Alta y cotización mín.)</a:t>
          </a:r>
          <a:r>
            <a:rPr lang="es-ES_tradnl" sz="1800" dirty="0"/>
            <a:t>   </a:t>
          </a:r>
          <a:endParaRPr lang="es-ES" sz="1800" dirty="0"/>
        </a:p>
      </dgm:t>
    </dgm:pt>
    <dgm:pt modelId="{2B778C46-9011-4A49-91AB-204BC87642A0}" type="parTrans" cxnId="{0DDC2C47-95E1-42AF-B299-94BEA6D29D0C}">
      <dgm:prSet/>
      <dgm:spPr/>
      <dgm:t>
        <a:bodyPr/>
        <a:lstStyle/>
        <a:p>
          <a:endParaRPr lang="es-ES"/>
        </a:p>
      </dgm:t>
    </dgm:pt>
    <dgm:pt modelId="{B9AFE3BA-2A8A-48F2-B513-85A846A00FB1}" type="sibTrans" cxnId="{0DDC2C47-95E1-42AF-B299-94BEA6D29D0C}">
      <dgm:prSet/>
      <dgm:spPr/>
      <dgm:t>
        <a:bodyPr/>
        <a:lstStyle/>
        <a:p>
          <a:endParaRPr lang="es-ES"/>
        </a:p>
      </dgm:t>
    </dgm:pt>
    <dgm:pt modelId="{D2E3A167-D8CB-49BE-90E9-866F5283E723}">
      <dgm:prSet phldrT="[Texto]" custT="1"/>
      <dgm:spPr/>
      <dgm:t>
        <a:bodyPr/>
        <a:lstStyle/>
        <a:p>
          <a:pPr algn="l"/>
          <a:r>
            <a:rPr lang="es-ES_tradnl" sz="1800" dirty="0"/>
            <a:t>-    Asistencia sanitaria </a:t>
          </a:r>
        </a:p>
        <a:p>
          <a:pPr algn="l"/>
          <a:r>
            <a:rPr lang="es-ES_tradnl" sz="1800" dirty="0"/>
            <a:t>– Incapacidad temporal</a:t>
          </a:r>
        </a:p>
        <a:p>
          <a:pPr algn="l"/>
          <a:r>
            <a:rPr lang="es-ES_tradnl" sz="1800" dirty="0"/>
            <a:t>  - Nacimiento de hijo o hija, adopción o acogimiento de menores</a:t>
          </a:r>
        </a:p>
        <a:p>
          <a:pPr algn="l"/>
          <a:r>
            <a:rPr lang="es-ES_tradnl" sz="1800" dirty="0"/>
            <a:t> – Riesgo durante el embarazo y la lactancia</a:t>
          </a:r>
        </a:p>
        <a:p>
          <a:pPr algn="l"/>
          <a:r>
            <a:rPr lang="es-ES_tradnl" sz="1800" dirty="0"/>
            <a:t> – Incapacidad permanente </a:t>
          </a:r>
        </a:p>
        <a:p>
          <a:pPr algn="l"/>
          <a:r>
            <a:rPr lang="es-ES_tradnl" sz="1800" dirty="0"/>
            <a:t>– Lesiones permanentes no invalidantes </a:t>
          </a:r>
        </a:p>
        <a:p>
          <a:pPr algn="l"/>
          <a:r>
            <a:rPr lang="es-ES_tradnl" sz="1800" dirty="0"/>
            <a:t>– Jubilación </a:t>
          </a:r>
        </a:p>
        <a:p>
          <a:pPr algn="l"/>
          <a:r>
            <a:rPr lang="es-ES_tradnl" sz="1800" dirty="0"/>
            <a:t>– Muerte y supervivencia </a:t>
          </a:r>
        </a:p>
        <a:p>
          <a:pPr algn="l"/>
          <a:r>
            <a:rPr lang="es-ES_tradnl" sz="1800" dirty="0"/>
            <a:t>– Por hijo o hija a cargo </a:t>
          </a:r>
        </a:p>
        <a:p>
          <a:pPr algn="l"/>
          <a:r>
            <a:rPr lang="es-ES_tradnl" sz="1800" dirty="0"/>
            <a:t>- Desempleo</a:t>
          </a:r>
          <a:endParaRPr lang="es-ES" sz="1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CB9E4B-BF24-49B9-95F9-6B00246FF00C}" type="parTrans" cxnId="{B2D58E6E-E6C1-4339-B5E4-BCEB097CBD25}">
      <dgm:prSet/>
      <dgm:spPr/>
      <dgm:t>
        <a:bodyPr/>
        <a:lstStyle/>
        <a:p>
          <a:endParaRPr lang="es-ES"/>
        </a:p>
      </dgm:t>
    </dgm:pt>
    <dgm:pt modelId="{BCE1538A-76A3-4D25-9750-B9F8E8D362AA}" type="sibTrans" cxnId="{B2D58E6E-E6C1-4339-B5E4-BCEB097CBD25}">
      <dgm:prSet/>
      <dgm:spPr/>
      <dgm:t>
        <a:bodyPr/>
        <a:lstStyle/>
        <a:p>
          <a:endParaRPr lang="es-ES"/>
        </a:p>
      </dgm:t>
    </dgm:pt>
    <dgm:pt modelId="{F7DA2FE7-BAEF-49B5-8A9D-6B894A9C414B}">
      <dgm:prSet phldrT="[Texto]" custT="1"/>
      <dgm:spPr/>
      <dgm:t>
        <a:bodyPr/>
        <a:lstStyle/>
        <a:p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NO contributivas </a:t>
          </a:r>
        </a:p>
        <a:p>
          <a:r>
            <a:rPr lang="es-ES_tradnl" sz="1800" b="0" dirty="0"/>
            <a:t>(No rentas y no requisitos)</a:t>
          </a:r>
          <a:endParaRPr lang="es-ES" sz="1800" dirty="0"/>
        </a:p>
      </dgm:t>
    </dgm:pt>
    <dgm:pt modelId="{B023903C-67E5-4F7F-A6AB-C55189355300}" type="parTrans" cxnId="{8326C693-5A14-4E29-B84B-507CADC7ACF7}">
      <dgm:prSet/>
      <dgm:spPr/>
      <dgm:t>
        <a:bodyPr/>
        <a:lstStyle/>
        <a:p>
          <a:endParaRPr lang="es-ES"/>
        </a:p>
      </dgm:t>
    </dgm:pt>
    <dgm:pt modelId="{306D224C-20DC-41D7-AB94-D32E5B7EF0C0}" type="sibTrans" cxnId="{8326C693-5A14-4E29-B84B-507CADC7ACF7}">
      <dgm:prSet/>
      <dgm:spPr/>
      <dgm:t>
        <a:bodyPr/>
        <a:lstStyle/>
        <a:p>
          <a:endParaRPr lang="es-ES"/>
        </a:p>
      </dgm:t>
    </dgm:pt>
    <dgm:pt modelId="{72361229-6D8B-4734-9EBA-50F87D3B6762}">
      <dgm:prSet phldrT="[Texto]" custT="1"/>
      <dgm:spPr/>
      <dgm:t>
        <a:bodyPr/>
        <a:lstStyle/>
        <a:p>
          <a:pPr algn="l"/>
          <a:r>
            <a:rPr lang="es-ES_tradnl" sz="1800" dirty="0"/>
            <a:t>- Pensión de jubilación</a:t>
          </a:r>
        </a:p>
        <a:p>
          <a:pPr algn="l"/>
          <a:r>
            <a:rPr lang="es-ES_tradnl" sz="1800" dirty="0"/>
            <a:t>- Pensión por incapacidad permanente</a:t>
          </a:r>
        </a:p>
        <a:p>
          <a:pPr algn="l"/>
          <a:r>
            <a:rPr lang="es-ES_tradnl" sz="1800" dirty="0"/>
            <a:t>- Asistencia sanitaria</a:t>
          </a:r>
        </a:p>
        <a:p>
          <a:pPr algn="l"/>
          <a:r>
            <a:rPr lang="es-ES_tradnl" sz="1800" dirty="0"/>
            <a:t>- Subsidio de desempleo</a:t>
          </a:r>
          <a:endParaRPr lang="es-ES" sz="1800" b="0" dirty="0"/>
        </a:p>
      </dgm:t>
    </dgm:pt>
    <dgm:pt modelId="{6C23FB67-645D-42F3-B4CF-4C327D73F08C}" type="parTrans" cxnId="{B3849AA3-7F2A-4C59-92A3-051FE880A200}">
      <dgm:prSet/>
      <dgm:spPr/>
      <dgm:t>
        <a:bodyPr/>
        <a:lstStyle/>
        <a:p>
          <a:endParaRPr lang="es-ES"/>
        </a:p>
      </dgm:t>
    </dgm:pt>
    <dgm:pt modelId="{0FD41D3D-0101-4A31-904B-2AA5BB0D8007}" type="sibTrans" cxnId="{B3849AA3-7F2A-4C59-92A3-051FE880A200}">
      <dgm:prSet/>
      <dgm:spPr/>
      <dgm:t>
        <a:bodyPr/>
        <a:lstStyle/>
        <a:p>
          <a:endParaRPr lang="es-ES"/>
        </a:p>
      </dgm:t>
    </dgm:pt>
    <dgm:pt modelId="{4CFAFAEE-1AA6-467D-8FA9-F6B75ED29BFF}" type="pres">
      <dgm:prSet presAssocID="{62DC1B3A-9AAF-48D8-817B-6D40A2E8DB2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32B0FC-33B1-4F58-BFA4-76001BD38A66}" type="pres">
      <dgm:prSet presAssocID="{62DC1B3A-9AAF-48D8-817B-6D40A2E8DB28}" presName="Background" presStyleLbl="node1" presStyleIdx="0" presStyleCnt="1" custScaleX="131498" custScaleY="151515" custLinFactNeighborX="-1161" custLinFactNeighborY="-4247"/>
      <dgm:spPr/>
    </dgm:pt>
    <dgm:pt modelId="{8CF1480F-730F-443C-9F8F-3F617DD81BAA}" type="pres">
      <dgm:prSet presAssocID="{62DC1B3A-9AAF-48D8-817B-6D40A2E8DB28}" presName="Divider" presStyleLbl="callout" presStyleIdx="0" presStyleCnt="1" custScaleX="2000000" custScaleY="133739" custLinFactX="61456166" custLinFactNeighborX="61500000" custLinFactNeighborY="-8730"/>
      <dgm:spPr/>
    </dgm:pt>
    <dgm:pt modelId="{1E55C6BF-9B7B-4CD3-B5F3-1E2DA116341D}" type="pres">
      <dgm:prSet presAssocID="{62DC1B3A-9AAF-48D8-817B-6D40A2E8DB28}" presName="ChildText1" presStyleLbl="revTx" presStyleIdx="0" presStyleCnt="0" custScaleX="188458" custScaleY="178571" custLinFactNeighborX="10962" custLinFactNeighborY="34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7BA61D-4C89-4C1D-8EED-66BB440D14F5}" type="pres">
      <dgm:prSet presAssocID="{62DC1B3A-9AAF-48D8-817B-6D40A2E8DB28}" presName="ChildText2" presStyleLbl="revTx" presStyleIdx="0" presStyleCnt="0" custLinFactNeighborX="34942" custLinFactNeighborY="-10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F11D75-B2E6-4028-8F3B-197C83CA0552}" type="pres">
      <dgm:prSet presAssocID="{62DC1B3A-9AAF-48D8-817B-6D40A2E8DB28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445B3894-F404-4939-B412-3C40756487E1}" type="pres">
      <dgm:prSet presAssocID="{62DC1B3A-9AAF-48D8-817B-6D40A2E8DB28}" presName="ParentShape1" presStyleLbl="alignImgPlace1" presStyleIdx="0" presStyleCnt="2" custScaleX="123374" custLinFactNeighborX="-87587" custLinFactNeighborY="7535">
        <dgm:presLayoutVars/>
      </dgm:prSet>
      <dgm:spPr/>
      <dgm:t>
        <a:bodyPr/>
        <a:lstStyle/>
        <a:p>
          <a:endParaRPr lang="es-ES"/>
        </a:p>
      </dgm:t>
    </dgm:pt>
    <dgm:pt modelId="{E6519DC3-2FAF-45A4-95BF-546856B3E1DA}" type="pres">
      <dgm:prSet presAssocID="{62DC1B3A-9AAF-48D8-817B-6D40A2E8DB28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1F09AFB5-BB01-4A18-AB2C-43497E3EE037}" type="pres">
      <dgm:prSet presAssocID="{62DC1B3A-9AAF-48D8-817B-6D40A2E8DB28}" presName="ParentShape2" presStyleLbl="alignImgPlace1" presStyleIdx="1" presStyleCnt="2" custScaleX="164886" custScaleY="110646" custLinFactNeighborX="87245" custLinFactNeighborY="-18721">
        <dgm:presLayoutVars/>
      </dgm:prSet>
      <dgm:spPr/>
      <dgm:t>
        <a:bodyPr/>
        <a:lstStyle/>
        <a:p>
          <a:endParaRPr lang="es-ES"/>
        </a:p>
      </dgm:t>
    </dgm:pt>
  </dgm:ptLst>
  <dgm:cxnLst>
    <dgm:cxn modelId="{7883DDD3-E6D0-497A-9105-2078CF95A724}" type="presOf" srcId="{4E0C6368-CC64-450D-BEA3-E320D47C31ED}" destId="{F2F11D75-B2E6-4028-8F3B-197C83CA0552}" srcOrd="0" destOrd="0" presId="urn:microsoft.com/office/officeart/2009/3/layout/OpposingIdeas"/>
    <dgm:cxn modelId="{0DDC2C47-95E1-42AF-B299-94BEA6D29D0C}" srcId="{62DC1B3A-9AAF-48D8-817B-6D40A2E8DB28}" destId="{4E0C6368-CC64-450D-BEA3-E320D47C31ED}" srcOrd="0" destOrd="0" parTransId="{2B778C46-9011-4A49-91AB-204BC87642A0}" sibTransId="{B9AFE3BA-2A8A-48F2-B513-85A846A00FB1}"/>
    <dgm:cxn modelId="{0A0E19C9-7595-42B3-8BE6-419ECFD2E79D}" type="presOf" srcId="{D2E3A167-D8CB-49BE-90E9-866F5283E723}" destId="{1E55C6BF-9B7B-4CD3-B5F3-1E2DA116341D}" srcOrd="0" destOrd="0" presId="urn:microsoft.com/office/officeart/2009/3/layout/OpposingIdeas"/>
    <dgm:cxn modelId="{C5DC8D0C-D206-4DC8-8FCE-8743354E6772}" type="presOf" srcId="{62DC1B3A-9AAF-48D8-817B-6D40A2E8DB28}" destId="{4CFAFAEE-1AA6-467D-8FA9-F6B75ED29BFF}" srcOrd="0" destOrd="0" presId="urn:microsoft.com/office/officeart/2009/3/layout/OpposingIdeas"/>
    <dgm:cxn modelId="{0493B22C-D747-4D20-A62F-5630E07C78BF}" type="presOf" srcId="{F7DA2FE7-BAEF-49B5-8A9D-6B894A9C414B}" destId="{1F09AFB5-BB01-4A18-AB2C-43497E3EE037}" srcOrd="1" destOrd="0" presId="urn:microsoft.com/office/officeart/2009/3/layout/OpposingIdeas"/>
    <dgm:cxn modelId="{B2D58E6E-E6C1-4339-B5E4-BCEB097CBD25}" srcId="{4E0C6368-CC64-450D-BEA3-E320D47C31ED}" destId="{D2E3A167-D8CB-49BE-90E9-866F5283E723}" srcOrd="0" destOrd="0" parTransId="{D9CB9E4B-BF24-49B9-95F9-6B00246FF00C}" sibTransId="{BCE1538A-76A3-4D25-9750-B9F8E8D362AA}"/>
    <dgm:cxn modelId="{C915349C-19A4-4F29-B3B6-AA99BC60FD9A}" type="presOf" srcId="{72361229-6D8B-4734-9EBA-50F87D3B6762}" destId="{FE7BA61D-4C89-4C1D-8EED-66BB440D14F5}" srcOrd="0" destOrd="0" presId="urn:microsoft.com/office/officeart/2009/3/layout/OpposingIdeas"/>
    <dgm:cxn modelId="{EB9F37C4-A036-461A-AECA-4145CF210022}" type="presOf" srcId="{F7DA2FE7-BAEF-49B5-8A9D-6B894A9C414B}" destId="{E6519DC3-2FAF-45A4-95BF-546856B3E1DA}" srcOrd="0" destOrd="0" presId="urn:microsoft.com/office/officeart/2009/3/layout/OpposingIdeas"/>
    <dgm:cxn modelId="{31429F56-6224-4D60-AA24-C5B116DBACC5}" type="presOf" srcId="{4E0C6368-CC64-450D-BEA3-E320D47C31ED}" destId="{445B3894-F404-4939-B412-3C40756487E1}" srcOrd="1" destOrd="0" presId="urn:microsoft.com/office/officeart/2009/3/layout/OpposingIdeas"/>
    <dgm:cxn modelId="{8326C693-5A14-4E29-B84B-507CADC7ACF7}" srcId="{62DC1B3A-9AAF-48D8-817B-6D40A2E8DB28}" destId="{F7DA2FE7-BAEF-49B5-8A9D-6B894A9C414B}" srcOrd="1" destOrd="0" parTransId="{B023903C-67E5-4F7F-A6AB-C55189355300}" sibTransId="{306D224C-20DC-41D7-AB94-D32E5B7EF0C0}"/>
    <dgm:cxn modelId="{B3849AA3-7F2A-4C59-92A3-051FE880A200}" srcId="{F7DA2FE7-BAEF-49B5-8A9D-6B894A9C414B}" destId="{72361229-6D8B-4734-9EBA-50F87D3B6762}" srcOrd="0" destOrd="0" parTransId="{6C23FB67-645D-42F3-B4CF-4C327D73F08C}" sibTransId="{0FD41D3D-0101-4A31-904B-2AA5BB0D8007}"/>
    <dgm:cxn modelId="{FA09F29B-5225-4093-A8C7-D2B1ECDB4BE0}" type="presParOf" srcId="{4CFAFAEE-1AA6-467D-8FA9-F6B75ED29BFF}" destId="{1332B0FC-33B1-4F58-BFA4-76001BD38A66}" srcOrd="0" destOrd="0" presId="urn:microsoft.com/office/officeart/2009/3/layout/OpposingIdeas"/>
    <dgm:cxn modelId="{B518C8E3-32BB-452F-84E9-DA1E0F48AB73}" type="presParOf" srcId="{4CFAFAEE-1AA6-467D-8FA9-F6B75ED29BFF}" destId="{8CF1480F-730F-443C-9F8F-3F617DD81BAA}" srcOrd="1" destOrd="0" presId="urn:microsoft.com/office/officeart/2009/3/layout/OpposingIdeas"/>
    <dgm:cxn modelId="{02B5365E-1089-480A-93D1-8DDE3B558629}" type="presParOf" srcId="{4CFAFAEE-1AA6-467D-8FA9-F6B75ED29BFF}" destId="{1E55C6BF-9B7B-4CD3-B5F3-1E2DA116341D}" srcOrd="2" destOrd="0" presId="urn:microsoft.com/office/officeart/2009/3/layout/OpposingIdeas"/>
    <dgm:cxn modelId="{4EB230B0-9A8A-409D-A7E5-7AE9F0C88D03}" type="presParOf" srcId="{4CFAFAEE-1AA6-467D-8FA9-F6B75ED29BFF}" destId="{FE7BA61D-4C89-4C1D-8EED-66BB440D14F5}" srcOrd="3" destOrd="0" presId="urn:microsoft.com/office/officeart/2009/3/layout/OpposingIdeas"/>
    <dgm:cxn modelId="{7598DC8B-F43E-4736-8A70-226D843250F7}" type="presParOf" srcId="{4CFAFAEE-1AA6-467D-8FA9-F6B75ED29BFF}" destId="{F2F11D75-B2E6-4028-8F3B-197C83CA0552}" srcOrd="4" destOrd="0" presId="urn:microsoft.com/office/officeart/2009/3/layout/OpposingIdeas"/>
    <dgm:cxn modelId="{C6554E8E-BD70-4679-A964-665EEDB638FA}" type="presParOf" srcId="{4CFAFAEE-1AA6-467D-8FA9-F6B75ED29BFF}" destId="{445B3894-F404-4939-B412-3C40756487E1}" srcOrd="5" destOrd="0" presId="urn:microsoft.com/office/officeart/2009/3/layout/OpposingIdeas"/>
    <dgm:cxn modelId="{5E2F97F0-5090-40D8-B9FB-F98A11B572C1}" type="presParOf" srcId="{4CFAFAEE-1AA6-467D-8FA9-F6B75ED29BFF}" destId="{E6519DC3-2FAF-45A4-95BF-546856B3E1DA}" srcOrd="6" destOrd="0" presId="urn:microsoft.com/office/officeart/2009/3/layout/OpposingIdeas"/>
    <dgm:cxn modelId="{8BA853B4-6F10-404A-94B1-2D3A23595B71}" type="presParOf" srcId="{4CFAFAEE-1AA6-467D-8FA9-F6B75ED29BFF}" destId="{1F09AFB5-BB01-4A18-AB2C-43497E3EE037}" srcOrd="7" destOrd="0" presId="urn:microsoft.com/office/officeart/2009/3/layout/OpposingIdeas"/>
  </dgm:cxnLst>
  <dgm:bg/>
  <dgm:whole/>
  <dgm:extLst>
    <a:ext uri="http://schemas.microsoft.com/office/drawing/2008/diagram">
      <dsp:dataModelExt xmlns=""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Contingencias Comunes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 sz="1600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 sz="1600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No relación con trabajo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 sz="1600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 sz="1600"/>
        </a:p>
      </dgm:t>
    </dgm:pt>
    <dgm:pt modelId="{5810EF1C-F0DB-4002-B6E0-A827EDA2A344}">
      <dgm:prSet phldrT="[Texto]" custT="1"/>
      <dgm:spPr/>
      <dgm:t>
        <a:bodyPr/>
        <a:lstStyle/>
        <a:p>
          <a:pPr algn="l"/>
          <a:r>
            <a:rPr lang="es-ES_tradnl" sz="1600" b="1" dirty="0"/>
            <a:t>Enfermedad común y accidente no laboral</a:t>
          </a:r>
          <a:endParaRPr lang="es-ES" sz="1600" b="1" dirty="0"/>
        </a:p>
      </dgm:t>
    </dgm:pt>
    <dgm:pt modelId="{6C77C746-BB88-4529-80E7-574CC85165ED}" type="parTrans" cxnId="{0D93487C-D407-421B-A427-0D372EB65555}">
      <dgm:prSet/>
      <dgm:spPr/>
      <dgm:t>
        <a:bodyPr/>
        <a:lstStyle/>
        <a:p>
          <a:endParaRPr lang="es-ES" sz="1600"/>
        </a:p>
      </dgm:t>
    </dgm:pt>
    <dgm:pt modelId="{0EF5FC83-46F3-485C-82F5-EE61832D32FC}" type="sibTrans" cxnId="{0D93487C-D407-421B-A427-0D372EB65555}">
      <dgm:prSet/>
      <dgm:spPr/>
      <dgm:t>
        <a:bodyPr/>
        <a:lstStyle/>
        <a:p>
          <a:endParaRPr lang="es-ES" sz="1600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071520" custScaleY="304864" custLinFactY="-57730" custLinFactNeighborX="-42855" custLinFactNeighborY="-100000"/>
      <dgm:spPr/>
      <dgm:t>
        <a:bodyPr/>
        <a:lstStyle/>
        <a:p>
          <a:endParaRPr lang="es-ES"/>
        </a:p>
      </dgm:t>
    </dgm:pt>
    <dgm:pt modelId="{B44212A4-603A-4F46-AE20-01C0DFCEE5B6}" type="pres">
      <dgm:prSet presAssocID="{626E21B8-4176-45FD-8ACC-954D2F6C583E}" presName="rootConnector" presStyleLbl="node1" presStyleIdx="0" presStyleCnt="1"/>
      <dgm:spPr/>
      <dgm:t>
        <a:bodyPr/>
        <a:lstStyle/>
        <a:p>
          <a:endParaRPr lang="es-ES"/>
        </a:p>
      </dgm:t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2"/>
      <dgm:spPr/>
      <dgm:t>
        <a:bodyPr/>
        <a:lstStyle/>
        <a:p>
          <a:endParaRPr lang="es-ES"/>
        </a:p>
      </dgm:t>
    </dgm:pt>
    <dgm:pt modelId="{21233F05-6FBA-46DF-B10B-C0685C332429}" type="pres">
      <dgm:prSet presAssocID="{200AC79B-19A4-400C-A0F0-5CC9CD49D426}" presName="childText" presStyleLbl="bgAcc1" presStyleIdx="0" presStyleCnt="2" custScaleX="1182034" custScaleY="306422" custLinFactNeighborX="-64636" custLinFactNeighborY="-526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204FAA-98B0-4611-A40B-A45D3FE85511}" type="pres">
      <dgm:prSet presAssocID="{6C77C746-BB88-4529-80E7-574CC85165ED}" presName="Name13" presStyleLbl="parChTrans1D2" presStyleIdx="1" presStyleCnt="2"/>
      <dgm:spPr/>
      <dgm:t>
        <a:bodyPr/>
        <a:lstStyle/>
        <a:p>
          <a:endParaRPr lang="es-ES"/>
        </a:p>
      </dgm:t>
    </dgm:pt>
    <dgm:pt modelId="{700BF762-4637-44EB-B99C-2418C06767A3}" type="pres">
      <dgm:prSet presAssocID="{5810EF1C-F0DB-4002-B6E0-A827EDA2A344}" presName="childText" presStyleLbl="bgAcc1" presStyleIdx="1" presStyleCnt="2" custScaleX="2000000" custScaleY="250164" custLinFactNeighborX="-56341" custLinFactNeighborY="-270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747F5FE-3BC4-403B-811A-E4F415D786A3}" type="presOf" srcId="{626E21B8-4176-45FD-8ACC-954D2F6C583E}" destId="{4E7DC74A-20BF-440D-BEC4-42C9FA00D644}" srcOrd="0" destOrd="0" presId="urn:microsoft.com/office/officeart/2005/8/layout/hierarchy3"/>
    <dgm:cxn modelId="{0EA286FB-A437-4755-BE4D-CE842252F8DF}" type="presOf" srcId="{26515BD9-9811-4811-9454-E4637FBBC26C}" destId="{532BD660-D240-41E9-92C4-C0D485EBBD24}" srcOrd="0" destOrd="0" presId="urn:microsoft.com/office/officeart/2005/8/layout/hierarchy3"/>
    <dgm:cxn modelId="{768AB533-7B74-4B5B-A608-21B19C4F2971}" type="presOf" srcId="{200AC79B-19A4-400C-A0F0-5CC9CD49D426}" destId="{21233F05-6FBA-46DF-B10B-C0685C332429}" srcOrd="0" destOrd="0" presId="urn:microsoft.com/office/officeart/2005/8/layout/hierarchy3"/>
    <dgm:cxn modelId="{72F5DE6F-5F0A-4B26-9C0A-06FC3488F128}" type="presOf" srcId="{89B066E3-52B3-4CC6-BE40-AE130A68E89E}" destId="{F6FE6C27-6343-4585-8D36-540B990C2152}" srcOrd="0" destOrd="0" presId="urn:microsoft.com/office/officeart/2005/8/layout/hierarchy3"/>
    <dgm:cxn modelId="{0D93487C-D407-421B-A427-0D372EB65555}" srcId="{626E21B8-4176-45FD-8ACC-954D2F6C583E}" destId="{5810EF1C-F0DB-4002-B6E0-A827EDA2A344}" srcOrd="1" destOrd="0" parTransId="{6C77C746-BB88-4529-80E7-574CC85165ED}" sibTransId="{0EF5FC83-46F3-485C-82F5-EE61832D32FC}"/>
    <dgm:cxn modelId="{66EA8A4E-6038-4D9B-A3EB-F8455CB98A4C}" type="presOf" srcId="{5810EF1C-F0DB-4002-B6E0-A827EDA2A344}" destId="{700BF762-4637-44EB-B99C-2418C06767A3}" srcOrd="0" destOrd="0" presId="urn:microsoft.com/office/officeart/2005/8/layout/hierarchy3"/>
    <dgm:cxn modelId="{C4B939F8-C812-42DD-A00D-A29CB6352436}" type="presOf" srcId="{626E21B8-4176-45FD-8ACC-954D2F6C583E}" destId="{B44212A4-603A-4F46-AE20-01C0DFCEE5B6}" srcOrd="1" destOrd="0" presId="urn:microsoft.com/office/officeart/2005/8/layout/hierarchy3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9539A19A-9F8C-4BC0-8A9A-6D8CCF44BC7D}" type="presOf" srcId="{6C77C746-BB88-4529-80E7-574CC85165ED}" destId="{4D204FAA-98B0-4611-A40B-A45D3FE85511}" srcOrd="0" destOrd="0" presId="urn:microsoft.com/office/officeart/2005/8/layout/hierarchy3"/>
    <dgm:cxn modelId="{551384ED-5B50-4EE6-B974-7CDE8FCB1C9E}" type="presParOf" srcId="{F6FE6C27-6343-4585-8D36-540B990C2152}" destId="{CDA2613A-8F6C-4406-B69A-20A828EEFDFD}" srcOrd="0" destOrd="0" presId="urn:microsoft.com/office/officeart/2005/8/layout/hierarchy3"/>
    <dgm:cxn modelId="{11B65F7B-0EEF-4D91-8BE2-B8C3AF5301DC}" type="presParOf" srcId="{CDA2613A-8F6C-4406-B69A-20A828EEFDFD}" destId="{7CCB445A-766D-495F-9999-3805E052BA32}" srcOrd="0" destOrd="0" presId="urn:microsoft.com/office/officeart/2005/8/layout/hierarchy3"/>
    <dgm:cxn modelId="{04E2857D-3212-4EE7-A4AC-20F088A6FE27}" type="presParOf" srcId="{7CCB445A-766D-495F-9999-3805E052BA32}" destId="{4E7DC74A-20BF-440D-BEC4-42C9FA00D644}" srcOrd="0" destOrd="0" presId="urn:microsoft.com/office/officeart/2005/8/layout/hierarchy3"/>
    <dgm:cxn modelId="{067750AB-9E98-425D-B170-E429CFA4E399}" type="presParOf" srcId="{7CCB445A-766D-495F-9999-3805E052BA32}" destId="{B44212A4-603A-4F46-AE20-01C0DFCEE5B6}" srcOrd="1" destOrd="0" presId="urn:microsoft.com/office/officeart/2005/8/layout/hierarchy3"/>
    <dgm:cxn modelId="{CBF169D2-6131-4EB9-BD33-96A3094A9F2F}" type="presParOf" srcId="{CDA2613A-8F6C-4406-B69A-20A828EEFDFD}" destId="{6745AE42-0EB1-47B3-A6EA-5FC258945EB1}" srcOrd="1" destOrd="0" presId="urn:microsoft.com/office/officeart/2005/8/layout/hierarchy3"/>
    <dgm:cxn modelId="{D26D3D3C-AC69-4599-AA97-638FF4128B74}" type="presParOf" srcId="{6745AE42-0EB1-47B3-A6EA-5FC258945EB1}" destId="{532BD660-D240-41E9-92C4-C0D485EBBD24}" srcOrd="0" destOrd="0" presId="urn:microsoft.com/office/officeart/2005/8/layout/hierarchy3"/>
    <dgm:cxn modelId="{EEA01D67-5782-4DF4-A810-B812707C3AA2}" type="presParOf" srcId="{6745AE42-0EB1-47B3-A6EA-5FC258945EB1}" destId="{21233F05-6FBA-46DF-B10B-C0685C332429}" srcOrd="1" destOrd="0" presId="urn:microsoft.com/office/officeart/2005/8/layout/hierarchy3"/>
    <dgm:cxn modelId="{96FD0D76-10F2-4BCB-A381-3CC3541EA41D}" type="presParOf" srcId="{6745AE42-0EB1-47B3-A6EA-5FC258945EB1}" destId="{4D204FAA-98B0-4611-A40B-A45D3FE85511}" srcOrd="2" destOrd="0" presId="urn:microsoft.com/office/officeart/2005/8/layout/hierarchy3"/>
    <dgm:cxn modelId="{9DB69F40-834A-4B93-AEEB-853044EC0DBE}" type="presParOf" srcId="{6745AE42-0EB1-47B3-A6EA-5FC258945EB1}" destId="{700BF762-4637-44EB-B99C-2418C06767A3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Contingencias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 sz="1600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 sz="1600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Relación con el trabajo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 sz="1600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 sz="1600"/>
        </a:p>
      </dgm:t>
    </dgm:pt>
    <dgm:pt modelId="{5810EF1C-F0DB-4002-B6E0-A827EDA2A344}">
      <dgm:prSet phldrT="[Texto]" custT="1"/>
      <dgm:spPr/>
      <dgm:t>
        <a:bodyPr/>
        <a:lstStyle/>
        <a:p>
          <a:pPr algn="l"/>
          <a:r>
            <a:rPr lang="es-ES_tradnl" sz="1600" b="1" dirty="0"/>
            <a:t>Accidente laboral y enfermedad profesional</a:t>
          </a:r>
          <a:endParaRPr lang="es-ES" sz="1600" b="1" dirty="0"/>
        </a:p>
      </dgm:t>
    </dgm:pt>
    <dgm:pt modelId="{6C77C746-BB88-4529-80E7-574CC85165ED}" type="parTrans" cxnId="{0D93487C-D407-421B-A427-0D372EB65555}">
      <dgm:prSet/>
      <dgm:spPr/>
      <dgm:t>
        <a:bodyPr/>
        <a:lstStyle/>
        <a:p>
          <a:endParaRPr lang="es-ES" sz="1600"/>
        </a:p>
      </dgm:t>
    </dgm:pt>
    <dgm:pt modelId="{0EF5FC83-46F3-485C-82F5-EE61832D32FC}" type="sibTrans" cxnId="{0D93487C-D407-421B-A427-0D372EB65555}">
      <dgm:prSet/>
      <dgm:spPr/>
      <dgm:t>
        <a:bodyPr/>
        <a:lstStyle/>
        <a:p>
          <a:endParaRPr lang="es-ES" sz="1600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153528" custScaleY="329785" custLinFactY="-77823" custLinFactNeighborX="-669" custLinFactNeighborY="-100000"/>
      <dgm:spPr/>
      <dgm:t>
        <a:bodyPr/>
        <a:lstStyle/>
        <a:p>
          <a:endParaRPr lang="es-ES"/>
        </a:p>
      </dgm:t>
    </dgm:pt>
    <dgm:pt modelId="{B44212A4-603A-4F46-AE20-01C0DFCEE5B6}" type="pres">
      <dgm:prSet presAssocID="{626E21B8-4176-45FD-8ACC-954D2F6C583E}" presName="rootConnector" presStyleLbl="node1" presStyleIdx="0" presStyleCnt="1"/>
      <dgm:spPr/>
      <dgm:t>
        <a:bodyPr/>
        <a:lstStyle/>
        <a:p>
          <a:endParaRPr lang="es-ES"/>
        </a:p>
      </dgm:t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2"/>
      <dgm:spPr/>
      <dgm:t>
        <a:bodyPr/>
        <a:lstStyle/>
        <a:p>
          <a:endParaRPr lang="es-ES"/>
        </a:p>
      </dgm:t>
    </dgm:pt>
    <dgm:pt modelId="{21233F05-6FBA-46DF-B10B-C0685C332429}" type="pres">
      <dgm:prSet presAssocID="{200AC79B-19A4-400C-A0F0-5CC9CD49D426}" presName="childText" presStyleLbl="bgAcc1" presStyleIdx="0" presStyleCnt="2" custScaleX="1030308" custScaleY="267805" custLinFactX="-50563" custLinFactY="-2289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204FAA-98B0-4611-A40B-A45D3FE85511}" type="pres">
      <dgm:prSet presAssocID="{6C77C746-BB88-4529-80E7-574CC85165ED}" presName="Name13" presStyleLbl="parChTrans1D2" presStyleIdx="1" presStyleCnt="2"/>
      <dgm:spPr/>
      <dgm:t>
        <a:bodyPr/>
        <a:lstStyle/>
        <a:p>
          <a:endParaRPr lang="es-ES"/>
        </a:p>
      </dgm:t>
    </dgm:pt>
    <dgm:pt modelId="{700BF762-4637-44EB-B99C-2418C06767A3}" type="pres">
      <dgm:prSet presAssocID="{5810EF1C-F0DB-4002-B6E0-A827EDA2A344}" presName="childText" presStyleLbl="bgAcc1" presStyleIdx="1" presStyleCnt="2" custScaleX="2000000" custScaleY="269086" custLinFactX="-50563" custLinFactNeighborX="-100000" custLinFactNeighborY="-308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C7AE317-81A2-4658-9738-FB1D2803105D}" type="presOf" srcId="{626E21B8-4176-45FD-8ACC-954D2F6C583E}" destId="{B44212A4-603A-4F46-AE20-01C0DFCEE5B6}" srcOrd="1" destOrd="0" presId="urn:microsoft.com/office/officeart/2005/8/layout/hierarchy3"/>
    <dgm:cxn modelId="{0E0A5C30-B16E-4EC1-B120-FC9B0D25E25C}" type="presOf" srcId="{26515BD9-9811-4811-9454-E4637FBBC26C}" destId="{532BD660-D240-41E9-92C4-C0D485EBBD24}" srcOrd="0" destOrd="0" presId="urn:microsoft.com/office/officeart/2005/8/layout/hierarchy3"/>
    <dgm:cxn modelId="{3489691A-DD29-46C0-9D17-E3F509C06EF0}" type="presOf" srcId="{626E21B8-4176-45FD-8ACC-954D2F6C583E}" destId="{4E7DC74A-20BF-440D-BEC4-42C9FA00D644}" srcOrd="0" destOrd="0" presId="urn:microsoft.com/office/officeart/2005/8/layout/hierarchy3"/>
    <dgm:cxn modelId="{D7444FEC-B30B-47CC-A099-19FF8ED66723}" type="presOf" srcId="{200AC79B-19A4-400C-A0F0-5CC9CD49D426}" destId="{21233F05-6FBA-46DF-B10B-C0685C332429}" srcOrd="0" destOrd="0" presId="urn:microsoft.com/office/officeart/2005/8/layout/hierarchy3"/>
    <dgm:cxn modelId="{0D93487C-D407-421B-A427-0D372EB65555}" srcId="{626E21B8-4176-45FD-8ACC-954D2F6C583E}" destId="{5810EF1C-F0DB-4002-B6E0-A827EDA2A344}" srcOrd="1" destOrd="0" parTransId="{6C77C746-BB88-4529-80E7-574CC85165ED}" sibTransId="{0EF5FC83-46F3-485C-82F5-EE61832D32FC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56184033-AEE0-455C-9720-79A2B6B83FF2}" type="presOf" srcId="{89B066E3-52B3-4CC6-BE40-AE130A68E89E}" destId="{F6FE6C27-6343-4585-8D36-540B990C2152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85E56995-67FC-4F59-8950-36DCA77EC9B9}" type="presOf" srcId="{5810EF1C-F0DB-4002-B6E0-A827EDA2A344}" destId="{700BF762-4637-44EB-B99C-2418C06767A3}" srcOrd="0" destOrd="0" presId="urn:microsoft.com/office/officeart/2005/8/layout/hierarchy3"/>
    <dgm:cxn modelId="{9B420259-C656-48C8-9E04-0D7E39DB98BA}" type="presOf" srcId="{6C77C746-BB88-4529-80E7-574CC85165ED}" destId="{4D204FAA-98B0-4611-A40B-A45D3FE85511}" srcOrd="0" destOrd="0" presId="urn:microsoft.com/office/officeart/2005/8/layout/hierarchy3"/>
    <dgm:cxn modelId="{79FB758C-D788-4A7B-ADB3-292F71607A68}" type="presParOf" srcId="{F6FE6C27-6343-4585-8D36-540B990C2152}" destId="{CDA2613A-8F6C-4406-B69A-20A828EEFDFD}" srcOrd="0" destOrd="0" presId="urn:microsoft.com/office/officeart/2005/8/layout/hierarchy3"/>
    <dgm:cxn modelId="{5246F60D-C4A7-455A-A8D2-54705B79197C}" type="presParOf" srcId="{CDA2613A-8F6C-4406-B69A-20A828EEFDFD}" destId="{7CCB445A-766D-495F-9999-3805E052BA32}" srcOrd="0" destOrd="0" presId="urn:microsoft.com/office/officeart/2005/8/layout/hierarchy3"/>
    <dgm:cxn modelId="{8E622875-89DF-4F1F-9FDA-2101AE534A7E}" type="presParOf" srcId="{7CCB445A-766D-495F-9999-3805E052BA32}" destId="{4E7DC74A-20BF-440D-BEC4-42C9FA00D644}" srcOrd="0" destOrd="0" presId="urn:microsoft.com/office/officeart/2005/8/layout/hierarchy3"/>
    <dgm:cxn modelId="{85BB24D7-BEF8-4A67-B519-A88D6B93E6A6}" type="presParOf" srcId="{7CCB445A-766D-495F-9999-3805E052BA32}" destId="{B44212A4-603A-4F46-AE20-01C0DFCEE5B6}" srcOrd="1" destOrd="0" presId="urn:microsoft.com/office/officeart/2005/8/layout/hierarchy3"/>
    <dgm:cxn modelId="{935A96A9-EA81-436B-8B45-43AE67DD6436}" type="presParOf" srcId="{CDA2613A-8F6C-4406-B69A-20A828EEFDFD}" destId="{6745AE42-0EB1-47B3-A6EA-5FC258945EB1}" srcOrd="1" destOrd="0" presId="urn:microsoft.com/office/officeart/2005/8/layout/hierarchy3"/>
    <dgm:cxn modelId="{EEE46AA0-6BE7-429D-8164-CC15027EBDCE}" type="presParOf" srcId="{6745AE42-0EB1-47B3-A6EA-5FC258945EB1}" destId="{532BD660-D240-41E9-92C4-C0D485EBBD24}" srcOrd="0" destOrd="0" presId="urn:microsoft.com/office/officeart/2005/8/layout/hierarchy3"/>
    <dgm:cxn modelId="{0767D559-1B63-4AAD-B94D-479768F0679C}" type="presParOf" srcId="{6745AE42-0EB1-47B3-A6EA-5FC258945EB1}" destId="{21233F05-6FBA-46DF-B10B-C0685C332429}" srcOrd="1" destOrd="0" presId="urn:microsoft.com/office/officeart/2005/8/layout/hierarchy3"/>
    <dgm:cxn modelId="{23A281B3-F6E0-456F-BD08-E61E91B44D37}" type="presParOf" srcId="{6745AE42-0EB1-47B3-A6EA-5FC258945EB1}" destId="{4D204FAA-98B0-4611-A40B-A45D3FE85511}" srcOrd="2" destOrd="0" presId="urn:microsoft.com/office/officeart/2005/8/layout/hierarchy3"/>
    <dgm:cxn modelId="{8A91D753-288A-4E3E-B1C7-F36DB4C8A3B3}" type="presParOf" srcId="{6745AE42-0EB1-47B3-A6EA-5FC258945EB1}" destId="{700BF762-4637-44EB-B99C-2418C06767A3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970946" y="761014"/>
          <a:ext cx="2078498" cy="68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Nivel contributivo</a:t>
          </a:r>
          <a:endParaRPr lang="es-ES" sz="1800" b="1" kern="1200" dirty="0"/>
        </a:p>
      </dsp:txBody>
      <dsp:txXfrm>
        <a:off x="970946" y="761014"/>
        <a:ext cx="2078498" cy="684959"/>
      </dsp:txXfrm>
    </dsp:sp>
    <dsp:sp modelId="{54A54414-D37C-4DD1-8612-EA369684CE24}">
      <dsp:nvSpPr>
        <dsp:cNvPr id="0" name=""/>
        <dsp:cNvSpPr/>
      </dsp:nvSpPr>
      <dsp:spPr>
        <a:xfrm>
          <a:off x="968584" y="552692"/>
          <a:ext cx="165335" cy="1653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1084318" y="321222"/>
          <a:ext cx="165335" cy="165335"/>
        </a:xfrm>
        <a:prstGeom prst="ellipse">
          <a:avLst/>
        </a:prstGeom>
        <a:solidFill>
          <a:schemeClr val="accent3">
            <a:hueOff val="625015"/>
            <a:satOff val="-938"/>
            <a:lumOff val="-1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1362081" y="367516"/>
          <a:ext cx="259812" cy="259812"/>
        </a:xfrm>
        <a:prstGeom prst="ellipse">
          <a:avLst/>
        </a:prstGeom>
        <a:solidFill>
          <a:schemeClr val="accent3">
            <a:hueOff val="1250029"/>
            <a:satOff val="-1876"/>
            <a:lumOff val="-3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593550" y="112900"/>
          <a:ext cx="165335" cy="165335"/>
        </a:xfrm>
        <a:prstGeom prst="ellipse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894460" y="20313"/>
          <a:ext cx="165335" cy="165335"/>
        </a:xfrm>
        <a:prstGeom prst="ellipse">
          <a:avLst/>
        </a:prstGeom>
        <a:solidFill>
          <a:schemeClr val="accent3">
            <a:hueOff val="2500059"/>
            <a:satOff val="-3751"/>
            <a:lumOff val="-6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2264811" y="182341"/>
          <a:ext cx="165335" cy="165335"/>
        </a:xfrm>
        <a:prstGeom prst="ellipse">
          <a:avLst/>
        </a:prstGeom>
        <a:solidFill>
          <a:schemeClr val="accent3">
            <a:hueOff val="3125073"/>
            <a:satOff val="-4689"/>
            <a:lumOff val="-7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496280" y="298076"/>
          <a:ext cx="259812" cy="259812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820337" y="552692"/>
          <a:ext cx="165335" cy="165335"/>
        </a:xfrm>
        <a:prstGeom prst="ellipse">
          <a:avLst/>
        </a:prstGeom>
        <a:solidFill>
          <a:schemeClr val="accent3">
            <a:hueOff val="4375102"/>
            <a:satOff val="-6564"/>
            <a:lumOff val="-10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959218" y="807308"/>
          <a:ext cx="165335" cy="165335"/>
        </a:xfrm>
        <a:prstGeom prst="ellipse">
          <a:avLst/>
        </a:prstGeom>
        <a:solidFill>
          <a:schemeClr val="accent3">
            <a:hueOff val="5000117"/>
            <a:satOff val="-7502"/>
            <a:lumOff val="-12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755579" y="321222"/>
          <a:ext cx="425147" cy="425147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852849" y="1200805"/>
          <a:ext cx="165335" cy="165335"/>
        </a:xfrm>
        <a:prstGeom prst="ellipse">
          <a:avLst/>
        </a:prstGeom>
        <a:solidFill>
          <a:schemeClr val="accent3">
            <a:hueOff val="6250147"/>
            <a:satOff val="-9378"/>
            <a:lumOff val="-15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991731" y="1409127"/>
          <a:ext cx="259812" cy="259812"/>
        </a:xfrm>
        <a:prstGeom prst="ellipse">
          <a:avLst/>
        </a:prstGeom>
        <a:solidFill>
          <a:schemeClr val="accent3">
            <a:hueOff val="6875161"/>
            <a:satOff val="-10316"/>
            <a:lumOff val="-16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1338934" y="1594303"/>
          <a:ext cx="377908" cy="377908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825020" y="1895212"/>
          <a:ext cx="165335" cy="165335"/>
        </a:xfrm>
        <a:prstGeom prst="ellipse">
          <a:avLst/>
        </a:prstGeom>
        <a:solidFill>
          <a:schemeClr val="accent3">
            <a:hueOff val="8125191"/>
            <a:satOff val="-12191"/>
            <a:lumOff val="-19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917607" y="1594303"/>
          <a:ext cx="259812" cy="259812"/>
        </a:xfrm>
        <a:prstGeom prst="ellipse">
          <a:avLst/>
        </a:prstGeom>
        <a:solidFill>
          <a:schemeClr val="accent3">
            <a:hueOff val="8750205"/>
            <a:satOff val="-13129"/>
            <a:lumOff val="-2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2149076" y="1918359"/>
          <a:ext cx="165335" cy="165335"/>
        </a:xfrm>
        <a:prstGeom prst="ellipse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2357399" y="1548009"/>
          <a:ext cx="377908" cy="377908"/>
        </a:xfrm>
        <a:prstGeom prst="ellipse">
          <a:avLst/>
        </a:prstGeom>
        <a:solidFill>
          <a:schemeClr val="accent3">
            <a:hueOff val="10000235"/>
            <a:satOff val="-15004"/>
            <a:lumOff val="-2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866631" y="1455421"/>
          <a:ext cx="259812" cy="259812"/>
        </a:xfrm>
        <a:prstGeom prst="ellipse">
          <a:avLst/>
        </a:prstGeom>
        <a:solidFill>
          <a:schemeClr val="accent3">
            <a:hueOff val="10625249"/>
            <a:satOff val="-15942"/>
            <a:lumOff val="-25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3126443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750742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768310" y="216021"/>
          <a:ext cx="2122208" cy="176884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Los trabajadores y sus familias que residan y trabajen en España</a:t>
          </a:r>
          <a:endParaRPr lang="es-ES" sz="1800" b="1" kern="1200" dirty="0"/>
        </a:p>
      </dsp:txBody>
      <dsp:txXfrm>
        <a:off x="5079100" y="475062"/>
        <a:ext cx="1500628" cy="12507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753" y="138798"/>
          <a:ext cx="2810076" cy="40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Contingencias profesionales</a:t>
          </a:r>
          <a:endParaRPr lang="es-ES" sz="1600" b="1" kern="1200" dirty="0"/>
        </a:p>
      </dsp:txBody>
      <dsp:txXfrm>
        <a:off x="12518" y="150563"/>
        <a:ext cx="2786546" cy="378159"/>
      </dsp:txXfrm>
    </dsp:sp>
    <dsp:sp modelId="{532BD660-D240-41E9-92C4-C0D485EBBD24}">
      <dsp:nvSpPr>
        <dsp:cNvPr id="0" name=""/>
        <dsp:cNvSpPr/>
      </dsp:nvSpPr>
      <dsp:spPr>
        <a:xfrm>
          <a:off x="225252" y="540488"/>
          <a:ext cx="91440" cy="285552"/>
        </a:xfrm>
        <a:custGeom>
          <a:avLst/>
          <a:gdLst/>
          <a:ahLst/>
          <a:cxnLst/>
          <a:rect l="0" t="0" r="0" b="0"/>
          <a:pathLst>
            <a:path>
              <a:moveTo>
                <a:pt x="56508" y="0"/>
              </a:moveTo>
              <a:lnTo>
                <a:pt x="45720" y="285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270972" y="662942"/>
          <a:ext cx="2007923" cy="326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Relación con el trabajo</a:t>
          </a:r>
          <a:endParaRPr lang="es-ES" sz="1600" b="1" kern="1200" dirty="0"/>
        </a:p>
      </dsp:txBody>
      <dsp:txXfrm>
        <a:off x="280526" y="672496"/>
        <a:ext cx="1988815" cy="307088"/>
      </dsp:txXfrm>
    </dsp:sp>
    <dsp:sp modelId="{4D204FAA-98B0-4611-A40B-A45D3FE85511}">
      <dsp:nvSpPr>
        <dsp:cNvPr id="0" name=""/>
        <dsp:cNvSpPr/>
      </dsp:nvSpPr>
      <dsp:spPr>
        <a:xfrm>
          <a:off x="225252" y="540488"/>
          <a:ext cx="91440" cy="729959"/>
        </a:xfrm>
        <a:custGeom>
          <a:avLst/>
          <a:gdLst/>
          <a:ahLst/>
          <a:cxnLst/>
          <a:rect l="0" t="0" r="0" b="0"/>
          <a:pathLst>
            <a:path>
              <a:moveTo>
                <a:pt x="56508" y="0"/>
              </a:moveTo>
              <a:lnTo>
                <a:pt x="45720" y="729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BF762-4637-44EB-B99C-2418C06767A3}">
      <dsp:nvSpPr>
        <dsp:cNvPr id="0" name=""/>
        <dsp:cNvSpPr/>
      </dsp:nvSpPr>
      <dsp:spPr>
        <a:xfrm>
          <a:off x="270972" y="1106568"/>
          <a:ext cx="3897714" cy="32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Accidente laboral y enfermedad profesional</a:t>
          </a:r>
          <a:endParaRPr lang="es-ES" sz="1600" b="1" kern="1200" dirty="0"/>
        </a:p>
      </dsp:txBody>
      <dsp:txXfrm>
        <a:off x="280572" y="1116168"/>
        <a:ext cx="3878514" cy="3085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40A2-8877-431D-9A97-2216368148FA}">
      <dsp:nvSpPr>
        <dsp:cNvPr id="0" name=""/>
        <dsp:cNvSpPr/>
      </dsp:nvSpPr>
      <dsp:spPr>
        <a:xfrm>
          <a:off x="0" y="462006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86C8DA-DFE2-4CBD-89B0-B4B6287F5F0C}">
      <dsp:nvSpPr>
        <dsp:cNvPr id="0" name=""/>
        <dsp:cNvSpPr/>
      </dsp:nvSpPr>
      <dsp:spPr>
        <a:xfrm>
          <a:off x="77546" y="82626"/>
          <a:ext cx="3804779" cy="5176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1º) Cuántos días se han cotizado en los últimos 6 años</a:t>
          </a:r>
          <a:endParaRPr lang="es-ES" sz="1800" b="1" kern="1200" dirty="0"/>
        </a:p>
      </dsp:txBody>
      <dsp:txXfrm>
        <a:off x="102816" y="107896"/>
        <a:ext cx="3754239" cy="467122"/>
      </dsp:txXfrm>
    </dsp:sp>
    <dsp:sp modelId="{786B48C1-78C7-48C0-BF81-C95F006BBC7A}">
      <dsp:nvSpPr>
        <dsp:cNvPr id="0" name=""/>
        <dsp:cNvSpPr/>
      </dsp:nvSpPr>
      <dsp:spPr>
        <a:xfrm>
          <a:off x="0" y="960966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7D816C-9FEA-4AEB-A29A-E389EBEACF4D}">
      <dsp:nvSpPr>
        <dsp:cNvPr id="0" name=""/>
        <dsp:cNvSpPr/>
      </dsp:nvSpPr>
      <dsp:spPr>
        <a:xfrm>
          <a:off x="77937" y="803626"/>
          <a:ext cx="3804036" cy="324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2º) Cuál es su base reguladora</a:t>
          </a:r>
          <a:endParaRPr lang="es-ES" sz="1800" b="1" kern="1200" dirty="0"/>
        </a:p>
      </dsp:txBody>
      <dsp:txXfrm>
        <a:off x="93789" y="819478"/>
        <a:ext cx="3772332" cy="293016"/>
      </dsp:txXfrm>
    </dsp:sp>
    <dsp:sp modelId="{D5D5A915-C133-4A74-AA40-C85D1D9D5AA9}">
      <dsp:nvSpPr>
        <dsp:cNvPr id="0" name=""/>
        <dsp:cNvSpPr/>
      </dsp:nvSpPr>
      <dsp:spPr>
        <a:xfrm>
          <a:off x="0" y="1626014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7088A4-7AD5-400B-ADB9-6EBB18CEB172}">
      <dsp:nvSpPr>
        <dsp:cNvPr id="0" name=""/>
        <dsp:cNvSpPr/>
      </dsp:nvSpPr>
      <dsp:spPr>
        <a:xfrm>
          <a:off x="69835" y="1331688"/>
          <a:ext cx="3801786" cy="49080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3ª) Aplicar los porcentajes del 70% y del 50% a la base reguladora</a:t>
          </a:r>
          <a:endParaRPr lang="es-ES" sz="1800" b="1" kern="1200" dirty="0"/>
        </a:p>
      </dsp:txBody>
      <dsp:txXfrm>
        <a:off x="93794" y="1355647"/>
        <a:ext cx="3753868" cy="442889"/>
      </dsp:txXfrm>
    </dsp:sp>
    <dsp:sp modelId="{71EB8662-BB10-4BC9-99A6-ACF1C03261D1}">
      <dsp:nvSpPr>
        <dsp:cNvPr id="0" name=""/>
        <dsp:cNvSpPr/>
      </dsp:nvSpPr>
      <dsp:spPr>
        <a:xfrm>
          <a:off x="0" y="2298429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4B99D2-DF2F-4E0A-B325-55D405D9651C}">
      <dsp:nvSpPr>
        <dsp:cNvPr id="0" name=""/>
        <dsp:cNvSpPr/>
      </dsp:nvSpPr>
      <dsp:spPr>
        <a:xfrm>
          <a:off x="117263" y="1981827"/>
          <a:ext cx="3637096" cy="4981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4º) Comparar con los topes máx. y mín. a cobrar según el nº de hijos</a:t>
          </a:r>
          <a:endParaRPr lang="es-ES" sz="1800" b="1" kern="1200" dirty="0"/>
        </a:p>
      </dsp:txBody>
      <dsp:txXfrm>
        <a:off x="141582" y="2006146"/>
        <a:ext cx="3588458" cy="449537"/>
      </dsp:txXfrm>
    </dsp:sp>
    <dsp:sp modelId="{5CC414A5-A461-413A-A9CE-87E66EFE129D}">
      <dsp:nvSpPr>
        <dsp:cNvPr id="0" name=""/>
        <dsp:cNvSpPr/>
      </dsp:nvSpPr>
      <dsp:spPr>
        <a:xfrm>
          <a:off x="0" y="3072479"/>
          <a:ext cx="4001488" cy="277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23616F-4A84-453F-8FFD-622C21EF4561}">
      <dsp:nvSpPr>
        <dsp:cNvPr id="0" name=""/>
        <dsp:cNvSpPr/>
      </dsp:nvSpPr>
      <dsp:spPr>
        <a:xfrm>
          <a:off x="92635" y="2639335"/>
          <a:ext cx="3806277" cy="5998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873" tIns="0" rIns="1058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5º) Descontar todo lo correspondiente a la seguridad social</a:t>
          </a:r>
          <a:endParaRPr lang="es-ES" sz="1800" b="1" kern="1200" dirty="0"/>
        </a:p>
      </dsp:txBody>
      <dsp:txXfrm>
        <a:off x="121915" y="2668615"/>
        <a:ext cx="3747717" cy="5412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0D944-5D68-4943-AEA2-32178E8F7F5B}">
      <dsp:nvSpPr>
        <dsp:cNvPr id="0" name=""/>
        <dsp:cNvSpPr/>
      </dsp:nvSpPr>
      <dsp:spPr>
        <a:xfrm>
          <a:off x="0" y="2952328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A2249-CEB4-429B-AA59-24998DBBF702}">
      <dsp:nvSpPr>
        <dsp:cNvPr id="0" name=""/>
        <dsp:cNvSpPr/>
      </dsp:nvSpPr>
      <dsp:spPr>
        <a:xfrm>
          <a:off x="152206" y="2237195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58CF9-2436-4EA5-B132-195D1F4395E7}">
      <dsp:nvSpPr>
        <dsp:cNvPr id="0" name=""/>
        <dsp:cNvSpPr/>
      </dsp:nvSpPr>
      <dsp:spPr>
        <a:xfrm>
          <a:off x="205821" y="1584067"/>
          <a:ext cx="8464029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219E1-B6DF-40D4-93BC-B7ABB33FD058}">
      <dsp:nvSpPr>
        <dsp:cNvPr id="0" name=""/>
        <dsp:cNvSpPr/>
      </dsp:nvSpPr>
      <dsp:spPr>
        <a:xfrm>
          <a:off x="2983764" y="222185"/>
          <a:ext cx="5434736" cy="1353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Si trabajador firma otro contrato de menos de un año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Si duración es de un año o superior, dos opciones: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Seguir cobrando paro pendiente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Recibir nuevo paro por el nuevo tiempo trabajado	</a:t>
          </a:r>
          <a:endParaRPr lang="es-ES" sz="1600" kern="1200" dirty="0"/>
        </a:p>
      </dsp:txBody>
      <dsp:txXfrm>
        <a:off x="2983764" y="222185"/>
        <a:ext cx="5434736" cy="1353208"/>
      </dsp:txXfrm>
    </dsp:sp>
    <dsp:sp modelId="{0BF311D0-E946-4466-A2D6-3B97964C6F34}">
      <dsp:nvSpPr>
        <dsp:cNvPr id="0" name=""/>
        <dsp:cNvSpPr/>
      </dsp:nvSpPr>
      <dsp:spPr>
        <a:xfrm>
          <a:off x="-188215" y="488388"/>
          <a:ext cx="3023931" cy="12702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Extinción</a:t>
          </a:r>
          <a:endParaRPr lang="es-ES" sz="1600" b="1" kern="1200" dirty="0"/>
        </a:p>
      </dsp:txBody>
      <dsp:txXfrm>
        <a:off x="-126198" y="550405"/>
        <a:ext cx="2899897" cy="1208185"/>
      </dsp:txXfrm>
    </dsp:sp>
    <dsp:sp modelId="{C697F06B-1476-4607-B788-C2260BD842E5}">
      <dsp:nvSpPr>
        <dsp:cNvPr id="0" name=""/>
        <dsp:cNvSpPr/>
      </dsp:nvSpPr>
      <dsp:spPr>
        <a:xfrm>
          <a:off x="2968012" y="1508206"/>
          <a:ext cx="5434736" cy="728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Si falta por cobrar las vacaciones no disfrutadas al finalizar el contrato, el desempleo se produce una vez pasen esos días</a:t>
          </a:r>
          <a:endParaRPr lang="es-ES" sz="1600" kern="1200" dirty="0"/>
        </a:p>
      </dsp:txBody>
      <dsp:txXfrm>
        <a:off x="2968012" y="1508206"/>
        <a:ext cx="5434736" cy="728107"/>
      </dsp:txXfrm>
    </dsp:sp>
    <dsp:sp modelId="{3A59CC1C-D4DC-4222-85E2-F12FE95FE511}">
      <dsp:nvSpPr>
        <dsp:cNvPr id="0" name=""/>
        <dsp:cNvSpPr/>
      </dsp:nvSpPr>
      <dsp:spPr>
        <a:xfrm>
          <a:off x="-212555" y="1496501"/>
          <a:ext cx="3050867" cy="6098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Vacaciones Pendientes</a:t>
          </a:r>
          <a:endParaRPr lang="es-ES" sz="1600" b="1" kern="1200" dirty="0"/>
        </a:p>
      </dsp:txBody>
      <dsp:txXfrm>
        <a:off x="-182777" y="1526279"/>
        <a:ext cx="2991311" cy="580113"/>
      </dsp:txXfrm>
    </dsp:sp>
    <dsp:sp modelId="{DBED72FD-71D3-40D2-A2ED-2CF0BDE747D1}">
      <dsp:nvSpPr>
        <dsp:cNvPr id="0" name=""/>
        <dsp:cNvSpPr/>
      </dsp:nvSpPr>
      <dsp:spPr>
        <a:xfrm>
          <a:off x="2999167" y="2304252"/>
          <a:ext cx="5434736" cy="527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Cuando el trabajador pone una demanda por despido, puede pedir ya el desempleo ; o bien esperarse a la sentencia</a:t>
          </a:r>
          <a:endParaRPr lang="es-ES" sz="1600" kern="1200" dirty="0"/>
        </a:p>
      </dsp:txBody>
      <dsp:txXfrm>
        <a:off x="2999167" y="2304252"/>
        <a:ext cx="5434736" cy="527169"/>
      </dsp:txXfrm>
    </dsp:sp>
    <dsp:sp modelId="{EFE056EA-77AC-43E5-AF88-71BB051ACC2B}">
      <dsp:nvSpPr>
        <dsp:cNvPr id="0" name=""/>
        <dsp:cNvSpPr/>
      </dsp:nvSpPr>
      <dsp:spPr>
        <a:xfrm>
          <a:off x="-182978" y="2144580"/>
          <a:ext cx="3005622" cy="7929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Reclamación por despido y desempleo</a:t>
          </a:r>
          <a:endParaRPr lang="es-ES" sz="1600" b="1" kern="1200" dirty="0"/>
        </a:p>
      </dsp:txBody>
      <dsp:txXfrm>
        <a:off x="-144261" y="2183297"/>
        <a:ext cx="2928188" cy="754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616778" y="724665"/>
          <a:ext cx="2009543" cy="662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Nivel NO contributivo</a:t>
          </a:r>
          <a:endParaRPr lang="es-ES" sz="1800" b="1" kern="1200" dirty="0"/>
        </a:p>
      </dsp:txBody>
      <dsp:txXfrm>
        <a:off x="616778" y="724665"/>
        <a:ext cx="2009543" cy="662235"/>
      </dsp:txXfrm>
    </dsp:sp>
    <dsp:sp modelId="{54A54414-D37C-4DD1-8612-EA369684CE24}">
      <dsp:nvSpPr>
        <dsp:cNvPr id="0" name=""/>
        <dsp:cNvSpPr/>
      </dsp:nvSpPr>
      <dsp:spPr>
        <a:xfrm>
          <a:off x="614494" y="523254"/>
          <a:ext cx="159850" cy="1598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726389" y="299464"/>
          <a:ext cx="159850" cy="159850"/>
        </a:xfrm>
        <a:prstGeom prst="ellipse">
          <a:avLst/>
        </a:prstGeom>
        <a:solidFill>
          <a:schemeClr val="accent4">
            <a:hueOff val="-248043"/>
            <a:satOff val="1494"/>
            <a:lumOff val="1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994937" y="344222"/>
          <a:ext cx="251192" cy="251192"/>
        </a:xfrm>
        <a:prstGeom prst="ellipse">
          <a:avLst/>
        </a:prstGeom>
        <a:solidFill>
          <a:schemeClr val="accent4">
            <a:hueOff val="-496086"/>
            <a:satOff val="2989"/>
            <a:lumOff val="2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218727" y="98053"/>
          <a:ext cx="159850" cy="159850"/>
        </a:xfrm>
        <a:prstGeom prst="ellipse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509654" y="8537"/>
          <a:ext cx="159850" cy="159850"/>
        </a:xfrm>
        <a:prstGeom prst="ellipse">
          <a:avLst/>
        </a:prstGeom>
        <a:solidFill>
          <a:schemeClr val="accent4">
            <a:hueOff val="-992171"/>
            <a:satOff val="5978"/>
            <a:lumOff val="4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1867718" y="165190"/>
          <a:ext cx="159850" cy="159850"/>
        </a:xfrm>
        <a:prstGeom prst="ellipse">
          <a:avLst/>
        </a:prstGeom>
        <a:solidFill>
          <a:schemeClr val="accent4">
            <a:hueOff val="-1240214"/>
            <a:satOff val="7472"/>
            <a:lumOff val="5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091508" y="277085"/>
          <a:ext cx="251192" cy="251192"/>
        </a:xfrm>
        <a:prstGeom prst="ellips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404815" y="523254"/>
          <a:ext cx="159850" cy="159850"/>
        </a:xfrm>
        <a:prstGeom prst="ellipse">
          <a:avLst/>
        </a:prstGeom>
        <a:solidFill>
          <a:schemeClr val="accent4">
            <a:hueOff val="-1736299"/>
            <a:satOff val="10461"/>
            <a:lumOff val="8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539089" y="769423"/>
          <a:ext cx="159850" cy="159850"/>
        </a:xfrm>
        <a:prstGeom prst="ellipse">
          <a:avLst/>
        </a:prstGeom>
        <a:solidFill>
          <a:schemeClr val="accent4">
            <a:hueOff val="-1984342"/>
            <a:satOff val="11955"/>
            <a:lumOff val="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375380" y="299464"/>
          <a:ext cx="411042" cy="411042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502599" y="1149866"/>
          <a:ext cx="159850" cy="159850"/>
        </a:xfrm>
        <a:prstGeom prst="ellipse">
          <a:avLst/>
        </a:prstGeom>
        <a:solidFill>
          <a:schemeClr val="accent4">
            <a:hueOff val="-2480428"/>
            <a:satOff val="14944"/>
            <a:lumOff val="11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636873" y="1351277"/>
          <a:ext cx="251192" cy="251192"/>
        </a:xfrm>
        <a:prstGeom prst="ellipse">
          <a:avLst/>
        </a:prstGeom>
        <a:solidFill>
          <a:schemeClr val="accent4">
            <a:hueOff val="-2728470"/>
            <a:satOff val="16438"/>
            <a:lumOff val="13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972558" y="1530309"/>
          <a:ext cx="365371" cy="365371"/>
        </a:xfrm>
        <a:prstGeom prst="ellips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442517" y="1821236"/>
          <a:ext cx="159850" cy="159850"/>
        </a:xfrm>
        <a:prstGeom prst="ellipse">
          <a:avLst/>
        </a:prstGeom>
        <a:solidFill>
          <a:schemeClr val="accent4">
            <a:hueOff val="-3224556"/>
            <a:satOff val="19427"/>
            <a:lumOff val="1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532033" y="1530309"/>
          <a:ext cx="251192" cy="251192"/>
        </a:xfrm>
        <a:prstGeom prst="ellipse">
          <a:avLst/>
        </a:prstGeom>
        <a:solidFill>
          <a:schemeClr val="accent4">
            <a:hueOff val="-3472599"/>
            <a:satOff val="20921"/>
            <a:lumOff val="16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1755823" y="1843615"/>
          <a:ext cx="159850" cy="159850"/>
        </a:xfrm>
        <a:prstGeom prst="ellipse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1957234" y="1485551"/>
          <a:ext cx="365371" cy="365371"/>
        </a:xfrm>
        <a:prstGeom prst="ellipse">
          <a:avLst/>
        </a:prstGeom>
        <a:solidFill>
          <a:schemeClr val="accent4">
            <a:hueOff val="-3968684"/>
            <a:satOff val="23910"/>
            <a:lumOff val="19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449573" y="1396035"/>
          <a:ext cx="251192" cy="251192"/>
        </a:xfrm>
        <a:prstGeom prst="ellipse">
          <a:avLst/>
        </a:prstGeom>
        <a:solidFill>
          <a:schemeClr val="accent4">
            <a:hueOff val="-4216727"/>
            <a:satOff val="25405"/>
            <a:lumOff val="20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2700765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304353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042071" y="69610"/>
          <a:ext cx="3653594" cy="2025860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Los españoles que residen en España que no han cotizado lo suficiente.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Derecho: asistencia sanitaria, incapacidad permanente y jubilación</a:t>
          </a:r>
          <a:endParaRPr lang="es-ES" sz="1800" b="1" kern="1200" dirty="0"/>
        </a:p>
      </dsp:txBody>
      <dsp:txXfrm>
        <a:off x="4577127" y="366290"/>
        <a:ext cx="2583482" cy="14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308C0-924C-4132-A1AF-DBAEF339DAF1}">
      <dsp:nvSpPr>
        <dsp:cNvPr id="0" name=""/>
        <dsp:cNvSpPr/>
      </dsp:nvSpPr>
      <dsp:spPr>
        <a:xfrm rot="5400000">
          <a:off x="134250" y="153991"/>
          <a:ext cx="1154114" cy="1180490"/>
        </a:xfrm>
        <a:prstGeom prst="teardrop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Régimen General</a:t>
          </a:r>
          <a:endParaRPr lang="es-ES" sz="1600" b="1" kern="1200" dirty="0"/>
        </a:p>
      </dsp:txBody>
      <dsp:txXfrm rot="-5400000">
        <a:off x="293941" y="336195"/>
        <a:ext cx="834732" cy="816082"/>
      </dsp:txXfrm>
    </dsp:sp>
    <dsp:sp modelId="{DCC951FC-B5E8-4DDA-97D6-8B05F5DCAE07}">
      <dsp:nvSpPr>
        <dsp:cNvPr id="0" name=""/>
        <dsp:cNvSpPr/>
      </dsp:nvSpPr>
      <dsp:spPr>
        <a:xfrm rot="5400000">
          <a:off x="3239588" y="-1520697"/>
          <a:ext cx="750174" cy="4363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Los trabajadores por cuenta ajena que no estén en ningún régimen especial</a:t>
          </a:r>
          <a:endParaRPr lang="es-ES" sz="1600" kern="1200" dirty="0"/>
        </a:p>
      </dsp:txBody>
      <dsp:txXfrm rot="-5400000">
        <a:off x="1432885" y="322626"/>
        <a:ext cx="4326960" cy="676934"/>
      </dsp:txXfrm>
    </dsp:sp>
    <dsp:sp modelId="{CA18D6EB-755F-4C81-BB2A-8E587F9CC884}">
      <dsp:nvSpPr>
        <dsp:cNvPr id="0" name=""/>
        <dsp:cNvSpPr/>
      </dsp:nvSpPr>
      <dsp:spPr>
        <a:xfrm rot="5400000">
          <a:off x="-23657" y="1047879"/>
          <a:ext cx="1454022" cy="1144709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Régimenes Especiales</a:t>
          </a:r>
          <a:endParaRPr lang="es-ES" sz="1600" b="1" kern="1200" dirty="0"/>
        </a:p>
      </dsp:txBody>
      <dsp:txXfrm rot="-5400000">
        <a:off x="131000" y="1465578"/>
        <a:ext cx="1144709" cy="309313"/>
      </dsp:txXfrm>
    </dsp:sp>
    <dsp:sp modelId="{99998407-F155-4962-A70C-F5E7609170C3}">
      <dsp:nvSpPr>
        <dsp:cNvPr id="0" name=""/>
        <dsp:cNvSpPr/>
      </dsp:nvSpPr>
      <dsp:spPr>
        <a:xfrm rot="5400000">
          <a:off x="4631803" y="-2032039"/>
          <a:ext cx="895040" cy="7292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Autónomos, trabajadores agrarios por cuenta propia, trabajadores del mar, trabajadores de la minería, funcionarios y estudiantes menores de 28 años</a:t>
          </a:r>
        </a:p>
      </dsp:txBody>
      <dsp:txXfrm rot="-5400000">
        <a:off x="1432880" y="1210576"/>
        <a:ext cx="7249195" cy="807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9348A-C679-441D-877C-9C9E7E378D34}">
      <dsp:nvSpPr>
        <dsp:cNvPr id="0" name=""/>
        <dsp:cNvSpPr/>
      </dsp:nvSpPr>
      <dsp:spPr>
        <a:xfrm rot="5400000">
          <a:off x="4377298" y="-1560728"/>
          <a:ext cx="2268069" cy="71854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Trabajadores &gt; 18 años por cuenta propia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Cónyuge y familiares que colaboren con autónomo,  no asalariados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Profesionales que trabajen por cuenta propia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Socios de</a:t>
          </a:r>
          <a:r>
            <a:rPr lang="es-ES_tradnl" sz="1600" b="0" kern="1200" dirty="0">
              <a:sym typeface="Wingdings" panose="05000000000000000000" pitchFamily="2" charset="2"/>
            </a:rPr>
            <a:t> C.B., socios industriales de sociedades colectivas y comanditarias, trabajadores de cooperativas si optan por autónomos</a:t>
          </a:r>
          <a:endParaRPr lang="es-E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kern="1200" dirty="0"/>
            <a:t>Administradores o consejeros de S.L., S.A.,… con funciones de administración o de gerencia  y tengan control efectivo</a:t>
          </a:r>
          <a:endParaRPr lang="es-ES" sz="1600" b="0" kern="1200" dirty="0"/>
        </a:p>
      </dsp:txBody>
      <dsp:txXfrm rot="-5400000">
        <a:off x="1918604" y="1008684"/>
        <a:ext cx="7074739" cy="2046633"/>
      </dsp:txXfrm>
    </dsp:sp>
    <dsp:sp modelId="{326C92B6-5073-4C7C-A0D0-8F9C04B326FA}">
      <dsp:nvSpPr>
        <dsp:cNvPr id="0" name=""/>
        <dsp:cNvSpPr/>
      </dsp:nvSpPr>
      <dsp:spPr>
        <a:xfrm>
          <a:off x="591216" y="890564"/>
          <a:ext cx="1517611" cy="228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Incluidos en régimen de autónomos</a:t>
          </a:r>
          <a:endParaRPr lang="es-ES" sz="1800" b="1" kern="1200" dirty="0"/>
        </a:p>
      </dsp:txBody>
      <dsp:txXfrm>
        <a:off x="665300" y="964648"/>
        <a:ext cx="1369443" cy="2136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C92E-045F-4B4F-ABDE-F35787FBEBEF}">
      <dsp:nvSpPr>
        <dsp:cNvPr id="0" name=""/>
        <dsp:cNvSpPr/>
      </dsp:nvSpPr>
      <dsp:spPr>
        <a:xfrm>
          <a:off x="6621" y="0"/>
          <a:ext cx="1886153" cy="1008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Afiliación, altas y bajas</a:t>
          </a:r>
          <a:endParaRPr lang="es-ES" sz="1600" b="1" kern="1200" dirty="0"/>
        </a:p>
      </dsp:txBody>
      <dsp:txXfrm>
        <a:off x="36148" y="29527"/>
        <a:ext cx="1827099" cy="949058"/>
      </dsp:txXfrm>
    </dsp:sp>
    <dsp:sp modelId="{8A4C99DB-B8BB-4D67-B104-87C9FFB26BB7}">
      <dsp:nvSpPr>
        <dsp:cNvPr id="0" name=""/>
        <dsp:cNvSpPr/>
      </dsp:nvSpPr>
      <dsp:spPr>
        <a:xfrm>
          <a:off x="2292949" y="9891"/>
          <a:ext cx="848370" cy="988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2292949" y="207557"/>
        <a:ext cx="593859" cy="592996"/>
      </dsp:txXfrm>
    </dsp:sp>
    <dsp:sp modelId="{B5DF6059-2D15-46E3-85CF-FDB9D165E447}">
      <dsp:nvSpPr>
        <dsp:cNvPr id="0" name=""/>
        <dsp:cNvSpPr/>
      </dsp:nvSpPr>
      <dsp:spPr>
        <a:xfrm>
          <a:off x="3493473" y="-52905"/>
          <a:ext cx="5253483" cy="1113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Afiliación: una vez en la vida laboral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Alta: por cada trabajador que contrata, previa a trabajar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Baja: cuando termina el contrato, plazo de 3 días naturales</a:t>
          </a:r>
          <a:endParaRPr lang="es-ES" sz="1600" kern="1200" dirty="0"/>
        </a:p>
      </dsp:txBody>
      <dsp:txXfrm>
        <a:off x="3526099" y="-20279"/>
        <a:ext cx="5188231" cy="1048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C92E-045F-4B4F-ABDE-F35787FBEBEF}">
      <dsp:nvSpPr>
        <dsp:cNvPr id="0" name=""/>
        <dsp:cNvSpPr/>
      </dsp:nvSpPr>
      <dsp:spPr>
        <a:xfrm>
          <a:off x="6621" y="116347"/>
          <a:ext cx="1886153" cy="919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Cotización</a:t>
          </a:r>
          <a:endParaRPr lang="es-ES" sz="1600" b="1" kern="1200" dirty="0"/>
        </a:p>
      </dsp:txBody>
      <dsp:txXfrm>
        <a:off x="33550" y="143276"/>
        <a:ext cx="1832295" cy="865574"/>
      </dsp:txXfrm>
    </dsp:sp>
    <dsp:sp modelId="{8A4C99DB-B8BB-4D67-B104-87C9FFB26BB7}">
      <dsp:nvSpPr>
        <dsp:cNvPr id="0" name=""/>
        <dsp:cNvSpPr/>
      </dsp:nvSpPr>
      <dsp:spPr>
        <a:xfrm>
          <a:off x="2292949" y="81899"/>
          <a:ext cx="848370" cy="988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2292949" y="279565"/>
        <a:ext cx="593859" cy="592996"/>
      </dsp:txXfrm>
    </dsp:sp>
    <dsp:sp modelId="{B5DF6059-2D15-46E3-85CF-FDB9D165E447}">
      <dsp:nvSpPr>
        <dsp:cNvPr id="0" name=""/>
        <dsp:cNvSpPr/>
      </dsp:nvSpPr>
      <dsp:spPr>
        <a:xfrm>
          <a:off x="3493473" y="-20567"/>
          <a:ext cx="5253483" cy="11932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Empresario debe cotizar por los trabajadores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Debe ingresar, al mes siguiente, en la TGSS su cuota de la Seguridad Social y la cuota de los trabajadores</a:t>
          </a:r>
          <a:endParaRPr lang="es-ES" sz="1600" kern="1200" dirty="0"/>
        </a:p>
      </dsp:txBody>
      <dsp:txXfrm>
        <a:off x="3528422" y="14382"/>
        <a:ext cx="5183585" cy="1123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B0FC-33B1-4F58-BFA4-76001BD38A66}">
      <dsp:nvSpPr>
        <dsp:cNvPr id="0" name=""/>
        <dsp:cNvSpPr/>
      </dsp:nvSpPr>
      <dsp:spPr>
        <a:xfrm>
          <a:off x="881454" y="-78650"/>
          <a:ext cx="6624078" cy="4104451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1480F-730F-443C-9F8F-3F617DD81BAA}">
      <dsp:nvSpPr>
        <dsp:cNvPr id="0" name=""/>
        <dsp:cNvSpPr/>
      </dsp:nvSpPr>
      <dsp:spPr>
        <a:xfrm>
          <a:off x="5071436" y="360042"/>
          <a:ext cx="13433" cy="28544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5C6BF-9B7B-4CD3-B5F3-1E2DA116341D}">
      <dsp:nvSpPr>
        <dsp:cNvPr id="0" name=""/>
        <dsp:cNvSpPr/>
      </dsp:nvSpPr>
      <dsp:spPr>
        <a:xfrm>
          <a:off x="1175015" y="6"/>
          <a:ext cx="4113798" cy="41044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   Asistencia sanitaria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Incapacidad temporal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 - Nacimiento de hijo o hija, adopción o acogimiento de menores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– Riesgo durante el embarazo y la lactancia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 – Incapacidad permanente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Lesiones permanentes no invalidantes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Jubilación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Muerte y supervivencia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– Por hijo o hija a cargo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Desempleo</a:t>
          </a:r>
          <a:endParaRPr lang="es-ES" sz="1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5015" y="6"/>
        <a:ext cx="4113798" cy="4104446"/>
      </dsp:txXfrm>
    </dsp:sp>
    <dsp:sp modelId="{FE7BA61D-4C89-4C1D-8EED-66BB440D14F5}">
      <dsp:nvSpPr>
        <dsp:cNvPr id="0" name=""/>
        <dsp:cNvSpPr/>
      </dsp:nvSpPr>
      <dsp:spPr>
        <a:xfrm>
          <a:off x="5182631" y="576066"/>
          <a:ext cx="2182872" cy="22984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Pensión de jubilación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Pensión por incapacidad permanente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Asistencia sanitaria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Subsidio de desempleo</a:t>
          </a:r>
          <a:endParaRPr lang="es-ES" sz="1800" b="0" kern="1200" dirty="0"/>
        </a:p>
      </dsp:txBody>
      <dsp:txXfrm>
        <a:off x="5182631" y="576066"/>
        <a:ext cx="2182872" cy="2298495"/>
      </dsp:txXfrm>
    </dsp:sp>
    <dsp:sp modelId="{445B3894-F404-4939-B412-3C40756487E1}">
      <dsp:nvSpPr>
        <dsp:cNvPr id="0" name=""/>
        <dsp:cNvSpPr/>
      </dsp:nvSpPr>
      <dsp:spPr>
        <a:xfrm rot="16200000">
          <a:off x="-899459" y="1103722"/>
          <a:ext cx="2955208" cy="103580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contributivas </a:t>
          </a:r>
          <a:r>
            <a:rPr lang="es-ES_tradnl" sz="1800" b="0" i="0" u="none" kern="1200" dirty="0">
              <a:effectLst/>
            </a:rPr>
            <a:t>         </a:t>
          </a:r>
          <a:r>
            <a:rPr lang="es-ES_tradnl" sz="1800" b="0" kern="1200" dirty="0"/>
            <a:t>(Alta y cotización mín.)</a:t>
          </a:r>
          <a:r>
            <a:rPr lang="es-ES_tradnl" sz="1800" kern="1200" dirty="0"/>
            <a:t>   </a:t>
          </a:r>
          <a:endParaRPr lang="es-ES" sz="1800" kern="1200" dirty="0"/>
        </a:p>
      </dsp:txBody>
      <dsp:txXfrm>
        <a:off x="-742913" y="1520100"/>
        <a:ext cx="2642116" cy="516142"/>
      </dsp:txXfrm>
    </dsp:sp>
    <dsp:sp modelId="{1F09AFB5-BB01-4A18-AB2C-43497E3EE037}">
      <dsp:nvSpPr>
        <dsp:cNvPr id="0" name=""/>
        <dsp:cNvSpPr/>
      </dsp:nvSpPr>
      <dsp:spPr>
        <a:xfrm rot="5400000">
          <a:off x="6288030" y="1302790"/>
          <a:ext cx="3269819" cy="1384327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Pensiones NO contributivas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(No rentas y no requisitos)</a:t>
          </a:r>
          <a:endParaRPr lang="es-ES" sz="1800" kern="1200" dirty="0"/>
        </a:p>
      </dsp:txBody>
      <dsp:txXfrm>
        <a:off x="6497250" y="1440829"/>
        <a:ext cx="2851380" cy="689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0"/>
          <a:ext cx="2594051" cy="369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Contingencias Comunes</a:t>
          </a:r>
          <a:endParaRPr lang="es-ES" sz="1600" b="1" kern="1200" dirty="0"/>
        </a:p>
      </dsp:txBody>
      <dsp:txXfrm>
        <a:off x="10808" y="10808"/>
        <a:ext cx="2572435" cy="347407"/>
      </dsp:txXfrm>
    </dsp:sp>
    <dsp:sp modelId="{532BD660-D240-41E9-92C4-C0D485EBBD24}">
      <dsp:nvSpPr>
        <dsp:cNvPr id="0" name=""/>
        <dsp:cNvSpPr/>
      </dsp:nvSpPr>
      <dsp:spPr>
        <a:xfrm>
          <a:off x="259405" y="369023"/>
          <a:ext cx="134334" cy="320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87"/>
              </a:lnTo>
              <a:lnTo>
                <a:pt x="134334" y="320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393739" y="504056"/>
          <a:ext cx="2289276" cy="370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No relación con trabajo</a:t>
          </a:r>
          <a:endParaRPr lang="es-ES" sz="1600" b="1" kern="1200" dirty="0"/>
        </a:p>
      </dsp:txBody>
      <dsp:txXfrm>
        <a:off x="404603" y="514920"/>
        <a:ext cx="2267548" cy="349181"/>
      </dsp:txXfrm>
    </dsp:sp>
    <dsp:sp modelId="{4D204FAA-98B0-4611-A40B-A45D3FE85511}">
      <dsp:nvSpPr>
        <dsp:cNvPr id="0" name=""/>
        <dsp:cNvSpPr/>
      </dsp:nvSpPr>
      <dsp:spPr>
        <a:xfrm>
          <a:off x="259405" y="369023"/>
          <a:ext cx="150399" cy="71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485"/>
              </a:lnTo>
              <a:lnTo>
                <a:pt x="150399" y="7184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BF762-4637-44EB-B99C-2418C06767A3}">
      <dsp:nvSpPr>
        <dsp:cNvPr id="0" name=""/>
        <dsp:cNvSpPr/>
      </dsp:nvSpPr>
      <dsp:spPr>
        <a:xfrm>
          <a:off x="409805" y="936103"/>
          <a:ext cx="3873452" cy="30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Enfermedad común y accidente no laboral</a:t>
          </a:r>
          <a:endParaRPr lang="es-ES" sz="1600" b="1" kern="1200" dirty="0"/>
        </a:p>
      </dsp:txBody>
      <dsp:txXfrm>
        <a:off x="418674" y="944972"/>
        <a:ext cx="3855714" cy="285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41661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pPr/>
              <a:t>31/03/2020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nvenios.juridicas.com/convenios-sectores.php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-social.es/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-social.es/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6.png"/><Relationship Id="rId9" Type="http://schemas.microsoft.com/office/2007/relationships/diagramDrawing" Target="../diagrams/drawin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pe.es/contenido/prestaciones/ag00c.html" TargetMode="External"/><Relationship Id="rId3" Type="http://schemas.openxmlformats.org/officeDocument/2006/relationships/slide" Target="slide15.xml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microsoft.com/office/2007/relationships/diagramDrawing" Target="../diagrams/drawing12.xml"/><Relationship Id="rId5" Type="http://schemas.openxmlformats.org/officeDocument/2006/relationships/diagramLayout" Target="../diagrams/layout11.xml"/><Relationship Id="rId10" Type="http://schemas.openxmlformats.org/officeDocument/2006/relationships/slide" Target="slide2.xml"/><Relationship Id="rId4" Type="http://schemas.openxmlformats.org/officeDocument/2006/relationships/diagramData" Target="../diagrams/data11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epe.es/contenido/prestaciones/ag00i.html" TargetMode="Externa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3" Type="http://schemas.openxmlformats.org/officeDocument/2006/relationships/slide" Target="slide3.xml"/><Relationship Id="rId7" Type="http://schemas.openxmlformats.org/officeDocument/2006/relationships/diagramQuickStyle" Target="../diagrams/quickStyle1.xml"/><Relationship Id="rId12" Type="http://schemas.openxmlformats.org/officeDocument/2006/relationships/diagramColors" Target="../diagrams/colors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QuickStyle" Target="../diagrams/quickStyle2.xml"/><Relationship Id="rId5" Type="http://schemas.openxmlformats.org/officeDocument/2006/relationships/diagramData" Target="../diagrams/data1.xml"/><Relationship Id="rId10" Type="http://schemas.openxmlformats.org/officeDocument/2006/relationships/diagramLayout" Target="../diagrams/layout2.xml"/><Relationship Id="rId4" Type="http://schemas.openxmlformats.org/officeDocument/2006/relationships/image" Target="../media/image6.png"/><Relationship Id="rId9" Type="http://schemas.openxmlformats.org/officeDocument/2006/relationships/diagramData" Target="../diagrams/data2.xm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12" Type="http://schemas.openxmlformats.org/officeDocument/2006/relationships/diagramColors" Target="../diagrams/colors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diagramQuickStyle" Target="../diagrams/quickStyle4.xml"/><Relationship Id="rId5" Type="http://schemas.openxmlformats.org/officeDocument/2006/relationships/diagramData" Target="../diagrams/data3.xml"/><Relationship Id="rId10" Type="http://schemas.openxmlformats.org/officeDocument/2006/relationships/diagramLayout" Target="../diagrams/layout4.xml"/><Relationship Id="rId4" Type="http://schemas.openxmlformats.org/officeDocument/2006/relationships/slide" Target="slide4.xml"/><Relationship Id="rId9" Type="http://schemas.openxmlformats.org/officeDocument/2006/relationships/diagramData" Target="../diagrams/data4.xml"/><Relationship Id="rId14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hyperlink" Target="http://www.seg-social.es/" TargetMode="Externa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12" Type="http://schemas.openxmlformats.org/officeDocument/2006/relationships/diagramColors" Target="../diagrams/colors6.xml"/><Relationship Id="rId17" Type="http://schemas.microsoft.com/office/2007/relationships/diagramDrawing" Target="../diagrams/drawing6.xml"/><Relationship Id="rId2" Type="http://schemas.openxmlformats.org/officeDocument/2006/relationships/slide" Target="slide2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diagramQuickStyle" Target="../diagrams/quickStyle6.xml"/><Relationship Id="rId5" Type="http://schemas.openxmlformats.org/officeDocument/2006/relationships/diagramData" Target="../diagrams/data5.xml"/><Relationship Id="rId15" Type="http://schemas.openxmlformats.org/officeDocument/2006/relationships/hyperlink" Target="http://www.seg-social.es/prdi00/groups/public/documents/binario/113903.pdf" TargetMode="External"/><Relationship Id="rId10" Type="http://schemas.openxmlformats.org/officeDocument/2006/relationships/diagramLayout" Target="../diagrams/layout6.xml"/><Relationship Id="rId4" Type="http://schemas.openxmlformats.org/officeDocument/2006/relationships/slide" Target="slide6.xml"/><Relationship Id="rId9" Type="http://schemas.openxmlformats.org/officeDocument/2006/relationships/diagramData" Target="../diagrams/data6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slide" Target="slide13.xml"/><Relationship Id="rId3" Type="http://schemas.openxmlformats.org/officeDocument/2006/relationships/slide" Target="slide14.xml"/><Relationship Id="rId7" Type="http://schemas.openxmlformats.org/officeDocument/2006/relationships/diagramLayout" Target="../diagrams/layout7.xml"/><Relationship Id="rId12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7.xml"/><Relationship Id="rId11" Type="http://schemas.openxmlformats.org/officeDocument/2006/relationships/slide" Target="slide11.xml"/><Relationship Id="rId5" Type="http://schemas.openxmlformats.org/officeDocument/2006/relationships/image" Target="../media/image6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diagramColors" Target="../diagrams/colors7.xml"/><Relationship Id="rId14" Type="http://schemas.microsoft.com/office/2007/relationships/diagramDrawing" Target="../diagrams/drawin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microsoft.com/office/2007/relationships/diagramDrawing" Target="../diagrams/drawing10.xml"/><Relationship Id="rId3" Type="http://schemas.openxmlformats.org/officeDocument/2006/relationships/slide" Target="slide8.xml"/><Relationship Id="rId7" Type="http://schemas.openxmlformats.org/officeDocument/2006/relationships/diagramColors" Target="../diagrams/colors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11" Type="http://schemas.openxmlformats.org/officeDocument/2006/relationships/diagramColors" Target="../diagrams/colors9.xml"/><Relationship Id="rId5" Type="http://schemas.openxmlformats.org/officeDocument/2006/relationships/diagramLayout" Target="../diagrams/layout8.xml"/><Relationship Id="rId10" Type="http://schemas.openxmlformats.org/officeDocument/2006/relationships/diagramQuickStyle" Target="../diagrams/quickStyle9.xml"/><Relationship Id="rId4" Type="http://schemas.openxmlformats.org/officeDocument/2006/relationships/diagramData" Target="../diagrams/data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" y="1407073"/>
            <a:ext cx="7486209" cy="4113775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2564904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11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SEGURIDAD SOCIAL Y EL DESEMPLEO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23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2. Prestación de la seguridad social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3283785"/>
              </p:ext>
            </p:extLst>
          </p:nvPr>
        </p:nvGraphicFramePr>
        <p:xfrm>
          <a:off x="176879" y="1340768"/>
          <a:ext cx="8712968" cy="24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35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63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Comunes: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Profesionales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1º,2º</a:t>
                      </a:r>
                      <a:r>
                        <a:rPr lang="es-ES_tradnl" sz="1600" baseline="0" dirty="0"/>
                        <a:t> y 3º día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No se cobra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Día</a:t>
                      </a:r>
                      <a:r>
                        <a:rPr lang="es-ES_tradnl" sz="1600" baseline="0" dirty="0"/>
                        <a:t> del accidente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Se cobra</a:t>
                      </a:r>
                      <a:r>
                        <a:rPr lang="es-ES_tradnl" sz="1600" baseline="0" dirty="0"/>
                        <a:t> como día cualquiera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4º</a:t>
                      </a:r>
                      <a:r>
                        <a:rPr lang="es-ES_tradnl" sz="1600" baseline="0" dirty="0"/>
                        <a:t> al 15º día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60% de BR, lo paga la empresa a su cargo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Día posterior hasta el día del alta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75%</a:t>
                      </a:r>
                      <a:r>
                        <a:rPr lang="es-ES_tradnl" sz="1600" baseline="0" dirty="0"/>
                        <a:t> de BR, lo paga la mutua o la INSS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16º</a:t>
                      </a:r>
                      <a:r>
                        <a:rPr lang="es-ES_tradnl" sz="1600" baseline="0" dirty="0"/>
                        <a:t> al 20º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60 % de BR,</a:t>
                      </a:r>
                      <a:r>
                        <a:rPr lang="es-ES_tradnl" sz="1600" baseline="0" dirty="0"/>
                        <a:t> lo paga la mutua o la INSS</a:t>
                      </a:r>
                      <a:endParaRPr lang="es-E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Mejoras del convenio en</a:t>
                      </a:r>
                      <a:r>
                        <a:rPr lang="es-ES_tradnl" sz="1600" baseline="0" dirty="0"/>
                        <a:t> profesionales</a:t>
                      </a:r>
                      <a:endParaRPr lang="es-E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Convenio</a:t>
                      </a:r>
                      <a:r>
                        <a:rPr lang="es-ES_tradnl" sz="1600" baseline="0" dirty="0"/>
                        <a:t> suele mejorarlo hasta el 100% a partir 4º-5º día de la baja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21º en adelante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75%</a:t>
                      </a:r>
                      <a:r>
                        <a:rPr lang="es-ES_tradnl" sz="1600" baseline="0" dirty="0"/>
                        <a:t> de BR, lo paga la mutua o la INSS</a:t>
                      </a:r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11 Proceso alternativo"/>
          <p:cNvSpPr/>
          <p:nvPr/>
        </p:nvSpPr>
        <p:spPr>
          <a:xfrm>
            <a:off x="195054" y="764704"/>
            <a:ext cx="3076753" cy="504056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Incapacidad temporal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3" y="3861048"/>
            <a:ext cx="87129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i="1" dirty="0"/>
              <a:t>Base Reguladora </a:t>
            </a:r>
            <a:r>
              <a:rPr lang="es-ES_tradnl" sz="1600" dirty="0">
                <a:sym typeface="Wingdings" panose="05000000000000000000" pitchFamily="2" charset="2"/>
              </a:rPr>
              <a:t> cantidad que toma como referencia para calcular cuanto va a cobrar el trabajador de baja, vinculada a la base de cotización del mes anterior a la baja.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ym typeface="Wingdings" panose="05000000000000000000" pitchFamily="2" charset="2"/>
              </a:rPr>
              <a:t>Conting</a:t>
            </a:r>
            <a:r>
              <a:rPr lang="es-ES_tradnl" sz="1600" dirty="0">
                <a:sym typeface="Wingdings" panose="05000000000000000000" pitchFamily="2" charset="2"/>
              </a:rPr>
              <a:t>. Comunes  BCCC del mes anterior y se divide por el número de días (30 si es salario mensual o días del mes si es salario día)</a:t>
            </a:r>
          </a:p>
          <a:p>
            <a:pPr marL="285750" indent="-285750">
              <a:buFont typeface="Arial" charset="0"/>
              <a:buChar char="•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ym typeface="Wingdings" panose="05000000000000000000" pitchFamily="2" charset="2"/>
              </a:rPr>
              <a:t>Conting</a:t>
            </a:r>
            <a:r>
              <a:rPr lang="es-ES_tradnl" sz="1600" dirty="0">
                <a:sym typeface="Wingdings" panose="05000000000000000000" pitchFamily="2" charset="2"/>
              </a:rPr>
              <a:t>. Profesionales  BCCP del mes anterior y se le restan las horas extras y se divide igualmente por el nº de días; sumando la media de horas extras realizadas durante el año anterior.</a:t>
            </a:r>
            <a:endParaRPr lang="es-ES" sz="1600" dirty="0"/>
          </a:p>
        </p:txBody>
      </p:sp>
    </p:spTree>
    <p:extLst>
      <p:ext uri="{BB962C8B-B14F-4D97-AF65-F5344CB8AC3E}">
        <p14:creationId xmlns="" xmlns:p14="http://schemas.microsoft.com/office/powerpoint/2010/main" val="30757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Prestación de la seguridad social</a:t>
            </a:r>
          </a:p>
        </p:txBody>
      </p:sp>
      <p:sp>
        <p:nvSpPr>
          <p:cNvPr id="26" name="2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0988" y="717145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Incapacidad Permanente</a:t>
            </a:r>
            <a:endParaRPr lang="es-ES" b="1" dirty="0"/>
          </a:p>
        </p:txBody>
      </p:sp>
      <p:sp>
        <p:nvSpPr>
          <p:cNvPr id="17" name="16 Rectángulo">
            <a:hlinkClick r:id="rId3"/>
          </p:cNvPr>
          <p:cNvSpPr/>
          <p:nvPr/>
        </p:nvSpPr>
        <p:spPr>
          <a:xfrm>
            <a:off x="5004048" y="5752745"/>
            <a:ext cx="2808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“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60152" y="5818734"/>
            <a:ext cx="287793" cy="361618"/>
          </a:xfrm>
          <a:prstGeom prst="rect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177041" y="1268760"/>
            <a:ext cx="87335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Situación en la que el trabajador después de haber sido dado de alta médica presenta reducciones anatómica o funcionales graves que disminuyen su capacidad laboral</a:t>
            </a:r>
            <a:endParaRPr lang="es-ES" sz="1600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6583625"/>
              </p:ext>
            </p:extLst>
          </p:nvPr>
        </p:nvGraphicFramePr>
        <p:xfrm>
          <a:off x="237943" y="1988840"/>
          <a:ext cx="86725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7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Parcial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Incapacidad que produce una disminución de al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menos el 33% de sus tareas fundamentales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Indemnización equivalente a 24 bases reguladoras del trabajador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Incapacidad que produce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que no pueda realizar las tareas fundamentales de su puesto de trabajo habitual pero si otro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Cobra pensión vitalicia del 55% de la base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Es compatible con otro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En &gt; 55 años se cobrará el 75% de la base si tiene dificultades encontrar empleo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Absoluta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Incapacidad que no permite realizar ningún tipo de trabajo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Pensión vitalicia del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Gran invalidez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Incapacidad absoluta que además requiere de la asistencia de una tercera persona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100% + un % mín. del 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28 Rectángulo"/>
          <p:cNvSpPr/>
          <p:nvPr/>
        </p:nvSpPr>
        <p:spPr>
          <a:xfrm>
            <a:off x="177041" y="5413662"/>
            <a:ext cx="87335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_tradnl" sz="1600" b="1" dirty="0"/>
              <a:t>Caso de accidente de trabajo por falta de medidas seguridad</a:t>
            </a:r>
            <a:r>
              <a:rPr lang="es-ES_tradnl" sz="1600" b="1" dirty="0">
                <a:sym typeface="Wingdings" panose="05000000000000000000" pitchFamily="2" charset="2"/>
              </a:rPr>
              <a:t></a:t>
            </a:r>
            <a:r>
              <a:rPr lang="es-ES_tradnl" sz="1600" dirty="0">
                <a:sym typeface="Wingdings" panose="05000000000000000000" pitchFamily="2" charset="2"/>
              </a:rPr>
              <a:t> la pensión se incrementa 30-50% a cargo de la empresa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="" xmlns:p14="http://schemas.microsoft.com/office/powerpoint/2010/main" val="18654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Prestación de la Seguridad social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30988" y="717145"/>
            <a:ext cx="454372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Prestaciones por muerte y supervivencia</a:t>
            </a:r>
            <a:endParaRPr lang="es-ES" b="1" dirty="0"/>
          </a:p>
        </p:txBody>
      </p:sp>
      <p:sp>
        <p:nvSpPr>
          <p:cNvPr id="19" name="18 Rectángulo">
            <a:hlinkClick r:id="rId3"/>
          </p:cNvPr>
          <p:cNvSpPr/>
          <p:nvPr/>
        </p:nvSpPr>
        <p:spPr>
          <a:xfrm>
            <a:off x="5004048" y="5735792"/>
            <a:ext cx="3470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“Trabajadores y pensiones“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60152" y="5818734"/>
            <a:ext cx="287793" cy="361618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177041" y="1268760"/>
            <a:ext cx="87335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Prestaciones a favor de las personas que dependen económicamente de un trabajador o pensionista que fallece</a:t>
            </a:r>
            <a:endParaRPr lang="es-ES" sz="1600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6340039"/>
              </p:ext>
            </p:extLst>
          </p:nvPr>
        </p:nvGraphicFramePr>
        <p:xfrm>
          <a:off x="237943" y="1988840"/>
          <a:ext cx="867259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7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 de viudedad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Pensión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vitalicia para el cónyuge de un trabajador o pensionista que ha fallecido, es compatible con las rentas del trabajo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Se pierde si se vuelve a contraer matrimonio (salvo excepciones de escasas rentas)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Se cobra un 52% de la base reguladora pudiendo llegar al 60-70% (ver requisitos)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Complemento por maternidad: si ha tenido 2-3-más hijos un 5-10-15% adicional 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de orfandad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Derecho de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los hijos del fallecido menores de 21 años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Se amplia a 25 años en el caso de que el huérfano no trabaja o sus ingresos sean inferiores al SMI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Se cobra una pensión del 20% de la base reguladora, salvo orfandad absoluta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Pensión en favor de familiares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Para otros familiares hasta segundo grado que conviviesen y estuvieran a sus expensas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Cobra misma pensión que en el caso de orfandad = 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Auxilio de defunción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Cantidad en pago único para auxiliar en los gastos del sepelio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Para 2019 son 46,50 €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28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3696" y="769393"/>
            <a:ext cx="31089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Pensión de jubilación</a:t>
            </a:r>
            <a:endParaRPr lang="es-ES" b="1" dirty="0"/>
          </a:p>
        </p:txBody>
      </p:sp>
      <p:sp>
        <p:nvSpPr>
          <p:cNvPr id="20" name="19 Rectángulo"/>
          <p:cNvSpPr/>
          <p:nvPr/>
        </p:nvSpPr>
        <p:spPr>
          <a:xfrm>
            <a:off x="3262642" y="769393"/>
            <a:ext cx="579417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Momento transitorio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implantación gradual nueva ley hasta 2027</a:t>
            </a:r>
            <a:endParaRPr lang="es-ES" sz="1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9505" y="1300118"/>
            <a:ext cx="17487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anterior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976" y="2306113"/>
            <a:ext cx="20367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Reforma pensiones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898229" y="1259313"/>
            <a:ext cx="70026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/>
              <a:t>Tener 65 años o bien acceder a la jubilación anticipada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Haber cotizado entre 15 y 35 años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Base reguladora se toma la media de lo cotizado en los últimos 15 años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158732" y="2264936"/>
            <a:ext cx="674216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/>
              <a:t>Haber cotizado entre 15 y 37 años con carácter general (excepciones)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Tener 67 años  (excepciones)</a:t>
            </a:r>
          </a:p>
          <a:p>
            <a:pPr marL="285750" indent="-285750">
              <a:buFontTx/>
              <a:buChar char="-"/>
            </a:pPr>
            <a:r>
              <a:rPr lang="es-ES_tradnl" sz="1600" dirty="0"/>
              <a:t>Base reguladora se toma la media de lo cotizado en los últimos 25 años</a:t>
            </a:r>
            <a:endParaRPr lang="es-ES" sz="1600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9352169"/>
              </p:ext>
            </p:extLst>
          </p:nvPr>
        </p:nvGraphicFramePr>
        <p:xfrm>
          <a:off x="203335" y="3274454"/>
          <a:ext cx="87471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71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65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Reforma pensiones de abril 2013 para 2027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&lt; 61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Para</a:t>
                      </a:r>
                      <a:r>
                        <a:rPr lang="es-ES_tradnl" sz="1600" baseline="0" dirty="0"/>
                        <a:t> ciertos trabajos penosos, tóxicos o peligrosos o por discapacidad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&gt;63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anticipada por crisis</a:t>
                      </a:r>
                      <a:r>
                        <a:rPr lang="es-ES_tradnl" sz="1600" baseline="0" dirty="0"/>
                        <a:t> empresarial, 33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 65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anticipada voluntaria del trabajador, 35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&gt;65</a:t>
                      </a:r>
                      <a:r>
                        <a:rPr lang="es-ES_tradnl" sz="1600" baseline="0" dirty="0"/>
                        <a:t>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parcial, 33 años cotizados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65-66</a:t>
                      </a:r>
                      <a:r>
                        <a:rPr lang="es-ES_tradnl" sz="1600" baseline="0" dirty="0"/>
                        <a:t>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ordinaria</a:t>
                      </a:r>
                      <a:r>
                        <a:rPr lang="es-ES_tradnl" sz="1600" baseline="0" dirty="0"/>
                        <a:t> si se han cotizado al menos 38,5 años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r>
                        <a:rPr lang="es-ES_tradnl" sz="1600" dirty="0"/>
                        <a:t>67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ordinaria (caso general</a:t>
                      </a:r>
                      <a:r>
                        <a:rPr lang="es-ES_tradnl" sz="1600" baseline="0" dirty="0"/>
                        <a:t> entre 15 a 37 años cotizados)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4687">
                <a:tc>
                  <a:txBody>
                    <a:bodyPr/>
                    <a:lstStyle/>
                    <a:p>
                      <a:r>
                        <a:rPr lang="es-ES_tradnl" sz="1600" dirty="0"/>
                        <a:t>+</a:t>
                      </a:r>
                      <a:r>
                        <a:rPr lang="es-ES_tradnl" sz="1600" baseline="0" dirty="0"/>
                        <a:t> 65 o 67 años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Jubilación postergada (incrementada)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25 Rectángulo">
            <a:hlinkClick r:id="rId3"/>
          </p:cNvPr>
          <p:cNvSpPr/>
          <p:nvPr/>
        </p:nvSpPr>
        <p:spPr>
          <a:xfrm>
            <a:off x="6180130" y="5670460"/>
            <a:ext cx="2593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“Ampliación gradual“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  <p:sp>
        <p:nvSpPr>
          <p:cNvPr id="28" name="27 CuadroTexto">
            <a:hlinkClick r:id="rId5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05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73237" y="821410"/>
            <a:ext cx="7626992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Prestación que protege a aquellos trabajadores que, pudiendo y queriendo trabajar han perdido su trabajo y reúnen los requisitos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57421" y="1995175"/>
            <a:ext cx="8135057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Haber cotizado un mín. de 360 días en los últimos 6 años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Estar en situación legal de desempleo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Suscribir un compromiso de actividad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Solicitar la prestación en los 15 días hábiles (sino descuento)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1389" y="1628800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136761" y="203399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8" name="1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72852" y="3582308"/>
            <a:ext cx="8219627" cy="255454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1600" dirty="0"/>
              <a:t>Por despido de la empresa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muerte, jubilación o invalidez del empresario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fin de duración del contrato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voluntad del trabajador con causa justa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resolución por el empresario durante el periodo de prueba (anterior contrato causas anteriores)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acreditar condición de víctima de violencia de género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reducción de jornada entre 10-70% así como fijos discontinuos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No se consideran cuando el trabajador cesa voluntariamente, o cuando opta por la readmisión y el trabajador no vuelve al trabajo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6636" y="3212976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legal de desempleo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136761" y="371703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29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48255" y="805343"/>
            <a:ext cx="400148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de la prestación de desempleo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="" xmlns:p14="http://schemas.microsoft.com/office/powerpoint/2010/main" val="3736561268"/>
              </p:ext>
            </p:extLst>
          </p:nvPr>
        </p:nvGraphicFramePr>
        <p:xfrm>
          <a:off x="251520" y="1268760"/>
          <a:ext cx="400148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2569556"/>
              </p:ext>
            </p:extLst>
          </p:nvPr>
        </p:nvGraphicFramePr>
        <p:xfrm>
          <a:off x="4572000" y="805343"/>
          <a:ext cx="439248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Días</a:t>
                      </a:r>
                      <a:r>
                        <a:rPr lang="es-ES_tradnl" sz="16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cotizados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Días de paro en base a lo cotizado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Base reguladora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Lo cotizado de media en los últimos 180 días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Porcentaje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Primeros</a:t>
                      </a:r>
                      <a:r>
                        <a:rPr lang="es-ES_tradnl" sz="1600" b="0" baseline="0" dirty="0"/>
                        <a:t> 180 días cobran 70%</a:t>
                      </a:r>
                    </a:p>
                    <a:p>
                      <a:r>
                        <a:rPr lang="es-ES_tradnl" sz="1600" b="0" baseline="0" dirty="0"/>
                        <a:t>Resto hasta final 50%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Topes</a:t>
                      </a:r>
                      <a:r>
                        <a:rPr lang="es-ES_tradnl" sz="1600" b="0" baseline="0" dirty="0"/>
                        <a:t> máx. y mín.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En función del nº de hijos</a:t>
                      </a:r>
                      <a:r>
                        <a:rPr lang="es-ES_tradnl" sz="1600" b="0" baseline="0" dirty="0"/>
                        <a:t> hay un tope máx. y mín. en función del IPREM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Descuento de seguridad social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/>
                        <a:t>4,7 %</a:t>
                      </a:r>
                      <a:r>
                        <a:rPr lang="es-ES_tradnl" sz="1600" b="0" baseline="0" dirty="0"/>
                        <a:t> por CC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1294269"/>
              </p:ext>
            </p:extLst>
          </p:nvPr>
        </p:nvGraphicFramePr>
        <p:xfrm>
          <a:off x="148255" y="4869160"/>
          <a:ext cx="882811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912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Días cotizados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360-539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540-719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720-899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900-1079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1080-1259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1260-1439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1440-1619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1620-1799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1800-1979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1980-2159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Desde 2160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Días de paro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360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420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540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660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720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52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18" name="17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="" xmlns:p14="http://schemas.microsoft.com/office/powerpoint/2010/main" val="2012839411"/>
              </p:ext>
            </p:extLst>
          </p:nvPr>
        </p:nvGraphicFramePr>
        <p:xfrm>
          <a:off x="295671" y="348323"/>
          <a:ext cx="84640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2965" y="3583086"/>
            <a:ext cx="3621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Subsidio por desempleo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98684" y="4149080"/>
            <a:ext cx="888824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Al finalizar la prestación por desempleo </a:t>
            </a:r>
            <a:r>
              <a:rPr lang="es-ES_tradnl" dirty="0">
                <a:sym typeface="Wingdings" panose="05000000000000000000" pitchFamily="2" charset="2"/>
              </a:rPr>
              <a:t> nivel asistencial  subsidio por desempleo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Trabajadores que poseen carencias de rentas del 75 % del SMI según renta media familiar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Cuantía corresponde al 80% del IPREM (430,27€)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Duración alrededor de 6 meses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Para &gt; 52 años se puede prolongar hasta la edad de jubilación</a:t>
            </a:r>
            <a:endParaRPr lang="es-ES" dirty="0"/>
          </a:p>
        </p:txBody>
      </p:sp>
      <p:sp>
        <p:nvSpPr>
          <p:cNvPr id="12" name="11 Rectángulo">
            <a:hlinkClick r:id="rId8"/>
          </p:cNvPr>
          <p:cNvSpPr/>
          <p:nvPr/>
        </p:nvSpPr>
        <p:spPr>
          <a:xfrm>
            <a:off x="6200747" y="5670460"/>
            <a:ext cx="2552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“derecho a subsidio“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  <p:sp>
        <p:nvSpPr>
          <p:cNvPr id="14" name="13 CuadroTexto">
            <a:hlinkClick r:id="rId10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9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Desempleo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26396" y="908720"/>
            <a:ext cx="5035188" cy="57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Prestación por cese de actividad en autónomos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1" name="2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9" name="2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557028"/>
              </p:ext>
            </p:extLst>
          </p:nvPr>
        </p:nvGraphicFramePr>
        <p:xfrm>
          <a:off x="126396" y="1700809"/>
          <a:ext cx="8838092" cy="3666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Pago de cuota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Desde 2019 es obligatorio cotizar por cese de actividad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Situación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legal </a:t>
                      </a:r>
                    </a:p>
                    <a:p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de cese de actividad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Pérdidas</a:t>
                      </a: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 económicas del 10% de los ingresos, excluido el primer año </a:t>
                      </a:r>
                      <a:r>
                        <a:rPr lang="es-ES_tradnl" b="0" baseline="0">
                          <a:solidFill>
                            <a:schemeClr val="tx1"/>
                          </a:solidFill>
                        </a:rPr>
                        <a:t>de inicio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Extinción del contrato de autónomos económicamente dependientes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Divorcio o separación de autónomos que realicen funciones de ayuda familiar en el negocio de su excónyuge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="0" baseline="0" dirty="0">
                          <a:solidFill>
                            <a:schemeClr val="tx1"/>
                          </a:solidFill>
                        </a:rPr>
                        <a:t>Si ejerce actividad profesional con otros socios y deja de ser socio en empresa mercantil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Cotización previa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Al menos un año en los últimos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Cuantía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b="0">
                          <a:solidFill>
                            <a:schemeClr val="tx1"/>
                          </a:solidFill>
                        </a:rPr>
                        <a:t>Entre 4 y 24 meses </a:t>
                      </a:r>
                      <a:r>
                        <a:rPr lang="es-ES_tradnl" b="0" dirty="0">
                          <a:solidFill>
                            <a:schemeClr val="tx1"/>
                          </a:solidFill>
                        </a:rPr>
                        <a:t>un 70% BR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44 Rectángulo">
            <a:hlinkClick r:id="rId5"/>
          </p:cNvPr>
          <p:cNvSpPr/>
          <p:nvPr/>
        </p:nvSpPr>
        <p:spPr>
          <a:xfrm>
            <a:off x="6278783" y="5670460"/>
            <a:ext cx="2395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“paro autónomos“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46" name="4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15833" y="5842141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2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16132" y="1368690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Seguridad social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653713" y="2284464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Desempleo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626005" y="1830355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Prestaciones de Seguridad Social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35" y="1589988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93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Seguridad Social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3588" y="845995"/>
            <a:ext cx="45665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El principio de solidaridad</a:t>
            </a:r>
            <a:endParaRPr lang="es-ES" sz="2400" b="1" dirty="0"/>
          </a:p>
        </p:txBody>
      </p:sp>
      <p:sp>
        <p:nvSpPr>
          <p:cNvPr id="31" name="30 Rectángulo"/>
          <p:cNvSpPr/>
          <p:nvPr/>
        </p:nvSpPr>
        <p:spPr>
          <a:xfrm>
            <a:off x="173588" y="1307660"/>
            <a:ext cx="8807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Pilar del Estado de Bienestar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permite que los ciudadanos, ante situaciones de necesidad les ayuden a superarla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Derecho de seguridad social viene en la Constitución art. 41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Para tener acceso a las prestaciones   requisitos mínimos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Nivel contributivo para quien tiene requisitos y nivel no contributivo para quien no</a:t>
            </a:r>
          </a:p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_tradnl" b="1" i="1" dirty="0">
                <a:solidFill>
                  <a:prstClr val="black"/>
                </a:solidFill>
                <a:sym typeface="Wingdings" panose="05000000000000000000" pitchFamily="2" charset="2"/>
              </a:rPr>
              <a:t>Principio de Solidaridad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: implica solidaridad entre los ciudadanos en función de su renta de manera que se presta ayuda a los que se encuentran en situación de necesidad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00066267"/>
              </p:ext>
            </p:extLst>
          </p:nvPr>
        </p:nvGraphicFramePr>
        <p:xfrm>
          <a:off x="251521" y="3789040"/>
          <a:ext cx="8729747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Ejemplos del</a:t>
                      </a:r>
                      <a:r>
                        <a:rPr lang="es-ES_tradnl" baseline="0" dirty="0"/>
                        <a:t> principio de solidaridad de la seguridad social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Entre los que más dinero aportan y los que</a:t>
                      </a:r>
                      <a:r>
                        <a:rPr lang="es-ES_tradnl" baseline="0" dirty="0"/>
                        <a:t> menos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los que no suelen estar enfermos y los que sí lo están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generaciones presentes y las que ya han dejado de trabajar por la edad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los que tienen trabajo y quienes lo han perdido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Entre todos los ciudadanos a través de los impuestos, atendiendo necesidades de quienes no tiene 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63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3589" y="836712"/>
            <a:ext cx="435087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Campo de aplicación de la seguridad social</a:t>
            </a:r>
            <a:endParaRPr lang="es-ES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3575901795"/>
              </p:ext>
            </p:extLst>
          </p:nvPr>
        </p:nvGraphicFramePr>
        <p:xfrm>
          <a:off x="163733" y="1484784"/>
          <a:ext cx="7488832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="" xmlns:p14="http://schemas.microsoft.com/office/powerpoint/2010/main" val="3721941517"/>
              </p:ext>
            </p:extLst>
          </p:nvPr>
        </p:nvGraphicFramePr>
        <p:xfrm>
          <a:off x="509158" y="3789040"/>
          <a:ext cx="8198265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="" xmlns:p14="http://schemas.microsoft.com/office/powerpoint/2010/main" val="25290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17758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05835" y="764704"/>
            <a:ext cx="298664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Estructura de la seguridad social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="" xmlns:p14="http://schemas.microsoft.com/office/powerpoint/2010/main" val="3059081121"/>
              </p:ext>
            </p:extLst>
          </p:nvPr>
        </p:nvGraphicFramePr>
        <p:xfrm>
          <a:off x="-29255" y="749944"/>
          <a:ext cx="8916763" cy="234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2 Diagrama"/>
          <p:cNvGraphicFramePr/>
          <p:nvPr>
            <p:extLst>
              <p:ext uri="{D42A27DB-BD31-4B8C-83A1-F6EECF244321}">
                <p14:modId xmlns="" xmlns:p14="http://schemas.microsoft.com/office/powerpoint/2010/main" val="300524187"/>
              </p:ext>
            </p:extLst>
          </p:nvPr>
        </p:nvGraphicFramePr>
        <p:xfrm>
          <a:off x="-361056" y="2423199"/>
          <a:ext cx="9505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="" xmlns:p14="http://schemas.microsoft.com/office/powerpoint/2010/main" val="9557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28699" y="1484784"/>
            <a:ext cx="8737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INSS  reconocer derecho de prestación económica y ordenar su pago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TGSS  gestiona pagos y recursos económicos, afiliación, altas y bajas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Servicio Público de empleo  gestión prestación por desempleo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INSST  principal órgano de prevención de riesgos laborales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r>
              <a:rPr lang="es-ES_tradnl" dirty="0">
                <a:sym typeface="Wingdings" panose="05000000000000000000" pitchFamily="2" charset="2"/>
              </a:rPr>
              <a:t>Entidades colaboradoras: Mutuas y empresas 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3901" y="980728"/>
            <a:ext cx="346884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Gestión de la Seguridad Social</a:t>
            </a:r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578065"/>
              </p:ext>
            </p:extLst>
          </p:nvPr>
        </p:nvGraphicFramePr>
        <p:xfrm>
          <a:off x="164768" y="3501008"/>
          <a:ext cx="873719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8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Mutuas colaboradoras de la Seguridad Social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ES_tradnl" dirty="0"/>
                        <a:t>Asociaciones de empresarios que se agrupan para gestionar una serie de servicios relacionados con los accidentes de trabajo</a:t>
                      </a:r>
                      <a:r>
                        <a:rPr lang="es-ES_tradnl" baseline="0" dirty="0"/>
                        <a:t> y las enfermedades profesionales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Servicios que ofrecen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- Gestionar los accidentes de trabajo</a:t>
                      </a:r>
                      <a:r>
                        <a:rPr lang="es-ES_tradnl" baseline="0" dirty="0"/>
                        <a:t> y las enfermedades profesionales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-</a:t>
                      </a:r>
                      <a:r>
                        <a:rPr lang="es-ES_tradnl" baseline="0" dirty="0"/>
                        <a:t> Colaborar en los accidentes no laborales y enfermedades comunes de los mismos trabajadores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055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La Seguridad Social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256" y="764704"/>
            <a:ext cx="4999808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 dirty="0"/>
              <a:t>Obligaciones de la empresa con la Seguridad Social</a:t>
            </a:r>
            <a:endParaRPr lang="es-ES" sz="1600" b="1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="" xmlns:p14="http://schemas.microsoft.com/office/powerpoint/2010/main" val="4288420633"/>
              </p:ext>
            </p:extLst>
          </p:nvPr>
        </p:nvGraphicFramePr>
        <p:xfrm>
          <a:off x="145522" y="1268760"/>
          <a:ext cx="8746957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="" xmlns:p14="http://schemas.microsoft.com/office/powerpoint/2010/main" val="1449746328"/>
              </p:ext>
            </p:extLst>
          </p:nvPr>
        </p:nvGraphicFramePr>
        <p:xfrm>
          <a:off x="148256" y="2348880"/>
          <a:ext cx="8746957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3691428"/>
              </p:ext>
            </p:extLst>
          </p:nvPr>
        </p:nvGraphicFramePr>
        <p:xfrm>
          <a:off x="148256" y="3609905"/>
          <a:ext cx="881623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¿Cuánto</a:t>
                      </a:r>
                      <a:r>
                        <a:rPr lang="es-ES_tradnl" sz="1600" baseline="0" dirty="0"/>
                        <a:t> debe pagar la empresa por seguridad social?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/>
                        <a:t>Contingencias</a:t>
                      </a:r>
                      <a:r>
                        <a:rPr lang="es-ES_tradnl" sz="1600" b="1" baseline="0" dirty="0"/>
                        <a:t> Comunes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23,6 % de la BCCC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Cntg. Profesionales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Tarifa de primas aplicada a la BCCP (% que varia en función de la peligrosidad)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Desempleo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 Tipo general (indefinidos, formativos, relevo e interinos) : 5,5 % BCCP , resto contratos: 6,7%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FOGASA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0,2 % de la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FP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  0,6 % de la BCCP</a:t>
                      </a:r>
                    </a:p>
                    <a:p>
                      <a:r>
                        <a:rPr lang="es-ES_tradnl" sz="1600" b="1" baseline="0" dirty="0">
                          <a:sym typeface="Wingdings" panose="05000000000000000000" pitchFamily="2" charset="2"/>
                        </a:rPr>
                        <a:t>Horas Extras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Ordinarias: 23,6 % de la base horas extras</a:t>
                      </a:r>
                      <a:r>
                        <a:rPr lang="es-ES" sz="1600" baseline="0" dirty="0">
                          <a:sym typeface="Wingdings" panose="05000000000000000000" pitchFamily="2" charset="2"/>
                        </a:rPr>
                        <a:t>, Fuerza mayor: 12% de la base de horas extras</a:t>
                      </a:r>
                      <a:endParaRPr lang="es-ES_tradnl" sz="1600" baseline="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14 Rectángulo">
            <a:hlinkClick r:id="rId13"/>
          </p:cNvPr>
          <p:cNvSpPr/>
          <p:nvPr/>
        </p:nvSpPr>
        <p:spPr>
          <a:xfrm>
            <a:off x="5912799" y="5779065"/>
            <a:ext cx="1883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 laboral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630688" y="5789364"/>
            <a:ext cx="351794" cy="442037"/>
          </a:xfrm>
          <a:prstGeom prst="rect">
            <a:avLst/>
          </a:prstGeom>
        </p:spPr>
      </p:pic>
      <p:sp>
        <p:nvSpPr>
          <p:cNvPr id="17" name="16 Rectángulo">
            <a:hlinkClick r:id="rId15"/>
          </p:cNvPr>
          <p:cNvSpPr/>
          <p:nvPr/>
        </p:nvSpPr>
        <p:spPr>
          <a:xfrm>
            <a:off x="698159" y="5788890"/>
            <a:ext cx="2779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Contingencias Comunes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2968" y="580822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1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5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CuadroTexto">
            <a:hlinkClick r:id="rId4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="" xmlns:p14="http://schemas.microsoft.com/office/powerpoint/2010/main" val="187809995"/>
              </p:ext>
            </p:extLst>
          </p:nvPr>
        </p:nvGraphicFramePr>
        <p:xfrm>
          <a:off x="142255" y="764704"/>
          <a:ext cx="8678217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2 CuadroTexto">
            <a:hlinkClick r:id="rId10" action="ppaction://hlinksldjump"/>
          </p:cNvPr>
          <p:cNvSpPr txBox="1"/>
          <p:nvPr/>
        </p:nvSpPr>
        <p:spPr>
          <a:xfrm>
            <a:off x="440697" y="4968849"/>
            <a:ext cx="268426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Incapacidad Temporal</a:t>
            </a:r>
            <a:endParaRPr lang="es-ES" dirty="0"/>
          </a:p>
        </p:txBody>
      </p:sp>
      <p:sp>
        <p:nvSpPr>
          <p:cNvPr id="9" name="8 CuadroTexto">
            <a:hlinkClick r:id="rId11" action="ppaction://hlinksldjump"/>
          </p:cNvPr>
          <p:cNvSpPr txBox="1"/>
          <p:nvPr/>
        </p:nvSpPr>
        <p:spPr>
          <a:xfrm>
            <a:off x="735683" y="5490581"/>
            <a:ext cx="26360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Incapacidad Permanente</a:t>
            </a:r>
            <a:endParaRPr lang="es-ES" dirty="0"/>
          </a:p>
        </p:txBody>
      </p:sp>
      <p:sp>
        <p:nvSpPr>
          <p:cNvPr id="10" name="9 CuadroTexto">
            <a:hlinkClick r:id="rId12" action="ppaction://hlinksldjump"/>
          </p:cNvPr>
          <p:cNvSpPr txBox="1"/>
          <p:nvPr/>
        </p:nvSpPr>
        <p:spPr>
          <a:xfrm>
            <a:off x="3491880" y="4968849"/>
            <a:ext cx="468052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Prestaciones por muerte y supervivencia</a:t>
            </a:r>
            <a:endParaRPr lang="es-ES" dirty="0"/>
          </a:p>
        </p:txBody>
      </p:sp>
      <p:sp>
        <p:nvSpPr>
          <p:cNvPr id="11" name="10 CuadroTexto">
            <a:hlinkClick r:id="rId13" action="ppaction://hlinksldjump"/>
          </p:cNvPr>
          <p:cNvSpPr txBox="1"/>
          <p:nvPr/>
        </p:nvSpPr>
        <p:spPr>
          <a:xfrm>
            <a:off x="4280063" y="5490581"/>
            <a:ext cx="26360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Pensión de jubilación</a:t>
            </a:r>
            <a:endParaRPr lang="es-E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56829" y="5067160"/>
            <a:ext cx="287793" cy="36161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86166" y="5679104"/>
            <a:ext cx="287793" cy="36161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259472" y="5053512"/>
            <a:ext cx="287793" cy="361618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995418" y="551320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39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71389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Prestaciones de la seguridad social</a:t>
            </a: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179513" y="836712"/>
            <a:ext cx="3076753" cy="504056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Incapacidad temporal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179513" y="1484784"/>
            <a:ext cx="511256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Baja laboral que impide temporalmente asistir al trabajo</a:t>
            </a:r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="" xmlns:p14="http://schemas.microsoft.com/office/powerpoint/2010/main" val="926288787"/>
              </p:ext>
            </p:extLst>
          </p:nvPr>
        </p:nvGraphicFramePr>
        <p:xfrm>
          <a:off x="323528" y="2276872"/>
          <a:ext cx="4392487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5" name="24 Diagrama"/>
          <p:cNvGraphicFramePr/>
          <p:nvPr>
            <p:extLst>
              <p:ext uri="{D42A27DB-BD31-4B8C-83A1-F6EECF244321}">
                <p14:modId xmlns="" xmlns:p14="http://schemas.microsoft.com/office/powerpoint/2010/main" val="3826881114"/>
              </p:ext>
            </p:extLst>
          </p:nvPr>
        </p:nvGraphicFramePr>
        <p:xfrm>
          <a:off x="4679504" y="2132856"/>
          <a:ext cx="4464496" cy="1827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6277721"/>
              </p:ext>
            </p:extLst>
          </p:nvPr>
        </p:nvGraphicFramePr>
        <p:xfrm>
          <a:off x="323528" y="4077072"/>
          <a:ext cx="832417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9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Requisitos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dirty="0">
                          <a:solidFill>
                            <a:schemeClr val="tx1"/>
                          </a:solidFill>
                        </a:rPr>
                        <a:t>Estar</a:t>
                      </a: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 afiliado y de alta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0" baseline="0" dirty="0">
                          <a:solidFill>
                            <a:schemeClr val="tx1"/>
                          </a:solidFill>
                        </a:rPr>
                        <a:t>Haber cotizado 180 días en 5 años anteriores a baja en enfermedades comunes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Duración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Máx.</a:t>
                      </a: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 12 meses. Prórroga del INSS hasta otros 6 meses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Transcurridos 18 meses hay que valorar su paso o no a incapacidad permanente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Partes baja-alta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Por CC la da el médico seguridad social, médico mutua solo propuesta de alta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Por CP médico de la mutua o de la seguridad social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_tradnl" sz="1600" baseline="0" dirty="0">
                          <a:solidFill>
                            <a:schemeClr val="tx1"/>
                          </a:solidFill>
                        </a:rPr>
                        <a:t>Bajas de 1 a 4 días, el médico puede dar a la vez parte de baja y de 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589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</TotalTime>
  <Words>2289</Words>
  <Application>Microsoft Office PowerPoint</Application>
  <PresentationFormat>Presentación en pantalla (4:3)</PresentationFormat>
  <Paragraphs>331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CONTENIDOS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franc_000</cp:lastModifiedBy>
  <cp:revision>470</cp:revision>
  <dcterms:created xsi:type="dcterms:W3CDTF">2013-09-12T06:29:10Z</dcterms:created>
  <dcterms:modified xsi:type="dcterms:W3CDTF">2020-03-31T19:39:56Z</dcterms:modified>
</cp:coreProperties>
</file>