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2E50E92-312D-4A08-A590-FAC4C5281E3E}">
  <a:tblStyle styleId="{C2E50E92-312D-4A08-A590-FAC4C5281E3E}" styleName="Table_0">
    <a:wholeTbl>
      <a:tcTxStyle b="off" i="off">
        <a:font>
          <a:latin typeface="Trebuchet MS"/>
          <a:ea typeface="Trebuchet MS"/>
          <a:cs typeface="Trebuchet MS"/>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E9F0E7"/>
          </a:solidFill>
        </a:fill>
      </a:tcStyle>
    </a:wholeTbl>
    <a:band1H>
      <a:tcTxStyle/>
      <a:tcStyle>
        <a:tcBdr/>
        <a:fill>
          <a:solidFill>
            <a:srgbClr val="CFDFCB"/>
          </a:solidFill>
        </a:fill>
      </a:tcStyle>
    </a:band1H>
    <a:band2H>
      <a:tcTxStyle/>
      <a:tcStyle>
        <a:tcBdr/>
      </a:tcStyle>
    </a:band2H>
    <a:band1V>
      <a:tcTxStyle/>
      <a:tcStyle>
        <a:tcBdr/>
        <a:fill>
          <a:solidFill>
            <a:srgbClr val="CFDFCB"/>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2"/>
              </a:solidFill>
              <a:prstDash val="solid"/>
              <a:round/>
              <a:headEnd type="none" w="sm" len="sm"/>
              <a:tailEnd type="none" w="sm" len="sm"/>
            </a:ln>
          </a:top>
        </a:tcBdr>
        <a:fill>
          <a:solidFill>
            <a:srgbClr val="E9F0E7"/>
          </a:solidFill>
        </a:fill>
      </a:tcStyle>
    </a:lastRow>
    <a:seCell>
      <a:tcTxStyle/>
      <a:tcStyle>
        <a:tcBdr/>
      </a:tcStyle>
    </a:seCell>
    <a:swCell>
      <a:tcTxStyle/>
      <a:tcStyle>
        <a:tcBdr/>
      </a:tcStyle>
    </a:swCell>
    <a:firstRow>
      <a:tcTxStyle b="on" i="off"/>
      <a:tcStyle>
        <a:tcBdr/>
        <a:fill>
          <a:solidFill>
            <a:srgbClr val="E9F0E7"/>
          </a:solidFill>
        </a:fill>
      </a:tcStyle>
    </a:firstRow>
    <a:neCell>
      <a:tcTxStyle/>
      <a:tcStyle>
        <a:tcBdr/>
      </a:tcStyle>
    </a:neCell>
    <a:nwCell>
      <a:tcTxStyle/>
      <a:tcStyle>
        <a:tcBdr/>
      </a:tcStyle>
    </a:nwCell>
  </a:tblStyle>
  <a:tblStyle styleId="{5775CE1F-DCC8-43F0-AA29-B2C82EA8BCE0}" styleName="Table_1">
    <a:wholeTbl>
      <a:tcTxStyle b="off" i="off">
        <a:font>
          <a:latin typeface="Trebuchet MS"/>
          <a:ea typeface="Trebuchet MS"/>
          <a:cs typeface="Trebuchet MS"/>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EEF4E7"/>
          </a:solidFill>
        </a:fill>
      </a:tcStyle>
    </a:lastRow>
    <a:seCell>
      <a:tcTxStyle/>
      <a:tcStyle>
        <a:tcBdr/>
      </a:tcStyle>
    </a:seCell>
    <a:swCell>
      <a:tcTxStyle/>
      <a:tcStyle>
        <a:tcBdr/>
      </a:tcStyle>
    </a:swCell>
    <a:firstRow>
      <a:tcTxStyle b="on" i="off"/>
      <a:tcStyle>
        <a:tcBdr/>
        <a:fill>
          <a:solidFill>
            <a:srgbClr val="EEF4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372"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1-04T16:11:47.862" idx="1">
    <p:pos x="6000" y="0"/>
    <p:text>-Dehan Yemir Cote Blanco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fded8249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fded824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9fded8249b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9fded8249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9fded8249b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9fded824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9fded8249b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9fded8249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fded8249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fded8249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7" name="Google Shape;47;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3" name="Google Shape;5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6"/>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6" name="Google Shape;66;p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8" name="Google Shape;68;p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subTitle" idx="1"/>
          </p:nvPr>
        </p:nvSpPr>
        <p:spPr>
          <a:xfrm>
            <a:off x="1786404" y="5187751"/>
            <a:ext cx="7766936" cy="109689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40"/>
              <a:buNone/>
            </a:pPr>
            <a:r>
              <a:rPr lang="es-ES" b="1"/>
              <a:t>Irene Parra</a:t>
            </a:r>
            <a:endParaRPr/>
          </a:p>
          <a:p>
            <a:pPr marL="0" lvl="0" indent="0" algn="l" rtl="0">
              <a:lnSpc>
                <a:spcPct val="90000"/>
              </a:lnSpc>
              <a:spcBef>
                <a:spcPts val="1000"/>
              </a:spcBef>
              <a:spcAft>
                <a:spcPts val="0"/>
              </a:spcAft>
              <a:buSzPts val="1440"/>
              <a:buNone/>
            </a:pPr>
            <a:r>
              <a:rPr lang="es-ES" b="1"/>
              <a:t>Agnes Pidal</a:t>
            </a:r>
            <a:endParaRPr/>
          </a:p>
          <a:p>
            <a:pPr marL="0" lvl="0" indent="0" algn="l" rtl="0">
              <a:lnSpc>
                <a:spcPct val="90000"/>
              </a:lnSpc>
              <a:spcBef>
                <a:spcPts val="1000"/>
              </a:spcBef>
              <a:spcAft>
                <a:spcPts val="0"/>
              </a:spcAft>
              <a:buSzPts val="1440"/>
              <a:buNone/>
            </a:pPr>
            <a:r>
              <a:rPr lang="es-ES" b="1"/>
              <a:t>Karyme Uriona</a:t>
            </a:r>
            <a:endParaRPr/>
          </a:p>
        </p:txBody>
      </p:sp>
      <p:sp>
        <p:nvSpPr>
          <p:cNvPr id="144" name="Google Shape;144;p18"/>
          <p:cNvSpPr/>
          <p:nvPr/>
        </p:nvSpPr>
        <p:spPr>
          <a:xfrm>
            <a:off x="3240350" y="573350"/>
            <a:ext cx="3008050" cy="30080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145" name="Google Shape;145;p18"/>
          <p:cNvPicPr preferRelativeResize="0"/>
          <p:nvPr/>
        </p:nvPicPr>
        <p:blipFill rotWithShape="1">
          <a:blip r:embed="rId3">
            <a:alphaModFix/>
          </a:blip>
          <a:srcRect l="3587" t="10344" r="4020" b="17611"/>
          <a:stretch/>
        </p:blipFill>
        <p:spPr>
          <a:xfrm>
            <a:off x="971365" y="833219"/>
            <a:ext cx="7546020" cy="33024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677325" y="609600"/>
            <a:ext cx="8596800" cy="845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HERBOTÁNICA</a:t>
            </a:r>
            <a:endParaRPr/>
          </a:p>
        </p:txBody>
      </p:sp>
      <p:sp>
        <p:nvSpPr>
          <p:cNvPr id="151" name="Google Shape;151;p19"/>
          <p:cNvSpPr txBox="1">
            <a:spLocks noGrp="1"/>
          </p:cNvSpPr>
          <p:nvPr>
            <p:ph type="body" idx="1"/>
          </p:nvPr>
        </p:nvSpPr>
        <p:spPr>
          <a:xfrm>
            <a:off x="677334" y="1488589"/>
            <a:ext cx="8596800" cy="38808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s-ES" sz="2100"/>
              <a:t>¿Alguna vez habéis tomado una infusión adecuada a lo que buscabas?</a:t>
            </a:r>
            <a:endParaRPr sz="2100"/>
          </a:p>
          <a:p>
            <a:pPr marL="0" lvl="0" indent="0" algn="just" rtl="0">
              <a:spcBef>
                <a:spcPts val="1000"/>
              </a:spcBef>
              <a:spcAft>
                <a:spcPts val="0"/>
              </a:spcAft>
              <a:buNone/>
            </a:pPr>
            <a:r>
              <a:rPr lang="es-ES" sz="2100"/>
              <a:t>Karyme, Irene y yo somos amantes de las infusiones. Siempre que tenemos tiempo, vamos a una cafetería en la cual tienen diferentes tipos de tés. También bebemos té en casa pero es muy dificil encontrar esos tipos de tés, ya que en nuestra zona no hay tiendas específicas y para conseguirlo tenemos que desplazarnos hasta Talavera de la Reina.</a:t>
            </a:r>
            <a:endParaRPr sz="2100"/>
          </a:p>
          <a:p>
            <a:pPr marL="0" lvl="0" indent="0" algn="just" rtl="0">
              <a:spcBef>
                <a:spcPts val="1000"/>
              </a:spcBef>
              <a:spcAft>
                <a:spcPts val="0"/>
              </a:spcAft>
              <a:buNone/>
            </a:pPr>
            <a:r>
              <a:rPr lang="es-ES" sz="2100"/>
              <a:t>Un día Karyme, Irene y yo estuvimos hablando sobre los beneficios de tener un herbolario en Villaverde, entonces nos pusimos de acuerdo y decidimos abrir un Herbolario, pero no uno cualquiera. Decidimos abrir uno que a parte de ofrecerte productos a base de plantas, también se diera conocimiento de cómo usar estas en casa. ¿A quién no le gusta saber lo que está ingiriendo?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body" idx="1"/>
          </p:nvPr>
        </p:nvSpPr>
        <p:spPr>
          <a:xfrm>
            <a:off x="777675" y="2361270"/>
            <a:ext cx="8596800" cy="207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s-ES" sz="2000"/>
              <a:t>La idea principal de nuestro proyecto es crear una empresa, la cual aparte de ofrecer y vender productos a base de plantas, también se den cursos de botánica a aquellos que estén interesados y también diferentes charlas sobre las infusiones y el uso de estas.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1229300" y="2147125"/>
            <a:ext cx="8596800" cy="900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“Consume tu conocimiento.”</a:t>
            </a:r>
            <a:endParaRPr/>
          </a:p>
        </p:txBody>
      </p:sp>
      <p:sp>
        <p:nvSpPr>
          <p:cNvPr id="162" name="Google Shape;162;p21"/>
          <p:cNvSpPr txBox="1">
            <a:spLocks noGrp="1"/>
          </p:cNvSpPr>
          <p:nvPr>
            <p:ph type="body" idx="1"/>
          </p:nvPr>
        </p:nvSpPr>
        <p:spPr>
          <a:xfrm>
            <a:off x="576975" y="3047119"/>
            <a:ext cx="8596800" cy="1669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s-ES" sz="2000"/>
              <a:t>Este eslogan representa lo que queremos conseguir con nuestro proyecto de empresa. A parte de que el cliente consuma el producto también obtendrá conocimiento de lo que está bebiendo o comiendo.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677325" y="609600"/>
            <a:ext cx="8596800" cy="79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LOGO</a:t>
            </a:r>
            <a:endParaRPr/>
          </a:p>
        </p:txBody>
      </p:sp>
      <p:sp>
        <p:nvSpPr>
          <p:cNvPr id="168" name="Google Shape;168;p22"/>
          <p:cNvSpPr txBox="1">
            <a:spLocks noGrp="1"/>
          </p:cNvSpPr>
          <p:nvPr>
            <p:ph type="body" idx="1"/>
          </p:nvPr>
        </p:nvSpPr>
        <p:spPr>
          <a:xfrm>
            <a:off x="978400" y="3930798"/>
            <a:ext cx="8596800" cy="1338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s-ES" sz="2000"/>
              <a:t>Con el logo queremos presentar la importancia que tienen las plantas en nuestra empresa. Aparte usando colores como el verde, queremos transmitir que todos nuestros productos son saludables.</a:t>
            </a:r>
            <a:endParaRPr sz="2000"/>
          </a:p>
        </p:txBody>
      </p:sp>
      <p:pic>
        <p:nvPicPr>
          <p:cNvPr id="169" name="Google Shape;169;p22"/>
          <p:cNvPicPr preferRelativeResize="0"/>
          <p:nvPr/>
        </p:nvPicPr>
        <p:blipFill rotWithShape="1">
          <a:blip r:embed="rId3">
            <a:alphaModFix/>
          </a:blip>
          <a:srcRect l="3584" t="10345" r="4019" b="17608"/>
          <a:stretch/>
        </p:blipFill>
        <p:spPr>
          <a:xfrm>
            <a:off x="2207952" y="1234649"/>
            <a:ext cx="5991624" cy="262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677325" y="609600"/>
            <a:ext cx="8596800" cy="745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a:t>Propuesta de valor</a:t>
            </a:r>
            <a:endParaRPr/>
          </a:p>
        </p:txBody>
      </p:sp>
      <p:sp>
        <p:nvSpPr>
          <p:cNvPr id="175" name="Google Shape;175;p23"/>
          <p:cNvSpPr txBox="1">
            <a:spLocks noGrp="1"/>
          </p:cNvSpPr>
          <p:nvPr>
            <p:ph type="body" idx="1"/>
          </p:nvPr>
        </p:nvSpPr>
        <p:spPr>
          <a:xfrm>
            <a:off x="677325" y="1522152"/>
            <a:ext cx="8596800" cy="45192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r>
              <a:rPr lang="es-ES" sz="2100" dirty="0"/>
              <a:t>¿Qué ofrecemos?</a:t>
            </a:r>
            <a:endParaRPr sz="2100" dirty="0"/>
          </a:p>
          <a:p>
            <a:pPr indent="-355600">
              <a:lnSpc>
                <a:spcPct val="150000"/>
              </a:lnSpc>
              <a:buSzPts val="2000"/>
            </a:pPr>
            <a:r>
              <a:rPr lang="es-ES" sz="2000" dirty="0" smtClean="0"/>
              <a:t>Productos naturales, asequibles y de buena calidad. </a:t>
            </a:r>
          </a:p>
          <a:p>
            <a:pPr lvl="0" indent="-355600">
              <a:lnSpc>
                <a:spcPct val="150000"/>
              </a:lnSpc>
              <a:spcBef>
                <a:spcPts val="0"/>
              </a:spcBef>
              <a:buSzPts val="2000"/>
            </a:pPr>
            <a:r>
              <a:rPr lang="es-ES" sz="2000" dirty="0" smtClean="0"/>
              <a:t>Accesibilidad (página web, redes sociales, servicio </a:t>
            </a:r>
            <a:r>
              <a:rPr lang="es-ES" sz="2000" dirty="0" smtClean="0"/>
              <a:t>a domicilio..)</a:t>
            </a:r>
            <a:endParaRPr lang="es-ES" sz="2000" dirty="0" smtClean="0"/>
          </a:p>
          <a:p>
            <a:pPr marL="457200" lvl="0" indent="-355600" algn="l" rtl="0">
              <a:spcBef>
                <a:spcPts val="1000"/>
              </a:spcBef>
              <a:spcAft>
                <a:spcPts val="0"/>
              </a:spcAft>
              <a:buSzPts val="2000"/>
              <a:buChar char="►"/>
            </a:pPr>
            <a:r>
              <a:rPr lang="es-ES" sz="2000" dirty="0" smtClean="0"/>
              <a:t>Ubicado en una zona con gran cantidad de posibles clientes. </a:t>
            </a:r>
          </a:p>
          <a:p>
            <a:pPr marL="457200" lvl="0" indent="-355600" algn="l" rtl="0">
              <a:spcBef>
                <a:spcPts val="1000"/>
              </a:spcBef>
              <a:spcAft>
                <a:spcPts val="0"/>
              </a:spcAft>
              <a:buSzPts val="2000"/>
              <a:buChar char="►"/>
            </a:pPr>
            <a:r>
              <a:rPr lang="es-ES" sz="2000" dirty="0" smtClean="0"/>
              <a:t>Según las encuestas realizadas podemos saber que tipo de productos tienen más demanda para reducir los riesgos y los costes. </a:t>
            </a:r>
          </a:p>
          <a:p>
            <a:pPr marL="457200" lvl="0" indent="-355600" algn="l" rtl="0">
              <a:spcBef>
                <a:spcPts val="1000"/>
              </a:spcBef>
              <a:spcAft>
                <a:spcPts val="0"/>
              </a:spcAft>
              <a:buSzPts val="2000"/>
              <a:buChar char="►"/>
            </a:pPr>
            <a:r>
              <a:rPr lang="es-ES" sz="2000" dirty="0" smtClean="0"/>
              <a:t>Al ser un nuevo comercio se puede decorar de forma atractiva para </a:t>
            </a:r>
            <a:r>
              <a:rPr lang="es-ES" sz="2000" smtClean="0"/>
              <a:t>los cliente. </a:t>
            </a:r>
            <a:endParaRPr lang="es-ES" sz="2000" dirty="0" smtClean="0"/>
          </a:p>
          <a:p>
            <a:pPr marL="457200" lvl="0" indent="-355600" algn="l" rtl="0">
              <a:spcBef>
                <a:spcPts val="1000"/>
              </a:spcBef>
              <a:spcAft>
                <a:spcPts val="0"/>
              </a:spcAft>
              <a:buSzPts val="2000"/>
              <a:buChar char="►"/>
            </a:pPr>
            <a:endParaRPr lang="es-E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886224" y="176352"/>
            <a:ext cx="8596668" cy="1320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600"/>
              <a:buFont typeface="Trebuchet MS"/>
              <a:buNone/>
            </a:pPr>
            <a:r>
              <a:rPr lang="es-ES"/>
              <a:t>MÉTODO CANVAX</a:t>
            </a:r>
            <a:endParaRPr/>
          </a:p>
        </p:txBody>
      </p:sp>
      <p:graphicFrame>
        <p:nvGraphicFramePr>
          <p:cNvPr id="181" name="Google Shape;181;p24"/>
          <p:cNvGraphicFramePr/>
          <p:nvPr/>
        </p:nvGraphicFramePr>
        <p:xfrm>
          <a:off x="807868" y="1023750"/>
          <a:ext cx="8753375" cy="4154656"/>
        </p:xfrm>
        <a:graphic>
          <a:graphicData uri="http://schemas.openxmlformats.org/drawingml/2006/table">
            <a:tbl>
              <a:tblPr firstRow="1" firstCol="1" bandRow="1">
                <a:noFill/>
                <a:tableStyleId>{C2E50E92-312D-4A08-A590-FAC4C5281E3E}</a:tableStyleId>
              </a:tblPr>
              <a:tblGrid>
                <a:gridCol w="1750675"/>
                <a:gridCol w="1750675"/>
                <a:gridCol w="1750675"/>
                <a:gridCol w="1750675"/>
                <a:gridCol w="1750675"/>
              </a:tblGrid>
              <a:tr h="1610975">
                <a:tc rowSpan="2">
                  <a:txBody>
                    <a:bodyPr/>
                    <a:lstStyle/>
                    <a:p>
                      <a:pPr marL="0" marR="0" lvl="0" indent="0" algn="ctr" rtl="0">
                        <a:lnSpc>
                          <a:spcPct val="107000"/>
                        </a:lnSpc>
                        <a:spcBef>
                          <a:spcPts val="0"/>
                        </a:spcBef>
                        <a:spcAft>
                          <a:spcPts val="0"/>
                        </a:spcAft>
                        <a:buNone/>
                      </a:pPr>
                      <a:r>
                        <a:rPr lang="es-ES" sz="1200" b="1" u="none" strike="noStrike" cap="none"/>
                        <a:t>7.Socios clave</a:t>
                      </a:r>
                      <a:endParaRPr/>
                    </a:p>
                    <a:p>
                      <a:pPr marL="0" marR="0" lvl="0" indent="0" algn="l" rtl="0">
                        <a:lnSpc>
                          <a:spcPct val="107000"/>
                        </a:lnSpc>
                        <a:spcBef>
                          <a:spcPts val="800"/>
                        </a:spcBef>
                        <a:spcAft>
                          <a:spcPts val="0"/>
                        </a:spcAft>
                        <a:buNone/>
                      </a:pPr>
                      <a:r>
                        <a:rPr lang="es-ES" sz="1200" u="none" strike="noStrike" cap="none"/>
                        <a:t>-</a:t>
                      </a:r>
                      <a:r>
                        <a:rPr lang="es-ES" sz="1200" b="0" u="none" strike="noStrike" cap="none"/>
                        <a:t>Proveedores (campos agrícolas y supermercados).</a:t>
                      </a:r>
                      <a:endParaRPr/>
                    </a:p>
                    <a:p>
                      <a:pPr marL="0" marR="0" lvl="0" indent="0" algn="l" rtl="0">
                        <a:lnSpc>
                          <a:spcPct val="107000"/>
                        </a:lnSpc>
                        <a:spcBef>
                          <a:spcPts val="800"/>
                        </a:spcBef>
                        <a:spcAft>
                          <a:spcPts val="0"/>
                        </a:spcAft>
                        <a:buNone/>
                      </a:pPr>
                      <a:r>
                        <a:rPr lang="es-ES" sz="1200" b="0" u="none" strike="noStrike" cap="none"/>
                        <a:t>-Distribuidores oficiales.</a:t>
                      </a:r>
                      <a:endParaRPr/>
                    </a:p>
                    <a:p>
                      <a:pPr marL="0" marR="0" lvl="0" indent="0" algn="l" rtl="0">
                        <a:lnSpc>
                          <a:spcPct val="107000"/>
                        </a:lnSpc>
                        <a:spcBef>
                          <a:spcPts val="800"/>
                        </a:spcBef>
                        <a:spcAft>
                          <a:spcPts val="0"/>
                        </a:spcAft>
                        <a:buNone/>
                      </a:pPr>
                      <a:r>
                        <a:rPr lang="es-ES" sz="1200" b="0" u="none" strike="noStrike" cap="none"/>
                        <a:t>-Desarrolladores de la página web.</a:t>
                      </a:r>
                      <a:endParaRPr sz="1200" b="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s-ES" sz="1200" b="1" u="none" strike="noStrike" cap="none"/>
                        <a:t>6.Actividades clave</a:t>
                      </a:r>
                      <a:endParaRPr/>
                    </a:p>
                    <a:p>
                      <a:pPr marL="0" marR="0" lvl="0" indent="0" algn="l" rtl="0">
                        <a:lnSpc>
                          <a:spcPct val="107000"/>
                        </a:lnSpc>
                        <a:spcBef>
                          <a:spcPts val="800"/>
                        </a:spcBef>
                        <a:spcAft>
                          <a:spcPts val="0"/>
                        </a:spcAft>
                        <a:buNone/>
                      </a:pPr>
                      <a:r>
                        <a:rPr lang="es-ES" sz="1200" b="0" u="none" strike="noStrike" cap="none"/>
                        <a:t>-Elaboración de algunos productos a base de plantas medicinales.</a:t>
                      </a:r>
                      <a:endParaRPr sz="1200" b="0" u="none" strike="noStrike" cap="none">
                        <a:latin typeface="Calibri"/>
                        <a:ea typeface="Calibri"/>
                        <a:cs typeface="Calibri"/>
                        <a:sym typeface="Calibri"/>
                      </a:endParaRPr>
                    </a:p>
                  </a:txBody>
                  <a:tcPr marL="68575" marR="68575" marT="0" marB="0"/>
                </a:tc>
                <a:tc rowSpan="2">
                  <a:txBody>
                    <a:bodyPr/>
                    <a:lstStyle/>
                    <a:p>
                      <a:pPr marL="0" marR="0" lvl="0" indent="0" algn="ctr" rtl="0">
                        <a:lnSpc>
                          <a:spcPct val="107000"/>
                        </a:lnSpc>
                        <a:spcBef>
                          <a:spcPts val="0"/>
                        </a:spcBef>
                        <a:spcAft>
                          <a:spcPts val="0"/>
                        </a:spcAft>
                        <a:buNone/>
                      </a:pPr>
                      <a:r>
                        <a:rPr lang="es-ES" sz="1200" b="1" u="none" strike="noStrike" cap="none"/>
                        <a:t>2. Propuesta de valor</a:t>
                      </a:r>
                      <a:endParaRPr/>
                    </a:p>
                    <a:p>
                      <a:pPr marL="0" marR="0" lvl="0" indent="0" algn="l" rtl="0">
                        <a:lnSpc>
                          <a:spcPct val="107000"/>
                        </a:lnSpc>
                        <a:spcBef>
                          <a:spcPts val="800"/>
                        </a:spcBef>
                        <a:spcAft>
                          <a:spcPts val="0"/>
                        </a:spcAft>
                        <a:buNone/>
                      </a:pPr>
                      <a:r>
                        <a:rPr lang="es-ES" sz="1200" b="0" u="none" strike="noStrike" cap="none"/>
                        <a:t>-Precio.</a:t>
                      </a:r>
                      <a:endParaRPr/>
                    </a:p>
                    <a:p>
                      <a:pPr marL="0" marR="0" lvl="0" indent="0" algn="l" rtl="0">
                        <a:lnSpc>
                          <a:spcPct val="107000"/>
                        </a:lnSpc>
                        <a:spcBef>
                          <a:spcPts val="800"/>
                        </a:spcBef>
                        <a:spcAft>
                          <a:spcPts val="0"/>
                        </a:spcAft>
                        <a:buNone/>
                      </a:pPr>
                      <a:r>
                        <a:rPr lang="es-ES" sz="1200" b="0" u="none" strike="noStrike" cap="none"/>
                        <a:t>- Es una tienda especializada en productos a base de plantas, productos naturales, a menudo orgánicos o biológicos.</a:t>
                      </a:r>
                      <a:endParaRPr/>
                    </a:p>
                    <a:p>
                      <a:pPr marL="0" marR="0" lvl="0" indent="0" algn="l" rtl="0">
                        <a:lnSpc>
                          <a:spcPct val="107000"/>
                        </a:lnSpc>
                        <a:spcBef>
                          <a:spcPts val="800"/>
                        </a:spcBef>
                        <a:spcAft>
                          <a:spcPts val="0"/>
                        </a:spcAft>
                        <a:buNone/>
                      </a:pPr>
                      <a:r>
                        <a:rPr lang="es-ES" sz="1200" b="0" u="none" strike="noStrike" cap="none"/>
                        <a:t>-Facilidad de venta online a través de la página web.</a:t>
                      </a:r>
                      <a:endParaRPr sz="1200" b="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s-ES" sz="1200" u="none" strike="noStrike" cap="none"/>
                        <a:t>4.Relaciones con clientes </a:t>
                      </a:r>
                      <a:endParaRPr/>
                    </a:p>
                    <a:p>
                      <a:pPr marL="0" marR="0" lvl="0" indent="0" algn="l" rtl="0">
                        <a:lnSpc>
                          <a:spcPct val="107000"/>
                        </a:lnSpc>
                        <a:spcBef>
                          <a:spcPts val="800"/>
                        </a:spcBef>
                        <a:spcAft>
                          <a:spcPts val="0"/>
                        </a:spcAft>
                        <a:buNone/>
                      </a:pPr>
                      <a:r>
                        <a:rPr lang="es-ES" sz="1200" b="0" u="none" strike="noStrike" cap="none"/>
                        <a:t>-Ofertas promocionales y fidelización con los clientes.</a:t>
                      </a:r>
                      <a:endParaRPr/>
                    </a:p>
                    <a:p>
                      <a:pPr marL="0" marR="0" lvl="0" indent="0" algn="l" rtl="0">
                        <a:lnSpc>
                          <a:spcPct val="107000"/>
                        </a:lnSpc>
                        <a:spcBef>
                          <a:spcPts val="800"/>
                        </a:spcBef>
                        <a:spcAft>
                          <a:spcPts val="0"/>
                        </a:spcAft>
                        <a:buNone/>
                      </a:pPr>
                      <a:r>
                        <a:rPr lang="es-ES" sz="1200" b="0" u="none" strike="noStrike" cap="none"/>
                        <a:t>-Concursos eventuales a través de las redes sociales.</a:t>
                      </a:r>
                      <a:endParaRPr sz="1200" b="0" u="none" strike="noStrike" cap="none">
                        <a:latin typeface="Calibri"/>
                        <a:ea typeface="Calibri"/>
                        <a:cs typeface="Calibri"/>
                        <a:sym typeface="Calibri"/>
                      </a:endParaRPr>
                    </a:p>
                  </a:txBody>
                  <a:tcPr marL="68575" marR="68575" marT="0" marB="0"/>
                </a:tc>
                <a:tc rowSpan="2">
                  <a:txBody>
                    <a:bodyPr/>
                    <a:lstStyle/>
                    <a:p>
                      <a:pPr marL="0" marR="0" lvl="0" indent="0" algn="ctr" rtl="0">
                        <a:lnSpc>
                          <a:spcPct val="107000"/>
                        </a:lnSpc>
                        <a:spcBef>
                          <a:spcPts val="0"/>
                        </a:spcBef>
                        <a:spcAft>
                          <a:spcPts val="0"/>
                        </a:spcAft>
                        <a:buNone/>
                      </a:pPr>
                      <a:r>
                        <a:rPr lang="es-ES" sz="1200" b="1" u="none" strike="noStrike" cap="none"/>
                        <a:t>1.Segmentos con clientes</a:t>
                      </a:r>
                      <a:endParaRPr/>
                    </a:p>
                    <a:p>
                      <a:pPr marL="0" marR="0" lvl="0" indent="0" algn="l" rtl="0">
                        <a:lnSpc>
                          <a:spcPct val="107000"/>
                        </a:lnSpc>
                        <a:spcBef>
                          <a:spcPts val="800"/>
                        </a:spcBef>
                        <a:spcAft>
                          <a:spcPts val="0"/>
                        </a:spcAft>
                        <a:buNone/>
                      </a:pPr>
                      <a:r>
                        <a:rPr lang="es-ES" sz="1200" b="0" u="none" strike="noStrike" cap="none"/>
                        <a:t>-Para todas las personas.</a:t>
                      </a:r>
                      <a:endParaRPr/>
                    </a:p>
                  </a:txBody>
                  <a:tcPr marL="68575" marR="68575" marT="0" marB="0"/>
                </a:tc>
              </a:tr>
              <a:tr h="2385800">
                <a:tc vMerge="1">
                  <a:txBody>
                    <a:bodyPr/>
                    <a:lstStyle/>
                    <a:p>
                      <a:endParaRPr lang="es-ES"/>
                    </a:p>
                  </a:txBody>
                  <a:tcPr/>
                </a:tc>
                <a:tc>
                  <a:txBody>
                    <a:bodyPr/>
                    <a:lstStyle/>
                    <a:p>
                      <a:pPr marL="0" marR="0" lvl="0" indent="0" algn="ctr" rtl="0">
                        <a:lnSpc>
                          <a:spcPct val="107000"/>
                        </a:lnSpc>
                        <a:spcBef>
                          <a:spcPts val="0"/>
                        </a:spcBef>
                        <a:spcAft>
                          <a:spcPts val="0"/>
                        </a:spcAft>
                        <a:buNone/>
                      </a:pPr>
                      <a:r>
                        <a:rPr lang="es-ES" sz="1200" b="1" u="none" strike="noStrike" cap="none"/>
                        <a:t>5.Recursos clave</a:t>
                      </a:r>
                      <a:endParaRPr/>
                    </a:p>
                    <a:p>
                      <a:pPr marL="0" marR="0" lvl="0" indent="0" algn="l" rtl="0">
                        <a:lnSpc>
                          <a:spcPct val="107000"/>
                        </a:lnSpc>
                        <a:spcBef>
                          <a:spcPts val="800"/>
                        </a:spcBef>
                        <a:spcAft>
                          <a:spcPts val="0"/>
                        </a:spcAft>
                        <a:buNone/>
                      </a:pPr>
                      <a:r>
                        <a:rPr lang="es-ES" sz="1200" u="none" strike="noStrike" cap="none"/>
                        <a:t>-Empleados profesionales y capacitados.</a:t>
                      </a:r>
                      <a:endParaRPr/>
                    </a:p>
                    <a:p>
                      <a:pPr marL="0" marR="0" lvl="0" indent="0" algn="l" rtl="0">
                        <a:lnSpc>
                          <a:spcPct val="107000"/>
                        </a:lnSpc>
                        <a:spcBef>
                          <a:spcPts val="800"/>
                        </a:spcBef>
                        <a:spcAft>
                          <a:spcPts val="0"/>
                        </a:spcAft>
                        <a:buNone/>
                      </a:pPr>
                      <a:r>
                        <a:rPr lang="es-ES" sz="1200" u="none" strike="noStrike" cap="none"/>
                        <a:t>-Inventario de nuestros productos.</a:t>
                      </a:r>
                      <a:endParaRPr sz="1200" u="none" strike="noStrike" cap="none">
                        <a:latin typeface="Calibri"/>
                        <a:ea typeface="Calibri"/>
                        <a:cs typeface="Calibri"/>
                        <a:sym typeface="Calibri"/>
                      </a:endParaRPr>
                    </a:p>
                  </a:txBody>
                  <a:tcPr marL="68575" marR="68575" marT="0" marB="0"/>
                </a:tc>
                <a:tc vMerge="1">
                  <a:txBody>
                    <a:bodyPr/>
                    <a:lstStyle/>
                    <a:p>
                      <a:endParaRPr lang="es-ES"/>
                    </a:p>
                  </a:txBody>
                  <a:tcPr/>
                </a:tc>
                <a:tc>
                  <a:txBody>
                    <a:bodyPr/>
                    <a:lstStyle/>
                    <a:p>
                      <a:pPr marL="0" marR="0" lvl="0" indent="0" algn="ctr" rtl="0">
                        <a:lnSpc>
                          <a:spcPct val="107000"/>
                        </a:lnSpc>
                        <a:spcBef>
                          <a:spcPts val="0"/>
                        </a:spcBef>
                        <a:spcAft>
                          <a:spcPts val="0"/>
                        </a:spcAft>
                        <a:buNone/>
                      </a:pPr>
                      <a:r>
                        <a:rPr lang="es-ES" sz="1200" u="none" strike="noStrike" cap="none"/>
                        <a:t>3.Canales</a:t>
                      </a:r>
                      <a:endParaRPr/>
                    </a:p>
                    <a:p>
                      <a:pPr marL="0" marR="0" lvl="0" indent="0" algn="l" rtl="0">
                        <a:lnSpc>
                          <a:spcPct val="107000"/>
                        </a:lnSpc>
                        <a:spcBef>
                          <a:spcPts val="800"/>
                        </a:spcBef>
                        <a:spcAft>
                          <a:spcPts val="0"/>
                        </a:spcAft>
                        <a:buNone/>
                      </a:pPr>
                      <a:r>
                        <a:rPr lang="es-ES" sz="1200" u="none" strike="noStrike" cap="none"/>
                        <a:t>-</a:t>
                      </a:r>
                      <a:r>
                        <a:rPr lang="es-ES" sz="1200" b="0" u="none" strike="noStrike" cap="none"/>
                        <a:t>Promoción a través de redes sociales como:</a:t>
                      </a:r>
                      <a:endParaRPr/>
                    </a:p>
                    <a:p>
                      <a:pPr marL="0" marR="0" lvl="0" indent="0" algn="l" rtl="0">
                        <a:lnSpc>
                          <a:spcPct val="107000"/>
                        </a:lnSpc>
                        <a:spcBef>
                          <a:spcPts val="800"/>
                        </a:spcBef>
                        <a:spcAft>
                          <a:spcPts val="0"/>
                        </a:spcAft>
                        <a:buNone/>
                      </a:pPr>
                      <a:r>
                        <a:rPr lang="es-ES" sz="1200" b="0" u="none" strike="noStrike" cap="none"/>
                        <a:t>Facebook, Instagram y Twitter.</a:t>
                      </a:r>
                      <a:endParaRPr/>
                    </a:p>
                    <a:p>
                      <a:pPr marL="0" marR="0" lvl="0" indent="0" algn="l" rtl="0">
                        <a:lnSpc>
                          <a:spcPct val="107000"/>
                        </a:lnSpc>
                        <a:spcBef>
                          <a:spcPts val="800"/>
                        </a:spcBef>
                        <a:spcAft>
                          <a:spcPts val="0"/>
                        </a:spcAft>
                        <a:buNone/>
                      </a:pPr>
                      <a:r>
                        <a:rPr lang="es-ES" sz="1200" b="0" u="none" strike="noStrike" cap="none"/>
                        <a:t>-En la zona ubicada se repartirán folletos a cerca de los productos de la tienda.</a:t>
                      </a:r>
                      <a:endParaRPr sz="1200" b="0" u="none" strike="noStrike" cap="none">
                        <a:latin typeface="Calibri"/>
                        <a:ea typeface="Calibri"/>
                        <a:cs typeface="Calibri"/>
                        <a:sym typeface="Calibri"/>
                      </a:endParaRPr>
                    </a:p>
                  </a:txBody>
                  <a:tcPr marL="68575" marR="68575" marT="0" marB="0"/>
                </a:tc>
                <a:tc vMerge="1">
                  <a:txBody>
                    <a:bodyPr/>
                    <a:lstStyle/>
                    <a:p>
                      <a:endParaRPr lang="es-ES"/>
                    </a:p>
                  </a:txBody>
                  <a:tcPr/>
                </a:tc>
              </a:tr>
            </a:tbl>
          </a:graphicData>
        </a:graphic>
      </p:graphicFrame>
      <p:graphicFrame>
        <p:nvGraphicFramePr>
          <p:cNvPr id="182" name="Google Shape;182;p24"/>
          <p:cNvGraphicFramePr/>
          <p:nvPr/>
        </p:nvGraphicFramePr>
        <p:xfrm>
          <a:off x="807868" y="5168635"/>
          <a:ext cx="8753400" cy="1283335"/>
        </p:xfrm>
        <a:graphic>
          <a:graphicData uri="http://schemas.openxmlformats.org/drawingml/2006/table">
            <a:tbl>
              <a:tblPr>
                <a:noFill/>
                <a:tableStyleId>{5775CE1F-DCC8-43F0-AA29-B2C82EA8BCE0}</a:tableStyleId>
              </a:tblPr>
              <a:tblGrid>
                <a:gridCol w="4768850"/>
                <a:gridCol w="3984550"/>
              </a:tblGrid>
              <a:tr h="1237850">
                <a:tc>
                  <a:txBody>
                    <a:bodyPr/>
                    <a:lstStyle/>
                    <a:p>
                      <a:pPr marL="10160" marR="0" lvl="0" indent="0" algn="ctr" rtl="0">
                        <a:lnSpc>
                          <a:spcPct val="107000"/>
                        </a:lnSpc>
                        <a:spcBef>
                          <a:spcPts val="0"/>
                        </a:spcBef>
                        <a:spcAft>
                          <a:spcPts val="0"/>
                        </a:spcAft>
                        <a:buNone/>
                      </a:pPr>
                      <a:r>
                        <a:rPr lang="es-ES" sz="1200" b="1" u="none" strike="noStrike" cap="none"/>
                        <a:t>8.Estructuras de costes </a:t>
                      </a:r>
                      <a:endParaRPr/>
                    </a:p>
                    <a:p>
                      <a:pPr marL="10160" marR="0" lvl="0" indent="0" algn="l" rtl="0">
                        <a:lnSpc>
                          <a:spcPct val="107000"/>
                        </a:lnSpc>
                        <a:spcBef>
                          <a:spcPts val="800"/>
                        </a:spcBef>
                        <a:spcAft>
                          <a:spcPts val="0"/>
                        </a:spcAft>
                        <a:buNone/>
                      </a:pPr>
                      <a:r>
                        <a:rPr lang="es-ES" sz="1200" u="none" strike="noStrike" cap="none"/>
                        <a:t>-Costos fijos (materias primas y recipientes para los productos).</a:t>
                      </a:r>
                      <a:endParaRPr/>
                    </a:p>
                    <a:p>
                      <a:pPr marL="10160" marR="0" lvl="0" indent="0" algn="l" rtl="0">
                        <a:lnSpc>
                          <a:spcPct val="107000"/>
                        </a:lnSpc>
                        <a:spcBef>
                          <a:spcPts val="800"/>
                        </a:spcBef>
                        <a:spcAft>
                          <a:spcPts val="0"/>
                        </a:spcAft>
                        <a:buNone/>
                      </a:pPr>
                      <a:r>
                        <a:rPr lang="es-ES" sz="1200" u="none" strike="noStrike" cap="none"/>
                        <a:t>-Maquinaria y aplicaciones tecnológicas para la elaboración de productos.</a:t>
                      </a:r>
                      <a:endParaRPr/>
                    </a:p>
                    <a:p>
                      <a:pPr marL="10160" marR="0" lvl="0" indent="0" algn="l" rtl="0">
                        <a:lnSpc>
                          <a:spcPct val="107000"/>
                        </a:lnSpc>
                        <a:spcBef>
                          <a:spcPts val="800"/>
                        </a:spcBef>
                        <a:spcAft>
                          <a:spcPts val="0"/>
                        </a:spcAft>
                        <a:buNone/>
                      </a:pPr>
                      <a:r>
                        <a:rPr lang="es-ES" sz="1200" u="none" strike="noStrike" cap="none"/>
                        <a:t>-Costos de instalación y ejecución tecnológica.</a:t>
                      </a:r>
                      <a:endParaRPr sz="1200" u="none" strike="noStrike" cap="none">
                        <a:latin typeface="Calibri"/>
                        <a:ea typeface="Calibri"/>
                        <a:cs typeface="Calibri"/>
                        <a:sym typeface="Calibri"/>
                      </a:endParaRPr>
                    </a:p>
                  </a:txBody>
                  <a:tcPr marL="44450" marR="44450" marT="0" marB="0"/>
                </a:tc>
                <a:tc>
                  <a:txBody>
                    <a:bodyPr/>
                    <a:lstStyle/>
                    <a:p>
                      <a:pPr marL="10160" marR="0" lvl="0" indent="0" algn="ctr" rtl="0">
                        <a:lnSpc>
                          <a:spcPct val="107000"/>
                        </a:lnSpc>
                        <a:spcBef>
                          <a:spcPts val="0"/>
                        </a:spcBef>
                        <a:spcAft>
                          <a:spcPts val="0"/>
                        </a:spcAft>
                        <a:buNone/>
                      </a:pPr>
                      <a:r>
                        <a:rPr lang="es-ES" sz="1200" b="1" u="none" strike="noStrike" cap="none"/>
                        <a:t>9.Fuentes de ingreso</a:t>
                      </a:r>
                      <a:endParaRPr/>
                    </a:p>
                    <a:p>
                      <a:pPr marL="10160" marR="0" lvl="0" indent="0" algn="l" rtl="0">
                        <a:lnSpc>
                          <a:spcPct val="107000"/>
                        </a:lnSpc>
                        <a:spcBef>
                          <a:spcPts val="800"/>
                        </a:spcBef>
                        <a:spcAft>
                          <a:spcPts val="0"/>
                        </a:spcAft>
                        <a:buNone/>
                      </a:pPr>
                      <a:r>
                        <a:rPr lang="es-ES" sz="1200" u="none" strike="noStrike" cap="none"/>
                        <a:t>-La venta online y la venta presencial.</a:t>
                      </a:r>
                      <a:endParaRPr sz="1200" u="none" strike="noStrike" cap="none">
                        <a:latin typeface="Calibri"/>
                        <a:ea typeface="Calibri"/>
                        <a:cs typeface="Calibri"/>
                        <a:sym typeface="Calibri"/>
                      </a:endParaRPr>
                    </a:p>
                  </a:txBody>
                  <a:tcPr marL="44450" marR="44450" marT="0" marB="0"/>
                </a:tc>
              </a:tr>
            </a:tbl>
          </a:graphicData>
        </a:graphic>
      </p:graphicFrame>
    </p:spTree>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551</Words>
  <Application>Microsoft Office PowerPoint</Application>
  <PresentationFormat>Personalizado</PresentationFormat>
  <Paragraphs>48</Paragraphs>
  <Slides>7</Slides>
  <Notes>7</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Faceta</vt:lpstr>
      <vt:lpstr>Diapositiva 1</vt:lpstr>
      <vt:lpstr>HERBOTÁNICA</vt:lpstr>
      <vt:lpstr>Diapositiva 3</vt:lpstr>
      <vt:lpstr>“Consume tu conocimiento.”</vt:lpstr>
      <vt:lpstr>LOGO</vt:lpstr>
      <vt:lpstr>Propuesta de valor</vt:lpstr>
      <vt:lpstr>MÉTODO CANVAX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Irene Parra Segovia</cp:lastModifiedBy>
  <cp:revision>3</cp:revision>
  <dcterms:modified xsi:type="dcterms:W3CDTF">2020-11-04T17:26:07Z</dcterms:modified>
</cp:coreProperties>
</file>