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 autoAdjust="0"/>
    <p:restoredTop sz="94640" autoAdjust="0"/>
  </p:normalViewPr>
  <p:slideViewPr>
    <p:cSldViewPr>
      <p:cViewPr>
        <p:scale>
          <a:sx n="140" d="100"/>
          <a:sy n="140" d="100"/>
        </p:scale>
        <p:origin x="1854" y="2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3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5D294-A826-4646-A2C6-6CBE2311113C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AEB3D-17CF-4526-B769-4BD6882761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8B896-B41D-4C85-A0E9-82CDCE9934E9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4B2D-81CC-44FD-861B-8BBB00BD7C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4B2D-81CC-44FD-861B-8BBB00BD7CDF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A6DD-E23E-44B4-B3C5-2B5B57339174}" type="datetimeFigureOut">
              <a:rPr lang="es-ES" smtClean="0"/>
              <a:pPr/>
              <a:t>04/02/2022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E82E-D6FF-432D-9B96-F3E684B5FFC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"/>
          <p:cNvSpPr/>
          <p:nvPr/>
        </p:nvSpPr>
        <p:spPr>
          <a:xfrm>
            <a:off x="6300192" y="908720"/>
            <a:ext cx="2700000" cy="27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Triángulo rectángulo"/>
          <p:cNvSpPr/>
          <p:nvPr/>
        </p:nvSpPr>
        <p:spPr>
          <a:xfrm rot="16200000">
            <a:off x="3131840" y="3834000"/>
            <a:ext cx="3024000" cy="302400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Triángulo rectángulo"/>
          <p:cNvSpPr/>
          <p:nvPr/>
        </p:nvSpPr>
        <p:spPr>
          <a:xfrm>
            <a:off x="6156176" y="3834000"/>
            <a:ext cx="2988000" cy="298800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/>
          <p:cNvSpPr/>
          <p:nvPr/>
        </p:nvSpPr>
        <p:spPr>
          <a:xfrm>
            <a:off x="0" y="1052736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0" y="2420888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0" y="5805264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6300192" y="908720"/>
            <a:ext cx="2700000" cy="270000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Triángulo rectángulo"/>
          <p:cNvSpPr/>
          <p:nvPr/>
        </p:nvSpPr>
        <p:spPr>
          <a:xfrm>
            <a:off x="2987824" y="3689648"/>
            <a:ext cx="3168352" cy="316835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Triángulo rectángulo"/>
          <p:cNvSpPr/>
          <p:nvPr/>
        </p:nvSpPr>
        <p:spPr>
          <a:xfrm rot="16200000">
            <a:off x="6120000" y="3834000"/>
            <a:ext cx="3024000" cy="302400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2987824" y="0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5617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156176" y="0"/>
            <a:ext cx="2987824" cy="108000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26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j-lt"/>
              </a:rPr>
              <a:t>ETANERCEPT</a:t>
            </a:r>
            <a:endParaRPr lang="es-ES" sz="26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72200" y="5157192"/>
            <a:ext cx="25202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dirty="0" smtClean="0">
                <a:latin typeface="+mj-lt"/>
              </a:rPr>
              <a:t>MEDICAMENTO PARA LA ARTRITIS REUMATOIDE</a:t>
            </a:r>
            <a:endParaRPr lang="es-ES" sz="1600" dirty="0">
              <a:latin typeface="+mj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311860" y="5186169"/>
            <a:ext cx="2520280" cy="8248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s-ES" sz="1400" dirty="0" smtClean="0">
                <a:latin typeface="+mj-lt"/>
              </a:rPr>
              <a:t>SERVICIO DE FARMACIA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s-ES" sz="1400" dirty="0" smtClean="0">
                <a:latin typeface="+mj-lt"/>
              </a:rPr>
              <a:t>HOSPITALARIA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s-ES" sz="1400" dirty="0" smtClean="0">
                <a:latin typeface="+mj-lt"/>
              </a:rPr>
              <a:t>VILLAVERDE</a:t>
            </a:r>
            <a:endParaRPr lang="es-ES" sz="1400" dirty="0">
              <a:latin typeface="+mj-lt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275856" y="620688"/>
            <a:ext cx="2592288" cy="70788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 prst="angle"/>
            </a:sp3d>
          </a:bodyPr>
          <a:lstStyle/>
          <a:p>
            <a:pPr algn="ctr"/>
            <a:r>
              <a:rPr lang="es-ES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HOSPITAL</a:t>
            </a:r>
          </a:p>
          <a:p>
            <a:pPr algn="ctr"/>
            <a:r>
              <a:rPr lang="es-ES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VILLAVERDE</a:t>
            </a:r>
            <a:endParaRPr lang="es-ES" sz="20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0" y="188640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9512" y="143488"/>
            <a:ext cx="2664296" cy="657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¿Como funciona </a:t>
            </a:r>
            <a:r>
              <a:rPr lang="es-ES" sz="1100" b="1" dirty="0" err="1" smtClean="0">
                <a:solidFill>
                  <a:schemeClr val="accent1">
                    <a:lumMod val="50000"/>
                  </a:schemeClr>
                </a:solidFill>
              </a:rPr>
              <a:t>etanercept</a:t>
            </a: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lvl="1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 ESPACIO</a:t>
            </a:r>
            <a:endParaRPr lang="es-ES" sz="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s-ES" sz="1100" dirty="0" smtClean="0"/>
              <a:t>Actúa </a:t>
            </a:r>
            <a:r>
              <a:rPr lang="es-ES" sz="1100" b="1" dirty="0" smtClean="0"/>
              <a:t>reduciendo la inflamación </a:t>
            </a:r>
            <a:r>
              <a:rPr lang="es-ES" sz="1100" dirty="0" smtClean="0"/>
              <a:t>asociada a la artritis reumatoide y otras enfermedades</a:t>
            </a:r>
          </a:p>
          <a:p>
            <a:pPr lvl="1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</a:p>
          <a:p>
            <a:pPr>
              <a:defRPr/>
            </a:pP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¿Qué dosis debo tomar?</a:t>
            </a:r>
          </a:p>
          <a:p>
            <a:pPr lvl="1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s-ES" sz="1100" dirty="0" smtClean="0"/>
              <a:t>La </a:t>
            </a:r>
            <a:r>
              <a:rPr lang="es-ES" sz="1100" b="1" dirty="0" smtClean="0"/>
              <a:t>dosis habitual </a:t>
            </a:r>
            <a:r>
              <a:rPr lang="es-ES" sz="1100" dirty="0" smtClean="0"/>
              <a:t>es: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s-ES" sz="1100" b="1" dirty="0" smtClean="0"/>
              <a:t>25 mg </a:t>
            </a:r>
            <a:r>
              <a:rPr lang="es-ES" sz="1100" dirty="0" smtClean="0"/>
              <a:t>dos veces a la semana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s-ES" sz="1100" b="1" dirty="0" smtClean="0"/>
              <a:t>50 mg </a:t>
            </a:r>
            <a:r>
              <a:rPr lang="es-ES" sz="1100" dirty="0" smtClean="0"/>
              <a:t>administrados una vez a la semana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s-ES" sz="1100" dirty="0" smtClean="0"/>
              <a:t>Su medico puede recetar una dosis y frecuencia diferentes.</a:t>
            </a:r>
          </a:p>
          <a:p>
            <a:pPr lvl="1">
              <a:buClr>
                <a:schemeClr val="accent1">
                  <a:lumMod val="50000"/>
                </a:schemeClr>
              </a:buClr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11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¿Qué efectos adversos puedo tener?</a:t>
            </a:r>
          </a:p>
          <a:p>
            <a:pPr>
              <a:defRPr/>
            </a:pPr>
            <a:r>
              <a:rPr lang="es-ES" sz="1100" b="1" dirty="0" smtClean="0">
                <a:solidFill>
                  <a:schemeClr val="accent1">
                    <a:lumMod val="75000"/>
                  </a:schemeClr>
                </a:solidFill>
              </a:rPr>
              <a:t>Muy frecuentes (más de 1 de cada 10 personas)</a:t>
            </a:r>
          </a:p>
          <a:p>
            <a:pPr lvl="1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s-ES" sz="1100" b="1" dirty="0" smtClean="0"/>
              <a:t>Infecciones</a:t>
            </a:r>
            <a:r>
              <a:rPr lang="es-ES" sz="1100" dirty="0" smtClean="0"/>
              <a:t> (incluyendo resfriado, sinusitis, bronquitis, infecciones del tracto urinario e infecciones de la piel); 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s-ES" sz="1100" b="1" dirty="0" smtClean="0"/>
              <a:t>Reacciones en el lugar de inyección </a:t>
            </a:r>
            <a:r>
              <a:rPr lang="es-ES" sz="1100" dirty="0" smtClean="0"/>
              <a:t>(incluyendo hemorragia, hematoma, enrojecimiento, picor, dolor e hinchazón)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s-ES" sz="1100" b="1" dirty="0" smtClean="0"/>
              <a:t>Dolor de cabeza</a:t>
            </a:r>
            <a:r>
              <a:rPr lang="es-ES" sz="1100" dirty="0" smtClean="0"/>
              <a:t>.</a:t>
            </a:r>
          </a:p>
          <a:p>
            <a:pPr lvl="1">
              <a:buClr>
                <a:schemeClr val="accent1">
                  <a:lumMod val="50000"/>
                </a:schemeClr>
              </a:buClr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dirty="0" smtClean="0"/>
          </a:p>
          <a:p>
            <a:pPr>
              <a:defRPr/>
            </a:pPr>
            <a:r>
              <a:rPr lang="es-ES" sz="1100" b="1" dirty="0" smtClean="0">
                <a:solidFill>
                  <a:schemeClr val="accent1">
                    <a:lumMod val="75000"/>
                  </a:schemeClr>
                </a:solidFill>
              </a:rPr>
              <a:t>Frecuentes (hasta 1 de cada 10 personas):</a:t>
            </a:r>
          </a:p>
          <a:p>
            <a:pPr lvl="1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s-ES" sz="1100" b="1" dirty="0" smtClean="0"/>
              <a:t>Fiebre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s-ES" sz="1100" b="1" dirty="0" smtClean="0"/>
              <a:t>Erupción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es-ES" sz="1100" b="1" dirty="0" smtClean="0"/>
              <a:t>Picores</a:t>
            </a:r>
          </a:p>
          <a:p>
            <a:pPr marL="457200" lvl="2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1100" dirty="0" smtClean="0"/>
          </a:p>
          <a:p>
            <a:pPr>
              <a:defRPr/>
            </a:pP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¿Cómo debo conservar </a:t>
            </a:r>
            <a:r>
              <a:rPr lang="es-ES" sz="1100" b="1" dirty="0" err="1" smtClean="0">
                <a:solidFill>
                  <a:schemeClr val="accent1">
                    <a:lumMod val="50000"/>
                  </a:schemeClr>
                </a:solidFill>
              </a:rPr>
              <a:t>etanercept</a:t>
            </a: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lvl="1">
              <a:defRPr/>
            </a:pPr>
            <a:r>
              <a:rPr lang="es-ES" sz="1100" dirty="0" err="1" smtClean="0"/>
              <a:t>Etanercept</a:t>
            </a:r>
            <a:r>
              <a:rPr lang="es-ES" sz="1100" dirty="0" smtClean="0"/>
              <a:t> debe conservarse en </a:t>
            </a:r>
            <a:r>
              <a:rPr lang="es-ES" sz="1100" b="1" dirty="0" smtClean="0"/>
              <a:t>nevera</a:t>
            </a:r>
            <a:r>
              <a:rPr lang="es-ES" sz="1100" dirty="0" smtClean="0"/>
              <a:t>, </a:t>
            </a:r>
            <a:r>
              <a:rPr lang="es-ES" sz="1100" b="1" dirty="0" smtClean="0"/>
              <a:t>entre 2°C y 8°C</a:t>
            </a:r>
            <a:r>
              <a:rPr lang="es-ES" sz="1100" dirty="0" smtClean="0"/>
              <a:t>, y no se debe congelar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6516216" y="1124744"/>
            <a:ext cx="2268000" cy="22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Alzhéimer: La farmaceútica Pfizer ocultó que un medicamento contra la  artritis podría prevenir el alzhéimer | Públic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340768"/>
            <a:ext cx="2257468" cy="1814335"/>
          </a:xfrm>
          <a:prstGeom prst="rect">
            <a:avLst/>
          </a:prstGeom>
          <a:noFill/>
        </p:spPr>
      </p:pic>
      <p:sp>
        <p:nvSpPr>
          <p:cNvPr id="33" name="32 Marco"/>
          <p:cNvSpPr/>
          <p:nvPr/>
        </p:nvSpPr>
        <p:spPr>
          <a:xfrm>
            <a:off x="0" y="0"/>
            <a:ext cx="2987824" cy="6858000"/>
          </a:xfrm>
          <a:prstGeom prst="frame">
            <a:avLst>
              <a:gd name="adj1" fmla="val 20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311860" y="2116018"/>
            <a:ext cx="2520280" cy="8248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s-ES" sz="1400" dirty="0" smtClean="0">
                <a:latin typeface="+mj-lt"/>
              </a:rPr>
              <a:t>C. de la Alianza, 20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s-ES" sz="1400" dirty="0" smtClean="0">
                <a:latin typeface="+mj-lt"/>
              </a:rPr>
              <a:t>28041   Madrid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s-ES" sz="1400" dirty="0" smtClean="0">
                <a:latin typeface="+mj-lt"/>
              </a:rPr>
              <a:t>917 23 91 81</a:t>
            </a:r>
            <a:endParaRPr lang="es-E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Marco"/>
          <p:cNvSpPr/>
          <p:nvPr/>
        </p:nvSpPr>
        <p:spPr>
          <a:xfrm>
            <a:off x="2988000" y="0"/>
            <a:ext cx="3168000" cy="6858000"/>
          </a:xfrm>
          <a:prstGeom prst="frame">
            <a:avLst>
              <a:gd name="adj1" fmla="val 20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31 Marco"/>
          <p:cNvSpPr/>
          <p:nvPr/>
        </p:nvSpPr>
        <p:spPr>
          <a:xfrm>
            <a:off x="6156176" y="0"/>
            <a:ext cx="2987824" cy="6858000"/>
          </a:xfrm>
          <a:prstGeom prst="frame">
            <a:avLst>
              <a:gd name="adj1" fmla="val 20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0" y="476672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0" y="3356992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0" y="4221088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2915816" y="0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</a:t>
            </a:r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915816" y="2996952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</a:t>
            </a:r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915816" y="4653136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3</a:t>
            </a:r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6084168" y="4509120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4</a:t>
            </a:r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0" y="5373216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5" name="14 Imagen"/>
          <p:cNvPicPr/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300192" y="5985990"/>
            <a:ext cx="792088" cy="68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4 Conector recto"/>
          <p:cNvCxnSpPr/>
          <p:nvPr/>
        </p:nvCxnSpPr>
        <p:spPr>
          <a:xfrm>
            <a:off x="29878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5617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131840" y="-73264"/>
            <a:ext cx="2880320" cy="6986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>
              <a:defRPr/>
            </a:pP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Paso 1: Prepararse para una inyección</a:t>
            </a:r>
          </a:p>
          <a:p>
            <a:pPr marL="457200" lvl="2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b="1" dirty="0" smtClean="0"/>
              <a:t>Seleccione una superficie de trabajo </a:t>
            </a:r>
            <a:r>
              <a:rPr lang="es-ES" sz="1100" dirty="0" smtClean="0"/>
              <a:t>plana, limpia y bien iluminada.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b="1" dirty="0" smtClean="0"/>
              <a:t>Saque el envase de </a:t>
            </a:r>
            <a:r>
              <a:rPr lang="es-ES" sz="1100" b="1" dirty="0" err="1" smtClean="0"/>
              <a:t>Etanercept</a:t>
            </a:r>
            <a:r>
              <a:rPr lang="es-ES" sz="1100" b="1" dirty="0" smtClean="0"/>
              <a:t> de la nevera </a:t>
            </a:r>
            <a:r>
              <a:rPr lang="es-ES" sz="1100" dirty="0" smtClean="0"/>
              <a:t>y colóquelo en la superficie. 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dirty="0" smtClean="0"/>
              <a:t>Saque del envase </a:t>
            </a:r>
            <a:r>
              <a:rPr lang="es-ES" sz="1100" b="1" dirty="0" smtClean="0"/>
              <a:t>una jeringa y una toallita con alcohol</a:t>
            </a:r>
            <a:r>
              <a:rPr lang="es-ES" sz="1100" dirty="0" smtClean="0"/>
              <a:t>. 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dirty="0" smtClean="0"/>
              <a:t>Espere a que la jeringa alcance la </a:t>
            </a:r>
            <a:r>
              <a:rPr lang="es-ES" sz="1100" b="1" dirty="0" smtClean="0"/>
              <a:t>temperatura ambiente </a:t>
            </a:r>
            <a:r>
              <a:rPr lang="es-ES" sz="1100" dirty="0" smtClean="0"/>
              <a:t>(15-30min.). 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b="1" dirty="0" smtClean="0"/>
              <a:t>Lávese las manos </a:t>
            </a:r>
            <a:r>
              <a:rPr lang="es-ES" sz="1100" dirty="0" smtClean="0"/>
              <a:t>con jabón y agua caliente.</a:t>
            </a:r>
            <a:r>
              <a:rPr lang="es-ES" sz="1100" i="1" dirty="0" smtClean="0"/>
              <a:t> </a:t>
            </a:r>
            <a:endParaRPr lang="es-ES" sz="1100" dirty="0" smtClean="0"/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b="1" dirty="0" smtClean="0"/>
              <a:t>Compruebe el estado del medicamento</a:t>
            </a:r>
            <a:r>
              <a:rPr lang="es-ES" sz="1100" dirty="0" smtClean="0"/>
              <a:t>: debe ser transparente o ligeramente opaca, incolora o de un color amarillo pálido o marrón pálido, y puede contener pequeñas partículas blancas o casi transparentes. </a:t>
            </a:r>
          </a:p>
          <a:p>
            <a:pPr marL="685800" lvl="1" indent="-228600">
              <a:buClr>
                <a:schemeClr val="accent1">
                  <a:lumMod val="50000"/>
                </a:schemeClr>
              </a:buClr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dirty="0" smtClean="0"/>
          </a:p>
          <a:p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Paso 2: Elegir un lugar de inyección</a:t>
            </a:r>
          </a:p>
          <a:p>
            <a:pPr lvl="1"/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28600" lvl="0" indent="-228600">
              <a:buClr>
                <a:schemeClr val="accent1">
                  <a:lumMod val="50000"/>
                </a:schemeClr>
              </a:buClr>
            </a:pPr>
            <a:r>
              <a:rPr lang="es-ES" sz="1100" dirty="0" smtClean="0"/>
              <a:t>Se recomienda inyectar </a:t>
            </a:r>
            <a:r>
              <a:rPr lang="es-ES" sz="1100" dirty="0" err="1" smtClean="0"/>
              <a:t>Etanercept</a:t>
            </a:r>
            <a:r>
              <a:rPr lang="es-ES" sz="1100" dirty="0" smtClean="0"/>
              <a:t> en (Figura 1):  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dirty="0" smtClean="0"/>
              <a:t>Parte delantera de los </a:t>
            </a:r>
            <a:r>
              <a:rPr lang="es-ES" sz="1100" b="1" dirty="0" smtClean="0"/>
              <a:t>muslos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b="1" dirty="0" smtClean="0"/>
              <a:t>Estómago</a:t>
            </a:r>
            <a:r>
              <a:rPr lang="es-ES" sz="1100" dirty="0" smtClean="0"/>
              <a:t>, excepto en un área de 5 cm alrededor del ombligo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dirty="0" smtClean="0"/>
              <a:t>Parte exterior superior del </a:t>
            </a:r>
            <a:r>
              <a:rPr lang="es-ES" sz="1100" b="1" dirty="0" smtClean="0"/>
              <a:t>brazo</a:t>
            </a:r>
            <a:r>
              <a:rPr lang="es-ES" sz="1100" dirty="0" smtClean="0"/>
              <a:t>. 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dirty="0" smtClean="0"/>
              <a:t>Debe utilizarse un </a:t>
            </a:r>
            <a:r>
              <a:rPr lang="es-ES" sz="1100" b="1" dirty="0" smtClean="0"/>
              <a:t>lugar diferente para cada nueva inyección</a:t>
            </a:r>
            <a:r>
              <a:rPr lang="es-ES" sz="1100" dirty="0" smtClean="0"/>
              <a:t>.</a:t>
            </a:r>
            <a:r>
              <a:rPr lang="es-ES" sz="800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dirty="0" smtClean="0"/>
          </a:p>
          <a:p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Paso 3: Inyectar la solución de </a:t>
            </a:r>
            <a:r>
              <a:rPr lang="es-ES" sz="1100" b="1" dirty="0" err="1" smtClean="0">
                <a:solidFill>
                  <a:schemeClr val="accent1">
                    <a:lumMod val="50000"/>
                  </a:schemeClr>
                </a:solidFill>
              </a:rPr>
              <a:t>Etanercept</a:t>
            </a:r>
            <a:endParaRPr lang="es-ES" sz="11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b="1" dirty="0" smtClean="0"/>
              <a:t>Limpie</a:t>
            </a:r>
            <a:r>
              <a:rPr lang="es-ES" sz="1100" dirty="0" smtClean="0"/>
              <a:t> el lugar de inyección con la </a:t>
            </a:r>
            <a:r>
              <a:rPr lang="es-ES" sz="1100" b="1" dirty="0" smtClean="0"/>
              <a:t>toallita con en alcohol</a:t>
            </a:r>
            <a:r>
              <a:rPr lang="es-ES" sz="1100" dirty="0" smtClean="0"/>
              <a:t>. NO vuelva a tocar esta área. </a:t>
            </a:r>
          </a:p>
          <a:p>
            <a:pPr marL="22860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dirty="0" smtClean="0"/>
              <a:t>Tome la jeringa precargada. </a:t>
            </a:r>
            <a:r>
              <a:rPr lang="es-ES" sz="1100" b="1" dirty="0" smtClean="0"/>
              <a:t>Retire el capuchón de la aguja</a:t>
            </a:r>
            <a:r>
              <a:rPr lang="es-ES" sz="1100" dirty="0" smtClean="0"/>
              <a:t> (Figura 2). 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dirty="0" smtClean="0"/>
              <a:t>Cuando el área de piel limpiada se haya secado, pellízquela y </a:t>
            </a:r>
            <a:r>
              <a:rPr lang="es-ES" sz="1100" b="1" dirty="0" smtClean="0"/>
              <a:t>sujétela firmemente con una mano</a:t>
            </a:r>
            <a:r>
              <a:rPr lang="es-ES" sz="1100" dirty="0" smtClean="0"/>
              <a:t>. 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s-ES" sz="1100" dirty="0" smtClean="0"/>
              <a:t>Con la otra mano, </a:t>
            </a:r>
            <a:r>
              <a:rPr lang="es-ES" sz="1100" b="1" dirty="0" smtClean="0"/>
              <a:t>sujete la jeringa como un lápiz</a:t>
            </a:r>
            <a:r>
              <a:rPr lang="es-ES" sz="1100" dirty="0" smtClean="0"/>
              <a:t>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300192" y="0"/>
            <a:ext cx="2664296" cy="572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 startAt="5"/>
            </a:pPr>
            <a:r>
              <a:rPr lang="es-ES" sz="1100" dirty="0" smtClean="0"/>
              <a:t>Con un movimiento, rápido y corto, </a:t>
            </a:r>
            <a:r>
              <a:rPr lang="es-ES" sz="1100" b="1" dirty="0" smtClean="0"/>
              <a:t>empuje la aguja hasta el final</a:t>
            </a:r>
            <a:r>
              <a:rPr lang="es-ES" sz="1100" dirty="0" smtClean="0"/>
              <a:t>, penetrando la piel con un ángulo entre 45º y 90º (Figura 3). 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 startAt="5"/>
            </a:pPr>
            <a:r>
              <a:rPr lang="es-ES" sz="1100" dirty="0" smtClean="0"/>
              <a:t>Cuando la aguja esté completamente insertada dentro de la piel, </a:t>
            </a:r>
            <a:r>
              <a:rPr lang="es-ES" sz="1100" b="1" dirty="0" smtClean="0"/>
              <a:t>suelte la piel que está sujetando. 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 startAt="5"/>
            </a:pPr>
            <a:r>
              <a:rPr lang="es-ES" sz="1100" dirty="0" smtClean="0"/>
              <a:t>Con la mano libre, </a:t>
            </a:r>
            <a:r>
              <a:rPr lang="es-ES" sz="1100" b="1" dirty="0" smtClean="0"/>
              <a:t>sujete la aguja cerca de su base para estabilizarla</a:t>
            </a:r>
            <a:r>
              <a:rPr lang="es-ES" sz="1100" dirty="0" smtClean="0"/>
              <a:t>. 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 startAt="5"/>
            </a:pPr>
            <a:r>
              <a:rPr lang="es-ES" sz="1100" b="1" dirty="0" smtClean="0"/>
              <a:t>Empuje el émbolo </a:t>
            </a:r>
            <a:r>
              <a:rPr lang="es-ES" sz="1100" dirty="0" smtClean="0"/>
              <a:t>para inyectar toda la solución a una velocidad lenta y mantenida (ver Figura 4).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 startAt="5"/>
            </a:pPr>
            <a:r>
              <a:rPr lang="es-ES" sz="1100" dirty="0" smtClean="0"/>
              <a:t>Cuando la jeringa esté vacía, </a:t>
            </a:r>
            <a:r>
              <a:rPr lang="es-ES" sz="1100" b="1" dirty="0" smtClean="0"/>
              <a:t>extraiga la aguja </a:t>
            </a:r>
            <a:r>
              <a:rPr lang="es-ES" sz="1100" dirty="0" smtClean="0"/>
              <a:t>de la piel manteniendo el mismo ángulo con el que la insertó. </a:t>
            </a:r>
          </a:p>
          <a:p>
            <a:pPr marL="228600" lvl="0" indent="-228600">
              <a:buClr>
                <a:schemeClr val="accent1">
                  <a:lumMod val="50000"/>
                </a:schemeClr>
              </a:buClr>
              <a:buFont typeface="+mj-lt"/>
              <a:buAutoNum type="arabicPeriod" startAt="5"/>
            </a:pPr>
            <a:r>
              <a:rPr lang="es-ES" sz="1100" dirty="0" smtClean="0"/>
              <a:t>Puede producirse un ligero sangrado en el lugar de inyección. Usted puede presionar con un algodón o con una gasa sobre el lugar de inyección durante 10 segundos. </a:t>
            </a:r>
            <a:r>
              <a:rPr lang="es-ES" sz="1100" b="1" dirty="0" smtClean="0"/>
              <a:t>No friccione el lugar de inyección</a:t>
            </a:r>
            <a:r>
              <a:rPr lang="es-ES" sz="1100" dirty="0" smtClean="0"/>
              <a:t>. Si fuera necesario, puede cubrir el lugar de inyección con un vendaje.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dirty="0" smtClean="0"/>
          </a:p>
          <a:p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Paso 4: Eliminación de los materiales</a:t>
            </a:r>
          </a:p>
          <a:p>
            <a:pPr lvl="1"/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dirty="0" smtClean="0"/>
          </a:p>
          <a:p>
            <a:pPr lvl="0"/>
            <a:r>
              <a:rPr lang="es-ES" sz="1100" dirty="0" smtClean="0"/>
              <a:t>La aguja NUNCA debe reutilizarse. NUNCA cubra de nuevo una aguja. Elimine la aguja y la jeringa siguiendo las instrucciones que le hayan dado.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79512" y="451262"/>
            <a:ext cx="2664296" cy="59554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¿Qué hago si olvido una dosis?</a:t>
            </a:r>
          </a:p>
          <a:p>
            <a:pPr lvl="1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 ESPACIO</a:t>
            </a:r>
            <a:endParaRPr lang="es-ES" sz="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s-ES" sz="1100" dirty="0" smtClean="0"/>
              <a:t>Si se le olvida una dosis, deberá inyectarla </a:t>
            </a:r>
            <a:r>
              <a:rPr lang="es-ES" sz="1100" b="1" dirty="0" smtClean="0"/>
              <a:t>tan pronto </a:t>
            </a:r>
            <a:r>
              <a:rPr lang="es-ES" sz="1100" b="1" dirty="0" smtClean="0"/>
              <a:t>como </a:t>
            </a:r>
            <a:r>
              <a:rPr lang="es-ES" sz="1100" b="1" dirty="0" smtClean="0"/>
              <a:t>lo recuerde, a no ser que la próxima dosis esté programada para el día siguiente</a:t>
            </a:r>
            <a:r>
              <a:rPr lang="es-ES" sz="1100" dirty="0" smtClean="0"/>
              <a:t>, en cuyo caso deberá omitir la dosis olvidada. </a:t>
            </a:r>
          </a:p>
          <a:p>
            <a:pPr lvl="1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dirty="0" smtClean="0"/>
          </a:p>
          <a:p>
            <a:pPr>
              <a:defRPr/>
            </a:pPr>
            <a:r>
              <a:rPr lang="es-ES" sz="1100" dirty="0" smtClean="0"/>
              <a:t>A continuación, </a:t>
            </a:r>
            <a:r>
              <a:rPr lang="es-ES" sz="1100" b="1" dirty="0" smtClean="0"/>
              <a:t>continúe inyectando el medicamento en el(los) día(s) habitual(es</a:t>
            </a:r>
            <a:r>
              <a:rPr lang="es-ES" sz="1100" dirty="0" smtClean="0"/>
              <a:t>). </a:t>
            </a:r>
          </a:p>
          <a:p>
            <a:pPr lvl="1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dirty="0" smtClean="0"/>
          </a:p>
          <a:p>
            <a:pPr>
              <a:defRPr/>
            </a:pPr>
            <a:r>
              <a:rPr lang="es-ES" sz="1100" dirty="0" smtClean="0"/>
              <a:t>Si no lo recuerda hasta el día en que debe administrarse la dosis siguiente, </a:t>
            </a:r>
            <a:r>
              <a:rPr lang="es-ES" sz="1100" b="1" dirty="0" smtClean="0"/>
              <a:t>no se inyecte una dosis doble </a:t>
            </a:r>
            <a:r>
              <a:rPr lang="es-ES" sz="1100" dirty="0" smtClean="0"/>
              <a:t>(dos dosis en el mismo día) para compensar la dosis olvidada.</a:t>
            </a:r>
          </a:p>
          <a:p>
            <a:pPr lvl="1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 ESPACIO</a:t>
            </a:r>
            <a:endParaRPr lang="es-ES" sz="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¿Si interrumpe el tratamiento con </a:t>
            </a:r>
            <a:r>
              <a:rPr lang="es-ES" sz="1100" b="1" dirty="0" err="1" smtClean="0">
                <a:solidFill>
                  <a:schemeClr val="accent1">
                    <a:lumMod val="50000"/>
                  </a:schemeClr>
                </a:solidFill>
              </a:rPr>
              <a:t>Enbrel</a:t>
            </a: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lvl="1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dirty="0" smtClean="0"/>
          </a:p>
          <a:p>
            <a:pPr>
              <a:defRPr/>
            </a:pPr>
            <a:r>
              <a:rPr lang="es-ES" sz="1100" dirty="0" smtClean="0"/>
              <a:t>Sus síntomas </a:t>
            </a:r>
            <a:r>
              <a:rPr lang="es-ES" sz="1100" b="1" dirty="0" smtClean="0"/>
              <a:t>pueden volver </a:t>
            </a:r>
            <a:r>
              <a:rPr lang="es-ES" sz="1100" dirty="0" smtClean="0"/>
              <a:t>tras la interrupción del tratamiento. </a:t>
            </a:r>
          </a:p>
          <a:p>
            <a:pPr lvl="1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</a:p>
          <a:p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Comunicación de efectos adversos</a:t>
            </a:r>
          </a:p>
          <a:p>
            <a:pPr marL="457200" lvl="2"/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1100" dirty="0" smtClean="0"/>
              <a:t>Si experimenta </a:t>
            </a:r>
            <a:r>
              <a:rPr lang="es-ES" sz="1100" b="1" dirty="0" smtClean="0"/>
              <a:t>cualquier tipo de efecto adverso</a:t>
            </a:r>
            <a:r>
              <a:rPr lang="es-ES" sz="1100" dirty="0" smtClean="0"/>
              <a:t> comuníquelo a su medico, farmacéutico o en el Sistema Español de </a:t>
            </a:r>
            <a:r>
              <a:rPr lang="es-ES" sz="1100" dirty="0" err="1" smtClean="0"/>
              <a:t>Farmacovigilancia</a:t>
            </a:r>
            <a:r>
              <a:rPr lang="es-ES" sz="1100" dirty="0" smtClean="0"/>
              <a:t> de Medicamentos de Uso Humano: </a:t>
            </a:r>
            <a:r>
              <a:rPr lang="es-ES" sz="1100" u="sng" dirty="0" smtClean="0"/>
              <a:t>www.notificaRAM.es</a:t>
            </a:r>
            <a:r>
              <a:rPr lang="es-ES" sz="1100" dirty="0" smtClean="0"/>
              <a:t>.</a:t>
            </a:r>
          </a:p>
          <a:p>
            <a:pPr marL="457200" lvl="2"/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¿Cómo debería tomar </a:t>
            </a:r>
            <a:r>
              <a:rPr lang="es-ES" sz="1100" b="1" dirty="0" err="1" smtClean="0">
                <a:solidFill>
                  <a:schemeClr val="accent1">
                    <a:lumMod val="50000"/>
                  </a:schemeClr>
                </a:solidFill>
              </a:rPr>
              <a:t>etanercept</a:t>
            </a: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marL="457200" lvl="2">
              <a:defRPr/>
            </a:pPr>
            <a:r>
              <a:rPr lang="es-ES" sz="600" dirty="0" smtClean="0">
                <a:solidFill>
                  <a:schemeClr val="bg1"/>
                </a:solidFill>
              </a:rPr>
              <a:t>ESPACIO</a:t>
            </a:r>
            <a:endParaRPr lang="es-ES" sz="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s-ES" sz="1100" dirty="0" err="1" smtClean="0"/>
              <a:t>Enbrel</a:t>
            </a:r>
            <a:r>
              <a:rPr lang="es-ES" sz="1100" dirty="0" smtClean="0"/>
              <a:t> se administra mediante una inyección bajo la piel (mediante inyección subcutánea).</a:t>
            </a:r>
            <a:endParaRPr lang="es-ES" sz="11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13 Imagen"/>
          <p:cNvPicPr/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7020272" y="5877272"/>
            <a:ext cx="6480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7596336" y="594928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/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8244408" y="5805264"/>
            <a:ext cx="720080" cy="7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Rectángulo redondeado"/>
          <p:cNvSpPr/>
          <p:nvPr/>
        </p:nvSpPr>
        <p:spPr>
          <a:xfrm>
            <a:off x="6444208" y="5661248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</a:t>
            </a:r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7092280" y="6425952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</a:t>
            </a:r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7740352" y="5661248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3</a:t>
            </a:r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8388424" y="6425952"/>
            <a:ext cx="432048" cy="43204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4</a:t>
            </a:r>
            <a:endParaRPr lang="es-E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30 Marco"/>
          <p:cNvSpPr/>
          <p:nvPr/>
        </p:nvSpPr>
        <p:spPr>
          <a:xfrm>
            <a:off x="0" y="0"/>
            <a:ext cx="2987824" cy="6858000"/>
          </a:xfrm>
          <a:prstGeom prst="frame">
            <a:avLst>
              <a:gd name="adj1" fmla="val 20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rcoiris G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CC00"/>
      </a:accent1>
      <a:accent2>
        <a:srgbClr val="FFFF00"/>
      </a:accent2>
      <a:accent3>
        <a:srgbClr val="FF6600"/>
      </a:accent3>
      <a:accent4>
        <a:srgbClr val="FF0000"/>
      </a:accent4>
      <a:accent5>
        <a:srgbClr val="CC0099"/>
      </a:accent5>
      <a:accent6>
        <a:srgbClr val="0000FF"/>
      </a:accent6>
      <a:hlink>
        <a:srgbClr val="343434"/>
      </a:hlink>
      <a:folHlink>
        <a:srgbClr val="9D9D9D"/>
      </a:folHlink>
    </a:clrScheme>
    <a:fontScheme name="Coper-Bahnschrift">
      <a:majorFont>
        <a:latin typeface="Cooper Black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262</Words>
  <Application>Microsoft Office PowerPoint</Application>
  <PresentationFormat>Presentación en pantalla (4:3)</PresentationFormat>
  <Paragraphs>97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Irene Parra Segovia</dc:creator>
  <cp:lastModifiedBy>Irene Parra Segovia</cp:lastModifiedBy>
  <cp:revision>19</cp:revision>
  <dcterms:created xsi:type="dcterms:W3CDTF">2022-01-26T15:57:14Z</dcterms:created>
  <dcterms:modified xsi:type="dcterms:W3CDTF">2022-02-04T17:06:50Z</dcterms:modified>
</cp:coreProperties>
</file>