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0" r:id="rId1"/>
  </p:sldMasterIdLst>
  <p:notesMasterIdLst>
    <p:notesMasterId r:id="rId19"/>
  </p:notesMasterIdLst>
  <p:sldIdLst>
    <p:sldId id="256" r:id="rId2"/>
    <p:sldId id="274" r:id="rId3"/>
    <p:sldId id="288" r:id="rId4"/>
    <p:sldId id="276" r:id="rId5"/>
    <p:sldId id="272" r:id="rId6"/>
    <p:sldId id="277" r:id="rId7"/>
    <p:sldId id="287" r:id="rId8"/>
    <p:sldId id="284" r:id="rId9"/>
    <p:sldId id="285" r:id="rId10"/>
    <p:sldId id="286" r:id="rId11"/>
    <p:sldId id="275" r:id="rId12"/>
    <p:sldId id="289" r:id="rId13"/>
    <p:sldId id="290" r:id="rId14"/>
    <p:sldId id="280" r:id="rId15"/>
    <p:sldId id="281" r:id="rId16"/>
    <p:sldId id="282" r:id="rId17"/>
    <p:sldId id="283" r:id="rId1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7" autoAdjust="0"/>
    <p:restoredTop sz="86379" autoAdjust="0"/>
  </p:normalViewPr>
  <p:slideViewPr>
    <p:cSldViewPr>
      <p:cViewPr varScale="1">
        <p:scale>
          <a:sx n="26" d="100"/>
          <a:sy n="26" d="100"/>
        </p:scale>
        <p:origin x="-108" y="-8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93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AEDC3-400F-4930-8678-0729ADE89590}" type="datetimeFigureOut">
              <a:rPr lang="es-ES" smtClean="0"/>
              <a:pPr/>
              <a:t>03/03/2022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7B07B-BA4C-400C-A455-D30D623D0E4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27B07B-BA4C-400C-A455-D30D623D0E42}" type="slidenum">
              <a:rPr lang="es-ES" smtClean="0"/>
              <a:pPr/>
              <a:t>2</a:t>
            </a:fld>
            <a:endParaRPr lang="es-E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27B07B-BA4C-400C-A455-D30D623D0E42}" type="slidenum">
              <a:rPr lang="es-ES" smtClean="0"/>
              <a:pPr/>
              <a:t>15</a:t>
            </a:fld>
            <a:endParaRPr lang="es-E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669" y="1828800"/>
            <a:ext cx="3073631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9669" y="5181600"/>
            <a:ext cx="3073631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3891516" y="-1"/>
            <a:ext cx="5250103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98862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AB43-7C8D-4EFD-8CE1-9862A79FBB73}" type="datetime1">
              <a:rPr lang="es-ES" smtClean="0"/>
              <a:pPr/>
              <a:t>03/03/2022</a:t>
            </a:fld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477154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7486650" y="0"/>
            <a:ext cx="165735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800" y="457201"/>
            <a:ext cx="1543051" cy="59436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1"/>
            <a:ext cx="6800850" cy="594359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AB43-7C8D-4EFD-8CE1-9862A79FBB73}" type="datetime1">
              <a:rPr lang="es-ES" smtClean="0"/>
              <a:pPr/>
              <a:t>03/03/2022</a:t>
            </a:fld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524635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941" y="1436921"/>
            <a:ext cx="426801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xmlns="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89695" y="5096663"/>
            <a:ext cx="3275648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xmlns="" id="{2A3D73F7-77EC-4576-B541-20C032F462D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9694" y="3425364"/>
            <a:ext cx="2721975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61215" y="1"/>
            <a:ext cx="5689443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ES" dirty="0" smtClean="0"/>
              <a:t>Haga clic en el icono para agregar una imagen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66819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0BF8-0F61-4B41-AE18-8505AAD88DEF}" type="datetime1">
              <a:rPr lang="es-ES" smtClean="0"/>
              <a:pPr/>
              <a:t>03/03/2022</a:t>
            </a:fld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112444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cabezado de secció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198834" y="228600"/>
            <a:ext cx="874395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1828800"/>
            <a:ext cx="58293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5181600"/>
            <a:ext cx="58293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xmlns="" val="3506778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825625"/>
            <a:ext cx="360045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825625"/>
            <a:ext cx="360045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0C83-1215-4122-BF87-F61F327EFDF6}" type="datetime1">
              <a:rPr lang="es-ES" smtClean="0"/>
              <a:pPr/>
              <a:t>03/03/2022</a:t>
            </a:fld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4044567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828799"/>
            <a:ext cx="360045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0100" y="2590800"/>
            <a:ext cx="360045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3450" y="1828799"/>
            <a:ext cx="360045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3450" y="2590800"/>
            <a:ext cx="360045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62985-032F-43DA-AAB5-BC383DB7952A}" type="datetime1">
              <a:rPr lang="es-ES" smtClean="0"/>
              <a:pPr/>
              <a:t>03/03/2022</a:t>
            </a:fld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397906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53BC-CC32-4EC0-AB4D-7EEE27374DD1}" type="datetime1">
              <a:rPr lang="es-ES" smtClean="0"/>
              <a:pPr/>
              <a:t>03/03/2022</a:t>
            </a:fld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238976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C8E9-24EE-4951-B55F-E25D3010A201}" type="datetime1">
              <a:rPr lang="es-ES" smtClean="0"/>
              <a:pPr/>
              <a:t>03/03/2022</a:t>
            </a:fld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146817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5256609" y="0"/>
            <a:ext cx="388501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9" name="Rectangle 8" descr="Rectangle"/>
          <p:cNvSpPr/>
          <p:nvPr/>
        </p:nvSpPr>
        <p:spPr>
          <a:xfrm>
            <a:off x="5441751" y="228600"/>
            <a:ext cx="3514725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525" y="3200400"/>
            <a:ext cx="2949178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1"/>
            <a:ext cx="44577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24525" y="5029200"/>
            <a:ext cx="2949178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xmlns="" val="1667374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5256609" y="0"/>
            <a:ext cx="388501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9" name="Rectangle 8" descr="Rectangle"/>
          <p:cNvSpPr/>
          <p:nvPr/>
        </p:nvSpPr>
        <p:spPr>
          <a:xfrm>
            <a:off x="5441751" y="228600"/>
            <a:ext cx="3514725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6430" y="3200400"/>
            <a:ext cx="2949178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0" y="1"/>
            <a:ext cx="5256608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26430" y="5029200"/>
            <a:ext cx="2949178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xmlns="" val="2977249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9141618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0" y="99221"/>
            <a:ext cx="754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828799"/>
            <a:ext cx="6858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0100" y="6481761"/>
            <a:ext cx="588645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00850" y="6465886"/>
            <a:ext cx="8001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01EAB43-7C8D-4EFD-8CE1-9862A79FBB73}" type="datetime1">
              <a:rPr lang="es-ES" smtClean="0"/>
              <a:pPr/>
              <a:t>03/03/2022</a:t>
            </a:fld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15250" y="6481761"/>
            <a:ext cx="62865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B5B96EF-5672-483D-BB4C-73AD98011CE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mailto:trabajandoenpositivo@yahoo.es" TargetMode="External"/><Relationship Id="rId13" Type="http://schemas.openxmlformats.org/officeDocument/2006/relationships/hyperlink" Target="mailto:aranjuez@basida.org" TargetMode="External"/><Relationship Id="rId3" Type="http://schemas.openxmlformats.org/officeDocument/2006/relationships/hyperlink" Target="http://www.felgtb.org/" TargetMode="External"/><Relationship Id="rId7" Type="http://schemas.openxmlformats.org/officeDocument/2006/relationships/hyperlink" Target="http://www.colegas.lgbt/" TargetMode="External"/><Relationship Id="rId12" Type="http://schemas.openxmlformats.org/officeDocument/2006/relationships/hyperlink" Target="http://apoyopositivo.org/" TargetMode="External"/><Relationship Id="rId2" Type="http://schemas.openxmlformats.org/officeDocument/2006/relationships/hyperlink" Target="mailto:amartinperez@felgtb.org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info@colegas.lgbt" TargetMode="External"/><Relationship Id="rId11" Type="http://schemas.openxmlformats.org/officeDocument/2006/relationships/hyperlink" Target="mailto:coordinacion@apoyopositivo.org" TargetMode="External"/><Relationship Id="rId5" Type="http://schemas.openxmlformats.org/officeDocument/2006/relationships/hyperlink" Target="http://www.imaginamas.org/" TargetMode="External"/><Relationship Id="rId10" Type="http://schemas.openxmlformats.org/officeDocument/2006/relationships/hyperlink" Target="http://www.cesida.org/" TargetMode="External"/><Relationship Id="rId4" Type="http://schemas.openxmlformats.org/officeDocument/2006/relationships/hyperlink" Target="mailto:info@imaginamas.org" TargetMode="External"/><Relationship Id="rId9" Type="http://schemas.openxmlformats.org/officeDocument/2006/relationships/hyperlink" Target="mailto:gestionproyectos@cesida.org" TargetMode="External"/><Relationship Id="rId14" Type="http://schemas.openxmlformats.org/officeDocument/2006/relationships/hyperlink" Target="http://www.basida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ctrTitle"/>
          </p:nvPr>
        </p:nvSpPr>
        <p:spPr>
          <a:xfrm>
            <a:off x="179512" y="1124744"/>
            <a:ext cx="3600400" cy="3881436"/>
          </a:xfrm>
        </p:spPr>
        <p:txBody>
          <a:bodyPr>
            <a:normAutofit/>
          </a:bodyPr>
          <a:lstStyle/>
          <a:p>
            <a:r>
              <a:rPr lang="es-E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EL </a:t>
            </a:r>
            <a:r>
              <a:rPr lang="es-E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VIH</a:t>
            </a:r>
            <a:endParaRPr lang="es-E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" name="7 Subtítulo"/>
          <p:cNvSpPr>
            <a:spLocks noGrp="1"/>
          </p:cNvSpPr>
          <p:nvPr>
            <p:ph type="subTitle" idx="1"/>
          </p:nvPr>
        </p:nvSpPr>
        <p:spPr>
          <a:xfrm>
            <a:off x="469669" y="5181600"/>
            <a:ext cx="3073631" cy="407640"/>
          </a:xfrm>
        </p:spPr>
        <p:txBody>
          <a:bodyPr/>
          <a:lstStyle/>
          <a:p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Irene Parra SEGOVIA</a:t>
            </a:r>
            <a:endParaRPr lang="es-E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1.4. SÍNTOMAS  III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s-ES" dirty="0" smtClean="0">
                <a:solidFill>
                  <a:schemeClr val="accent2"/>
                </a:solidFill>
                <a:latin typeface="+mj-lt"/>
              </a:rPr>
              <a:t>Tipos de cáncer frecuentes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Linfoma. Este cáncer comienza en los glóbulos blancos. 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Sarcoma de Kaposi. (tumor de las paredes de los vasos sanguíneos)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2"/>
                </a:solidFill>
                <a:latin typeface="+mj-lt"/>
              </a:rPr>
              <a:t>Otras complicaciones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Síndrome de desgaste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Pérdida de peso significativa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Diarrea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Debilidad crónica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Fiebre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Complicaciones neurológicas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Cambios de comportamiento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Funcionamiento mental reducido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Desorientación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Falta de memoria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Depresión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Ansiedad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Dificultad para caminar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Demencia severa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Debilidad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Incapacidad para funcionar.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Enfermedad renal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Enfermedad hepática</a:t>
            </a:r>
            <a:endParaRPr lang="es-ES" sz="1800" dirty="0"/>
          </a:p>
        </p:txBody>
      </p:sp>
      <p:sp>
        <p:nvSpPr>
          <p:cNvPr id="7" name="6 CuadroTexto"/>
          <p:cNvSpPr txBox="1"/>
          <p:nvPr/>
        </p:nvSpPr>
        <p:spPr>
          <a:xfrm>
            <a:off x="8532440" y="6309320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b="1" kern="1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pPr algn="ctr"/>
              <a:t>10</a:t>
            </a:fld>
            <a:endParaRPr lang="es-ES" sz="2800" b="1" kern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1.2</a:t>
            </a:r>
            <a:r>
              <a:rPr lang="es-ES" sz="2400" dirty="0" smtClean="0"/>
              <a:t>. PROBLEMAS </a:t>
            </a:r>
            <a:r>
              <a:rPr lang="es-ES" sz="2400" dirty="0" smtClean="0"/>
              <a:t>PSICOLOGICOS GENERALES</a:t>
            </a:r>
            <a:endParaRPr lang="es-ES" sz="24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dirty="0" smtClean="0"/>
              <a:t>Depresión</a:t>
            </a: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dirty="0" smtClean="0"/>
              <a:t>Sensación de </a:t>
            </a:r>
            <a:r>
              <a:rPr lang="es-ES" dirty="0" smtClean="0"/>
              <a:t>critica</a:t>
            </a:r>
            <a:endParaRPr lang="es-ES" dirty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1">
              <a:spcBef>
                <a:spcPts val="1800"/>
              </a:spcBef>
            </a:pPr>
            <a:r>
              <a:rPr lang="es-ES" sz="1400" dirty="0" smtClean="0">
                <a:solidFill>
                  <a:schemeClr val="bg1"/>
                </a:solidFill>
              </a:rPr>
              <a:t>2.1. PROBLEMAS PSICOLOGICOS GENERALES</a:t>
            </a:r>
          </a:p>
          <a:p>
            <a:endParaRPr lang="es-ES" dirty="0"/>
          </a:p>
        </p:txBody>
      </p:sp>
      <p:pic>
        <p:nvPicPr>
          <p:cNvPr id="8196" name="Picture 4" descr="Ansiedad: qué es, síntomas y consejos para ayudar | DoctorAkí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10000" contrast="40000"/>
          </a:blip>
          <a:srcRect l="20424" r="19368"/>
          <a:stretch>
            <a:fillRect/>
          </a:stretch>
        </p:blipFill>
        <p:spPr bwMode="auto">
          <a:xfrm>
            <a:off x="6156176" y="980728"/>
            <a:ext cx="2160240" cy="23652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600" dirty="0" smtClean="0"/>
              <a:t>2. </a:t>
            </a:r>
            <a:r>
              <a:rPr lang="es-ES" sz="2600" dirty="0" smtClean="0"/>
              <a:t>PROBLEMAS </a:t>
            </a:r>
            <a:r>
              <a:rPr lang="es-ES" sz="2600" dirty="0" smtClean="0"/>
              <a:t>PSICOLOGICOS Y REACCIONES </a:t>
            </a:r>
            <a:r>
              <a:rPr lang="es-ES" sz="2600" dirty="0" smtClean="0"/>
              <a:t>EMOCIONALES DEL PACIENTE</a:t>
            </a:r>
            <a:endParaRPr lang="es-ES" sz="2600" dirty="0"/>
          </a:p>
        </p:txBody>
      </p:sp>
      <p:sp>
        <p:nvSpPr>
          <p:cNvPr id="10" name="9 Marcador de contenido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endParaRPr lang="es-ES" dirty="0"/>
          </a:p>
        </p:txBody>
      </p:sp>
      <p:sp>
        <p:nvSpPr>
          <p:cNvPr id="11" name="10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600" dirty="0" smtClean="0"/>
              <a:t>3. PRINCIPALES PREOCUPACIONES DEL PACIENTE</a:t>
            </a:r>
            <a:endParaRPr lang="es-ES" sz="2600" dirty="0"/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endParaRPr lang="es-ES" dirty="0"/>
          </a:p>
        </p:txBody>
      </p:sp>
      <p:sp>
        <p:nvSpPr>
          <p:cNvPr id="8" name="7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4. </a:t>
            </a:r>
            <a:r>
              <a:rPr lang="es-ES" dirty="0" smtClean="0"/>
              <a:t>AYUDA QUE SE PUEDE DAR DESDE LA OF O LA FH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800100" y="5181600"/>
            <a:ext cx="5829300" cy="983704"/>
          </a:xfrm>
        </p:spPr>
        <p:txBody>
          <a:bodyPr numCol="2">
            <a:normAutofit/>
          </a:bodyPr>
          <a:lstStyle/>
          <a:p>
            <a:pPr rtl="0" eaLnBrk="1" fontAlgn="auto" latinLnBrk="0" hangingPunct="1">
              <a:spcBef>
                <a:spcPts val="600"/>
              </a:spcBef>
            </a:pPr>
            <a:r>
              <a:rPr lang="es-ES" sz="1400" b="0" i="0" u="none" strike="noStrike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3.1. A TRAVÉS DE LA COMUNICACIÓN</a:t>
            </a:r>
          </a:p>
          <a:p>
            <a:pPr rtl="0" eaLnBrk="1" fontAlgn="auto" latinLnBrk="0" hangingPunct="1">
              <a:spcBef>
                <a:spcPts val="600"/>
              </a:spcBef>
            </a:pPr>
            <a:r>
              <a:rPr lang="es-ES" sz="1400" b="0" i="0" u="none" strike="noStrike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3.2. CONSEJOS SOBRE HÁBITOS</a:t>
            </a:r>
          </a:p>
          <a:p>
            <a:pPr rtl="0" eaLnBrk="1" fontAlgn="ctr" latinLnBrk="0" hangingPunct="1">
              <a:spcBef>
                <a:spcPts val="600"/>
              </a:spcBef>
            </a:pPr>
            <a:r>
              <a:rPr lang="es-ES" sz="1400" b="0" i="0" u="none" strike="noStrike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3.3. APOYO SOCIAL</a:t>
            </a:r>
            <a:endParaRPr lang="es-ES" sz="1400" b="0" i="0" u="none" strike="noStrike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5 Más"/>
          <p:cNvSpPr/>
          <p:nvPr/>
        </p:nvSpPr>
        <p:spPr>
          <a:xfrm>
            <a:off x="6732240" y="332656"/>
            <a:ext cx="2160000" cy="2160000"/>
          </a:xfrm>
          <a:prstGeom prst="mathPlus">
            <a:avLst/>
          </a:prstGeom>
          <a:solidFill>
            <a:schemeClr val="bg2"/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600" b="0" i="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4.1</a:t>
            </a:r>
            <a:r>
              <a:rPr lang="es-ES" sz="3600" b="0" i="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A TRAVÉS DE LA COMUNICACIÓN</a:t>
            </a:r>
            <a:endParaRPr lang="es-ES" sz="3600" b="1" i="1" kern="12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dirty="0" smtClean="0"/>
              <a:t>Tranquilizar al paciente: </a:t>
            </a:r>
          </a:p>
          <a:p>
            <a:pPr lvl="1"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dirty="0" smtClean="0"/>
              <a:t>Explicando la enfermedad y la medicación</a:t>
            </a:r>
          </a:p>
          <a:p>
            <a:pPr lvl="1"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dirty="0" smtClean="0"/>
              <a:t>Contando testimonios de otros pacientes sobre la enfermedad</a:t>
            </a:r>
          </a:p>
          <a:p>
            <a:pPr lvl="1">
              <a:buClr>
                <a:schemeClr val="accent1"/>
              </a:buClr>
              <a:buFont typeface="Wingdings" pitchFamily="2" charset="2"/>
              <a:buChar char="§"/>
            </a:pPr>
            <a:endParaRPr lang="es-ES" dirty="0" smtClean="0"/>
          </a:p>
        </p:txBody>
      </p:sp>
      <p:sp>
        <p:nvSpPr>
          <p:cNvPr id="4" name="3 CuadroTexto"/>
          <p:cNvSpPr txBox="1"/>
          <p:nvPr/>
        </p:nvSpPr>
        <p:spPr>
          <a:xfrm>
            <a:off x="8532440" y="6309320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b="1" kern="1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pPr algn="ctr"/>
              <a:t>15</a:t>
            </a:fld>
            <a:endParaRPr lang="es-ES" sz="2800" b="1" kern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600" b="0" i="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4.2</a:t>
            </a:r>
            <a:r>
              <a:rPr lang="es-ES" sz="3600" b="0" i="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CONSEJOS SOBRE HÁBITOS</a:t>
            </a:r>
            <a:endParaRPr lang="es-ES" sz="3600" b="1" i="1" kern="12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dirty="0" smtClean="0"/>
              <a:t>Seguir el tratamiento</a:t>
            </a:r>
          </a:p>
          <a:p>
            <a:pPr lvl="0"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dirty="0" smtClean="0"/>
              <a:t>Estilo de vida saludable</a:t>
            </a:r>
          </a:p>
          <a:p>
            <a:pPr lvl="1"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dirty="0" smtClean="0"/>
              <a:t>Haciendo ejercicio</a:t>
            </a:r>
          </a:p>
          <a:p>
            <a:pPr lvl="1"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dirty="0" smtClean="0"/>
              <a:t>Dieta ajustada a los requerimientos nutricionales del paciente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8532440" y="6309320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b="1" kern="1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pPr algn="ctr"/>
              <a:t>16</a:t>
            </a:fld>
            <a:endParaRPr lang="es-ES" sz="2800" b="1" kern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600" b="0" i="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4.3</a:t>
            </a:r>
            <a:r>
              <a:rPr lang="es-ES" sz="3600" b="0" i="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</a:t>
            </a:r>
            <a:r>
              <a:rPr lang="es-ES" sz="3600" b="0" i="0" kern="12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3600" b="0" i="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APOYO SOCIAL</a:t>
            </a:r>
            <a:endParaRPr lang="es-ES" sz="3600" b="1" i="1" kern="12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 numCol="1">
            <a:no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100" b="1" dirty="0" smtClean="0"/>
              <a:t>Federación Estatal de Lesbianas, Gais, Transexuales y Bisexuales</a:t>
            </a:r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VIH/SIDA</a:t>
            </a:r>
            <a:br>
              <a:rPr lang="es-ES" sz="1100" dirty="0" smtClean="0"/>
            </a:br>
            <a:r>
              <a:rPr lang="es-ES" sz="1100" dirty="0" smtClean="0"/>
              <a:t>C/ Infantas 40, 4º izda. - 28004 Madrid (Madrid)</a:t>
            </a:r>
            <a:br>
              <a:rPr lang="es-ES" sz="1100" dirty="0" smtClean="0"/>
            </a:br>
            <a:r>
              <a:rPr lang="es-ES" sz="1100" dirty="0" smtClean="0"/>
              <a:t>Tfno.: 913604605</a:t>
            </a:r>
            <a:br>
              <a:rPr lang="es-ES" sz="1100" dirty="0" smtClean="0"/>
            </a:br>
            <a:r>
              <a:rPr lang="es-ES" sz="1100" dirty="0" smtClean="0"/>
              <a:t>Email: </a:t>
            </a:r>
            <a:r>
              <a:rPr lang="es-ES" sz="1100" dirty="0" smtClean="0">
                <a:hlinkClick r:id="rId2"/>
              </a:rPr>
              <a:t>amartinperez@felgtb.org</a:t>
            </a:r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Web: </a:t>
            </a:r>
            <a:r>
              <a:rPr lang="es-ES" sz="1100" dirty="0" smtClean="0">
                <a:hlinkClick r:id="rId3"/>
              </a:rPr>
              <a:t>www.felgtb.org</a:t>
            </a:r>
            <a:endParaRPr lang="es-ES" sz="1100" dirty="0" smtClean="0"/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100" b="1" dirty="0" smtClean="0"/>
              <a:t>Asociación Imagina MÁS</a:t>
            </a:r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VIH/SIDA</a:t>
            </a:r>
            <a:br>
              <a:rPr lang="es-ES" sz="1100" dirty="0" smtClean="0"/>
            </a:br>
            <a:r>
              <a:rPr lang="es-ES" sz="1100" dirty="0" smtClean="0"/>
              <a:t>calle Rosario 17 - 28005 Madrid (Madrid)</a:t>
            </a:r>
            <a:br>
              <a:rPr lang="es-ES" sz="1100" dirty="0" smtClean="0"/>
            </a:br>
            <a:r>
              <a:rPr lang="es-ES" sz="1100" dirty="0" smtClean="0"/>
              <a:t>Tfno.: 91 508 47 32</a:t>
            </a:r>
            <a:br>
              <a:rPr lang="es-ES" sz="1100" dirty="0" smtClean="0"/>
            </a:br>
            <a:r>
              <a:rPr lang="es-ES" sz="1100" dirty="0" smtClean="0"/>
              <a:t>Email: </a:t>
            </a:r>
            <a:r>
              <a:rPr lang="es-ES" sz="1100" dirty="0" smtClean="0">
                <a:hlinkClick r:id="rId4"/>
              </a:rPr>
              <a:t>info@imaginamas.org</a:t>
            </a:r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Web: </a:t>
            </a:r>
            <a:r>
              <a:rPr lang="es-ES" sz="1100" dirty="0" smtClean="0">
                <a:hlinkClick r:id="rId5"/>
              </a:rPr>
              <a:t>www.imaginamas.org</a:t>
            </a:r>
            <a:endParaRPr lang="es-ES" sz="1100" dirty="0" smtClean="0"/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100" b="1" dirty="0" smtClean="0"/>
              <a:t>COLEGAS-Confederación LGBT Española</a:t>
            </a:r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VIH/SIDA</a:t>
            </a:r>
            <a:br>
              <a:rPr lang="es-ES" sz="1100" dirty="0" smtClean="0"/>
            </a:br>
            <a:r>
              <a:rPr lang="es-ES" sz="1100" dirty="0" smtClean="0"/>
              <a:t>Calle Cabestreros, 8, local izq. - 28012 Madrid (Madrid)</a:t>
            </a:r>
            <a:br>
              <a:rPr lang="es-ES" sz="1100" dirty="0" smtClean="0"/>
            </a:br>
            <a:r>
              <a:rPr lang="es-ES" sz="1100" dirty="0" smtClean="0"/>
              <a:t>Tfno.: 914388724</a:t>
            </a:r>
            <a:br>
              <a:rPr lang="es-ES" sz="1100" dirty="0" smtClean="0"/>
            </a:br>
            <a:r>
              <a:rPr lang="es-ES" sz="1100" dirty="0" smtClean="0"/>
              <a:t>Email: </a:t>
            </a:r>
            <a:r>
              <a:rPr lang="es-ES" sz="1100" dirty="0" smtClean="0">
                <a:hlinkClick r:id="rId6"/>
              </a:rPr>
              <a:t>info@colegas.lgbt</a:t>
            </a:r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Web: </a:t>
            </a:r>
            <a:r>
              <a:rPr lang="es-ES" sz="1100" dirty="0" smtClean="0">
                <a:hlinkClick r:id="rId7"/>
              </a:rPr>
              <a:t>www.colegas.lgbt</a:t>
            </a:r>
            <a:endParaRPr lang="es-ES" sz="1100" dirty="0" smtClean="0"/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100" b="1" dirty="0" smtClean="0"/>
              <a:t>Federación Trabajando en Positivo</a:t>
            </a:r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VIH/SIDA</a:t>
            </a:r>
            <a:br>
              <a:rPr lang="es-ES" sz="1100" dirty="0" smtClean="0"/>
            </a:br>
            <a:r>
              <a:rPr lang="es-ES" sz="1100" dirty="0" smtClean="0"/>
              <a:t>C/ General Ricardos, nº 148 Esc C – 1E - 28019 Madrid (Madrid)</a:t>
            </a:r>
            <a:br>
              <a:rPr lang="es-ES" sz="1100" dirty="0" smtClean="0"/>
            </a:br>
            <a:r>
              <a:rPr lang="es-ES" sz="1100" dirty="0" smtClean="0"/>
              <a:t>Tfno.: 91 472 56 48 / 660 479 148</a:t>
            </a:r>
            <a:br>
              <a:rPr lang="es-ES" sz="1100" dirty="0" smtClean="0"/>
            </a:br>
            <a:r>
              <a:rPr lang="es-ES" sz="1100" dirty="0" smtClean="0"/>
              <a:t>Email: </a:t>
            </a:r>
            <a:r>
              <a:rPr lang="es-ES" sz="1100" dirty="0" smtClean="0">
                <a:hlinkClick r:id="rId8"/>
              </a:rPr>
              <a:t>trabajandoenpositivo@yahoo.es</a:t>
            </a:r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Web: www.trabajandoenpositivo.org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100" b="1" dirty="0" smtClean="0"/>
              <a:t>Coordinadora Estatal del VIH y Sida</a:t>
            </a:r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VIH/SIDA</a:t>
            </a:r>
            <a:br>
              <a:rPr lang="es-ES" sz="1100" dirty="0" smtClean="0"/>
            </a:br>
            <a:r>
              <a:rPr lang="es-ES" sz="1100" dirty="0" smtClean="0"/>
              <a:t>Calle Orense, 25, 2ºD - 28020 Madrid (Madrid)</a:t>
            </a:r>
            <a:br>
              <a:rPr lang="es-ES" sz="1100" dirty="0" smtClean="0"/>
            </a:br>
            <a:r>
              <a:rPr lang="es-ES" sz="1100" dirty="0" smtClean="0"/>
              <a:t>Tfno.: 915223807</a:t>
            </a:r>
            <a:br>
              <a:rPr lang="es-ES" sz="1100" dirty="0" smtClean="0"/>
            </a:br>
            <a:r>
              <a:rPr lang="es-ES" sz="1100" dirty="0" smtClean="0"/>
              <a:t>Email: </a:t>
            </a:r>
            <a:r>
              <a:rPr lang="es-ES" sz="1100" dirty="0" smtClean="0">
                <a:hlinkClick r:id="rId9"/>
              </a:rPr>
              <a:t>gestionproyectos@cesida.org</a:t>
            </a:r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Web: </a:t>
            </a:r>
            <a:r>
              <a:rPr lang="es-ES" sz="1100" dirty="0" smtClean="0">
                <a:hlinkClick r:id="rId10"/>
              </a:rPr>
              <a:t>www.cesida.org</a:t>
            </a:r>
            <a:endParaRPr lang="es-ES" sz="1100" dirty="0" smtClean="0"/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100" b="1" dirty="0" smtClean="0"/>
              <a:t>Apoyo Positivo</a:t>
            </a:r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VIH/SIDA</a:t>
            </a:r>
            <a:br>
              <a:rPr lang="es-ES" sz="1100" dirty="0" smtClean="0"/>
            </a:br>
            <a:r>
              <a:rPr lang="es-ES" sz="1100" dirty="0" smtClean="0"/>
              <a:t>Avenida de Llano Castellano, 26 - 28034 Madrid (Madrid)</a:t>
            </a:r>
            <a:br>
              <a:rPr lang="es-ES" sz="1100" dirty="0" smtClean="0"/>
            </a:br>
            <a:r>
              <a:rPr lang="es-ES" sz="1100" dirty="0" smtClean="0"/>
              <a:t>Tfno.: 913581444</a:t>
            </a:r>
            <a:br>
              <a:rPr lang="es-ES" sz="1100" dirty="0" smtClean="0"/>
            </a:br>
            <a:r>
              <a:rPr lang="es-ES" sz="1100" dirty="0" smtClean="0"/>
              <a:t>Email: </a:t>
            </a:r>
            <a:r>
              <a:rPr lang="es-ES" sz="1100" dirty="0" smtClean="0">
                <a:hlinkClick r:id="rId11"/>
              </a:rPr>
              <a:t>coordinacion@apoyopositivo.org</a:t>
            </a:r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Web: </a:t>
            </a:r>
            <a:r>
              <a:rPr lang="es-ES" sz="1100" dirty="0" smtClean="0">
                <a:hlinkClick r:id="rId12"/>
              </a:rPr>
              <a:t>http://apoyopositivo.org/</a:t>
            </a:r>
            <a:endParaRPr lang="es-ES" sz="1100" dirty="0" smtClean="0"/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100" b="1" dirty="0" smtClean="0"/>
              <a:t>BASIDA</a:t>
            </a:r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VIH/SIDA</a:t>
            </a:r>
            <a:br>
              <a:rPr lang="es-ES" sz="1100" dirty="0" smtClean="0"/>
            </a:br>
            <a:r>
              <a:rPr lang="es-ES" sz="1100" dirty="0" smtClean="0"/>
              <a:t>Ctra. Antigua de Toledo Km. 9 - 28300 Aranjuez (Madrid)</a:t>
            </a:r>
            <a:br>
              <a:rPr lang="es-ES" sz="1100" dirty="0" smtClean="0"/>
            </a:br>
            <a:r>
              <a:rPr lang="es-ES" sz="1100" dirty="0" smtClean="0"/>
              <a:t>Tfno.: 918923537</a:t>
            </a:r>
            <a:br>
              <a:rPr lang="es-ES" sz="1100" dirty="0" smtClean="0"/>
            </a:br>
            <a:r>
              <a:rPr lang="es-ES" sz="1100" dirty="0" smtClean="0"/>
              <a:t>Email: </a:t>
            </a:r>
            <a:r>
              <a:rPr lang="es-ES" sz="1100" dirty="0" smtClean="0">
                <a:hlinkClick r:id="rId13"/>
              </a:rPr>
              <a:t>aranjuez@basida.org</a:t>
            </a:r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Web: </a:t>
            </a:r>
            <a:r>
              <a:rPr lang="es-ES" sz="1100" dirty="0" smtClean="0">
                <a:hlinkClick r:id="rId14"/>
              </a:rPr>
              <a:t>www.basida.org</a:t>
            </a:r>
            <a:endParaRPr lang="es-ES" sz="1100" dirty="0" smtClean="0"/>
          </a:p>
          <a:p>
            <a:pPr>
              <a:buFont typeface="Wingdings" pitchFamily="2" charset="2"/>
              <a:buChar char="§"/>
            </a:pPr>
            <a:endParaRPr lang="es-ES" sz="1100" dirty="0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12696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oper Black" pitchFamily="18" charset="0"/>
                <a:ea typeface="ＭＳ ゴシック" pitchFamily="49" charset="-128"/>
                <a:cs typeface="Times New Roman" pitchFamily="18" charset="0"/>
              </a:rPr>
              <a:t>A través de la comunicación</a:t>
            </a:r>
            <a:endParaRPr kumimoji="0" lang="es-ES" sz="1100" b="1" i="1" u="none" strike="noStrike" cap="none" normalizeH="0" baseline="0" dirty="0" smtClean="0">
              <a:ln>
                <a:noFill/>
              </a:ln>
              <a:solidFill>
                <a:srgbClr val="800000"/>
              </a:solidFill>
              <a:effectLst/>
              <a:latin typeface="Cooper Black" pitchFamily="18" charset="0"/>
              <a:ea typeface="ＭＳ ゴシック" pitchFamily="49" charset="-128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8532440" y="6309320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b="1" kern="1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pPr algn="ctr"/>
              <a:t>17</a:t>
            </a:fld>
            <a:endParaRPr lang="es-ES" sz="2800" b="1" kern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INDICE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702000" y="1828800"/>
          <a:ext cx="7740000" cy="4838160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720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None/>
                      </a:pPr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1. EL VIH, EL SIDA Y LOS PROBLEMAS PSICOLÓGICOS</a:t>
                      </a:r>
                      <a:endParaRPr lang="es-ES" sz="1400" b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s-E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lvl="1" algn="l">
                        <a:buFont typeface="Arial" pitchFamily="34" charset="0"/>
                        <a:buNone/>
                      </a:pPr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1.1. EL VIH Y EL SIDA</a:t>
                      </a:r>
                      <a:endParaRPr lang="es-E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s-E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lvl="2" algn="l">
                        <a:buFont typeface="Arial" pitchFamily="34" charset="0"/>
                        <a:buNone/>
                      </a:pPr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1.1.1. ¿QUÉ ES EL VIH?</a:t>
                      </a:r>
                      <a:endParaRPr lang="es-E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s-E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lvl="2" algn="l">
                        <a:buFont typeface="Arial" pitchFamily="34" charset="0"/>
                        <a:buNone/>
                      </a:pPr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1.1.2. ¿QUÉ ES EL SIDA?</a:t>
                      </a:r>
                      <a:endParaRPr lang="es-E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s-E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9144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1.1.3. HISTORIA</a:t>
                      </a:r>
                      <a:endParaRPr lang="es-ES" sz="1400" b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7-9</a:t>
                      </a:r>
                      <a:endParaRPr lang="es-E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lvl="2" algn="l"/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1.1.4. SÍNTOMAS</a:t>
                      </a:r>
                      <a:endParaRPr lang="es-ES" sz="1400" b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es-E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lvl="1"/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1.2. PROBLEMAS PSICOLOGICOS GENERALES</a:t>
                      </a:r>
                      <a:endParaRPr lang="es-E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s-E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2. PROBLEMAS PSICOLOGICOS DEL PACIENTE Y REACCIONES EMOCIONALES DEL PACIENTE</a:t>
                      </a:r>
                      <a:endParaRPr lang="es-E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12</a:t>
                      </a:r>
                      <a:endParaRPr lang="es-ES" sz="1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3. PRINCIPALES PREOCUPACIONES DEL PACIENTE	</a:t>
                      </a:r>
                      <a:endParaRPr lang="es-E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13</a:t>
                      </a:r>
                      <a:endParaRPr lang="es-ES" sz="1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4. AYUDA QUE SE PUEDE DAR DESDE LA OF O LA FH</a:t>
                      </a:r>
                      <a:endParaRPr lang="es-E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14</a:t>
                      </a:r>
                      <a:endParaRPr lang="es-ES" sz="1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lvl="1"/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4.1. A TRAVÉS DE LA COMUNICACIÓN</a:t>
                      </a:r>
                      <a:endParaRPr lang="es-E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15</a:t>
                      </a:r>
                      <a:endParaRPr lang="es-ES" sz="1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lvl="1" algn="l"/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4.2. CONSEJOS SOBRE HÁBITOS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ES" sz="1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lvl="1" algn="l"/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4.3. APOYO SOCIAL</a:t>
                      </a:r>
                      <a:endParaRPr lang="es-ES" sz="1400" b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ES" sz="1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8532440" y="6309320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b="1" kern="1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pPr algn="ctr"/>
              <a:t>2</a:t>
            </a:fld>
            <a:endParaRPr lang="es-ES" sz="2800" b="1" kern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400" dirty="0" smtClean="0"/>
              <a:t>1. EL VIH, EL SIDA Y LOS PROBLEMAS PSICOLÓGICOS</a:t>
            </a:r>
            <a:endParaRPr lang="es-ES" sz="4400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1.1. </a:t>
            </a:r>
            <a:r>
              <a:rPr lang="es-ES" dirty="0" smtClean="0"/>
              <a:t>EL VIH </a:t>
            </a:r>
            <a:br>
              <a:rPr lang="es-ES" dirty="0" smtClean="0"/>
            </a:br>
            <a:r>
              <a:rPr lang="es-ES" dirty="0" smtClean="0"/>
              <a:t>Y EL SIDA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half" idx="2"/>
          </p:nvPr>
        </p:nvSpPr>
        <p:spPr/>
        <p:txBody>
          <a:bodyPr numCol="2"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endParaRPr lang="es-ES" sz="1400" dirty="0" smtClean="0"/>
          </a:p>
        </p:txBody>
      </p:sp>
      <p:grpSp>
        <p:nvGrpSpPr>
          <p:cNvPr id="7" name="6 Grupo"/>
          <p:cNvGrpSpPr/>
          <p:nvPr/>
        </p:nvGrpSpPr>
        <p:grpSpPr>
          <a:xfrm>
            <a:off x="539552" y="1268760"/>
            <a:ext cx="4248472" cy="4176464"/>
            <a:chOff x="4986891" y="548680"/>
            <a:chExt cx="3697321" cy="3600400"/>
          </a:xfrm>
        </p:grpSpPr>
        <p:sp>
          <p:nvSpPr>
            <p:cNvPr id="9" name="8 Hexágono"/>
            <p:cNvSpPr>
              <a:spLocks/>
            </p:cNvSpPr>
            <p:nvPr/>
          </p:nvSpPr>
          <p:spPr>
            <a:xfrm rot="21145955">
              <a:off x="4986891" y="746250"/>
              <a:ext cx="3697321" cy="3278518"/>
            </a:xfrm>
            <a:prstGeom prst="hexagon">
              <a:avLst/>
            </a:prstGeom>
            <a:effectLst>
              <a:softEdge rad="317500"/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26630" name="Picture 6" descr="De qué sirven los retrovirus que están en genoma humano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004048" y="548680"/>
              <a:ext cx="3600400" cy="36004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1.1.1</a:t>
            </a: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¿QUÉ ES EL VIH?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Infección por retrovirus y transcripción inversa Fotografía de stock - Alamy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6778"/>
          <a:stretch>
            <a:fillRect/>
          </a:stretch>
        </p:blipFill>
        <p:spPr bwMode="auto">
          <a:xfrm>
            <a:off x="2051720" y="1700808"/>
            <a:ext cx="4464496" cy="4944467"/>
          </a:xfrm>
          <a:prstGeom prst="rect">
            <a:avLst/>
          </a:prstGeom>
          <a:noFill/>
        </p:spPr>
      </p:pic>
      <p:sp>
        <p:nvSpPr>
          <p:cNvPr id="12" name="11 CuadroTexto"/>
          <p:cNvSpPr txBox="1"/>
          <p:nvPr/>
        </p:nvSpPr>
        <p:spPr>
          <a:xfrm>
            <a:off x="8532440" y="6309320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b="1" kern="1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pPr algn="ctr"/>
              <a:t>5</a:t>
            </a:fld>
            <a:endParaRPr lang="es-ES" sz="2800" b="1" kern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1.1.2</a:t>
            </a: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¿QUÉ ES EL SIDA?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b="1" dirty="0" smtClean="0">
                <a:solidFill>
                  <a:schemeClr val="accent1"/>
                </a:solidFill>
              </a:rPr>
              <a:t>S</a:t>
            </a:r>
            <a:r>
              <a:rPr lang="es-ES" dirty="0" smtClean="0"/>
              <a:t>índrome de </a:t>
            </a:r>
            <a:r>
              <a:rPr lang="es-ES" b="1" dirty="0" smtClean="0">
                <a:solidFill>
                  <a:schemeClr val="accent1"/>
                </a:solidFill>
              </a:rPr>
              <a:t>I</a:t>
            </a:r>
            <a:r>
              <a:rPr lang="es-ES" dirty="0" smtClean="0"/>
              <a:t>nmuno</a:t>
            </a:r>
            <a:r>
              <a:rPr lang="es-ES" b="1" dirty="0" smtClean="0">
                <a:solidFill>
                  <a:schemeClr val="accent1"/>
                </a:solidFill>
              </a:rPr>
              <a:t>D</a:t>
            </a:r>
            <a:r>
              <a:rPr lang="es-ES" dirty="0" smtClean="0"/>
              <a:t>eficiencia </a:t>
            </a:r>
            <a:r>
              <a:rPr lang="es-ES" b="1" dirty="0" smtClean="0">
                <a:solidFill>
                  <a:schemeClr val="accent1"/>
                </a:solidFill>
              </a:rPr>
              <a:t>A</a:t>
            </a:r>
            <a:r>
              <a:rPr lang="es-ES" dirty="0" smtClean="0"/>
              <a:t>dquirido</a:t>
            </a: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dirty="0" smtClean="0"/>
              <a:t>Niveles de carga viral elevados</a:t>
            </a: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dirty="0" smtClean="0"/>
              <a:t>Sistema inmunológico dañado</a:t>
            </a: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dirty="0" smtClean="0"/>
              <a:t>Infecciones oportunistas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8532440" y="6309320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b="1" kern="1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pPr algn="ctr"/>
              <a:t>6</a:t>
            </a:fld>
            <a:endParaRPr lang="es-ES" sz="2800" b="1" kern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31 Rectángulo"/>
          <p:cNvSpPr/>
          <p:nvPr/>
        </p:nvSpPr>
        <p:spPr>
          <a:xfrm>
            <a:off x="3613544" y="4869160"/>
            <a:ext cx="219600" cy="648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1" name="30 Rectángulo"/>
          <p:cNvSpPr/>
          <p:nvPr/>
        </p:nvSpPr>
        <p:spPr>
          <a:xfrm>
            <a:off x="512416" y="4005064"/>
            <a:ext cx="216000" cy="648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1.1.3</a:t>
            </a:r>
            <a:r>
              <a:rPr lang="es-ES" dirty="0" smtClean="0"/>
              <a:t>. HISTORIA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8532440" y="6309320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b="1" kern="1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pPr algn="ctr"/>
              <a:t>7</a:t>
            </a:fld>
            <a:endParaRPr lang="es-ES" sz="2800" b="1" kern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291284" y="4293016"/>
            <a:ext cx="8640000" cy="720000"/>
          </a:xfrm>
          <a:prstGeom prst="roundRect">
            <a:avLst>
              <a:gd name="adj" fmla="val 39413"/>
            </a:avLst>
          </a:prstGeom>
          <a:ln w="127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1" name="20 Conector recto"/>
          <p:cNvCxnSpPr/>
          <p:nvPr/>
        </p:nvCxnSpPr>
        <p:spPr>
          <a:xfrm>
            <a:off x="3835156" y="2420888"/>
            <a:ext cx="0" cy="33121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/>
          <p:nvPr/>
        </p:nvCxnSpPr>
        <p:spPr>
          <a:xfrm>
            <a:off x="7381428" y="2780928"/>
            <a:ext cx="0" cy="22322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/>
          <p:nvPr/>
        </p:nvCxnSpPr>
        <p:spPr>
          <a:xfrm flipH="1">
            <a:off x="8931284" y="3429000"/>
            <a:ext cx="960" cy="108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"/>
          <p:cNvCxnSpPr/>
          <p:nvPr/>
        </p:nvCxnSpPr>
        <p:spPr>
          <a:xfrm>
            <a:off x="733548" y="3573016"/>
            <a:ext cx="0" cy="144016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"/>
          <p:cNvCxnSpPr/>
          <p:nvPr/>
        </p:nvCxnSpPr>
        <p:spPr>
          <a:xfrm>
            <a:off x="3392412" y="3573016"/>
            <a:ext cx="0" cy="144016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"/>
          <p:cNvCxnSpPr/>
          <p:nvPr/>
        </p:nvCxnSpPr>
        <p:spPr>
          <a:xfrm>
            <a:off x="5165308" y="3573016"/>
            <a:ext cx="0" cy="144016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"/>
          <p:cNvCxnSpPr/>
          <p:nvPr/>
        </p:nvCxnSpPr>
        <p:spPr>
          <a:xfrm>
            <a:off x="7824172" y="4293096"/>
            <a:ext cx="0" cy="14399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recto"/>
          <p:cNvCxnSpPr/>
          <p:nvPr/>
        </p:nvCxnSpPr>
        <p:spPr>
          <a:xfrm>
            <a:off x="512416" y="3573016"/>
            <a:ext cx="0" cy="144016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91 Conector recto"/>
          <p:cNvCxnSpPr/>
          <p:nvPr/>
        </p:nvCxnSpPr>
        <p:spPr>
          <a:xfrm>
            <a:off x="954680" y="4293096"/>
            <a:ext cx="0" cy="14399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92 Conector recto"/>
          <p:cNvCxnSpPr/>
          <p:nvPr/>
        </p:nvCxnSpPr>
        <p:spPr>
          <a:xfrm>
            <a:off x="1841128" y="2636912"/>
            <a:ext cx="0" cy="23762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96 Conector recto"/>
          <p:cNvCxnSpPr/>
          <p:nvPr/>
        </p:nvCxnSpPr>
        <p:spPr>
          <a:xfrm>
            <a:off x="3613544" y="4293096"/>
            <a:ext cx="0" cy="14399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101 Conector recto"/>
          <p:cNvCxnSpPr/>
          <p:nvPr/>
        </p:nvCxnSpPr>
        <p:spPr>
          <a:xfrm>
            <a:off x="6272888" y="4293096"/>
            <a:ext cx="0" cy="14399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3" name="292 Tabla"/>
          <p:cNvGraphicFramePr>
            <a:graphicFrameLocks noGrp="1"/>
          </p:cNvGraphicFramePr>
          <p:nvPr/>
        </p:nvGraphicFramePr>
        <p:xfrm>
          <a:off x="251520" y="3248960"/>
          <a:ext cx="1260000" cy="756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60000"/>
              </a:tblGrid>
              <a:tr h="288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1981 - 1982</a:t>
                      </a:r>
                      <a:endParaRPr lang="es-ES" sz="1200" dirty="0"/>
                    </a:p>
                  </a:txBody>
                  <a:tcPr anchor="ctr"/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Primeras</a:t>
                      </a:r>
                      <a:r>
                        <a:rPr lang="es-ES" sz="1200" baseline="0" dirty="0" smtClean="0"/>
                        <a:t> infecciones</a:t>
                      </a:r>
                      <a:endParaRPr lang="es-E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49" name="348 Tabla"/>
          <p:cNvGraphicFramePr>
            <a:graphicFrameLocks noGrp="1"/>
          </p:cNvGraphicFramePr>
          <p:nvPr/>
        </p:nvGraphicFramePr>
        <p:xfrm>
          <a:off x="323528" y="5373216"/>
          <a:ext cx="1260000" cy="7423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60000"/>
              </a:tblGrid>
              <a:tr h="252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1983</a:t>
                      </a:r>
                      <a:endParaRPr lang="es-ES" sz="1200" dirty="0"/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Descubrimiento del virus</a:t>
                      </a:r>
                      <a:endParaRPr lang="es-E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2" name="351 Tabla"/>
          <p:cNvGraphicFramePr>
            <a:graphicFrameLocks noGrp="1"/>
          </p:cNvGraphicFramePr>
          <p:nvPr/>
        </p:nvGraphicFramePr>
        <p:xfrm>
          <a:off x="7668344" y="3248960"/>
          <a:ext cx="1260000" cy="756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60000"/>
              </a:tblGrid>
              <a:tr h="288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2019</a:t>
                      </a:r>
                      <a:endParaRPr lang="es-ES" sz="1200" dirty="0"/>
                    </a:p>
                  </a:txBody>
                  <a:tcPr anchor="ctr"/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Paciente de Londres</a:t>
                      </a:r>
                      <a:endParaRPr lang="es-E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01" name="400 Tabla"/>
          <p:cNvGraphicFramePr>
            <a:graphicFrameLocks noGrp="1"/>
          </p:cNvGraphicFramePr>
          <p:nvPr/>
        </p:nvGraphicFramePr>
        <p:xfrm>
          <a:off x="1259632" y="2132856"/>
          <a:ext cx="1260000" cy="756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60000"/>
              </a:tblGrid>
              <a:tr h="288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1987</a:t>
                      </a:r>
                      <a:endParaRPr lang="es-ES" sz="1200" dirty="0"/>
                    </a:p>
                  </a:txBody>
                  <a:tcPr anchor="ctr"/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Primer antirretroviral</a:t>
                      </a:r>
                      <a:endParaRPr lang="es-E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02" name="401 Tabla"/>
          <p:cNvGraphicFramePr>
            <a:graphicFrameLocks noGrp="1"/>
          </p:cNvGraphicFramePr>
          <p:nvPr/>
        </p:nvGraphicFramePr>
        <p:xfrm>
          <a:off x="2699792" y="3068960"/>
          <a:ext cx="1260000" cy="936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60000"/>
              </a:tblGrid>
              <a:tr h="288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1994</a:t>
                      </a:r>
                      <a:endParaRPr lang="es-ES" sz="1200" dirty="0"/>
                    </a:p>
                  </a:txBody>
                  <a:tcPr anchor="ctr"/>
                </a:tc>
              </a:tr>
              <a:tr h="648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1º causa de muerte en EE. UU.</a:t>
                      </a:r>
                      <a:endParaRPr lang="es-E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03" name="402 Tabla"/>
          <p:cNvGraphicFramePr>
            <a:graphicFrameLocks noGrp="1"/>
          </p:cNvGraphicFramePr>
          <p:nvPr/>
        </p:nvGraphicFramePr>
        <p:xfrm>
          <a:off x="3131840" y="5373216"/>
          <a:ext cx="1260000" cy="936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60000"/>
              </a:tblGrid>
              <a:tr h="288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1995 – 1996</a:t>
                      </a:r>
                      <a:endParaRPr lang="es-ES" sz="1200" dirty="0"/>
                    </a:p>
                  </a:txBody>
                  <a:tcPr anchor="ctr"/>
                </a:tc>
              </a:tr>
              <a:tr h="648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Aparición</a:t>
                      </a:r>
                      <a:r>
                        <a:rPr lang="es-ES" sz="1200" baseline="0" dirty="0" smtClean="0"/>
                        <a:t> de nuevos medicamentos</a:t>
                      </a:r>
                      <a:endParaRPr lang="es-E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04" name="403 Tabla"/>
          <p:cNvGraphicFramePr>
            <a:graphicFrameLocks noGrp="1"/>
          </p:cNvGraphicFramePr>
          <p:nvPr/>
        </p:nvGraphicFramePr>
        <p:xfrm>
          <a:off x="3419872" y="2132856"/>
          <a:ext cx="1260000" cy="648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60000"/>
              </a:tblGrid>
              <a:tr h="288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1996</a:t>
                      </a:r>
                      <a:endParaRPr lang="es-ES" sz="1200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ONUSIDA</a:t>
                      </a:r>
                      <a:endParaRPr lang="es-E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05" name="404 Tabla"/>
          <p:cNvGraphicFramePr>
            <a:graphicFrameLocks noGrp="1"/>
          </p:cNvGraphicFramePr>
          <p:nvPr/>
        </p:nvGraphicFramePr>
        <p:xfrm>
          <a:off x="4860032" y="3356960"/>
          <a:ext cx="1260000" cy="648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60000"/>
              </a:tblGrid>
              <a:tr h="288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2002</a:t>
                      </a:r>
                      <a:endParaRPr lang="es-ES" sz="1200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Test en 20 min</a:t>
                      </a:r>
                      <a:endParaRPr lang="es-E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06" name="405 Tabla"/>
          <p:cNvGraphicFramePr>
            <a:graphicFrameLocks noGrp="1"/>
          </p:cNvGraphicFramePr>
          <p:nvPr/>
        </p:nvGraphicFramePr>
        <p:xfrm>
          <a:off x="5724128" y="5373216"/>
          <a:ext cx="1260000" cy="648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60000"/>
              </a:tblGrid>
              <a:tr h="288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2007</a:t>
                      </a:r>
                      <a:endParaRPr lang="es-ES" sz="1200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PPER</a:t>
                      </a:r>
                      <a:endParaRPr lang="es-E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07" name="406 Tabla"/>
          <p:cNvGraphicFramePr>
            <a:graphicFrameLocks noGrp="1"/>
          </p:cNvGraphicFramePr>
          <p:nvPr/>
        </p:nvGraphicFramePr>
        <p:xfrm>
          <a:off x="6372200" y="2132856"/>
          <a:ext cx="1260000" cy="756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60000"/>
              </a:tblGrid>
              <a:tr h="288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2012</a:t>
                      </a:r>
                      <a:endParaRPr lang="es-ES" sz="1200" dirty="0"/>
                    </a:p>
                  </a:txBody>
                  <a:tcPr anchor="ctr"/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Paciente de Berlín</a:t>
                      </a:r>
                      <a:endParaRPr lang="es-E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08" name="407 Tabla"/>
          <p:cNvGraphicFramePr>
            <a:graphicFrameLocks noGrp="1"/>
          </p:cNvGraphicFramePr>
          <p:nvPr/>
        </p:nvGraphicFramePr>
        <p:xfrm>
          <a:off x="7668344" y="5373216"/>
          <a:ext cx="1260000" cy="648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60000"/>
              </a:tblGrid>
              <a:tr h="288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2014</a:t>
                      </a:r>
                      <a:endParaRPr lang="es-ES" sz="1200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90 – 90 - 90</a:t>
                      </a:r>
                      <a:endParaRPr lang="es-E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1.1.4</a:t>
            </a:r>
            <a:r>
              <a:rPr lang="es-ES" dirty="0" smtClean="0"/>
              <a:t>.</a:t>
            </a:r>
            <a:r>
              <a:rPr lang="es-ES" baseline="0" dirty="0" smtClean="0"/>
              <a:t> </a:t>
            </a:r>
            <a:r>
              <a:rPr lang="es-ES" dirty="0" smtClean="0"/>
              <a:t>SÍNTOMAS  I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2"/>
                </a:solidFill>
                <a:latin typeface="+mj-lt"/>
              </a:rPr>
              <a:t>Infección primaria (VIH agudo)</a:t>
            </a:r>
            <a:endParaRPr lang="es-ES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Fiebre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Dolor de cabeza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Dolor muscular y articular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Erupción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Dolor de garganta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Llagas dolorosas en la boca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Ganglios linfáticos inflamados, principalmente, en el cuello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Diarrea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Pérdida de peso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Tos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Sudores nocturnos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endParaRPr lang="es-ES" sz="1800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2"/>
                </a:solidFill>
                <a:latin typeface="+mj-lt"/>
              </a:rPr>
              <a:t>Infección por el VIH sintomática</a:t>
            </a:r>
          </a:p>
        </p:txBody>
      </p:sp>
      <p:sp>
        <p:nvSpPr>
          <p:cNvPr id="7" name="6 Marcador de contenido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Fiebre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Fatiga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Ganglios linfáticos inflamados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Diarrea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Pérdida de peso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Candidiasis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Herpes zóster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Neumonía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endParaRPr lang="es-ES" sz="1800" dirty="0"/>
          </a:p>
        </p:txBody>
      </p:sp>
      <p:sp>
        <p:nvSpPr>
          <p:cNvPr id="8" name="7 CuadroTexto"/>
          <p:cNvSpPr txBox="1"/>
          <p:nvPr/>
        </p:nvSpPr>
        <p:spPr>
          <a:xfrm>
            <a:off x="8532440" y="6309320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b="1" kern="1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pPr algn="ctr"/>
              <a:t>8</a:t>
            </a:fld>
            <a:endParaRPr lang="es-ES" sz="2800" b="1" kern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1.4. SÍNTOMAS  II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2"/>
                </a:solidFill>
                <a:latin typeface="+mj-lt"/>
              </a:rPr>
              <a:t>SIDA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Sudores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Escalofríos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Fiebre recurrente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Diarrea crónica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Ganglios linfáticos inflamados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Manchas blancas persistentes o lesiones inusuales en la lengua o la boca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Fatiga persistente, sin causa aparente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Debilidad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Pérdida de peso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Erupciones cutáneas o bultos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sz="2400" i="0" kern="1200" cap="none" baseline="0" dirty="0" smtClean="0">
                <a:solidFill>
                  <a:schemeClr val="accent2"/>
                </a:solidFill>
                <a:latin typeface="+mj-lt"/>
                <a:ea typeface="+mn-ea"/>
                <a:cs typeface="+mn-cs"/>
              </a:rPr>
              <a:t>Infecciones frecuentes</a:t>
            </a:r>
            <a:endParaRPr lang="es-ES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Neumonía por Pneumocystis carinii (un tipo de hongo)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Candidiasis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Tuberculosis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Citomegalovirus (virus</a:t>
            </a:r>
            <a:r>
              <a:rPr lang="es-ES" sz="1800" baseline="0" dirty="0" smtClean="0"/>
              <a:t> del herpes común</a:t>
            </a:r>
            <a:r>
              <a:rPr lang="es-ES" sz="1800" dirty="0" smtClean="0"/>
              <a:t>)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Meningitis criptocócica (fúngica)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Toxoplasmosis (infección del parasito Toxoplasma gondii)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enfermedades cardíacas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convulsiones</a:t>
            </a:r>
            <a:endParaRPr lang="es-ES" sz="1800" dirty="0"/>
          </a:p>
        </p:txBody>
      </p:sp>
      <p:sp>
        <p:nvSpPr>
          <p:cNvPr id="7" name="6 CuadroTexto"/>
          <p:cNvSpPr txBox="1"/>
          <p:nvPr/>
        </p:nvSpPr>
        <p:spPr>
          <a:xfrm>
            <a:off x="8532440" y="6309320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b="1" kern="1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pPr algn="ctr"/>
              <a:t>9</a:t>
            </a:fld>
            <a:endParaRPr lang="es-ES" sz="2800" b="1" kern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cal Design 16x9">
  <a:themeElements>
    <a:clrScheme name="Rojo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800000"/>
      </a:accent1>
      <a:accent2>
        <a:srgbClr val="990000"/>
      </a:accent2>
      <a:accent3>
        <a:srgbClr val="CC0000"/>
      </a:accent3>
      <a:accent4>
        <a:srgbClr val="FF0000"/>
      </a:accent4>
      <a:accent5>
        <a:srgbClr val="FF3300"/>
      </a:accent5>
      <a:accent6>
        <a:srgbClr val="FF6600"/>
      </a:accent6>
      <a:hlink>
        <a:srgbClr val="3C3C3C"/>
      </a:hlink>
      <a:folHlink>
        <a:srgbClr val="656367"/>
      </a:folHlink>
    </a:clrScheme>
    <a:fontScheme name="Coper-Bahnschrift">
      <a:majorFont>
        <a:latin typeface="Cooper Black"/>
        <a:ea typeface=""/>
        <a:cs typeface=""/>
      </a:majorFont>
      <a:minorFont>
        <a:latin typeface="Bahnschrif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tf02901024_win32</Template>
  <TotalTime>10624</TotalTime>
  <Words>539</Words>
  <Application>Microsoft Office PowerPoint</Application>
  <PresentationFormat>Presentación en pantalla (4:3)</PresentationFormat>
  <Paragraphs>164</Paragraphs>
  <Slides>17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Medical Design 16x9</vt:lpstr>
      <vt:lpstr>EL VIH</vt:lpstr>
      <vt:lpstr>INDICE</vt:lpstr>
      <vt:lpstr>1. EL VIH, EL SIDA Y LOS PROBLEMAS PSICOLÓGICOS</vt:lpstr>
      <vt:lpstr>1.1. EL VIH  Y EL SIDA</vt:lpstr>
      <vt:lpstr>1.1.1. ¿QUÉ ES EL VIH?</vt:lpstr>
      <vt:lpstr>1.1.2. ¿QUÉ ES EL SIDA?</vt:lpstr>
      <vt:lpstr>1.1.3. HISTORIA</vt:lpstr>
      <vt:lpstr>1.1.4. SÍNTOMAS  I</vt:lpstr>
      <vt:lpstr>1.4. SÍNTOMAS  II</vt:lpstr>
      <vt:lpstr>1.4. SÍNTOMAS  III</vt:lpstr>
      <vt:lpstr>1.2. PROBLEMAS PSICOLOGICOS GENERALES</vt:lpstr>
      <vt:lpstr>2. PROBLEMAS PSICOLOGICOS Y REACCIONES EMOCIONALES DEL PACIENTE</vt:lpstr>
      <vt:lpstr>3. PRINCIPALES PREOCUPACIONES DEL PACIENTE</vt:lpstr>
      <vt:lpstr>4. AYUDA QUE SE PUEDE DAR DESDE LA OF O LA FH</vt:lpstr>
      <vt:lpstr>4.1. A TRAVÉS DE LA COMUNICACIÓN</vt:lpstr>
      <vt:lpstr>4.2. CONSEJOS SOBRE HÁBITOS</vt:lpstr>
      <vt:lpstr>4.3. APOYO SOCIAL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Reacciones en situaciones de emergencia y Apoyo psicológico y autocontrol en Primeros auxilios</dc:title>
  <dc:creator>daniel.parra.segovia@gmail.com</dc:creator>
  <cp:lastModifiedBy>Irene Parra Segovia</cp:lastModifiedBy>
  <cp:revision>48</cp:revision>
  <dcterms:created xsi:type="dcterms:W3CDTF">2020-04-25T18:03:57Z</dcterms:created>
  <dcterms:modified xsi:type="dcterms:W3CDTF">2022-03-03T13:00:02Z</dcterms:modified>
</cp:coreProperties>
</file>