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0" r:id="rId1"/>
  </p:sldMasterIdLst>
  <p:notesMasterIdLst>
    <p:notesMasterId r:id="rId18"/>
  </p:notesMasterIdLst>
  <p:sldIdLst>
    <p:sldId id="256" r:id="rId2"/>
    <p:sldId id="274" r:id="rId3"/>
    <p:sldId id="288" r:id="rId4"/>
    <p:sldId id="276" r:id="rId5"/>
    <p:sldId id="272" r:id="rId6"/>
    <p:sldId id="277" r:id="rId7"/>
    <p:sldId id="287" r:id="rId8"/>
    <p:sldId id="284" r:id="rId9"/>
    <p:sldId id="285" r:id="rId10"/>
    <p:sldId id="286" r:id="rId11"/>
    <p:sldId id="275" r:id="rId12"/>
    <p:sldId id="289" r:id="rId13"/>
    <p:sldId id="280" r:id="rId14"/>
    <p:sldId id="281" r:id="rId15"/>
    <p:sldId id="282" r:id="rId16"/>
    <p:sldId id="283" r:id="rId1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FECB4D8-DB02-4DC6-A0A2-4F2EBAE1DC90}" styleName="Estilo medio 1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Estilo claro 2 - Acento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Estilo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57" autoAdjust="0"/>
    <p:restoredTop sz="86379" autoAdjust="0"/>
  </p:normalViewPr>
  <p:slideViewPr>
    <p:cSldViewPr>
      <p:cViewPr varScale="1">
        <p:scale>
          <a:sx n="63" d="100"/>
          <a:sy n="63" d="100"/>
        </p:scale>
        <p:origin x="-954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936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EAEDC3-400F-4930-8678-0729ADE89590}" type="datetimeFigureOut">
              <a:rPr lang="es-ES" smtClean="0"/>
              <a:pPr/>
              <a:t>09/03/2022</a:t>
            </a:fld>
            <a:endParaRPr lang="es-ES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27B07B-BA4C-400C-A455-D30D623D0E42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27B07B-BA4C-400C-A455-D30D623D0E42}" type="slidenum">
              <a:rPr lang="es-ES" smtClean="0"/>
              <a:pPr/>
              <a:t>2</a:t>
            </a:fld>
            <a:endParaRPr lang="es-E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27B07B-BA4C-400C-A455-D30D623D0E42}" type="slidenum">
              <a:rPr lang="es-ES" smtClean="0"/>
              <a:pPr/>
              <a:t>14</a:t>
            </a:fld>
            <a:endParaRPr lang="es-E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669" y="1828800"/>
            <a:ext cx="3073631" cy="317738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9669" y="5181600"/>
            <a:ext cx="3073631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/>
          </a:p>
        </p:txBody>
      </p:sp>
      <p:pic>
        <p:nvPicPr>
          <p:cNvPr id="7" name="Picture 6" descr="EKG lin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3891516" y="-1"/>
            <a:ext cx="5250103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988627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 xmlns="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EAB43-7C8D-4EFD-8CE1-9862A79FBB73}" type="datetime1">
              <a:rPr lang="es-ES" smtClean="0"/>
              <a:pPr/>
              <a:t>09/03/2022</a:t>
            </a:fld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B96EF-5672-483D-BB4C-73AD98011CE5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24771542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7486650" y="0"/>
            <a:ext cx="165735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43800" y="457201"/>
            <a:ext cx="1543051" cy="59436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1"/>
            <a:ext cx="6800850" cy="5943599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EAB43-7C8D-4EFD-8CE1-9862A79FBB73}" type="datetime1">
              <a:rPr lang="es-ES" smtClean="0"/>
              <a:pPr/>
              <a:t>09/03/2022</a:t>
            </a:fld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B96EF-5672-483D-BB4C-73AD98011CE5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2524635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8941" y="1436921"/>
            <a:ext cx="4268010" cy="1517356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   </a:t>
            </a:r>
            <a:endParaRPr lang="ru-RU" dirty="0"/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xmlns="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89695" y="5096663"/>
            <a:ext cx="3275648" cy="949829"/>
          </a:xfrm>
        </p:spPr>
        <p:txBody>
          <a:bodyPr>
            <a:noAutofit/>
          </a:bodyPr>
          <a:lstStyle>
            <a:lvl1pPr marL="0" indent="0" algn="l">
              <a:buNone/>
              <a:defRPr sz="2800" b="0" i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Month</a:t>
            </a:r>
            <a:br>
              <a:rPr lang="en-US" dirty="0"/>
            </a:br>
            <a:r>
              <a:rPr lang="en-US" dirty="0"/>
              <a:t>20XX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xmlns="" id="{2A3D73F7-77EC-4576-B541-20C032F462D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9694" y="3425364"/>
            <a:ext cx="2721975" cy="949829"/>
          </a:xfrm>
        </p:spPr>
        <p:txBody>
          <a:bodyPr>
            <a:normAutofit/>
          </a:bodyPr>
          <a:lstStyle>
            <a:lvl1pPr marL="0" indent="0">
              <a:buNone/>
              <a:defRPr sz="2800" b="1" i="0"/>
            </a:lvl1pPr>
          </a:lstStyle>
          <a:p>
            <a:pPr lvl="0"/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Tagline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xmlns="" id="{8C7B70A1-A813-470C-A829-7CC44559C94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461215" y="1"/>
            <a:ext cx="5689443" cy="5949573"/>
          </a:xfrm>
          <a:custGeom>
            <a:avLst/>
            <a:gdLst>
              <a:gd name="connsiteX0" fmla="*/ 6933229 w 7577047"/>
              <a:gd name="connsiteY0" fmla="*/ 0 h 5937736"/>
              <a:gd name="connsiteX1" fmla="*/ 7577047 w 7577047"/>
              <a:gd name="connsiteY1" fmla="*/ 0 h 5937736"/>
              <a:gd name="connsiteX2" fmla="*/ 6304235 w 7577047"/>
              <a:gd name="connsiteY2" fmla="*/ 626666 h 5937736"/>
              <a:gd name="connsiteX3" fmla="*/ 6159164 w 7577047"/>
              <a:gd name="connsiteY3" fmla="*/ 891545 h 5937736"/>
              <a:gd name="connsiteX4" fmla="*/ 6161282 w 7577047"/>
              <a:gd name="connsiteY4" fmla="*/ 898006 h 5937736"/>
              <a:gd name="connsiteX5" fmla="*/ 6459895 w 7577047"/>
              <a:gd name="connsiteY5" fmla="*/ 944306 h 5937736"/>
              <a:gd name="connsiteX6" fmla="*/ 7577047 w 7577047"/>
              <a:gd name="connsiteY6" fmla="*/ 395166 h 5937736"/>
              <a:gd name="connsiteX7" fmla="*/ 7577047 w 7577047"/>
              <a:gd name="connsiteY7" fmla="*/ 3249617 h 5937736"/>
              <a:gd name="connsiteX8" fmla="*/ 2564157 w 7577047"/>
              <a:gd name="connsiteY8" fmla="*/ 5723977 h 5937736"/>
              <a:gd name="connsiteX9" fmla="*/ 233491 w 7577047"/>
              <a:gd name="connsiteY9" fmla="*/ 4932570 h 5937736"/>
              <a:gd name="connsiteX10" fmla="*/ 213372 w 7577047"/>
              <a:gd name="connsiteY10" fmla="*/ 4891653 h 5937736"/>
              <a:gd name="connsiteX11" fmla="*/ 1004379 w 7577047"/>
              <a:gd name="connsiteY11" fmla="*/ 2559423 h 5937736"/>
              <a:gd name="connsiteX12" fmla="*/ 2132121 w 7577047"/>
              <a:gd name="connsiteY12" fmla="*/ 2002747 h 5937736"/>
              <a:gd name="connsiteX13" fmla="*/ 2176595 w 7577047"/>
              <a:gd name="connsiteY13" fmla="*/ 2037202 h 5937736"/>
              <a:gd name="connsiteX14" fmla="*/ 2467796 w 7577047"/>
              <a:gd name="connsiteY14" fmla="*/ 2127649 h 5937736"/>
              <a:gd name="connsiteX15" fmla="*/ 2781234 w 7577047"/>
              <a:gd name="connsiteY15" fmla="*/ 2046893 h 5937736"/>
              <a:gd name="connsiteX0" fmla="*/ 6948025 w 7577047"/>
              <a:gd name="connsiteY0" fmla="*/ 0 h 5949573"/>
              <a:gd name="connsiteX1" fmla="*/ 7577047 w 7577047"/>
              <a:gd name="connsiteY1" fmla="*/ 11837 h 5949573"/>
              <a:gd name="connsiteX2" fmla="*/ 6304235 w 7577047"/>
              <a:gd name="connsiteY2" fmla="*/ 638503 h 5949573"/>
              <a:gd name="connsiteX3" fmla="*/ 6159164 w 7577047"/>
              <a:gd name="connsiteY3" fmla="*/ 903382 h 5949573"/>
              <a:gd name="connsiteX4" fmla="*/ 6161282 w 7577047"/>
              <a:gd name="connsiteY4" fmla="*/ 909843 h 5949573"/>
              <a:gd name="connsiteX5" fmla="*/ 6459895 w 7577047"/>
              <a:gd name="connsiteY5" fmla="*/ 956143 h 5949573"/>
              <a:gd name="connsiteX6" fmla="*/ 7577047 w 7577047"/>
              <a:gd name="connsiteY6" fmla="*/ 407003 h 5949573"/>
              <a:gd name="connsiteX7" fmla="*/ 7577047 w 7577047"/>
              <a:gd name="connsiteY7" fmla="*/ 3261454 h 5949573"/>
              <a:gd name="connsiteX8" fmla="*/ 2564157 w 7577047"/>
              <a:gd name="connsiteY8" fmla="*/ 5735814 h 5949573"/>
              <a:gd name="connsiteX9" fmla="*/ 233491 w 7577047"/>
              <a:gd name="connsiteY9" fmla="*/ 4944407 h 5949573"/>
              <a:gd name="connsiteX10" fmla="*/ 213372 w 7577047"/>
              <a:gd name="connsiteY10" fmla="*/ 4903490 h 5949573"/>
              <a:gd name="connsiteX11" fmla="*/ 1004379 w 7577047"/>
              <a:gd name="connsiteY11" fmla="*/ 2571260 h 5949573"/>
              <a:gd name="connsiteX12" fmla="*/ 2132121 w 7577047"/>
              <a:gd name="connsiteY12" fmla="*/ 2014584 h 5949573"/>
              <a:gd name="connsiteX13" fmla="*/ 2176595 w 7577047"/>
              <a:gd name="connsiteY13" fmla="*/ 2049039 h 5949573"/>
              <a:gd name="connsiteX14" fmla="*/ 2467796 w 7577047"/>
              <a:gd name="connsiteY14" fmla="*/ 2139486 h 5949573"/>
              <a:gd name="connsiteX15" fmla="*/ 2781234 w 7577047"/>
              <a:gd name="connsiteY15" fmla="*/ 2058730 h 5949573"/>
              <a:gd name="connsiteX16" fmla="*/ 6948025 w 7577047"/>
              <a:gd name="connsiteY16" fmla="*/ 0 h 5949573"/>
              <a:gd name="connsiteX0" fmla="*/ 6948025 w 7580006"/>
              <a:gd name="connsiteY0" fmla="*/ 0 h 5949573"/>
              <a:gd name="connsiteX1" fmla="*/ 7580006 w 7580006"/>
              <a:gd name="connsiteY1" fmla="*/ 0 h 5949573"/>
              <a:gd name="connsiteX2" fmla="*/ 6304235 w 7580006"/>
              <a:gd name="connsiteY2" fmla="*/ 638503 h 5949573"/>
              <a:gd name="connsiteX3" fmla="*/ 6159164 w 7580006"/>
              <a:gd name="connsiteY3" fmla="*/ 903382 h 5949573"/>
              <a:gd name="connsiteX4" fmla="*/ 6161282 w 7580006"/>
              <a:gd name="connsiteY4" fmla="*/ 909843 h 5949573"/>
              <a:gd name="connsiteX5" fmla="*/ 6459895 w 7580006"/>
              <a:gd name="connsiteY5" fmla="*/ 956143 h 5949573"/>
              <a:gd name="connsiteX6" fmla="*/ 7577047 w 7580006"/>
              <a:gd name="connsiteY6" fmla="*/ 407003 h 5949573"/>
              <a:gd name="connsiteX7" fmla="*/ 7577047 w 7580006"/>
              <a:gd name="connsiteY7" fmla="*/ 3261454 h 5949573"/>
              <a:gd name="connsiteX8" fmla="*/ 2564157 w 7580006"/>
              <a:gd name="connsiteY8" fmla="*/ 5735814 h 5949573"/>
              <a:gd name="connsiteX9" fmla="*/ 233491 w 7580006"/>
              <a:gd name="connsiteY9" fmla="*/ 4944407 h 5949573"/>
              <a:gd name="connsiteX10" fmla="*/ 213372 w 7580006"/>
              <a:gd name="connsiteY10" fmla="*/ 4903490 h 5949573"/>
              <a:gd name="connsiteX11" fmla="*/ 1004379 w 7580006"/>
              <a:gd name="connsiteY11" fmla="*/ 2571260 h 5949573"/>
              <a:gd name="connsiteX12" fmla="*/ 2132121 w 7580006"/>
              <a:gd name="connsiteY12" fmla="*/ 2014584 h 5949573"/>
              <a:gd name="connsiteX13" fmla="*/ 2176595 w 7580006"/>
              <a:gd name="connsiteY13" fmla="*/ 2049039 h 5949573"/>
              <a:gd name="connsiteX14" fmla="*/ 2467796 w 7580006"/>
              <a:gd name="connsiteY14" fmla="*/ 2139486 h 5949573"/>
              <a:gd name="connsiteX15" fmla="*/ 2781234 w 7580006"/>
              <a:gd name="connsiteY15" fmla="*/ 2058730 h 5949573"/>
              <a:gd name="connsiteX16" fmla="*/ 6948025 w 7580006"/>
              <a:gd name="connsiteY16" fmla="*/ 0 h 5949573"/>
              <a:gd name="connsiteX0" fmla="*/ 6948025 w 7585924"/>
              <a:gd name="connsiteY0" fmla="*/ 0 h 5949573"/>
              <a:gd name="connsiteX1" fmla="*/ 7585924 w 7585924"/>
              <a:gd name="connsiteY1" fmla="*/ 0 h 5949573"/>
              <a:gd name="connsiteX2" fmla="*/ 6304235 w 7585924"/>
              <a:gd name="connsiteY2" fmla="*/ 638503 h 5949573"/>
              <a:gd name="connsiteX3" fmla="*/ 6159164 w 7585924"/>
              <a:gd name="connsiteY3" fmla="*/ 903382 h 5949573"/>
              <a:gd name="connsiteX4" fmla="*/ 6161282 w 7585924"/>
              <a:gd name="connsiteY4" fmla="*/ 909843 h 5949573"/>
              <a:gd name="connsiteX5" fmla="*/ 6459895 w 7585924"/>
              <a:gd name="connsiteY5" fmla="*/ 956143 h 5949573"/>
              <a:gd name="connsiteX6" fmla="*/ 7577047 w 7585924"/>
              <a:gd name="connsiteY6" fmla="*/ 407003 h 5949573"/>
              <a:gd name="connsiteX7" fmla="*/ 7577047 w 7585924"/>
              <a:gd name="connsiteY7" fmla="*/ 3261454 h 5949573"/>
              <a:gd name="connsiteX8" fmla="*/ 2564157 w 7585924"/>
              <a:gd name="connsiteY8" fmla="*/ 5735814 h 5949573"/>
              <a:gd name="connsiteX9" fmla="*/ 233491 w 7585924"/>
              <a:gd name="connsiteY9" fmla="*/ 4944407 h 5949573"/>
              <a:gd name="connsiteX10" fmla="*/ 213372 w 7585924"/>
              <a:gd name="connsiteY10" fmla="*/ 4903490 h 5949573"/>
              <a:gd name="connsiteX11" fmla="*/ 1004379 w 7585924"/>
              <a:gd name="connsiteY11" fmla="*/ 2571260 h 5949573"/>
              <a:gd name="connsiteX12" fmla="*/ 2132121 w 7585924"/>
              <a:gd name="connsiteY12" fmla="*/ 2014584 h 5949573"/>
              <a:gd name="connsiteX13" fmla="*/ 2176595 w 7585924"/>
              <a:gd name="connsiteY13" fmla="*/ 2049039 h 5949573"/>
              <a:gd name="connsiteX14" fmla="*/ 2467796 w 7585924"/>
              <a:gd name="connsiteY14" fmla="*/ 2139486 h 5949573"/>
              <a:gd name="connsiteX15" fmla="*/ 2781234 w 7585924"/>
              <a:gd name="connsiteY15" fmla="*/ 2058730 h 5949573"/>
              <a:gd name="connsiteX16" fmla="*/ 6948025 w 7585924"/>
              <a:gd name="connsiteY16" fmla="*/ 0 h 5949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585924" h="5949573">
                <a:moveTo>
                  <a:pt x="6948025" y="0"/>
                </a:moveTo>
                <a:lnTo>
                  <a:pt x="7585924" y="0"/>
                </a:lnTo>
                <a:lnTo>
                  <a:pt x="6304235" y="638503"/>
                </a:lnTo>
                <a:cubicBezTo>
                  <a:pt x="6304235" y="638503"/>
                  <a:pt x="6082923" y="747254"/>
                  <a:pt x="6159164" y="903382"/>
                </a:cubicBezTo>
                <a:lnTo>
                  <a:pt x="6161282" y="909843"/>
                </a:lnTo>
                <a:cubicBezTo>
                  <a:pt x="6161282" y="909843"/>
                  <a:pt x="6239641" y="1064894"/>
                  <a:pt x="6459895" y="956143"/>
                </a:cubicBezTo>
                <a:lnTo>
                  <a:pt x="7577047" y="407003"/>
                </a:lnTo>
                <a:lnTo>
                  <a:pt x="7577047" y="3261454"/>
                </a:lnTo>
                <a:lnTo>
                  <a:pt x="2564157" y="5735814"/>
                </a:lnTo>
                <a:cubicBezTo>
                  <a:pt x="1003320" y="6506764"/>
                  <a:pt x="233491" y="4944407"/>
                  <a:pt x="233491" y="4944407"/>
                </a:cubicBezTo>
                <a:lnTo>
                  <a:pt x="213372" y="4903490"/>
                </a:lnTo>
                <a:cubicBezTo>
                  <a:pt x="-556457" y="3341133"/>
                  <a:pt x="1004379" y="2571260"/>
                  <a:pt x="1004379" y="2571260"/>
                </a:cubicBezTo>
                <a:lnTo>
                  <a:pt x="2132121" y="2014584"/>
                </a:lnTo>
                <a:cubicBezTo>
                  <a:pt x="2145886" y="2026428"/>
                  <a:pt x="2160712" y="2038272"/>
                  <a:pt x="2176595" y="2049039"/>
                </a:cubicBezTo>
                <a:cubicBezTo>
                  <a:pt x="2245424" y="2096416"/>
                  <a:pt x="2342844" y="2139486"/>
                  <a:pt x="2467796" y="2139486"/>
                </a:cubicBezTo>
                <a:cubicBezTo>
                  <a:pt x="2557803" y="2139486"/>
                  <a:pt x="2661577" y="2117951"/>
                  <a:pt x="2781234" y="2058730"/>
                </a:cubicBezTo>
                <a:lnTo>
                  <a:pt x="6948025" y="0"/>
                </a:lnTo>
                <a:close/>
              </a:path>
            </a:pathLst>
          </a:custGeom>
          <a:noFill/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s-ES" dirty="0" smtClean="0"/>
              <a:t>Haga clic en el icono para agregar una imagen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966819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50BF8-0F61-4B41-AE18-8505AAD88DEF}" type="datetime1">
              <a:rPr lang="es-ES" smtClean="0"/>
              <a:pPr/>
              <a:t>09/03/2022</a:t>
            </a:fld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B96EF-5672-483D-BB4C-73AD98011CE5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31124441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cabezado de secció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198834" y="228600"/>
            <a:ext cx="874395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1828800"/>
            <a:ext cx="5829300" cy="317738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0100" y="5181600"/>
            <a:ext cx="5829300" cy="685800"/>
          </a:xfrm>
        </p:spPr>
        <p:txBody>
          <a:bodyPr>
            <a:normAutofit/>
          </a:bodyPr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xmlns="" val="35067780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0100" y="1825625"/>
            <a:ext cx="360045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43450" y="1825625"/>
            <a:ext cx="360045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E0C83-1215-4122-BF87-F61F327EFDF6}" type="datetime1">
              <a:rPr lang="es-ES" smtClean="0"/>
              <a:pPr/>
              <a:t>09/03/2022</a:t>
            </a:fld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B96EF-5672-483D-BB4C-73AD98011CE5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40445679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0100" y="1828799"/>
            <a:ext cx="360045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0100" y="2590800"/>
            <a:ext cx="360045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43450" y="1828799"/>
            <a:ext cx="360045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43450" y="2590800"/>
            <a:ext cx="360045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62985-032F-43DA-AAB5-BC383DB7952A}" type="datetime1">
              <a:rPr lang="es-ES" smtClean="0"/>
              <a:pPr/>
              <a:t>09/03/2022</a:t>
            </a:fld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B96EF-5672-483D-BB4C-73AD98011CE5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33979065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053BC-CC32-4EC0-AB4D-7EEE27374DD1}" type="datetime1">
              <a:rPr lang="es-ES" smtClean="0"/>
              <a:pPr/>
              <a:t>09/03/2022</a:t>
            </a:fld>
            <a:endParaRPr 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B96EF-5672-483D-BB4C-73AD98011CE5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32389767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7C8E9-24EE-4951-B55F-E25D3010A201}" type="datetime1">
              <a:rPr lang="es-ES" smtClean="0"/>
              <a:pPr/>
              <a:t>09/03/2022</a:t>
            </a:fld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B96EF-5672-483D-BB4C-73AD98011CE5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2146817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5256609" y="0"/>
            <a:ext cx="388501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9" name="Rectangle 8" descr="Rectangle"/>
          <p:cNvSpPr/>
          <p:nvPr/>
        </p:nvSpPr>
        <p:spPr>
          <a:xfrm>
            <a:off x="5441751" y="228600"/>
            <a:ext cx="3514725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4525" y="3200400"/>
            <a:ext cx="2949178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1"/>
            <a:ext cx="4457700" cy="5943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24525" y="5029200"/>
            <a:ext cx="2949178" cy="13716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xmlns="" val="16673741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5256609" y="0"/>
            <a:ext cx="388501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9" name="Rectangle 8" descr="Rectangle"/>
          <p:cNvSpPr/>
          <p:nvPr/>
        </p:nvSpPr>
        <p:spPr>
          <a:xfrm>
            <a:off x="5441751" y="228600"/>
            <a:ext cx="3514725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6430" y="3200400"/>
            <a:ext cx="2949178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0" y="1"/>
            <a:ext cx="5256608" cy="6857999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 smtClean="0"/>
              <a:t>Haga clic en el icono para agregar una imagen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26430" y="5029200"/>
            <a:ext cx="2949178" cy="137464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xmlns="" val="29772497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d bar" descr="Red bar"/>
          <p:cNvSpPr/>
          <p:nvPr/>
        </p:nvSpPr>
        <p:spPr>
          <a:xfrm>
            <a:off x="1" y="1"/>
            <a:ext cx="9141618" cy="1524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0100" y="99221"/>
            <a:ext cx="754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1828799"/>
            <a:ext cx="6858000" cy="4572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0100" y="6481761"/>
            <a:ext cx="588645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00850" y="6465886"/>
            <a:ext cx="8001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101EAB43-7C8D-4EFD-8CE1-9862A79FBB73}" type="datetime1">
              <a:rPr lang="es-ES" smtClean="0"/>
              <a:pPr/>
              <a:t>09/03/2022</a:t>
            </a:fld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15250" y="6481761"/>
            <a:ext cx="62865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DB5B96EF-5672-483D-BB4C-73AD98011CE5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68680" indent="-182563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5156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23444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1732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0020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8308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mailto:trabajandoenpositivo@yahoo.es" TargetMode="External"/><Relationship Id="rId13" Type="http://schemas.openxmlformats.org/officeDocument/2006/relationships/hyperlink" Target="mailto:aranjuez@basida.org" TargetMode="External"/><Relationship Id="rId3" Type="http://schemas.openxmlformats.org/officeDocument/2006/relationships/hyperlink" Target="http://www.felgtb.org/" TargetMode="External"/><Relationship Id="rId7" Type="http://schemas.openxmlformats.org/officeDocument/2006/relationships/hyperlink" Target="http://www.colegas.lgbt/" TargetMode="External"/><Relationship Id="rId12" Type="http://schemas.openxmlformats.org/officeDocument/2006/relationships/hyperlink" Target="http://apoyopositivo.org/" TargetMode="External"/><Relationship Id="rId2" Type="http://schemas.openxmlformats.org/officeDocument/2006/relationships/hyperlink" Target="mailto:amartinperez@felgtb.org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mailto:info@colegas.lgbt" TargetMode="External"/><Relationship Id="rId11" Type="http://schemas.openxmlformats.org/officeDocument/2006/relationships/hyperlink" Target="mailto:coordinacion@apoyopositivo.org" TargetMode="External"/><Relationship Id="rId5" Type="http://schemas.openxmlformats.org/officeDocument/2006/relationships/hyperlink" Target="http://www.imaginamas.org/" TargetMode="External"/><Relationship Id="rId10" Type="http://schemas.openxmlformats.org/officeDocument/2006/relationships/hyperlink" Target="http://www.cesida.org/" TargetMode="External"/><Relationship Id="rId4" Type="http://schemas.openxmlformats.org/officeDocument/2006/relationships/hyperlink" Target="mailto:info@imaginamas.org" TargetMode="External"/><Relationship Id="rId9" Type="http://schemas.openxmlformats.org/officeDocument/2006/relationships/hyperlink" Target="mailto:gestionproyectos@cesida.org" TargetMode="External"/><Relationship Id="rId14" Type="http://schemas.openxmlformats.org/officeDocument/2006/relationships/hyperlink" Target="http://www.basida.or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ctrTitle"/>
          </p:nvPr>
        </p:nvSpPr>
        <p:spPr>
          <a:xfrm>
            <a:off x="179512" y="1124744"/>
            <a:ext cx="3600400" cy="3881436"/>
          </a:xfrm>
        </p:spPr>
        <p:txBody>
          <a:bodyPr>
            <a:normAutofit/>
          </a:bodyPr>
          <a:lstStyle/>
          <a:p>
            <a:r>
              <a:rPr lang="es-E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EL VIH</a:t>
            </a:r>
            <a:endParaRPr lang="es-E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" name="7 Subtítulo"/>
          <p:cNvSpPr>
            <a:spLocks noGrp="1"/>
          </p:cNvSpPr>
          <p:nvPr>
            <p:ph type="subTitle" idx="1"/>
          </p:nvPr>
        </p:nvSpPr>
        <p:spPr>
          <a:xfrm>
            <a:off x="469669" y="5181600"/>
            <a:ext cx="3073631" cy="407640"/>
          </a:xfrm>
        </p:spPr>
        <p:txBody>
          <a:bodyPr/>
          <a:lstStyle/>
          <a:p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Irene Parra SEGOVIA</a:t>
            </a:r>
            <a:endParaRPr lang="es-E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1.4. SÍNTOMAS  III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s-ES" dirty="0" smtClean="0">
                <a:solidFill>
                  <a:schemeClr val="accent2"/>
                </a:solidFill>
                <a:latin typeface="+mj-lt"/>
              </a:rPr>
              <a:t>Tipos de cáncer frecuentes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800" dirty="0" smtClean="0"/>
              <a:t>Linfoma. Este cáncer comienza en los glóbulos blancos. </a:t>
            </a:r>
          </a:p>
          <a:p>
            <a:pPr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800" dirty="0" smtClean="0"/>
              <a:t>Sarcoma de Kaposi. (tumor de las paredes de los vasos sanguíneos)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accent2"/>
                </a:solidFill>
                <a:latin typeface="+mj-lt"/>
              </a:rPr>
              <a:t>Otras complicaciones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800" dirty="0" smtClean="0"/>
              <a:t>Síndrome de desgaste</a:t>
            </a:r>
          </a:p>
          <a:p>
            <a:pPr lvl="1"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400" dirty="0" smtClean="0"/>
              <a:t>Pérdida de peso significativa</a:t>
            </a:r>
          </a:p>
          <a:p>
            <a:pPr lvl="1"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400" dirty="0" smtClean="0"/>
              <a:t>Diarrea</a:t>
            </a:r>
          </a:p>
          <a:p>
            <a:pPr lvl="1"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400" dirty="0" smtClean="0"/>
              <a:t>Debilidad crónica</a:t>
            </a:r>
          </a:p>
          <a:p>
            <a:pPr lvl="1"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400" dirty="0" smtClean="0"/>
              <a:t>Fiebre</a:t>
            </a:r>
          </a:p>
          <a:p>
            <a:pPr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800" dirty="0" smtClean="0"/>
              <a:t>Complicaciones neurológicas</a:t>
            </a:r>
          </a:p>
          <a:p>
            <a:pPr lvl="1"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400" dirty="0" smtClean="0"/>
              <a:t>Cambios de comportamiento</a:t>
            </a:r>
          </a:p>
          <a:p>
            <a:pPr lvl="1"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400" dirty="0" smtClean="0"/>
              <a:t>Funcionamiento mental reducido</a:t>
            </a:r>
          </a:p>
          <a:p>
            <a:pPr lvl="1"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400" dirty="0" smtClean="0"/>
              <a:t>Desorientación</a:t>
            </a:r>
          </a:p>
          <a:p>
            <a:pPr lvl="1"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400" dirty="0" smtClean="0"/>
              <a:t>Falta de memoria</a:t>
            </a:r>
          </a:p>
          <a:p>
            <a:pPr lvl="1"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400" dirty="0" smtClean="0"/>
              <a:t>Depresión</a:t>
            </a:r>
          </a:p>
          <a:p>
            <a:pPr lvl="1"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400" dirty="0" smtClean="0"/>
              <a:t>Ansiedad</a:t>
            </a:r>
          </a:p>
          <a:p>
            <a:pPr lvl="1"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400" dirty="0" smtClean="0"/>
              <a:t>Dificultad para caminar</a:t>
            </a:r>
          </a:p>
          <a:p>
            <a:pPr lvl="1"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400" dirty="0" smtClean="0"/>
              <a:t>Demencia severa</a:t>
            </a:r>
          </a:p>
          <a:p>
            <a:pPr lvl="1"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400" dirty="0" smtClean="0"/>
              <a:t>Debilidad</a:t>
            </a:r>
          </a:p>
          <a:p>
            <a:pPr lvl="1"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400" dirty="0" smtClean="0"/>
              <a:t>Incapacidad para funcionar.</a:t>
            </a:r>
          </a:p>
          <a:p>
            <a:pPr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800" dirty="0" smtClean="0"/>
              <a:t>Enfermedad renal</a:t>
            </a:r>
          </a:p>
          <a:p>
            <a:pPr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800" dirty="0" smtClean="0"/>
              <a:t>Enfermedad hepática</a:t>
            </a:r>
            <a:endParaRPr lang="es-ES" sz="1800" dirty="0"/>
          </a:p>
        </p:txBody>
      </p:sp>
      <p:sp>
        <p:nvSpPr>
          <p:cNvPr id="7" name="6 CuadroTexto"/>
          <p:cNvSpPr txBox="1"/>
          <p:nvPr/>
        </p:nvSpPr>
        <p:spPr>
          <a:xfrm>
            <a:off x="8532440" y="6309320"/>
            <a:ext cx="611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FBC0280-1112-4173-896C-F6A97D0AED77}" type="slidenum">
              <a:rPr lang="es-ES" sz="2800" b="1" kern="10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pPr algn="ctr"/>
              <a:t>10</a:t>
            </a:fld>
            <a:endParaRPr lang="es-ES" sz="2800" b="1" kern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400" dirty="0" smtClean="0"/>
              <a:t>1.2. PROBLEMAS PSICOLOGICOS GENERALES</a:t>
            </a:r>
            <a:endParaRPr lang="es-ES" sz="2400" dirty="0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dirty="0" smtClean="0"/>
              <a:t>Depresión</a:t>
            </a:r>
          </a:p>
          <a:p>
            <a:pPr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dirty="0" smtClean="0"/>
              <a:t>Sensación de critica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1">
              <a:spcBef>
                <a:spcPts val="1800"/>
              </a:spcBef>
            </a:pPr>
            <a:r>
              <a:rPr lang="es-ES" sz="1400" dirty="0" smtClean="0">
                <a:solidFill>
                  <a:schemeClr val="bg1"/>
                </a:solidFill>
              </a:rPr>
              <a:t>2.1. PROBLEMAS PSICOLOGICOS GENERALES</a:t>
            </a:r>
          </a:p>
          <a:p>
            <a:endParaRPr lang="es-ES" dirty="0"/>
          </a:p>
        </p:txBody>
      </p:sp>
      <p:pic>
        <p:nvPicPr>
          <p:cNvPr id="8196" name="Picture 4" descr="Ansiedad: qué es, síntomas y consejos para ayudar | DoctorAkí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lum bright="-10000" contrast="40000"/>
          </a:blip>
          <a:srcRect l="20424" r="19368"/>
          <a:stretch>
            <a:fillRect/>
          </a:stretch>
        </p:blipFill>
        <p:spPr bwMode="auto">
          <a:xfrm>
            <a:off x="6156176" y="980728"/>
            <a:ext cx="2160240" cy="236521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title"/>
          </p:nvPr>
        </p:nvSpPr>
        <p:spPr>
          <a:xfrm>
            <a:off x="251520" y="99221"/>
            <a:ext cx="4176464" cy="1325563"/>
          </a:xfrm>
        </p:spPr>
        <p:txBody>
          <a:bodyPr>
            <a:noAutofit/>
          </a:bodyPr>
          <a:lstStyle/>
          <a:p>
            <a:r>
              <a:rPr lang="es-ES" sz="2000" dirty="0" smtClean="0"/>
              <a:t>2. PROBLEMAS PSICOLOGICOS Y REACCIONES EMOCIONALES DEL PACIENTE</a:t>
            </a:r>
            <a:endParaRPr lang="es-ES" sz="2000" dirty="0"/>
          </a:p>
        </p:txBody>
      </p:sp>
      <p:sp>
        <p:nvSpPr>
          <p:cNvPr id="6" name="5 Marcador de contenido"/>
          <p:cNvSpPr>
            <a:spLocks noGrp="1"/>
          </p:cNvSpPr>
          <p:nvPr>
            <p:ph sz="half" idx="2"/>
          </p:nvPr>
        </p:nvSpPr>
        <p:spPr>
          <a:xfrm>
            <a:off x="800100" y="1844824"/>
            <a:ext cx="3600450" cy="4556009"/>
          </a:xfrm>
        </p:spPr>
        <p:txBody>
          <a:bodyPr/>
          <a:lstStyle/>
          <a:p>
            <a:r>
              <a:rPr lang="es-ES" dirty="0" smtClean="0"/>
              <a:t>P</a:t>
            </a:r>
            <a:r>
              <a:rPr lang="es-ES" dirty="0" smtClean="0"/>
              <a:t>osible </a:t>
            </a:r>
            <a:r>
              <a:rPr lang="es-ES" dirty="0" smtClean="0"/>
              <a:t>estado depresivo.</a:t>
            </a:r>
          </a:p>
          <a:p>
            <a:endParaRPr lang="es-ES" dirty="0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4"/>
          </p:nvPr>
        </p:nvSpPr>
        <p:spPr>
          <a:xfrm>
            <a:off x="4743450" y="1844824"/>
            <a:ext cx="3600450" cy="4556009"/>
          </a:xfrm>
        </p:spPr>
        <p:txBody>
          <a:bodyPr/>
          <a:lstStyle/>
          <a:p>
            <a:r>
              <a:rPr lang="es-ES" dirty="0" smtClean="0"/>
              <a:t>No </a:t>
            </a:r>
            <a:r>
              <a:rPr lang="es-ES" dirty="0" smtClean="0"/>
              <a:t>tenemos información sobre las preocupaciones del paciente</a:t>
            </a:r>
            <a:endParaRPr lang="es-ES" dirty="0"/>
          </a:p>
        </p:txBody>
      </p:sp>
      <p:sp>
        <p:nvSpPr>
          <p:cNvPr id="14" name="7 Título"/>
          <p:cNvSpPr txBox="1">
            <a:spLocks/>
          </p:cNvSpPr>
          <p:nvPr/>
        </p:nvSpPr>
        <p:spPr>
          <a:xfrm>
            <a:off x="4716016" y="99221"/>
            <a:ext cx="417646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s-ES" sz="20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3. PRINCIPALES PREOCUPACIONES DEL PACIENTE</a:t>
            </a: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4. AYUDA QUE SE PUEDE DAR DESDE LA OF O LA FH</a:t>
            </a:r>
            <a:endParaRPr lang="es-ES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idx="1"/>
          </p:nvPr>
        </p:nvSpPr>
        <p:spPr>
          <a:xfrm>
            <a:off x="800100" y="5181600"/>
            <a:ext cx="5829300" cy="983704"/>
          </a:xfrm>
        </p:spPr>
        <p:txBody>
          <a:bodyPr numCol="2">
            <a:normAutofit/>
          </a:bodyPr>
          <a:lstStyle/>
          <a:p>
            <a:pPr rtl="0" eaLnBrk="1" fontAlgn="auto" latinLnBrk="0" hangingPunct="1">
              <a:spcBef>
                <a:spcPts val="600"/>
              </a:spcBef>
            </a:pPr>
            <a:r>
              <a:rPr lang="es-ES" sz="1400" b="0" i="0" u="none" strike="noStrike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3.1. A TRAVÉS DE LA COMUNICACIÓN</a:t>
            </a:r>
          </a:p>
          <a:p>
            <a:pPr rtl="0" eaLnBrk="1" fontAlgn="auto" latinLnBrk="0" hangingPunct="1">
              <a:spcBef>
                <a:spcPts val="600"/>
              </a:spcBef>
            </a:pPr>
            <a:r>
              <a:rPr lang="es-ES" sz="1400" b="0" i="0" u="none" strike="noStrike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3.2. CONSEJOS SOBRE HÁBITOS</a:t>
            </a:r>
          </a:p>
          <a:p>
            <a:pPr rtl="0" eaLnBrk="1" fontAlgn="ctr" latinLnBrk="0" hangingPunct="1">
              <a:spcBef>
                <a:spcPts val="600"/>
              </a:spcBef>
            </a:pPr>
            <a:r>
              <a:rPr lang="es-ES" sz="1400" b="0" i="0" u="none" strike="noStrike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3.3. APOYO SOCIAL</a:t>
            </a:r>
            <a:endParaRPr lang="es-ES" sz="1400" b="0" i="0" u="none" strike="noStrike" kern="1200" cap="all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5 Más"/>
          <p:cNvSpPr/>
          <p:nvPr/>
        </p:nvSpPr>
        <p:spPr>
          <a:xfrm>
            <a:off x="6732240" y="332656"/>
            <a:ext cx="2160000" cy="2160000"/>
          </a:xfrm>
          <a:prstGeom prst="mathPlus">
            <a:avLst/>
          </a:prstGeom>
          <a:solidFill>
            <a:schemeClr val="bg2"/>
          </a:solidFill>
          <a:ln>
            <a:noFill/>
          </a:ln>
          <a:effectLst>
            <a:softEdge rad="1270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3600" b="0" i="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4.1. A TRAVÉS DE LA COMUNICACIÓN</a:t>
            </a:r>
            <a:endParaRPr lang="es-ES" sz="3600" b="1" i="1" kern="1200" dirty="0" smtClean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dirty="0" smtClean="0"/>
              <a:t>Tranquilizar al paciente: </a:t>
            </a:r>
          </a:p>
          <a:p>
            <a:pPr lvl="1"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dirty="0" smtClean="0"/>
              <a:t>Explicando la enfermedad y la medicación</a:t>
            </a:r>
          </a:p>
          <a:p>
            <a:pPr lvl="1"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dirty="0" smtClean="0"/>
              <a:t>Contando testimonios de otros pacientes sobre la enfermedad</a:t>
            </a:r>
          </a:p>
          <a:p>
            <a:pPr lvl="1">
              <a:buClr>
                <a:schemeClr val="accent1"/>
              </a:buClr>
              <a:buFont typeface="Wingdings" pitchFamily="2" charset="2"/>
              <a:buChar char="§"/>
            </a:pPr>
            <a:endParaRPr lang="es-ES" dirty="0" smtClean="0"/>
          </a:p>
        </p:txBody>
      </p:sp>
      <p:sp>
        <p:nvSpPr>
          <p:cNvPr id="4" name="3 CuadroTexto"/>
          <p:cNvSpPr txBox="1"/>
          <p:nvPr/>
        </p:nvSpPr>
        <p:spPr>
          <a:xfrm>
            <a:off x="8532440" y="6309320"/>
            <a:ext cx="611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FBC0280-1112-4173-896C-F6A97D0AED77}" type="slidenum">
              <a:rPr lang="es-ES" sz="2800" b="1" kern="10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pPr algn="ctr"/>
              <a:t>14</a:t>
            </a:fld>
            <a:endParaRPr lang="es-ES" sz="2800" b="1" kern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3600" b="0" i="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4.2. CONSEJOS SOBRE HÁBITOS</a:t>
            </a:r>
            <a:endParaRPr lang="es-ES" sz="3600" b="1" i="1" kern="1200" dirty="0" smtClean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dirty="0" smtClean="0"/>
              <a:t>Seguir el tratamiento</a:t>
            </a:r>
          </a:p>
          <a:p>
            <a:pPr lvl="0"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dirty="0" smtClean="0"/>
              <a:t>Estilo de vida saludable</a:t>
            </a:r>
          </a:p>
          <a:p>
            <a:pPr lvl="1"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dirty="0" smtClean="0"/>
              <a:t>Haciendo ejercicio</a:t>
            </a:r>
          </a:p>
          <a:p>
            <a:pPr lvl="1"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dirty="0" smtClean="0"/>
              <a:t>Dieta ajustada a los requerimientos nutricionales del paciente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8532440" y="6309320"/>
            <a:ext cx="611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FBC0280-1112-4173-896C-F6A97D0AED77}" type="slidenum">
              <a:rPr lang="es-ES" sz="2800" b="1" kern="10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pPr algn="ctr"/>
              <a:t>15</a:t>
            </a:fld>
            <a:endParaRPr lang="es-ES" sz="2800" b="1" kern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3600" b="0" i="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4.3.</a:t>
            </a:r>
            <a:r>
              <a:rPr lang="es-ES" sz="3600" b="0" i="0" kern="120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sz="3600" b="0" i="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APOYO SOCIAL</a:t>
            </a:r>
            <a:endParaRPr lang="es-ES" sz="3600" b="1" i="1" kern="1200" dirty="0" smtClean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/>
        <p:txBody>
          <a:bodyPr numCol="1">
            <a:noAutofit/>
          </a:bodyPr>
          <a:lstStyle/>
          <a:p>
            <a:pPr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100" b="1" dirty="0" smtClean="0"/>
              <a:t>Federación Estatal de Lesbianas, Gais, Transexuales y Bisexuales</a:t>
            </a:r>
            <a:r>
              <a:rPr lang="es-ES" sz="1100" dirty="0" smtClean="0"/>
              <a:t/>
            </a:r>
            <a:br>
              <a:rPr lang="es-ES" sz="1100" dirty="0" smtClean="0"/>
            </a:br>
            <a:r>
              <a:rPr lang="es-ES" sz="1100" dirty="0" smtClean="0"/>
              <a:t>VIH/SIDA</a:t>
            </a:r>
            <a:br>
              <a:rPr lang="es-ES" sz="1100" dirty="0" smtClean="0"/>
            </a:br>
            <a:r>
              <a:rPr lang="es-ES" sz="1100" dirty="0" smtClean="0"/>
              <a:t>C/ Infantas 40, 4º izda. - 28004 Madrid (Madrid)</a:t>
            </a:r>
            <a:br>
              <a:rPr lang="es-ES" sz="1100" dirty="0" smtClean="0"/>
            </a:br>
            <a:r>
              <a:rPr lang="es-ES" sz="1100" dirty="0" smtClean="0"/>
              <a:t>Tfno.: 913604605</a:t>
            </a:r>
            <a:br>
              <a:rPr lang="es-ES" sz="1100" dirty="0" smtClean="0"/>
            </a:br>
            <a:r>
              <a:rPr lang="es-ES" sz="1100" dirty="0" smtClean="0"/>
              <a:t>Email: </a:t>
            </a:r>
            <a:r>
              <a:rPr lang="es-ES" sz="1100" dirty="0" smtClean="0">
                <a:hlinkClick r:id="rId2"/>
              </a:rPr>
              <a:t>amartinperez@felgtb.org</a:t>
            </a:r>
            <a:r>
              <a:rPr lang="es-ES" sz="1100" dirty="0" smtClean="0"/>
              <a:t/>
            </a:r>
            <a:br>
              <a:rPr lang="es-ES" sz="1100" dirty="0" smtClean="0"/>
            </a:br>
            <a:r>
              <a:rPr lang="es-ES" sz="1100" dirty="0" smtClean="0"/>
              <a:t>Web: </a:t>
            </a:r>
            <a:r>
              <a:rPr lang="es-ES" sz="1100" dirty="0" smtClean="0">
                <a:hlinkClick r:id="rId3"/>
              </a:rPr>
              <a:t>www.felgtb.org</a:t>
            </a:r>
            <a:endParaRPr lang="es-ES" sz="1100" dirty="0" smtClean="0"/>
          </a:p>
          <a:p>
            <a:pPr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100" b="1" dirty="0" smtClean="0"/>
              <a:t>Asociación Imagina MÁS</a:t>
            </a:r>
            <a:r>
              <a:rPr lang="es-ES" sz="1100" dirty="0" smtClean="0"/>
              <a:t/>
            </a:r>
            <a:br>
              <a:rPr lang="es-ES" sz="1100" dirty="0" smtClean="0"/>
            </a:br>
            <a:r>
              <a:rPr lang="es-ES" sz="1100" dirty="0" smtClean="0"/>
              <a:t>VIH/SIDA</a:t>
            </a:r>
            <a:br>
              <a:rPr lang="es-ES" sz="1100" dirty="0" smtClean="0"/>
            </a:br>
            <a:r>
              <a:rPr lang="es-ES" sz="1100" dirty="0" smtClean="0"/>
              <a:t>calle Rosario 17 - 28005 Madrid (Madrid)</a:t>
            </a:r>
            <a:br>
              <a:rPr lang="es-ES" sz="1100" dirty="0" smtClean="0"/>
            </a:br>
            <a:r>
              <a:rPr lang="es-ES" sz="1100" dirty="0" smtClean="0"/>
              <a:t>Tfno.: 91 508 47 32</a:t>
            </a:r>
            <a:br>
              <a:rPr lang="es-ES" sz="1100" dirty="0" smtClean="0"/>
            </a:br>
            <a:r>
              <a:rPr lang="es-ES" sz="1100" dirty="0" smtClean="0"/>
              <a:t>Email: </a:t>
            </a:r>
            <a:r>
              <a:rPr lang="es-ES" sz="1100" dirty="0" smtClean="0">
                <a:hlinkClick r:id="rId4"/>
              </a:rPr>
              <a:t>info@imaginamas.org</a:t>
            </a:r>
            <a:r>
              <a:rPr lang="es-ES" sz="1100" dirty="0" smtClean="0"/>
              <a:t/>
            </a:r>
            <a:br>
              <a:rPr lang="es-ES" sz="1100" dirty="0" smtClean="0"/>
            </a:br>
            <a:r>
              <a:rPr lang="es-ES" sz="1100" dirty="0" smtClean="0"/>
              <a:t>Web: </a:t>
            </a:r>
            <a:r>
              <a:rPr lang="es-ES" sz="1100" dirty="0" smtClean="0">
                <a:hlinkClick r:id="rId5"/>
              </a:rPr>
              <a:t>www.imaginamas.org</a:t>
            </a:r>
            <a:endParaRPr lang="es-ES" sz="1100" dirty="0" smtClean="0"/>
          </a:p>
          <a:p>
            <a:pPr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100" b="1" dirty="0" smtClean="0"/>
              <a:t>COLEGAS-Confederación LGBT Española</a:t>
            </a:r>
            <a:r>
              <a:rPr lang="es-ES" sz="1100" dirty="0" smtClean="0"/>
              <a:t/>
            </a:r>
            <a:br>
              <a:rPr lang="es-ES" sz="1100" dirty="0" smtClean="0"/>
            </a:br>
            <a:r>
              <a:rPr lang="es-ES" sz="1100" dirty="0" smtClean="0"/>
              <a:t>VIH/SIDA</a:t>
            </a:r>
            <a:br>
              <a:rPr lang="es-ES" sz="1100" dirty="0" smtClean="0"/>
            </a:br>
            <a:r>
              <a:rPr lang="es-ES" sz="1100" dirty="0" smtClean="0"/>
              <a:t>Calle Cabestreros, 8, local izq. - 28012 Madrid (Madrid)</a:t>
            </a:r>
            <a:br>
              <a:rPr lang="es-ES" sz="1100" dirty="0" smtClean="0"/>
            </a:br>
            <a:r>
              <a:rPr lang="es-ES" sz="1100" dirty="0" smtClean="0"/>
              <a:t>Tfno.: 914388724</a:t>
            </a:r>
            <a:br>
              <a:rPr lang="es-ES" sz="1100" dirty="0" smtClean="0"/>
            </a:br>
            <a:r>
              <a:rPr lang="es-ES" sz="1100" dirty="0" smtClean="0"/>
              <a:t>Email: </a:t>
            </a:r>
            <a:r>
              <a:rPr lang="es-ES" sz="1100" dirty="0" smtClean="0">
                <a:hlinkClick r:id="rId6"/>
              </a:rPr>
              <a:t>info@colegas.lgbt</a:t>
            </a:r>
            <a:r>
              <a:rPr lang="es-ES" sz="1100" dirty="0" smtClean="0"/>
              <a:t/>
            </a:r>
            <a:br>
              <a:rPr lang="es-ES" sz="1100" dirty="0" smtClean="0"/>
            </a:br>
            <a:r>
              <a:rPr lang="es-ES" sz="1100" dirty="0" smtClean="0"/>
              <a:t>Web: </a:t>
            </a:r>
            <a:r>
              <a:rPr lang="es-ES" sz="1100" dirty="0" smtClean="0">
                <a:hlinkClick r:id="rId7"/>
              </a:rPr>
              <a:t>www.colegas.lgbt</a:t>
            </a:r>
            <a:endParaRPr lang="es-ES" sz="1100" dirty="0" smtClean="0"/>
          </a:p>
          <a:p>
            <a:pPr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100" b="1" dirty="0" smtClean="0"/>
              <a:t>Federación Trabajando en Positivo</a:t>
            </a:r>
            <a:r>
              <a:rPr lang="es-ES" sz="1100" dirty="0" smtClean="0"/>
              <a:t/>
            </a:r>
            <a:br>
              <a:rPr lang="es-ES" sz="1100" dirty="0" smtClean="0"/>
            </a:br>
            <a:r>
              <a:rPr lang="es-ES" sz="1100" dirty="0" smtClean="0"/>
              <a:t>VIH/SIDA</a:t>
            </a:r>
            <a:br>
              <a:rPr lang="es-ES" sz="1100" dirty="0" smtClean="0"/>
            </a:br>
            <a:r>
              <a:rPr lang="es-ES" sz="1100" dirty="0" smtClean="0"/>
              <a:t>C/ General Ricardos, nº 148 Esc C – 1E - 28019 Madrid (Madrid)</a:t>
            </a:r>
            <a:br>
              <a:rPr lang="es-ES" sz="1100" dirty="0" smtClean="0"/>
            </a:br>
            <a:r>
              <a:rPr lang="es-ES" sz="1100" dirty="0" smtClean="0"/>
              <a:t>Tfno.: 91 472 56 48 / 660 479 148</a:t>
            </a:r>
            <a:br>
              <a:rPr lang="es-ES" sz="1100" dirty="0" smtClean="0"/>
            </a:br>
            <a:r>
              <a:rPr lang="es-ES" sz="1100" dirty="0" smtClean="0"/>
              <a:t>Email: </a:t>
            </a:r>
            <a:r>
              <a:rPr lang="es-ES" sz="1100" dirty="0" smtClean="0">
                <a:hlinkClick r:id="rId8"/>
              </a:rPr>
              <a:t>trabajandoenpositivo@yahoo.es</a:t>
            </a:r>
            <a:r>
              <a:rPr lang="es-ES" sz="1100" dirty="0" smtClean="0"/>
              <a:t/>
            </a:r>
            <a:br>
              <a:rPr lang="es-ES" sz="1100" dirty="0" smtClean="0"/>
            </a:br>
            <a:r>
              <a:rPr lang="es-ES" sz="1100" dirty="0" smtClean="0"/>
              <a:t>Web: www.trabajandoenpositivo.org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100" b="1" dirty="0" smtClean="0"/>
              <a:t>Coordinadora Estatal del VIH y Sida</a:t>
            </a:r>
            <a:r>
              <a:rPr lang="es-ES" sz="1100" dirty="0" smtClean="0"/>
              <a:t/>
            </a:r>
            <a:br>
              <a:rPr lang="es-ES" sz="1100" dirty="0" smtClean="0"/>
            </a:br>
            <a:r>
              <a:rPr lang="es-ES" sz="1100" dirty="0" smtClean="0"/>
              <a:t>VIH/SIDA</a:t>
            </a:r>
            <a:br>
              <a:rPr lang="es-ES" sz="1100" dirty="0" smtClean="0"/>
            </a:br>
            <a:r>
              <a:rPr lang="es-ES" sz="1100" dirty="0" smtClean="0"/>
              <a:t>Calle Orense, 25, 2ºD - 28020 Madrid (Madrid)</a:t>
            </a:r>
            <a:br>
              <a:rPr lang="es-ES" sz="1100" dirty="0" smtClean="0"/>
            </a:br>
            <a:r>
              <a:rPr lang="es-ES" sz="1100" dirty="0" smtClean="0"/>
              <a:t>Tfno.: 915223807</a:t>
            </a:r>
            <a:br>
              <a:rPr lang="es-ES" sz="1100" dirty="0" smtClean="0"/>
            </a:br>
            <a:r>
              <a:rPr lang="es-ES" sz="1100" dirty="0" smtClean="0"/>
              <a:t>Email: </a:t>
            </a:r>
            <a:r>
              <a:rPr lang="es-ES" sz="1100" dirty="0" smtClean="0">
                <a:hlinkClick r:id="rId9"/>
              </a:rPr>
              <a:t>gestionproyectos@cesida.org</a:t>
            </a:r>
            <a:r>
              <a:rPr lang="es-ES" sz="1100" dirty="0" smtClean="0"/>
              <a:t/>
            </a:r>
            <a:br>
              <a:rPr lang="es-ES" sz="1100" dirty="0" smtClean="0"/>
            </a:br>
            <a:r>
              <a:rPr lang="es-ES" sz="1100" dirty="0" smtClean="0"/>
              <a:t>Web: </a:t>
            </a:r>
            <a:r>
              <a:rPr lang="es-ES" sz="1100" dirty="0" smtClean="0">
                <a:hlinkClick r:id="rId10"/>
              </a:rPr>
              <a:t>www.cesida.org</a:t>
            </a:r>
            <a:endParaRPr lang="es-ES" sz="1100" dirty="0" smtClean="0"/>
          </a:p>
          <a:p>
            <a:pPr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100" b="1" dirty="0" smtClean="0"/>
              <a:t>Apoyo Positivo</a:t>
            </a:r>
            <a:r>
              <a:rPr lang="es-ES" sz="1100" dirty="0" smtClean="0"/>
              <a:t/>
            </a:r>
            <a:br>
              <a:rPr lang="es-ES" sz="1100" dirty="0" smtClean="0"/>
            </a:br>
            <a:r>
              <a:rPr lang="es-ES" sz="1100" dirty="0" smtClean="0"/>
              <a:t>VIH/SIDA</a:t>
            </a:r>
            <a:br>
              <a:rPr lang="es-ES" sz="1100" dirty="0" smtClean="0"/>
            </a:br>
            <a:r>
              <a:rPr lang="es-ES" sz="1100" dirty="0" smtClean="0"/>
              <a:t>Avenida de Llano Castellano, 26 - 28034 Madrid (Madrid)</a:t>
            </a:r>
            <a:br>
              <a:rPr lang="es-ES" sz="1100" dirty="0" smtClean="0"/>
            </a:br>
            <a:r>
              <a:rPr lang="es-ES" sz="1100" dirty="0" smtClean="0"/>
              <a:t>Tfno.: 913581444</a:t>
            </a:r>
            <a:br>
              <a:rPr lang="es-ES" sz="1100" dirty="0" smtClean="0"/>
            </a:br>
            <a:r>
              <a:rPr lang="es-ES" sz="1100" dirty="0" smtClean="0"/>
              <a:t>Email: </a:t>
            </a:r>
            <a:r>
              <a:rPr lang="es-ES" sz="1100" dirty="0" smtClean="0">
                <a:hlinkClick r:id="rId11"/>
              </a:rPr>
              <a:t>coordinacion@apoyopositivo.org</a:t>
            </a:r>
            <a:r>
              <a:rPr lang="es-ES" sz="1100" dirty="0" smtClean="0"/>
              <a:t/>
            </a:r>
            <a:br>
              <a:rPr lang="es-ES" sz="1100" dirty="0" smtClean="0"/>
            </a:br>
            <a:r>
              <a:rPr lang="es-ES" sz="1100" dirty="0" smtClean="0"/>
              <a:t>Web: </a:t>
            </a:r>
            <a:r>
              <a:rPr lang="es-ES" sz="1100" dirty="0" smtClean="0">
                <a:hlinkClick r:id="rId12"/>
              </a:rPr>
              <a:t>http://apoyopositivo.org/</a:t>
            </a:r>
            <a:endParaRPr lang="es-ES" sz="1100" dirty="0" smtClean="0"/>
          </a:p>
          <a:p>
            <a:pPr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100" b="1" dirty="0" smtClean="0"/>
              <a:t>BASIDA</a:t>
            </a:r>
            <a:r>
              <a:rPr lang="es-ES" sz="1100" dirty="0" smtClean="0"/>
              <a:t/>
            </a:r>
            <a:br>
              <a:rPr lang="es-ES" sz="1100" dirty="0" smtClean="0"/>
            </a:br>
            <a:r>
              <a:rPr lang="es-ES" sz="1100" dirty="0" smtClean="0"/>
              <a:t>VIH/SIDA</a:t>
            </a:r>
            <a:br>
              <a:rPr lang="es-ES" sz="1100" dirty="0" smtClean="0"/>
            </a:br>
            <a:r>
              <a:rPr lang="es-ES" sz="1100" dirty="0" smtClean="0"/>
              <a:t>Ctra. Antigua de Toledo Km. 9 - 28300 Aranjuez (Madrid)</a:t>
            </a:r>
            <a:br>
              <a:rPr lang="es-ES" sz="1100" dirty="0" smtClean="0"/>
            </a:br>
            <a:r>
              <a:rPr lang="es-ES" sz="1100" dirty="0" smtClean="0"/>
              <a:t>Tfno.: 918923537</a:t>
            </a:r>
            <a:br>
              <a:rPr lang="es-ES" sz="1100" dirty="0" smtClean="0"/>
            </a:br>
            <a:r>
              <a:rPr lang="es-ES" sz="1100" dirty="0" smtClean="0"/>
              <a:t>Email: </a:t>
            </a:r>
            <a:r>
              <a:rPr lang="es-ES" sz="1100" dirty="0" smtClean="0">
                <a:hlinkClick r:id="rId13"/>
              </a:rPr>
              <a:t>aranjuez@basida.org</a:t>
            </a:r>
            <a:r>
              <a:rPr lang="es-ES" sz="1100" dirty="0" smtClean="0"/>
              <a:t/>
            </a:r>
            <a:br>
              <a:rPr lang="es-ES" sz="1100" dirty="0" smtClean="0"/>
            </a:br>
            <a:r>
              <a:rPr lang="es-ES" sz="1100" dirty="0" smtClean="0"/>
              <a:t>Web: </a:t>
            </a:r>
            <a:r>
              <a:rPr lang="es-ES" sz="1100" dirty="0" smtClean="0">
                <a:hlinkClick r:id="rId14"/>
              </a:rPr>
              <a:t>www.basida.org</a:t>
            </a:r>
            <a:endParaRPr lang="es-ES" sz="1100" dirty="0" smtClean="0"/>
          </a:p>
          <a:p>
            <a:pPr>
              <a:buFont typeface="Wingdings" pitchFamily="2" charset="2"/>
              <a:buChar char="§"/>
            </a:pPr>
            <a:endParaRPr lang="es-ES" sz="1100" dirty="0"/>
          </a:p>
        </p:txBody>
      </p:sp>
      <p:sp>
        <p:nvSpPr>
          <p:cNvPr id="1945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12696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oper Black" pitchFamily="18" charset="0"/>
                <a:ea typeface="ＭＳ ゴシック" pitchFamily="49" charset="-128"/>
                <a:cs typeface="Times New Roman" pitchFamily="18" charset="0"/>
              </a:rPr>
              <a:t>A través de la comunicación</a:t>
            </a:r>
            <a:endParaRPr kumimoji="0" lang="es-ES" sz="1100" b="1" i="1" u="none" strike="noStrike" cap="none" normalizeH="0" baseline="0" dirty="0" smtClean="0">
              <a:ln>
                <a:noFill/>
              </a:ln>
              <a:solidFill>
                <a:srgbClr val="800000"/>
              </a:solidFill>
              <a:effectLst/>
              <a:latin typeface="Cooper Black" pitchFamily="18" charset="0"/>
              <a:ea typeface="ＭＳ ゴシック" pitchFamily="49" charset="-128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8532440" y="6309320"/>
            <a:ext cx="611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FBC0280-1112-4173-896C-F6A97D0AED77}" type="slidenum">
              <a:rPr lang="es-ES" sz="2800" b="1" kern="10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pPr algn="ctr"/>
              <a:t>16</a:t>
            </a:fld>
            <a:endParaRPr lang="es-ES" sz="2800" b="1" kern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INDICE</a:t>
            </a:r>
            <a:endParaRPr lang="es-ES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702000" y="1828800"/>
          <a:ext cx="7740000" cy="4838160"/>
        </p:xfrm>
        <a:graphic>
          <a:graphicData uri="http://schemas.openxmlformats.org/drawingml/2006/table">
            <a:tbl>
              <a:tblPr bandRow="1">
                <a:tableStyleId>{F2DE63D5-997A-4646-A377-4702673A728D}</a:tableStyleId>
              </a:tblPr>
              <a:tblGrid>
                <a:gridCol w="7200000"/>
                <a:gridCol w="540000"/>
              </a:tblGrid>
              <a:tr h="360000">
                <a:tc>
                  <a:txBody>
                    <a:bodyPr/>
                    <a:lstStyle/>
                    <a:p>
                      <a:pPr algn="l">
                        <a:buFont typeface="Arial" pitchFamily="34" charset="0"/>
                        <a:buNone/>
                      </a:pPr>
                      <a:r>
                        <a:rPr lang="es-ES" sz="14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1. EL VIH, EL SIDA Y LOS PROBLEMAS PSICOLÓGICOS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s-ES" sz="1400" b="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lvl="1" algn="l">
                        <a:buFont typeface="Arial" pitchFamily="34" charset="0"/>
                        <a:buNone/>
                      </a:pPr>
                      <a:r>
                        <a:rPr lang="es-ES" sz="14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1.1. EL VIH Y EL SIDA</a:t>
                      </a:r>
                      <a:endParaRPr lang="es-ES" sz="1400" b="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s-ES" sz="1400" b="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lvl="2" algn="l">
                        <a:buFont typeface="Arial" pitchFamily="34" charset="0"/>
                        <a:buNone/>
                      </a:pPr>
                      <a:r>
                        <a:rPr lang="es-ES" sz="14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1.1.1. ¿QUÉ ES EL VIH?</a:t>
                      </a:r>
                      <a:endParaRPr lang="es-ES" sz="1400" b="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s-ES" sz="1400" b="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lvl="2" algn="l">
                        <a:buFont typeface="Arial" pitchFamily="34" charset="0"/>
                        <a:buNone/>
                      </a:pPr>
                      <a:r>
                        <a:rPr lang="es-ES" sz="14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1.1.2. ¿QUÉ ES EL SIDA?</a:t>
                      </a:r>
                      <a:endParaRPr lang="es-ES" sz="1400" b="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6</a:t>
                      </a:r>
                      <a:endParaRPr lang="es-ES" sz="1400" b="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91440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s-ES" sz="14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1.1.3. HISTORIA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7-9</a:t>
                      </a:r>
                      <a:endParaRPr lang="es-ES" sz="1400" b="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lvl="2" algn="l"/>
                      <a:r>
                        <a:rPr lang="es-ES" sz="14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1.1.4. SÍNTOMAS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10</a:t>
                      </a:r>
                      <a:endParaRPr lang="es-ES" sz="1400" b="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lvl="1"/>
                      <a:r>
                        <a:rPr lang="es-ES" sz="14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1.2. PROBLEMAS PSICOLOGICOS GENERALES</a:t>
                      </a:r>
                      <a:endParaRPr lang="es-E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11</a:t>
                      </a:r>
                      <a:endParaRPr lang="es-ES" sz="1400" b="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lang="es-ES" sz="14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2. PROBLEMAS PSICOLOGICOS DEL PACIENTE Y REACCIONES EMOCIONALES DEL PACIENTE</a:t>
                      </a:r>
                      <a:endParaRPr lang="es-E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</a:rPr>
                        <a:t>12</a:t>
                      </a:r>
                      <a:endParaRPr lang="es-ES" sz="14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lang="es-ES" sz="14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3. PRINCIPALES PREOCUPACIONES DEL PACIENTE	</a:t>
                      </a:r>
                      <a:endParaRPr lang="es-E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</a:rPr>
                        <a:t>13</a:t>
                      </a:r>
                      <a:endParaRPr lang="es-ES" sz="14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lang="es-ES" sz="14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4. AYUDA QUE SE PUEDE DAR DESDE LA OF O LA FH</a:t>
                      </a:r>
                      <a:endParaRPr lang="es-E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</a:rPr>
                        <a:t>14</a:t>
                      </a:r>
                      <a:endParaRPr lang="es-ES" sz="14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lvl="1"/>
                      <a:r>
                        <a:rPr lang="es-ES" sz="14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4.1. A TRAVÉS DE LA COMUNICACIÓN</a:t>
                      </a:r>
                      <a:endParaRPr lang="es-E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</a:rPr>
                        <a:t>15</a:t>
                      </a:r>
                      <a:endParaRPr lang="es-ES" sz="14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lvl="1" algn="l"/>
                      <a:r>
                        <a:rPr lang="es-ES" sz="14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4.2. CONSEJOS SOBRE HÁBITOS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ES" sz="14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lvl="1" algn="l"/>
                      <a:r>
                        <a:rPr lang="es-ES" sz="14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4.3. APOYO SOCIAL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ES" sz="14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4 CuadroTexto"/>
          <p:cNvSpPr txBox="1"/>
          <p:nvPr/>
        </p:nvSpPr>
        <p:spPr>
          <a:xfrm>
            <a:off x="8532440" y="6309320"/>
            <a:ext cx="611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FBC0280-1112-4173-896C-F6A97D0AED77}" type="slidenum">
              <a:rPr lang="es-ES" sz="2800" b="1" kern="10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pPr algn="ctr"/>
              <a:t>2</a:t>
            </a:fld>
            <a:endParaRPr lang="es-ES" sz="2800" b="1" kern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400" dirty="0" smtClean="0"/>
              <a:t>1. EL VIH, EL SIDA Y LOS PROBLEMAS PSICOLÓGICOS</a:t>
            </a:r>
            <a:endParaRPr lang="es-ES" sz="4400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1.1. EL VIH </a:t>
            </a:r>
            <a:br>
              <a:rPr lang="es-ES" dirty="0" smtClean="0"/>
            </a:br>
            <a:r>
              <a:rPr lang="es-ES" dirty="0" smtClean="0"/>
              <a:t>Y EL SIDA</a:t>
            </a:r>
            <a:endParaRPr lang="es-ES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half" idx="2"/>
          </p:nvPr>
        </p:nvSpPr>
        <p:spPr/>
        <p:txBody>
          <a:bodyPr numCol="2">
            <a:no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endParaRPr lang="es-ES" sz="1400" dirty="0" smtClean="0"/>
          </a:p>
        </p:txBody>
      </p:sp>
      <p:grpSp>
        <p:nvGrpSpPr>
          <p:cNvPr id="7" name="6 Grupo"/>
          <p:cNvGrpSpPr/>
          <p:nvPr/>
        </p:nvGrpSpPr>
        <p:grpSpPr>
          <a:xfrm>
            <a:off x="539552" y="1268760"/>
            <a:ext cx="4248472" cy="4176464"/>
            <a:chOff x="4986891" y="548680"/>
            <a:chExt cx="3697321" cy="3600400"/>
          </a:xfrm>
        </p:grpSpPr>
        <p:sp>
          <p:nvSpPr>
            <p:cNvPr id="9" name="8 Hexágono"/>
            <p:cNvSpPr>
              <a:spLocks/>
            </p:cNvSpPr>
            <p:nvPr/>
          </p:nvSpPr>
          <p:spPr>
            <a:xfrm rot="21145955">
              <a:off x="4986891" y="746250"/>
              <a:ext cx="3697321" cy="3278518"/>
            </a:xfrm>
            <a:prstGeom prst="hexagon">
              <a:avLst/>
            </a:prstGeom>
            <a:effectLst>
              <a:softEdge rad="317500"/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pic>
          <p:nvPicPr>
            <p:cNvPr id="26630" name="Picture 6" descr="De qué sirven los retrovirus que están en genoma humano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004048" y="548680"/>
              <a:ext cx="3600400" cy="3600400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1.1.1. ¿QUÉ ES EL VIH?</a:t>
            </a:r>
            <a:endParaRPr lang="es-E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0" name="Picture 2" descr="Infección por retrovirus y transcripción inversa Fotografía de stock - Alamy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6778"/>
          <a:stretch>
            <a:fillRect/>
          </a:stretch>
        </p:blipFill>
        <p:spPr bwMode="auto">
          <a:xfrm>
            <a:off x="2051720" y="1700808"/>
            <a:ext cx="4464496" cy="4944467"/>
          </a:xfrm>
          <a:prstGeom prst="rect">
            <a:avLst/>
          </a:prstGeom>
          <a:noFill/>
        </p:spPr>
      </p:pic>
      <p:sp>
        <p:nvSpPr>
          <p:cNvPr id="12" name="11 CuadroTexto"/>
          <p:cNvSpPr txBox="1"/>
          <p:nvPr/>
        </p:nvSpPr>
        <p:spPr>
          <a:xfrm>
            <a:off x="8532440" y="6309320"/>
            <a:ext cx="611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FBC0280-1112-4173-896C-F6A97D0AED77}" type="slidenum">
              <a:rPr lang="es-ES" sz="2800" b="1" kern="10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pPr algn="ctr"/>
              <a:t>5</a:t>
            </a:fld>
            <a:endParaRPr lang="es-ES" sz="2800" b="1" kern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1.1.2. ¿QUÉ ES EL SIDA?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b="1" dirty="0" smtClean="0">
                <a:solidFill>
                  <a:schemeClr val="accent1"/>
                </a:solidFill>
              </a:rPr>
              <a:t>S</a:t>
            </a:r>
            <a:r>
              <a:rPr lang="es-ES" dirty="0" smtClean="0"/>
              <a:t>índrome de </a:t>
            </a:r>
            <a:r>
              <a:rPr lang="es-ES" b="1" dirty="0" smtClean="0">
                <a:solidFill>
                  <a:schemeClr val="accent1"/>
                </a:solidFill>
              </a:rPr>
              <a:t>I</a:t>
            </a:r>
            <a:r>
              <a:rPr lang="es-ES" dirty="0" smtClean="0"/>
              <a:t>nmuno</a:t>
            </a:r>
            <a:r>
              <a:rPr lang="es-ES" b="1" dirty="0" smtClean="0">
                <a:solidFill>
                  <a:schemeClr val="accent1"/>
                </a:solidFill>
              </a:rPr>
              <a:t>D</a:t>
            </a:r>
            <a:r>
              <a:rPr lang="es-ES" dirty="0" smtClean="0"/>
              <a:t>eficiencia </a:t>
            </a:r>
            <a:r>
              <a:rPr lang="es-ES" b="1" dirty="0" smtClean="0">
                <a:solidFill>
                  <a:schemeClr val="accent1"/>
                </a:solidFill>
              </a:rPr>
              <a:t>A</a:t>
            </a:r>
            <a:r>
              <a:rPr lang="es-ES" dirty="0" smtClean="0"/>
              <a:t>dquirido</a:t>
            </a:r>
          </a:p>
          <a:p>
            <a:pPr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dirty="0" smtClean="0"/>
              <a:t>Niveles de carga viral elevados</a:t>
            </a:r>
          </a:p>
          <a:p>
            <a:pPr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dirty="0" smtClean="0"/>
              <a:t>Sistema inmunológico dañado</a:t>
            </a:r>
          </a:p>
          <a:p>
            <a:pPr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dirty="0" smtClean="0"/>
              <a:t>Infecciones oportunistas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8532440" y="6309320"/>
            <a:ext cx="611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FBC0280-1112-4173-896C-F6A97D0AED77}" type="slidenum">
              <a:rPr lang="es-ES" sz="2800" b="1" kern="10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pPr algn="ctr"/>
              <a:t>6</a:t>
            </a:fld>
            <a:endParaRPr lang="es-ES" sz="2800" b="1" kern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110 Rectángulo"/>
          <p:cNvSpPr/>
          <p:nvPr/>
        </p:nvSpPr>
        <p:spPr>
          <a:xfrm>
            <a:off x="8532440" y="3789040"/>
            <a:ext cx="193118" cy="792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2" name="31 Rectángulo"/>
          <p:cNvSpPr/>
          <p:nvPr/>
        </p:nvSpPr>
        <p:spPr>
          <a:xfrm>
            <a:off x="3376994" y="5013176"/>
            <a:ext cx="219600" cy="648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68" name="67 Conector recto"/>
          <p:cNvCxnSpPr/>
          <p:nvPr/>
        </p:nvCxnSpPr>
        <p:spPr>
          <a:xfrm>
            <a:off x="291284" y="4401048"/>
            <a:ext cx="0" cy="720000"/>
          </a:xfrm>
          <a:prstGeom prst="line">
            <a:avLst/>
          </a:prstGeom>
          <a:ln>
            <a:noFill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30 Rectángulo"/>
          <p:cNvSpPr/>
          <p:nvPr/>
        </p:nvSpPr>
        <p:spPr>
          <a:xfrm>
            <a:off x="496998" y="3789040"/>
            <a:ext cx="216000" cy="648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5 Rectángulo redondeado"/>
          <p:cNvSpPr/>
          <p:nvPr/>
        </p:nvSpPr>
        <p:spPr>
          <a:xfrm>
            <a:off x="291284" y="4401048"/>
            <a:ext cx="8640000" cy="720000"/>
          </a:xfrm>
          <a:prstGeom prst="roundRect">
            <a:avLst>
              <a:gd name="adj" fmla="val 39413"/>
            </a:avLst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21" name="20 Conector recto"/>
          <p:cNvCxnSpPr/>
          <p:nvPr/>
        </p:nvCxnSpPr>
        <p:spPr>
          <a:xfrm>
            <a:off x="4199850" y="4401048"/>
            <a:ext cx="0" cy="720000"/>
          </a:xfrm>
          <a:prstGeom prst="line">
            <a:avLst/>
          </a:prstGeom>
          <a:ln>
            <a:noFill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25 Conector recto"/>
          <p:cNvCxnSpPr/>
          <p:nvPr/>
        </p:nvCxnSpPr>
        <p:spPr>
          <a:xfrm>
            <a:off x="8314130" y="2240728"/>
            <a:ext cx="0" cy="288032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36 Conector recto"/>
          <p:cNvCxnSpPr/>
          <p:nvPr/>
        </p:nvCxnSpPr>
        <p:spPr>
          <a:xfrm flipH="1">
            <a:off x="8931284" y="4401048"/>
            <a:ext cx="960" cy="720000"/>
          </a:xfrm>
          <a:prstGeom prst="line">
            <a:avLst/>
          </a:prstGeom>
          <a:ln>
            <a:noFill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40 Conector recto"/>
          <p:cNvCxnSpPr/>
          <p:nvPr/>
        </p:nvCxnSpPr>
        <p:spPr>
          <a:xfrm>
            <a:off x="496998" y="3501048"/>
            <a:ext cx="0" cy="162000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" name="45 Conector recto"/>
          <p:cNvCxnSpPr/>
          <p:nvPr/>
        </p:nvCxnSpPr>
        <p:spPr>
          <a:xfrm>
            <a:off x="3788422" y="4401048"/>
            <a:ext cx="0" cy="720000"/>
          </a:xfrm>
          <a:prstGeom prst="line">
            <a:avLst/>
          </a:prstGeom>
          <a:ln>
            <a:noFill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49 Conector recto"/>
          <p:cNvCxnSpPr/>
          <p:nvPr/>
        </p:nvCxnSpPr>
        <p:spPr>
          <a:xfrm>
            <a:off x="6051276" y="4401048"/>
            <a:ext cx="0" cy="720000"/>
          </a:xfrm>
          <a:prstGeom prst="line">
            <a:avLst/>
          </a:prstGeom>
          <a:ln>
            <a:noFill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52 Conector recto"/>
          <p:cNvCxnSpPr/>
          <p:nvPr/>
        </p:nvCxnSpPr>
        <p:spPr>
          <a:xfrm>
            <a:off x="8519844" y="3752896"/>
            <a:ext cx="0" cy="1368152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2" name="91 Conector recto"/>
          <p:cNvCxnSpPr/>
          <p:nvPr/>
        </p:nvCxnSpPr>
        <p:spPr>
          <a:xfrm>
            <a:off x="702712" y="3501048"/>
            <a:ext cx="0" cy="162000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3" name="92 Conector recto"/>
          <p:cNvCxnSpPr/>
          <p:nvPr/>
        </p:nvCxnSpPr>
        <p:spPr>
          <a:xfrm>
            <a:off x="1731282" y="2384744"/>
            <a:ext cx="0" cy="2736304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7" name="96 Conector recto"/>
          <p:cNvCxnSpPr/>
          <p:nvPr/>
        </p:nvCxnSpPr>
        <p:spPr>
          <a:xfrm>
            <a:off x="3994136" y="4401048"/>
            <a:ext cx="0" cy="720000"/>
          </a:xfrm>
          <a:prstGeom prst="line">
            <a:avLst/>
          </a:prstGeom>
          <a:ln>
            <a:noFill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" name="101 Conector recto"/>
          <p:cNvCxnSpPr/>
          <p:nvPr/>
        </p:nvCxnSpPr>
        <p:spPr>
          <a:xfrm>
            <a:off x="7079846" y="4401048"/>
            <a:ext cx="0" cy="720000"/>
          </a:xfrm>
          <a:prstGeom prst="line">
            <a:avLst/>
          </a:prstGeom>
          <a:ln>
            <a:noFill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29 Conector recto"/>
          <p:cNvCxnSpPr/>
          <p:nvPr/>
        </p:nvCxnSpPr>
        <p:spPr>
          <a:xfrm>
            <a:off x="908426" y="4401048"/>
            <a:ext cx="0" cy="162000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32 Conector recto"/>
          <p:cNvCxnSpPr/>
          <p:nvPr/>
        </p:nvCxnSpPr>
        <p:spPr>
          <a:xfrm>
            <a:off x="1114140" y="4401048"/>
            <a:ext cx="0" cy="720000"/>
          </a:xfrm>
          <a:prstGeom prst="line">
            <a:avLst/>
          </a:prstGeom>
          <a:ln>
            <a:noFill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33 Conector recto"/>
          <p:cNvCxnSpPr/>
          <p:nvPr/>
        </p:nvCxnSpPr>
        <p:spPr>
          <a:xfrm>
            <a:off x="1319854" y="4401048"/>
            <a:ext cx="0" cy="720000"/>
          </a:xfrm>
          <a:prstGeom prst="line">
            <a:avLst/>
          </a:prstGeom>
          <a:ln>
            <a:noFill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34 Conector recto"/>
          <p:cNvCxnSpPr/>
          <p:nvPr/>
        </p:nvCxnSpPr>
        <p:spPr>
          <a:xfrm>
            <a:off x="1525568" y="4401048"/>
            <a:ext cx="0" cy="720000"/>
          </a:xfrm>
          <a:prstGeom prst="line">
            <a:avLst/>
          </a:prstGeom>
          <a:ln>
            <a:noFill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35 Conector recto"/>
          <p:cNvCxnSpPr/>
          <p:nvPr/>
        </p:nvCxnSpPr>
        <p:spPr>
          <a:xfrm>
            <a:off x="1936996" y="4401048"/>
            <a:ext cx="0" cy="720000"/>
          </a:xfrm>
          <a:prstGeom prst="line">
            <a:avLst/>
          </a:prstGeom>
          <a:ln>
            <a:noFill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37 Conector recto"/>
          <p:cNvCxnSpPr/>
          <p:nvPr/>
        </p:nvCxnSpPr>
        <p:spPr>
          <a:xfrm>
            <a:off x="2142710" y="4401048"/>
            <a:ext cx="0" cy="720000"/>
          </a:xfrm>
          <a:prstGeom prst="line">
            <a:avLst/>
          </a:prstGeom>
          <a:ln>
            <a:noFill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38 Conector recto"/>
          <p:cNvCxnSpPr/>
          <p:nvPr/>
        </p:nvCxnSpPr>
        <p:spPr>
          <a:xfrm>
            <a:off x="2348424" y="4401048"/>
            <a:ext cx="0" cy="720000"/>
          </a:xfrm>
          <a:prstGeom prst="line">
            <a:avLst/>
          </a:prstGeom>
          <a:ln>
            <a:noFill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39 Conector recto"/>
          <p:cNvCxnSpPr/>
          <p:nvPr/>
        </p:nvCxnSpPr>
        <p:spPr>
          <a:xfrm>
            <a:off x="2554138" y="4401048"/>
            <a:ext cx="0" cy="720000"/>
          </a:xfrm>
          <a:prstGeom prst="line">
            <a:avLst/>
          </a:prstGeom>
          <a:ln>
            <a:noFill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41 Conector recto"/>
          <p:cNvCxnSpPr/>
          <p:nvPr/>
        </p:nvCxnSpPr>
        <p:spPr>
          <a:xfrm>
            <a:off x="2759852" y="4401048"/>
            <a:ext cx="0" cy="720000"/>
          </a:xfrm>
          <a:prstGeom prst="line">
            <a:avLst/>
          </a:prstGeom>
          <a:ln>
            <a:noFill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42 Conector recto"/>
          <p:cNvCxnSpPr/>
          <p:nvPr/>
        </p:nvCxnSpPr>
        <p:spPr>
          <a:xfrm>
            <a:off x="2965566" y="4401048"/>
            <a:ext cx="0" cy="720000"/>
          </a:xfrm>
          <a:prstGeom prst="line">
            <a:avLst/>
          </a:prstGeom>
          <a:ln>
            <a:noFill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43 Conector recto"/>
          <p:cNvCxnSpPr/>
          <p:nvPr/>
        </p:nvCxnSpPr>
        <p:spPr>
          <a:xfrm>
            <a:off x="3171280" y="3896912"/>
            <a:ext cx="0" cy="1224136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44 Conector recto"/>
          <p:cNvCxnSpPr/>
          <p:nvPr/>
        </p:nvCxnSpPr>
        <p:spPr>
          <a:xfrm>
            <a:off x="3376994" y="4401048"/>
            <a:ext cx="0" cy="1223936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7" name="46 Conector recto"/>
          <p:cNvCxnSpPr/>
          <p:nvPr/>
        </p:nvCxnSpPr>
        <p:spPr>
          <a:xfrm>
            <a:off x="3582708" y="2708920"/>
            <a:ext cx="0" cy="2916064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47 Conector recto"/>
          <p:cNvCxnSpPr/>
          <p:nvPr/>
        </p:nvCxnSpPr>
        <p:spPr>
          <a:xfrm>
            <a:off x="4405564" y="4401048"/>
            <a:ext cx="0" cy="720000"/>
          </a:xfrm>
          <a:prstGeom prst="line">
            <a:avLst/>
          </a:prstGeom>
          <a:ln>
            <a:noFill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48 Conector recto"/>
          <p:cNvCxnSpPr/>
          <p:nvPr/>
        </p:nvCxnSpPr>
        <p:spPr>
          <a:xfrm>
            <a:off x="4611278" y="4401048"/>
            <a:ext cx="0" cy="720000"/>
          </a:xfrm>
          <a:prstGeom prst="line">
            <a:avLst/>
          </a:prstGeom>
          <a:ln>
            <a:noFill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50 Conector recto"/>
          <p:cNvCxnSpPr/>
          <p:nvPr/>
        </p:nvCxnSpPr>
        <p:spPr>
          <a:xfrm>
            <a:off x="4816992" y="3968920"/>
            <a:ext cx="0" cy="1152128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2" name="51 Conector recto"/>
          <p:cNvCxnSpPr/>
          <p:nvPr/>
        </p:nvCxnSpPr>
        <p:spPr>
          <a:xfrm>
            <a:off x="5022706" y="4401048"/>
            <a:ext cx="0" cy="720000"/>
          </a:xfrm>
          <a:prstGeom prst="line">
            <a:avLst/>
          </a:prstGeom>
          <a:ln>
            <a:noFill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53 Conector recto"/>
          <p:cNvCxnSpPr/>
          <p:nvPr/>
        </p:nvCxnSpPr>
        <p:spPr>
          <a:xfrm>
            <a:off x="5228420" y="4401048"/>
            <a:ext cx="0" cy="720000"/>
          </a:xfrm>
          <a:prstGeom prst="line">
            <a:avLst/>
          </a:prstGeom>
          <a:ln>
            <a:noFill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54 Conector recto"/>
          <p:cNvCxnSpPr/>
          <p:nvPr/>
        </p:nvCxnSpPr>
        <p:spPr>
          <a:xfrm>
            <a:off x="5434134" y="4401048"/>
            <a:ext cx="0" cy="720000"/>
          </a:xfrm>
          <a:prstGeom prst="line">
            <a:avLst/>
          </a:prstGeom>
          <a:ln>
            <a:noFill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55 Conector recto"/>
          <p:cNvCxnSpPr/>
          <p:nvPr/>
        </p:nvCxnSpPr>
        <p:spPr>
          <a:xfrm>
            <a:off x="5639848" y="4401048"/>
            <a:ext cx="0" cy="720000"/>
          </a:xfrm>
          <a:prstGeom prst="line">
            <a:avLst/>
          </a:prstGeom>
          <a:ln>
            <a:noFill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56 Conector recto"/>
          <p:cNvCxnSpPr/>
          <p:nvPr/>
        </p:nvCxnSpPr>
        <p:spPr>
          <a:xfrm>
            <a:off x="5845562" y="4401048"/>
            <a:ext cx="0" cy="1476224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" name="57 Conector recto"/>
          <p:cNvCxnSpPr/>
          <p:nvPr/>
        </p:nvCxnSpPr>
        <p:spPr>
          <a:xfrm>
            <a:off x="6256990" y="4401048"/>
            <a:ext cx="0" cy="720000"/>
          </a:xfrm>
          <a:prstGeom prst="line">
            <a:avLst/>
          </a:prstGeom>
          <a:ln>
            <a:noFill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58 Conector recto"/>
          <p:cNvCxnSpPr/>
          <p:nvPr/>
        </p:nvCxnSpPr>
        <p:spPr>
          <a:xfrm>
            <a:off x="6462704" y="4401048"/>
            <a:ext cx="0" cy="720000"/>
          </a:xfrm>
          <a:prstGeom prst="line">
            <a:avLst/>
          </a:prstGeom>
          <a:ln>
            <a:noFill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59 Conector recto"/>
          <p:cNvCxnSpPr/>
          <p:nvPr/>
        </p:nvCxnSpPr>
        <p:spPr>
          <a:xfrm>
            <a:off x="7285560" y="4401048"/>
            <a:ext cx="0" cy="720000"/>
          </a:xfrm>
          <a:prstGeom prst="line">
            <a:avLst/>
          </a:prstGeom>
          <a:ln>
            <a:noFill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60 Conector recto"/>
          <p:cNvCxnSpPr/>
          <p:nvPr/>
        </p:nvCxnSpPr>
        <p:spPr>
          <a:xfrm>
            <a:off x="7491274" y="4401048"/>
            <a:ext cx="0" cy="1548232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2" name="61 Conector recto"/>
          <p:cNvCxnSpPr/>
          <p:nvPr/>
        </p:nvCxnSpPr>
        <p:spPr>
          <a:xfrm>
            <a:off x="7696988" y="4401048"/>
            <a:ext cx="0" cy="720000"/>
          </a:xfrm>
          <a:prstGeom prst="line">
            <a:avLst/>
          </a:prstGeom>
          <a:ln>
            <a:noFill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62 Conector recto"/>
          <p:cNvCxnSpPr/>
          <p:nvPr/>
        </p:nvCxnSpPr>
        <p:spPr>
          <a:xfrm>
            <a:off x="7902702" y="4401048"/>
            <a:ext cx="0" cy="720000"/>
          </a:xfrm>
          <a:prstGeom prst="line">
            <a:avLst/>
          </a:prstGeom>
          <a:ln>
            <a:noFill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63 Conector recto"/>
          <p:cNvCxnSpPr/>
          <p:nvPr/>
        </p:nvCxnSpPr>
        <p:spPr>
          <a:xfrm>
            <a:off x="8108416" y="4401048"/>
            <a:ext cx="0" cy="720000"/>
          </a:xfrm>
          <a:prstGeom prst="line">
            <a:avLst/>
          </a:prstGeom>
          <a:ln>
            <a:noFill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64 Conector recto"/>
          <p:cNvCxnSpPr/>
          <p:nvPr/>
        </p:nvCxnSpPr>
        <p:spPr>
          <a:xfrm>
            <a:off x="6668418" y="4401048"/>
            <a:ext cx="0" cy="720000"/>
          </a:xfrm>
          <a:prstGeom prst="line">
            <a:avLst/>
          </a:prstGeom>
          <a:ln>
            <a:noFill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65 Conector recto"/>
          <p:cNvCxnSpPr/>
          <p:nvPr/>
        </p:nvCxnSpPr>
        <p:spPr>
          <a:xfrm>
            <a:off x="6874132" y="3717032"/>
            <a:ext cx="0" cy="1404016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2" name="71 Conector recto"/>
          <p:cNvCxnSpPr/>
          <p:nvPr/>
        </p:nvCxnSpPr>
        <p:spPr>
          <a:xfrm>
            <a:off x="8725558" y="3680888"/>
            <a:ext cx="0" cy="144016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1.1.3. HISTORIA</a:t>
            </a: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8532440" y="6309320"/>
            <a:ext cx="611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FBC0280-1112-4173-896C-F6A97D0AED77}" type="slidenum">
              <a:rPr lang="es-ES" sz="2800" b="1" kern="10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pPr algn="ctr"/>
              <a:t>7</a:t>
            </a:fld>
            <a:endParaRPr lang="es-ES" sz="2800" b="1" kern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graphicFrame>
        <p:nvGraphicFramePr>
          <p:cNvPr id="293" name="292 Tabla"/>
          <p:cNvGraphicFramePr>
            <a:graphicFrameLocks noGrp="1"/>
          </p:cNvGraphicFramePr>
          <p:nvPr/>
        </p:nvGraphicFramePr>
        <p:xfrm>
          <a:off x="179512" y="3248960"/>
          <a:ext cx="1260000" cy="7560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260000"/>
              </a:tblGrid>
              <a:tr h="288000"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1981 - 1982</a:t>
                      </a:r>
                      <a:endParaRPr lang="es-ES" sz="1200" dirty="0"/>
                    </a:p>
                  </a:txBody>
                  <a:tcPr anchor="ctr"/>
                </a:tc>
              </a:tr>
              <a:tr h="468000"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Primeras</a:t>
                      </a:r>
                      <a:r>
                        <a:rPr lang="es-ES" sz="1200" baseline="0" dirty="0" smtClean="0"/>
                        <a:t> infecciones</a:t>
                      </a:r>
                      <a:endParaRPr lang="es-ES" sz="12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49" name="348 Tabla"/>
          <p:cNvGraphicFramePr>
            <a:graphicFrameLocks noGrp="1"/>
          </p:cNvGraphicFramePr>
          <p:nvPr/>
        </p:nvGraphicFramePr>
        <p:xfrm>
          <a:off x="251520" y="5517232"/>
          <a:ext cx="1260000" cy="7560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260000"/>
              </a:tblGrid>
              <a:tr h="279375"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1983</a:t>
                      </a:r>
                      <a:endParaRPr lang="es-ES" sz="1200" dirty="0"/>
                    </a:p>
                  </a:txBody>
                  <a:tcPr/>
                </a:tc>
              </a:tr>
              <a:tr h="476625"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Descubrimiento del virus</a:t>
                      </a:r>
                      <a:endParaRPr lang="es-E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52" name="351 Tabla"/>
          <p:cNvGraphicFramePr>
            <a:graphicFrameLocks noGrp="1"/>
          </p:cNvGraphicFramePr>
          <p:nvPr/>
        </p:nvGraphicFramePr>
        <p:xfrm>
          <a:off x="7524328" y="2060848"/>
          <a:ext cx="1260000" cy="7560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260000"/>
              </a:tblGrid>
              <a:tr h="288000"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2019</a:t>
                      </a:r>
                      <a:endParaRPr lang="es-ES" sz="1200" dirty="0"/>
                    </a:p>
                  </a:txBody>
                  <a:tcPr anchor="ctr"/>
                </a:tc>
              </a:tr>
              <a:tr h="468000"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Paciente de Londres</a:t>
                      </a:r>
                      <a:endParaRPr lang="es-ES" sz="12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401" name="400 Tabla"/>
          <p:cNvGraphicFramePr>
            <a:graphicFrameLocks noGrp="1"/>
          </p:cNvGraphicFramePr>
          <p:nvPr/>
        </p:nvGraphicFramePr>
        <p:xfrm>
          <a:off x="1187624" y="2060848"/>
          <a:ext cx="1260000" cy="7560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260000"/>
              </a:tblGrid>
              <a:tr h="288000"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1987</a:t>
                      </a:r>
                      <a:endParaRPr lang="es-ES" sz="1200" dirty="0"/>
                    </a:p>
                  </a:txBody>
                  <a:tcPr anchor="ctr"/>
                </a:tc>
              </a:tr>
              <a:tr h="468000"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Primer antirretroviral</a:t>
                      </a:r>
                      <a:endParaRPr lang="es-ES" sz="12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402" name="401 Tabla"/>
          <p:cNvGraphicFramePr>
            <a:graphicFrameLocks noGrp="1"/>
          </p:cNvGraphicFramePr>
          <p:nvPr/>
        </p:nvGraphicFramePr>
        <p:xfrm>
          <a:off x="2699792" y="3068960"/>
          <a:ext cx="1260000" cy="9360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260000"/>
              </a:tblGrid>
              <a:tr h="288000"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1994</a:t>
                      </a:r>
                      <a:endParaRPr lang="es-ES" sz="1200" dirty="0"/>
                    </a:p>
                  </a:txBody>
                  <a:tcPr anchor="ctr"/>
                </a:tc>
              </a:tr>
              <a:tr h="648000"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1º causa de muerte en EE. UU.</a:t>
                      </a:r>
                      <a:endParaRPr lang="es-ES" sz="12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403" name="402 Tabla"/>
          <p:cNvGraphicFramePr>
            <a:graphicFrameLocks noGrp="1"/>
          </p:cNvGraphicFramePr>
          <p:nvPr/>
        </p:nvGraphicFramePr>
        <p:xfrm>
          <a:off x="2987824" y="5517232"/>
          <a:ext cx="1260000" cy="9360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260000"/>
              </a:tblGrid>
              <a:tr h="288000"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1995 – 1996</a:t>
                      </a:r>
                      <a:endParaRPr lang="es-ES" sz="1200" dirty="0"/>
                    </a:p>
                  </a:txBody>
                  <a:tcPr anchor="ctr"/>
                </a:tc>
              </a:tr>
              <a:tr h="648000"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Aparición</a:t>
                      </a:r>
                      <a:r>
                        <a:rPr lang="es-ES" sz="1200" baseline="0" dirty="0" smtClean="0"/>
                        <a:t> de nuevos medicamentos</a:t>
                      </a:r>
                      <a:endParaRPr lang="es-ES" sz="12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404" name="403 Tabla"/>
          <p:cNvGraphicFramePr>
            <a:graphicFrameLocks noGrp="1"/>
          </p:cNvGraphicFramePr>
          <p:nvPr/>
        </p:nvGraphicFramePr>
        <p:xfrm>
          <a:off x="2987824" y="2060848"/>
          <a:ext cx="1260000" cy="6480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260000"/>
              </a:tblGrid>
              <a:tr h="288000"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1996</a:t>
                      </a:r>
                      <a:endParaRPr lang="es-ES" sz="1200" dirty="0"/>
                    </a:p>
                  </a:txBody>
                  <a:tcPr anchor="ctr"/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ONUSIDA</a:t>
                      </a:r>
                      <a:endParaRPr lang="es-ES" sz="12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405" name="404 Tabla"/>
          <p:cNvGraphicFramePr>
            <a:graphicFrameLocks noGrp="1"/>
          </p:cNvGraphicFramePr>
          <p:nvPr/>
        </p:nvGraphicFramePr>
        <p:xfrm>
          <a:off x="4211960" y="3356960"/>
          <a:ext cx="1260000" cy="6480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260000"/>
              </a:tblGrid>
              <a:tr h="306690"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2002</a:t>
                      </a:r>
                      <a:endParaRPr lang="es-ES" sz="1200" dirty="0"/>
                    </a:p>
                  </a:txBody>
                  <a:tcPr anchor="ctr"/>
                </a:tc>
              </a:tr>
              <a:tr h="341310"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Test en 20 min</a:t>
                      </a:r>
                      <a:endParaRPr lang="es-ES" sz="12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406" name="405 Tabla"/>
          <p:cNvGraphicFramePr>
            <a:graphicFrameLocks noGrp="1"/>
          </p:cNvGraphicFramePr>
          <p:nvPr/>
        </p:nvGraphicFramePr>
        <p:xfrm>
          <a:off x="5220072" y="5517232"/>
          <a:ext cx="1260000" cy="6480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260000"/>
              </a:tblGrid>
              <a:tr h="288000"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2007</a:t>
                      </a:r>
                      <a:endParaRPr lang="es-ES" sz="1200" dirty="0"/>
                    </a:p>
                  </a:txBody>
                  <a:tcPr anchor="ctr"/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PPER</a:t>
                      </a:r>
                      <a:endParaRPr lang="es-ES" sz="12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407" name="406 Tabla"/>
          <p:cNvGraphicFramePr>
            <a:graphicFrameLocks noGrp="1"/>
          </p:cNvGraphicFramePr>
          <p:nvPr/>
        </p:nvGraphicFramePr>
        <p:xfrm>
          <a:off x="6300192" y="3248960"/>
          <a:ext cx="1260000" cy="7560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260000"/>
              </a:tblGrid>
              <a:tr h="288000"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2012</a:t>
                      </a:r>
                      <a:endParaRPr lang="es-ES" sz="1200" dirty="0"/>
                    </a:p>
                  </a:txBody>
                  <a:tcPr anchor="ctr"/>
                </a:tc>
              </a:tr>
              <a:tr h="468000"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Paciente de Berlín</a:t>
                      </a:r>
                      <a:endParaRPr lang="es-ES" sz="12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408" name="407 Tabla"/>
          <p:cNvGraphicFramePr>
            <a:graphicFrameLocks noGrp="1"/>
          </p:cNvGraphicFramePr>
          <p:nvPr/>
        </p:nvGraphicFramePr>
        <p:xfrm>
          <a:off x="6876256" y="5517232"/>
          <a:ext cx="1260000" cy="7560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260000"/>
              </a:tblGrid>
              <a:tr h="292174"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2015</a:t>
                      </a:r>
                      <a:endParaRPr lang="es-ES" sz="1200" dirty="0"/>
                    </a:p>
                  </a:txBody>
                  <a:tcPr anchor="ctr"/>
                </a:tc>
              </a:tr>
              <a:tr h="463826"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90 – 90 – 90</a:t>
                      </a:r>
                    </a:p>
                    <a:p>
                      <a:r>
                        <a:rPr lang="es-ES" sz="1200" dirty="0" smtClean="0"/>
                        <a:t>95 – 95 – 95</a:t>
                      </a:r>
                      <a:endParaRPr lang="es-ES" sz="12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10" name="109 Tabla"/>
          <p:cNvGraphicFramePr>
            <a:graphicFrameLocks noGrp="1"/>
          </p:cNvGraphicFramePr>
          <p:nvPr/>
        </p:nvGraphicFramePr>
        <p:xfrm>
          <a:off x="7668344" y="3248960"/>
          <a:ext cx="1260000" cy="6480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260000"/>
              </a:tblGrid>
              <a:tr h="287239"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2020-2021</a:t>
                      </a:r>
                      <a:endParaRPr lang="es-ES" sz="1200" dirty="0"/>
                    </a:p>
                  </a:txBody>
                  <a:tcPr anchor="ctr"/>
                </a:tc>
              </a:tr>
              <a:tr h="360761"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MOSAICO</a:t>
                      </a:r>
                      <a:endParaRPr lang="es-ES" sz="120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1.1.4.</a:t>
            </a:r>
            <a:r>
              <a:rPr lang="es-ES" baseline="0" dirty="0" smtClean="0"/>
              <a:t> </a:t>
            </a:r>
            <a:r>
              <a:rPr lang="es-ES" dirty="0" smtClean="0"/>
              <a:t>SÍNTOMAS  I</a:t>
            </a:r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accent2"/>
                </a:solidFill>
                <a:latin typeface="+mj-lt"/>
              </a:rPr>
              <a:t>Infección primaria (VIH agudo)</a:t>
            </a:r>
            <a:endParaRPr lang="es-ES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5" name="4 Marcador de contenido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800" dirty="0" smtClean="0"/>
              <a:t>Fiebre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800" dirty="0" smtClean="0"/>
              <a:t>Dolor de cabeza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800" dirty="0" smtClean="0"/>
              <a:t>Dolor muscular y articular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800" dirty="0" smtClean="0"/>
              <a:t>Erupción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800" dirty="0" smtClean="0"/>
              <a:t>Dolor de garganta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800" dirty="0" smtClean="0"/>
              <a:t>Llagas dolorosas en la boca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800" dirty="0" smtClean="0"/>
              <a:t>Ganglios linfáticos inflamados, principalmente, en el cuello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800" dirty="0" smtClean="0"/>
              <a:t>Diarrea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800" dirty="0" smtClean="0"/>
              <a:t>Pérdida de peso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800" dirty="0" smtClean="0"/>
              <a:t>Tos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800" dirty="0" smtClean="0"/>
              <a:t>Sudores nocturnos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endParaRPr lang="es-ES" sz="1800" dirty="0"/>
          </a:p>
        </p:txBody>
      </p:sp>
      <p:sp>
        <p:nvSpPr>
          <p:cNvPr id="6" name="5 Marcador de texto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accent2"/>
                </a:solidFill>
                <a:latin typeface="+mj-lt"/>
              </a:rPr>
              <a:t>Infección por el VIH sintomática</a:t>
            </a:r>
          </a:p>
        </p:txBody>
      </p:sp>
      <p:sp>
        <p:nvSpPr>
          <p:cNvPr id="7" name="6 Marcador de contenido"/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800" dirty="0" smtClean="0"/>
              <a:t>Fiebre</a:t>
            </a:r>
          </a:p>
          <a:p>
            <a:pPr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800" dirty="0" smtClean="0"/>
              <a:t>Fatiga</a:t>
            </a:r>
          </a:p>
          <a:p>
            <a:pPr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800" dirty="0" smtClean="0"/>
              <a:t>Ganglios linfáticos inflamados</a:t>
            </a:r>
          </a:p>
          <a:p>
            <a:pPr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800" dirty="0" smtClean="0"/>
              <a:t>Diarrea</a:t>
            </a:r>
          </a:p>
          <a:p>
            <a:pPr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800" dirty="0" smtClean="0"/>
              <a:t>Pérdida de peso</a:t>
            </a:r>
          </a:p>
          <a:p>
            <a:pPr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800" dirty="0" smtClean="0"/>
              <a:t>Candidiasis</a:t>
            </a:r>
          </a:p>
          <a:p>
            <a:pPr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800" dirty="0" smtClean="0"/>
              <a:t>Herpes zóster</a:t>
            </a:r>
          </a:p>
          <a:p>
            <a:pPr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800" dirty="0" smtClean="0"/>
              <a:t>Neumonía</a:t>
            </a:r>
          </a:p>
          <a:p>
            <a:pPr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endParaRPr lang="es-ES" sz="1800" dirty="0"/>
          </a:p>
        </p:txBody>
      </p:sp>
      <p:sp>
        <p:nvSpPr>
          <p:cNvPr id="8" name="7 CuadroTexto"/>
          <p:cNvSpPr txBox="1"/>
          <p:nvPr/>
        </p:nvSpPr>
        <p:spPr>
          <a:xfrm>
            <a:off x="8532440" y="6309320"/>
            <a:ext cx="611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FBC0280-1112-4173-896C-F6A97D0AED77}" type="slidenum">
              <a:rPr lang="es-ES" sz="2800" b="1" kern="10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pPr algn="ctr"/>
              <a:t>8</a:t>
            </a:fld>
            <a:endParaRPr lang="es-ES" sz="2800" b="1" kern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1.4. SÍNTOMAS  II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accent2"/>
                </a:solidFill>
                <a:latin typeface="+mj-lt"/>
              </a:rPr>
              <a:t>SIDA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800" dirty="0" smtClean="0"/>
              <a:t>Sudores</a:t>
            </a:r>
          </a:p>
          <a:p>
            <a:pPr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800" dirty="0" smtClean="0"/>
              <a:t>Escalofríos</a:t>
            </a:r>
          </a:p>
          <a:p>
            <a:pPr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800" dirty="0" smtClean="0"/>
              <a:t>Fiebre recurrente</a:t>
            </a:r>
          </a:p>
          <a:p>
            <a:pPr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800" dirty="0" smtClean="0"/>
              <a:t>Diarrea crónica</a:t>
            </a:r>
          </a:p>
          <a:p>
            <a:pPr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800" dirty="0" smtClean="0"/>
              <a:t>Ganglios linfáticos inflamados</a:t>
            </a:r>
          </a:p>
          <a:p>
            <a:pPr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800" dirty="0" smtClean="0"/>
              <a:t>Manchas blancas persistentes o lesiones inusuales en la lengua o la boca</a:t>
            </a:r>
          </a:p>
          <a:p>
            <a:pPr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800" dirty="0" smtClean="0"/>
              <a:t>Fatiga persistente, sin causa aparente</a:t>
            </a:r>
          </a:p>
          <a:p>
            <a:pPr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800" dirty="0" smtClean="0"/>
              <a:t>Debilidad</a:t>
            </a:r>
          </a:p>
          <a:p>
            <a:pPr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800" dirty="0" smtClean="0"/>
              <a:t>Pérdida de peso</a:t>
            </a:r>
          </a:p>
          <a:p>
            <a:pPr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800" dirty="0" smtClean="0"/>
              <a:t>Erupciones cutáneas o bultos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ES" sz="2400" i="0" kern="1200" cap="none" baseline="0" dirty="0" smtClean="0">
                <a:solidFill>
                  <a:schemeClr val="accent2"/>
                </a:solidFill>
                <a:latin typeface="+mj-lt"/>
                <a:ea typeface="+mn-ea"/>
                <a:cs typeface="+mn-cs"/>
              </a:rPr>
              <a:t>Infecciones frecuentes</a:t>
            </a:r>
            <a:endParaRPr lang="es-ES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800" dirty="0" smtClean="0"/>
              <a:t>Neumonía por Pneumocystis carinii (un tipo de hongo)</a:t>
            </a:r>
          </a:p>
          <a:p>
            <a:pPr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800" dirty="0" smtClean="0"/>
              <a:t>Candidiasis</a:t>
            </a:r>
          </a:p>
          <a:p>
            <a:pPr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800" dirty="0" smtClean="0"/>
              <a:t>Tuberculosis</a:t>
            </a:r>
          </a:p>
          <a:p>
            <a:pPr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800" dirty="0" smtClean="0"/>
              <a:t>Citomegalovirus (virus</a:t>
            </a:r>
            <a:r>
              <a:rPr lang="es-ES" sz="1800" baseline="0" dirty="0" smtClean="0"/>
              <a:t> del herpes común</a:t>
            </a:r>
            <a:r>
              <a:rPr lang="es-ES" sz="1800" dirty="0" smtClean="0"/>
              <a:t>)</a:t>
            </a:r>
          </a:p>
          <a:p>
            <a:pPr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800" dirty="0" smtClean="0"/>
              <a:t>Meningitis criptocócica (fúngica)</a:t>
            </a:r>
          </a:p>
          <a:p>
            <a:pPr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800" dirty="0" smtClean="0"/>
              <a:t>Toxoplasmosis (infección del parasito Toxoplasma gondii)</a:t>
            </a:r>
          </a:p>
          <a:p>
            <a:pPr lvl="1"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400" dirty="0" smtClean="0"/>
              <a:t>enfermedades cardíacas</a:t>
            </a:r>
          </a:p>
          <a:p>
            <a:pPr lvl="1"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400" dirty="0" smtClean="0"/>
              <a:t>convulsiones</a:t>
            </a:r>
            <a:endParaRPr lang="es-ES" sz="1800" dirty="0"/>
          </a:p>
        </p:txBody>
      </p:sp>
      <p:sp>
        <p:nvSpPr>
          <p:cNvPr id="7" name="6 CuadroTexto"/>
          <p:cNvSpPr txBox="1"/>
          <p:nvPr/>
        </p:nvSpPr>
        <p:spPr>
          <a:xfrm>
            <a:off x="8532440" y="6309320"/>
            <a:ext cx="611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FBC0280-1112-4173-896C-F6A97D0AED77}" type="slidenum">
              <a:rPr lang="es-ES" sz="2800" b="1" kern="10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pPr algn="ctr"/>
              <a:t>9</a:t>
            </a:fld>
            <a:endParaRPr lang="es-ES" sz="2800" b="1" kern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dical Design 16x9">
  <a:themeElements>
    <a:clrScheme name="Rojo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800000"/>
      </a:accent1>
      <a:accent2>
        <a:srgbClr val="990000"/>
      </a:accent2>
      <a:accent3>
        <a:srgbClr val="CC0000"/>
      </a:accent3>
      <a:accent4>
        <a:srgbClr val="FF0000"/>
      </a:accent4>
      <a:accent5>
        <a:srgbClr val="FF3300"/>
      </a:accent5>
      <a:accent6>
        <a:srgbClr val="FF6600"/>
      </a:accent6>
      <a:hlink>
        <a:srgbClr val="3C3C3C"/>
      </a:hlink>
      <a:folHlink>
        <a:srgbClr val="656367"/>
      </a:folHlink>
    </a:clrScheme>
    <a:fontScheme name="Coper-Bahnschrift">
      <a:majorFont>
        <a:latin typeface="Cooper Black"/>
        <a:ea typeface=""/>
        <a:cs typeface=""/>
      </a:majorFont>
      <a:minorFont>
        <a:latin typeface="Bahnschrif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F00001141.potx" id="{D7485564-6666-4DDB-B0D3-55F6E694D6E5}" vid="{6E950D30-6FC6-4411-BCFF-468AD9ECA787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tf02901024_win32</Template>
  <TotalTime>10758</TotalTime>
  <Words>558</Words>
  <Application>Microsoft Office PowerPoint</Application>
  <PresentationFormat>Presentación en pantalla (4:3)</PresentationFormat>
  <Paragraphs>169</Paragraphs>
  <Slides>16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17" baseType="lpstr">
      <vt:lpstr>Medical Design 16x9</vt:lpstr>
      <vt:lpstr>EL VIH</vt:lpstr>
      <vt:lpstr>INDICE</vt:lpstr>
      <vt:lpstr>1. EL VIH, EL SIDA Y LOS PROBLEMAS PSICOLÓGICOS</vt:lpstr>
      <vt:lpstr>1.1. EL VIH  Y EL SIDA</vt:lpstr>
      <vt:lpstr>1.1.1. ¿QUÉ ES EL VIH?</vt:lpstr>
      <vt:lpstr>1.1.2. ¿QUÉ ES EL SIDA?</vt:lpstr>
      <vt:lpstr>1.1.3. HISTORIA</vt:lpstr>
      <vt:lpstr>1.1.4. SÍNTOMAS  I</vt:lpstr>
      <vt:lpstr>1.4. SÍNTOMAS  II</vt:lpstr>
      <vt:lpstr>1.4. SÍNTOMAS  III</vt:lpstr>
      <vt:lpstr>1.2. PROBLEMAS PSICOLOGICOS GENERALES</vt:lpstr>
      <vt:lpstr>2. PROBLEMAS PSICOLOGICOS Y REACCIONES EMOCIONALES DEL PACIENTE</vt:lpstr>
      <vt:lpstr>4. AYUDA QUE SE PUEDE DAR DESDE LA OF O LA FH</vt:lpstr>
      <vt:lpstr>4.1. A TRAVÉS DE LA COMUNICACIÓN</vt:lpstr>
      <vt:lpstr>4.2. CONSEJOS SOBRE HÁBITOS</vt:lpstr>
      <vt:lpstr>4.3. APOYO SOCIAL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Reacciones en situaciones de emergencia y Apoyo psicológico y autocontrol en Primeros auxilios</dc:title>
  <dc:creator>daniel.parra.segovia@gmail.com</dc:creator>
  <cp:lastModifiedBy>Irene Parra Segovia</cp:lastModifiedBy>
  <cp:revision>51</cp:revision>
  <dcterms:created xsi:type="dcterms:W3CDTF">2020-04-25T18:03:57Z</dcterms:created>
  <dcterms:modified xsi:type="dcterms:W3CDTF">2022-03-09T15:09:24Z</dcterms:modified>
</cp:coreProperties>
</file>