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7">
  <p:sldMasterIdLst>
    <p:sldMasterId id="2147483672" r:id="rId1"/>
  </p:sldMasterIdLst>
  <p:notesMasterIdLst>
    <p:notesMasterId r:id="rId31"/>
  </p:notesMasterIdLst>
  <p:sldIdLst>
    <p:sldId id="256" r:id="rId2"/>
    <p:sldId id="294" r:id="rId3"/>
    <p:sldId id="295" r:id="rId4"/>
    <p:sldId id="299" r:id="rId5"/>
    <p:sldId id="279" r:id="rId6"/>
    <p:sldId id="316" r:id="rId7"/>
    <p:sldId id="302" r:id="rId8"/>
    <p:sldId id="304" r:id="rId9"/>
    <p:sldId id="305" r:id="rId10"/>
    <p:sldId id="315" r:id="rId11"/>
    <p:sldId id="310" r:id="rId12"/>
    <p:sldId id="313" r:id="rId13"/>
    <p:sldId id="306" r:id="rId14"/>
    <p:sldId id="307" r:id="rId15"/>
    <p:sldId id="309" r:id="rId16"/>
    <p:sldId id="312" r:id="rId17"/>
    <p:sldId id="259" r:id="rId18"/>
    <p:sldId id="260" r:id="rId19"/>
    <p:sldId id="261" r:id="rId20"/>
    <p:sldId id="272" r:id="rId21"/>
    <p:sldId id="264" r:id="rId22"/>
    <p:sldId id="265" r:id="rId23"/>
    <p:sldId id="266" r:id="rId24"/>
    <p:sldId id="267" r:id="rId25"/>
    <p:sldId id="268" r:id="rId26"/>
    <p:sldId id="269" r:id="rId27"/>
    <p:sldId id="270" r:id="rId28"/>
    <p:sldId id="297" r:id="rId29"/>
    <p:sldId id="298"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B28667"/>
    <a:srgbClr val="B96D3A"/>
    <a:srgbClr val="F1985B"/>
    <a:srgbClr val="FF66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092324-3B48-4482-892B-86C8EC9325ED}" v="372" dt="2022-04-06T13:16:00.167"/>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39" autoAdjust="0"/>
    <p:restoredTop sz="79190" autoAdjust="0"/>
  </p:normalViewPr>
  <p:slideViewPr>
    <p:cSldViewPr snapToGrid="0">
      <p:cViewPr varScale="1">
        <p:scale>
          <a:sx n="114" d="100"/>
          <a:sy n="114" d="100"/>
        </p:scale>
        <p:origin x="47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李 旭辰" userId="04a6bc6b073de08d" providerId="LiveId" clId="{B5092324-3B48-4482-892B-86C8EC9325ED}"/>
    <pc:docChg chg="undo redo custSel addSld modSld sldOrd">
      <pc:chgData name="李 旭辰" userId="04a6bc6b073de08d" providerId="LiveId" clId="{B5092324-3B48-4482-892B-86C8EC9325ED}" dt="2022-04-06T13:22:28.072" v="3747"/>
      <pc:docMkLst>
        <pc:docMk/>
      </pc:docMkLst>
      <pc:sldChg chg="modSp mod">
        <pc:chgData name="李 旭辰" userId="04a6bc6b073de08d" providerId="LiveId" clId="{B5092324-3B48-4482-892B-86C8EC9325ED}" dt="2022-04-06T08:28:39.069" v="47" actId="20577"/>
        <pc:sldMkLst>
          <pc:docMk/>
          <pc:sldMk cId="3736100219" sldId="256"/>
        </pc:sldMkLst>
        <pc:spChg chg="mod">
          <ac:chgData name="李 旭辰" userId="04a6bc6b073de08d" providerId="LiveId" clId="{B5092324-3B48-4482-892B-86C8EC9325ED}" dt="2022-04-06T08:28:21.964" v="36" actId="20577"/>
          <ac:spMkLst>
            <pc:docMk/>
            <pc:sldMk cId="3736100219" sldId="256"/>
            <ac:spMk id="2" creationId="{00000000-0000-0000-0000-000000000000}"/>
          </ac:spMkLst>
        </pc:spChg>
        <pc:spChg chg="mod">
          <ac:chgData name="李 旭辰" userId="04a6bc6b073de08d" providerId="LiveId" clId="{B5092324-3B48-4482-892B-86C8EC9325ED}" dt="2022-04-06T08:28:39.069" v="47" actId="20577"/>
          <ac:spMkLst>
            <pc:docMk/>
            <pc:sldMk cId="3736100219" sldId="256"/>
            <ac:spMk id="3" creationId="{00000000-0000-0000-0000-000000000000}"/>
          </ac:spMkLst>
        </pc:spChg>
      </pc:sldChg>
      <pc:sldChg chg="modSp mod ord">
        <pc:chgData name="李 旭辰" userId="04a6bc6b073de08d" providerId="LiveId" clId="{B5092324-3B48-4482-892B-86C8EC9325ED}" dt="2022-04-06T13:22:28.072" v="3747"/>
        <pc:sldMkLst>
          <pc:docMk/>
          <pc:sldMk cId="946696675" sldId="279"/>
        </pc:sldMkLst>
        <pc:spChg chg="mod">
          <ac:chgData name="李 旭辰" userId="04a6bc6b073de08d" providerId="LiveId" clId="{B5092324-3B48-4482-892B-86C8EC9325ED}" dt="2022-04-06T13:05:34.524" v="3387" actId="1076"/>
          <ac:spMkLst>
            <pc:docMk/>
            <pc:sldMk cId="946696675" sldId="279"/>
            <ac:spMk id="6" creationId="{00000000-0000-0000-0000-000000000000}"/>
          </ac:spMkLst>
        </pc:spChg>
      </pc:sldChg>
      <pc:sldChg chg="addSp delSp modSp mod">
        <pc:chgData name="李 旭辰" userId="04a6bc6b073de08d" providerId="LiveId" clId="{B5092324-3B48-4482-892B-86C8EC9325ED}" dt="2022-04-06T12:17:47.935" v="1555" actId="1076"/>
        <pc:sldMkLst>
          <pc:docMk/>
          <pc:sldMk cId="204024150" sldId="294"/>
        </pc:sldMkLst>
        <pc:spChg chg="del">
          <ac:chgData name="李 旭辰" userId="04a6bc6b073de08d" providerId="LiveId" clId="{B5092324-3B48-4482-892B-86C8EC9325ED}" dt="2022-04-06T08:38:45.460" v="169" actId="478"/>
          <ac:spMkLst>
            <pc:docMk/>
            <pc:sldMk cId="204024150" sldId="294"/>
            <ac:spMk id="3" creationId="{00000000-0000-0000-0000-000000000000}"/>
          </ac:spMkLst>
        </pc:spChg>
        <pc:spChg chg="del">
          <ac:chgData name="李 旭辰" userId="04a6bc6b073de08d" providerId="LiveId" clId="{B5092324-3B48-4482-892B-86C8EC9325ED}" dt="2022-04-06T08:38:47.763" v="171" actId="478"/>
          <ac:spMkLst>
            <pc:docMk/>
            <pc:sldMk cId="204024150" sldId="294"/>
            <ac:spMk id="4" creationId="{00000000-0000-0000-0000-000000000000}"/>
          </ac:spMkLst>
        </pc:spChg>
        <pc:spChg chg="del">
          <ac:chgData name="李 旭辰" userId="04a6bc6b073de08d" providerId="LiveId" clId="{B5092324-3B48-4482-892B-86C8EC9325ED}" dt="2022-04-06T08:38:38.547" v="165" actId="478"/>
          <ac:spMkLst>
            <pc:docMk/>
            <pc:sldMk cId="204024150" sldId="294"/>
            <ac:spMk id="6" creationId="{00000000-0000-0000-0000-000000000000}"/>
          </ac:spMkLst>
        </pc:spChg>
        <pc:spChg chg="del">
          <ac:chgData name="李 旭辰" userId="04a6bc6b073de08d" providerId="LiveId" clId="{B5092324-3B48-4482-892B-86C8EC9325ED}" dt="2022-04-06T08:38:42.236" v="167" actId="478"/>
          <ac:spMkLst>
            <pc:docMk/>
            <pc:sldMk cId="204024150" sldId="294"/>
            <ac:spMk id="8" creationId="{00000000-0000-0000-0000-000000000000}"/>
          </ac:spMkLst>
        </pc:spChg>
        <pc:spChg chg="del">
          <ac:chgData name="李 旭辰" userId="04a6bc6b073de08d" providerId="LiveId" clId="{B5092324-3B48-4482-892B-86C8EC9325ED}" dt="2022-04-06T08:38:41.047" v="166" actId="478"/>
          <ac:spMkLst>
            <pc:docMk/>
            <pc:sldMk cId="204024150" sldId="294"/>
            <ac:spMk id="11" creationId="{00000000-0000-0000-0000-000000000000}"/>
          </ac:spMkLst>
        </pc:spChg>
        <pc:spChg chg="del">
          <ac:chgData name="李 旭辰" userId="04a6bc6b073de08d" providerId="LiveId" clId="{B5092324-3B48-4482-892B-86C8EC9325ED}" dt="2022-04-06T08:38:43.452" v="168" actId="478"/>
          <ac:spMkLst>
            <pc:docMk/>
            <pc:sldMk cId="204024150" sldId="294"/>
            <ac:spMk id="12" creationId="{00000000-0000-0000-0000-000000000000}"/>
          </ac:spMkLst>
        </pc:spChg>
        <pc:spChg chg="del">
          <ac:chgData name="李 旭辰" userId="04a6bc6b073de08d" providerId="LiveId" clId="{B5092324-3B48-4482-892B-86C8EC9325ED}" dt="2022-04-06T08:38:46.358" v="170" actId="478"/>
          <ac:spMkLst>
            <pc:docMk/>
            <pc:sldMk cId="204024150" sldId="294"/>
            <ac:spMk id="13" creationId="{00000000-0000-0000-0000-000000000000}"/>
          </ac:spMkLst>
        </pc:spChg>
        <pc:spChg chg="add del mod">
          <ac:chgData name="李 旭辰" userId="04a6bc6b073de08d" providerId="LiveId" clId="{B5092324-3B48-4482-892B-86C8EC9325ED}" dt="2022-04-06T12:17:47.935" v="1555" actId="1076"/>
          <ac:spMkLst>
            <pc:docMk/>
            <pc:sldMk cId="204024150" sldId="294"/>
            <ac:spMk id="15" creationId="{00000000-0000-0000-0000-000000000000}"/>
          </ac:spMkLst>
        </pc:spChg>
        <pc:spChg chg="add del mod">
          <ac:chgData name="李 旭辰" userId="04a6bc6b073de08d" providerId="LiveId" clId="{B5092324-3B48-4482-892B-86C8EC9325ED}" dt="2022-04-06T08:40:27.354" v="192"/>
          <ac:spMkLst>
            <pc:docMk/>
            <pc:sldMk cId="204024150" sldId="294"/>
            <ac:spMk id="16" creationId="{9749F13C-BB67-4FB3-B18D-165B9BD90936}"/>
          </ac:spMkLst>
        </pc:spChg>
        <pc:spChg chg="add del mod">
          <ac:chgData name="李 旭辰" userId="04a6bc6b073de08d" providerId="LiveId" clId="{B5092324-3B48-4482-892B-86C8EC9325ED}" dt="2022-04-06T08:46:23.675" v="218" actId="478"/>
          <ac:spMkLst>
            <pc:docMk/>
            <pc:sldMk cId="204024150" sldId="294"/>
            <ac:spMk id="19" creationId="{3380269C-9C10-4F28-8566-014F06231B2B}"/>
          </ac:spMkLst>
        </pc:spChg>
        <pc:spChg chg="add del mod">
          <ac:chgData name="李 旭辰" userId="04a6bc6b073de08d" providerId="LiveId" clId="{B5092324-3B48-4482-892B-86C8EC9325ED}" dt="2022-04-06T09:24:10.950" v="478" actId="21"/>
          <ac:spMkLst>
            <pc:docMk/>
            <pc:sldMk cId="204024150" sldId="294"/>
            <ac:spMk id="21" creationId="{6B5FBD27-41C3-49C5-BFA0-643634BE999A}"/>
          </ac:spMkLst>
        </pc:spChg>
        <pc:spChg chg="add del mod">
          <ac:chgData name="李 旭辰" userId="04a6bc6b073de08d" providerId="LiveId" clId="{B5092324-3B48-4482-892B-86C8EC9325ED}" dt="2022-04-06T08:52:00.323" v="280" actId="478"/>
          <ac:spMkLst>
            <pc:docMk/>
            <pc:sldMk cId="204024150" sldId="294"/>
            <ac:spMk id="24" creationId="{7961C5E6-FAC5-4F18-9462-2AA2488D4F17}"/>
          </ac:spMkLst>
        </pc:spChg>
        <pc:spChg chg="add mod">
          <ac:chgData name="李 旭辰" userId="04a6bc6b073de08d" providerId="LiveId" clId="{B5092324-3B48-4482-892B-86C8EC9325ED}" dt="2022-04-06T09:45:14.982" v="536" actId="1076"/>
          <ac:spMkLst>
            <pc:docMk/>
            <pc:sldMk cId="204024150" sldId="294"/>
            <ac:spMk id="27" creationId="{1A92AF19-EFCF-45E7-8E69-1C972F6BD3EE}"/>
          </ac:spMkLst>
        </pc:spChg>
        <pc:spChg chg="add mod">
          <ac:chgData name="李 旭辰" userId="04a6bc6b073de08d" providerId="LiveId" clId="{B5092324-3B48-4482-892B-86C8EC9325ED}" dt="2022-04-06T09:44:39.724" v="530" actId="1076"/>
          <ac:spMkLst>
            <pc:docMk/>
            <pc:sldMk cId="204024150" sldId="294"/>
            <ac:spMk id="30" creationId="{7461F4EC-2ECB-4F49-9C3C-DB28CC202AFD}"/>
          </ac:spMkLst>
        </pc:spChg>
        <pc:spChg chg="add mod">
          <ac:chgData name="李 旭辰" userId="04a6bc6b073de08d" providerId="LiveId" clId="{B5092324-3B48-4482-892B-86C8EC9325ED}" dt="2022-04-06T11:28:18.751" v="1183" actId="1076"/>
          <ac:spMkLst>
            <pc:docMk/>
            <pc:sldMk cId="204024150" sldId="294"/>
            <ac:spMk id="32" creationId="{097C71E6-EDA7-4ADB-9A15-CEAE639849DB}"/>
          </ac:spMkLst>
        </pc:spChg>
        <pc:spChg chg="add del mod">
          <ac:chgData name="李 旭辰" userId="04a6bc6b073de08d" providerId="LiveId" clId="{B5092324-3B48-4482-892B-86C8EC9325ED}" dt="2022-04-06T10:52:39.136" v="557" actId="478"/>
          <ac:spMkLst>
            <pc:docMk/>
            <pc:sldMk cId="204024150" sldId="294"/>
            <ac:spMk id="34" creationId="{393BC52E-A41C-4438-BB88-D4E5245DD2A7}"/>
          </ac:spMkLst>
        </pc:spChg>
        <pc:spChg chg="add del mod">
          <ac:chgData name="李 旭辰" userId="04a6bc6b073de08d" providerId="LiveId" clId="{B5092324-3B48-4482-892B-86C8EC9325ED}" dt="2022-04-06T10:53:06.025" v="575" actId="478"/>
          <ac:spMkLst>
            <pc:docMk/>
            <pc:sldMk cId="204024150" sldId="294"/>
            <ac:spMk id="35" creationId="{CFD81CAA-6E03-479D-A93D-B540D6C31151}"/>
          </ac:spMkLst>
        </pc:spChg>
        <pc:spChg chg="add del mod">
          <ac:chgData name="李 旭辰" userId="04a6bc6b073de08d" providerId="LiveId" clId="{B5092324-3B48-4482-892B-86C8EC9325ED}" dt="2022-04-06T10:57:32.150" v="620" actId="478"/>
          <ac:spMkLst>
            <pc:docMk/>
            <pc:sldMk cId="204024150" sldId="294"/>
            <ac:spMk id="37" creationId="{23B603C5-AC88-4B77-BBBF-57621531F3A9}"/>
          </ac:spMkLst>
        </pc:spChg>
        <pc:spChg chg="add del mod">
          <ac:chgData name="李 旭辰" userId="04a6bc6b073de08d" providerId="LiveId" clId="{B5092324-3B48-4482-892B-86C8EC9325ED}" dt="2022-04-06T10:55:49.843" v="614" actId="478"/>
          <ac:spMkLst>
            <pc:docMk/>
            <pc:sldMk cId="204024150" sldId="294"/>
            <ac:spMk id="38" creationId="{1BE8F3B4-2374-44AE-8795-443A7C796F04}"/>
          </ac:spMkLst>
        </pc:spChg>
        <pc:spChg chg="add mod">
          <ac:chgData name="李 旭辰" userId="04a6bc6b073de08d" providerId="LiveId" clId="{B5092324-3B48-4482-892B-86C8EC9325ED}" dt="2022-04-06T11:06:42.947" v="690" actId="1076"/>
          <ac:spMkLst>
            <pc:docMk/>
            <pc:sldMk cId="204024150" sldId="294"/>
            <ac:spMk id="39" creationId="{4A4570C8-EAB8-4790-BF92-C354F90E53AE}"/>
          </ac:spMkLst>
        </pc:spChg>
        <pc:spChg chg="add del mod">
          <ac:chgData name="李 旭辰" userId="04a6bc6b073de08d" providerId="LiveId" clId="{B5092324-3B48-4482-892B-86C8EC9325ED}" dt="2022-04-06T10:58:03.960" v="638"/>
          <ac:spMkLst>
            <pc:docMk/>
            <pc:sldMk cId="204024150" sldId="294"/>
            <ac:spMk id="40" creationId="{647E3F74-40E1-484D-B181-4881D0AC55F9}"/>
          </ac:spMkLst>
        </pc:spChg>
        <pc:spChg chg="add mod">
          <ac:chgData name="李 旭辰" userId="04a6bc6b073de08d" providerId="LiveId" clId="{B5092324-3B48-4482-892B-86C8EC9325ED}" dt="2022-04-06T11:03:06.723" v="678" actId="20577"/>
          <ac:spMkLst>
            <pc:docMk/>
            <pc:sldMk cId="204024150" sldId="294"/>
            <ac:spMk id="41" creationId="{E1DE5BCC-389D-419A-BB90-703C9053FFB1}"/>
          </ac:spMkLst>
        </pc:spChg>
        <pc:spChg chg="add mod">
          <ac:chgData name="李 旭辰" userId="04a6bc6b073de08d" providerId="LiveId" clId="{B5092324-3B48-4482-892B-86C8EC9325ED}" dt="2022-04-06T11:24:51.920" v="1168" actId="14100"/>
          <ac:spMkLst>
            <pc:docMk/>
            <pc:sldMk cId="204024150" sldId="294"/>
            <ac:spMk id="43" creationId="{9F69C798-E93B-482E-895C-FC4CA77BE9E4}"/>
          </ac:spMkLst>
        </pc:spChg>
        <pc:spChg chg="add mod">
          <ac:chgData name="李 旭辰" userId="04a6bc6b073de08d" providerId="LiveId" clId="{B5092324-3B48-4482-892B-86C8EC9325ED}" dt="2022-04-06T11:24:48.921" v="1167" actId="20577"/>
          <ac:spMkLst>
            <pc:docMk/>
            <pc:sldMk cId="204024150" sldId="294"/>
            <ac:spMk id="44" creationId="{54480137-5E18-4A48-973A-DC7A73ED6458}"/>
          </ac:spMkLst>
        </pc:spChg>
        <pc:spChg chg="add mod">
          <ac:chgData name="李 旭辰" userId="04a6bc6b073de08d" providerId="LiveId" clId="{B5092324-3B48-4482-892B-86C8EC9325ED}" dt="2022-04-06T11:41:57.378" v="1203" actId="14100"/>
          <ac:spMkLst>
            <pc:docMk/>
            <pc:sldMk cId="204024150" sldId="294"/>
            <ac:spMk id="46" creationId="{EDACD04B-D19F-4293-8F8E-C26E33C6A0C5}"/>
          </ac:spMkLst>
        </pc:spChg>
        <pc:spChg chg="add mod">
          <ac:chgData name="李 旭辰" userId="04a6bc6b073de08d" providerId="LiveId" clId="{B5092324-3B48-4482-892B-86C8EC9325ED}" dt="2022-04-06T11:46:08.483" v="1503" actId="1076"/>
          <ac:spMkLst>
            <pc:docMk/>
            <pc:sldMk cId="204024150" sldId="294"/>
            <ac:spMk id="47" creationId="{EE6A4A3D-6C78-401D-91D6-D39B506366D9}"/>
          </ac:spMkLst>
        </pc:spChg>
        <pc:graphicFrameChg chg="add del mod">
          <ac:chgData name="李 旭辰" userId="04a6bc6b073de08d" providerId="LiveId" clId="{B5092324-3B48-4482-892B-86C8EC9325ED}" dt="2022-04-06T09:45:21.058" v="538" actId="478"/>
          <ac:graphicFrameMkLst>
            <pc:docMk/>
            <pc:sldMk cId="204024150" sldId="294"/>
            <ac:graphicFrameMk id="17" creationId="{98D862EC-4993-48DD-A153-9354695200EA}"/>
          </ac:graphicFrameMkLst>
        </pc:graphicFrameChg>
        <pc:graphicFrameChg chg="add del mod">
          <ac:chgData name="李 旭辰" userId="04a6bc6b073de08d" providerId="LiveId" clId="{B5092324-3B48-4482-892B-86C8EC9325ED}" dt="2022-04-06T08:46:23.675" v="218" actId="478"/>
          <ac:graphicFrameMkLst>
            <pc:docMk/>
            <pc:sldMk cId="204024150" sldId="294"/>
            <ac:graphicFrameMk id="20" creationId="{D5E9369C-B25D-49A9-B2FF-04369E04797A}"/>
          </ac:graphicFrameMkLst>
        </pc:graphicFrameChg>
        <pc:graphicFrameChg chg="add mod">
          <ac:chgData name="李 旭辰" userId="04a6bc6b073de08d" providerId="LiveId" clId="{B5092324-3B48-4482-892B-86C8EC9325ED}" dt="2022-04-06T09:45:09.932" v="535" actId="1076"/>
          <ac:graphicFrameMkLst>
            <pc:docMk/>
            <pc:sldMk cId="204024150" sldId="294"/>
            <ac:graphicFrameMk id="22" creationId="{9D68A3D7-3982-45A9-8B21-454EFBB21241}"/>
          </ac:graphicFrameMkLst>
        </pc:graphicFrameChg>
        <pc:graphicFrameChg chg="add del mod">
          <ac:chgData name="李 旭辰" userId="04a6bc6b073de08d" providerId="LiveId" clId="{B5092324-3B48-4482-892B-86C8EC9325ED}" dt="2022-04-06T09:42:41.401" v="491" actId="478"/>
          <ac:graphicFrameMkLst>
            <pc:docMk/>
            <pc:sldMk cId="204024150" sldId="294"/>
            <ac:graphicFrameMk id="25" creationId="{F01E7FE3-8475-4A73-9D52-1646F56C67B0}"/>
          </ac:graphicFrameMkLst>
        </pc:graphicFrameChg>
        <pc:graphicFrameChg chg="add del mod">
          <ac:chgData name="李 旭辰" userId="04a6bc6b073de08d" providerId="LiveId" clId="{B5092324-3B48-4482-892B-86C8EC9325ED}" dt="2022-04-06T09:42:42.151" v="492" actId="478"/>
          <ac:graphicFrameMkLst>
            <pc:docMk/>
            <pc:sldMk cId="204024150" sldId="294"/>
            <ac:graphicFrameMk id="26" creationId="{3C88A799-F052-4271-846A-FCA2D668893A}"/>
          </ac:graphicFrameMkLst>
        </pc:graphicFrameChg>
        <pc:picChg chg="add del">
          <ac:chgData name="李 旭辰" userId="04a6bc6b073de08d" providerId="LiveId" clId="{B5092324-3B48-4482-892B-86C8EC9325ED}" dt="2022-04-06T08:39:22.510" v="178"/>
          <ac:picMkLst>
            <pc:docMk/>
            <pc:sldMk cId="204024150" sldId="294"/>
            <ac:picMk id="5" creationId="{2D98ED07-113D-4858-80E1-A8A1130878C0}"/>
          </ac:picMkLst>
        </pc:picChg>
        <pc:picChg chg="del">
          <ac:chgData name="李 旭辰" userId="04a6bc6b073de08d" providerId="LiveId" clId="{B5092324-3B48-4482-892B-86C8EC9325ED}" dt="2022-04-06T08:34:08.932" v="93" actId="478"/>
          <ac:picMkLst>
            <pc:docMk/>
            <pc:sldMk cId="204024150" sldId="294"/>
            <ac:picMk id="9" creationId="{00000000-0000-0000-0000-000000000000}"/>
          </ac:picMkLst>
        </pc:picChg>
        <pc:picChg chg="del">
          <ac:chgData name="李 旭辰" userId="04a6bc6b073de08d" providerId="LiveId" clId="{B5092324-3B48-4482-892B-86C8EC9325ED}" dt="2022-04-06T08:34:08.106" v="92" actId="478"/>
          <ac:picMkLst>
            <pc:docMk/>
            <pc:sldMk cId="204024150" sldId="294"/>
            <ac:picMk id="10" creationId="{00000000-0000-0000-0000-000000000000}"/>
          </ac:picMkLst>
        </pc:picChg>
        <pc:picChg chg="add del mod">
          <ac:chgData name="李 旭辰" userId="04a6bc6b073de08d" providerId="LiveId" clId="{B5092324-3B48-4482-892B-86C8EC9325ED}" dt="2022-04-06T08:44:19.545" v="202" actId="478"/>
          <ac:picMkLst>
            <pc:docMk/>
            <pc:sldMk cId="204024150" sldId="294"/>
            <ac:picMk id="14" creationId="{7B7FF9B9-7195-4EBC-B4A1-4AB1A7CB0A38}"/>
          </ac:picMkLst>
        </pc:picChg>
        <pc:picChg chg="add del mod">
          <ac:chgData name="李 旭辰" userId="04a6bc6b073de08d" providerId="LiveId" clId="{B5092324-3B48-4482-892B-86C8EC9325ED}" dt="2022-04-06T08:46:23.675" v="218" actId="478"/>
          <ac:picMkLst>
            <pc:docMk/>
            <pc:sldMk cId="204024150" sldId="294"/>
            <ac:picMk id="18" creationId="{E958A322-DCB5-4DA9-8016-BDC056598DEE}"/>
          </ac:picMkLst>
        </pc:picChg>
        <pc:picChg chg="add mod">
          <ac:chgData name="李 旭辰" userId="04a6bc6b073de08d" providerId="LiveId" clId="{B5092324-3B48-4482-892B-86C8EC9325ED}" dt="2022-04-06T09:45:04.389" v="534" actId="1076"/>
          <ac:picMkLst>
            <pc:docMk/>
            <pc:sldMk cId="204024150" sldId="294"/>
            <ac:picMk id="23" creationId="{37DEB039-9310-47DB-AC68-6BFCAC5BA873}"/>
          </ac:picMkLst>
        </pc:picChg>
        <pc:picChg chg="add mod">
          <ac:chgData name="李 旭辰" userId="04a6bc6b073de08d" providerId="LiveId" clId="{B5092324-3B48-4482-892B-86C8EC9325ED}" dt="2022-04-06T09:44:41.469" v="531" actId="1076"/>
          <ac:picMkLst>
            <pc:docMk/>
            <pc:sldMk cId="204024150" sldId="294"/>
            <ac:picMk id="28" creationId="{2B49A1B8-D17F-4C2F-8A43-D8C408F56DD3}"/>
          </ac:picMkLst>
        </pc:picChg>
        <pc:picChg chg="add del mod">
          <ac:chgData name="李 旭辰" userId="04a6bc6b073de08d" providerId="LiveId" clId="{B5092324-3B48-4482-892B-86C8EC9325ED}" dt="2022-04-06T11:06:17.702" v="687" actId="478"/>
          <ac:picMkLst>
            <pc:docMk/>
            <pc:sldMk cId="204024150" sldId="294"/>
            <ac:picMk id="42" creationId="{1D1FB598-A6E3-43EF-A781-99A65CB9343A}"/>
          </ac:picMkLst>
        </pc:picChg>
        <pc:cxnChg chg="del mod">
          <ac:chgData name="李 旭辰" userId="04a6bc6b073de08d" providerId="LiveId" clId="{B5092324-3B48-4482-892B-86C8EC9325ED}" dt="2022-04-06T08:38:48.467" v="172" actId="478"/>
          <ac:cxnSpMkLst>
            <pc:docMk/>
            <pc:sldMk cId="204024150" sldId="294"/>
            <ac:cxnSpMk id="7" creationId="{00000000-0000-0000-0000-000000000000}"/>
          </ac:cxnSpMkLst>
        </pc:cxnChg>
      </pc:sldChg>
      <pc:sldChg chg="addSp delSp modSp mod">
        <pc:chgData name="李 旭辰" userId="04a6bc6b073de08d" providerId="LiveId" clId="{B5092324-3B48-4482-892B-86C8EC9325ED}" dt="2022-04-06T13:03:23.368" v="3336" actId="20577"/>
        <pc:sldMkLst>
          <pc:docMk/>
          <pc:sldMk cId="180661531" sldId="295"/>
        </pc:sldMkLst>
        <pc:spChg chg="del">
          <ac:chgData name="李 旭辰" userId="04a6bc6b073de08d" providerId="LiveId" clId="{B5092324-3B48-4482-892B-86C8EC9325ED}" dt="2022-04-06T12:32:52.727" v="2271" actId="478"/>
          <ac:spMkLst>
            <pc:docMk/>
            <pc:sldMk cId="180661531" sldId="295"/>
            <ac:spMk id="3" creationId="{00000000-0000-0000-0000-000000000000}"/>
          </ac:spMkLst>
        </pc:spChg>
        <pc:spChg chg="del">
          <ac:chgData name="李 旭辰" userId="04a6bc6b073de08d" providerId="LiveId" clId="{B5092324-3B48-4482-892B-86C8EC9325ED}" dt="2022-04-06T12:13:29.219" v="1514" actId="478"/>
          <ac:spMkLst>
            <pc:docMk/>
            <pc:sldMk cId="180661531" sldId="295"/>
            <ac:spMk id="4" creationId="{00000000-0000-0000-0000-000000000000}"/>
          </ac:spMkLst>
        </pc:spChg>
        <pc:spChg chg="mod">
          <ac:chgData name="李 旭辰" userId="04a6bc6b073de08d" providerId="LiveId" clId="{B5092324-3B48-4482-892B-86C8EC9325ED}" dt="2022-04-06T12:45:21.758" v="3044" actId="20577"/>
          <ac:spMkLst>
            <pc:docMk/>
            <pc:sldMk cId="180661531" sldId="295"/>
            <ac:spMk id="17" creationId="{00000000-0000-0000-0000-000000000000}"/>
          </ac:spMkLst>
        </pc:spChg>
        <pc:spChg chg="del mod">
          <ac:chgData name="李 旭辰" userId="04a6bc6b073de08d" providerId="LiveId" clId="{B5092324-3B48-4482-892B-86C8EC9325ED}" dt="2022-04-06T12:27:34.261" v="1818" actId="478"/>
          <ac:spMkLst>
            <pc:docMk/>
            <pc:sldMk cId="180661531" sldId="295"/>
            <ac:spMk id="18" creationId="{00000000-0000-0000-0000-000000000000}"/>
          </ac:spMkLst>
        </pc:spChg>
        <pc:spChg chg="add mod">
          <ac:chgData name="李 旭辰" userId="04a6bc6b073de08d" providerId="LiveId" clId="{B5092324-3B48-4482-892B-86C8EC9325ED}" dt="2022-04-06T12:17:41.769" v="1554" actId="1076"/>
          <ac:spMkLst>
            <pc:docMk/>
            <pc:sldMk cId="180661531" sldId="295"/>
            <ac:spMk id="19" creationId="{CFA0C8F5-17FC-4BEF-BE99-8524E0EBD0D8}"/>
          </ac:spMkLst>
        </pc:spChg>
        <pc:spChg chg="add mod">
          <ac:chgData name="李 旭辰" userId="04a6bc6b073de08d" providerId="LiveId" clId="{B5092324-3B48-4482-892B-86C8EC9325ED}" dt="2022-04-06T13:00:03.500" v="3102" actId="1076"/>
          <ac:spMkLst>
            <pc:docMk/>
            <pc:sldMk cId="180661531" sldId="295"/>
            <ac:spMk id="20" creationId="{CBA93617-9848-4BAC-B8BC-1D22ECDD72EB}"/>
          </ac:spMkLst>
        </pc:spChg>
        <pc:spChg chg="add mod">
          <ac:chgData name="李 旭辰" userId="04a6bc6b073de08d" providerId="LiveId" clId="{B5092324-3B48-4482-892B-86C8EC9325ED}" dt="2022-04-06T13:00:05.489" v="3103" actId="1076"/>
          <ac:spMkLst>
            <pc:docMk/>
            <pc:sldMk cId="180661531" sldId="295"/>
            <ac:spMk id="22" creationId="{3D1AA210-B307-4581-9722-CD45A098833D}"/>
          </ac:spMkLst>
        </pc:spChg>
        <pc:spChg chg="add del mod">
          <ac:chgData name="李 旭辰" userId="04a6bc6b073de08d" providerId="LiveId" clId="{B5092324-3B48-4482-892B-86C8EC9325ED}" dt="2022-04-06T12:27:33.226" v="1817" actId="478"/>
          <ac:spMkLst>
            <pc:docMk/>
            <pc:sldMk cId="180661531" sldId="295"/>
            <ac:spMk id="23" creationId="{75D44D78-65A0-468E-8A08-E5D25323B833}"/>
          </ac:spMkLst>
        </pc:spChg>
        <pc:spChg chg="add mod">
          <ac:chgData name="李 旭辰" userId="04a6bc6b073de08d" providerId="LiveId" clId="{B5092324-3B48-4482-892B-86C8EC9325ED}" dt="2022-04-06T12:32:34.548" v="2270" actId="20577"/>
          <ac:spMkLst>
            <pc:docMk/>
            <pc:sldMk cId="180661531" sldId="295"/>
            <ac:spMk id="24" creationId="{F8B8A982-30FE-4437-B6A4-309A7EFBB3AF}"/>
          </ac:spMkLst>
        </pc:spChg>
        <pc:spChg chg="add mod">
          <ac:chgData name="李 旭辰" userId="04a6bc6b073de08d" providerId="LiveId" clId="{B5092324-3B48-4482-892B-86C8EC9325ED}" dt="2022-04-06T12:44:16.889" v="2977" actId="1076"/>
          <ac:spMkLst>
            <pc:docMk/>
            <pc:sldMk cId="180661531" sldId="295"/>
            <ac:spMk id="25" creationId="{1A43743F-5DC2-49B6-8543-0A9E511FBDB5}"/>
          </ac:spMkLst>
        </pc:spChg>
        <pc:spChg chg="add mod">
          <ac:chgData name="李 旭辰" userId="04a6bc6b073de08d" providerId="LiveId" clId="{B5092324-3B48-4482-892B-86C8EC9325ED}" dt="2022-04-06T12:44:36.306" v="2982" actId="1076"/>
          <ac:spMkLst>
            <pc:docMk/>
            <pc:sldMk cId="180661531" sldId="295"/>
            <ac:spMk id="26" creationId="{C970F17E-4289-4E01-8936-64B1BC98D431}"/>
          </ac:spMkLst>
        </pc:spChg>
        <pc:spChg chg="add mod">
          <ac:chgData name="李 旭辰" userId="04a6bc6b073de08d" providerId="LiveId" clId="{B5092324-3B48-4482-892B-86C8EC9325ED}" dt="2022-04-06T12:44:54.299" v="2986" actId="1076"/>
          <ac:spMkLst>
            <pc:docMk/>
            <pc:sldMk cId="180661531" sldId="295"/>
            <ac:spMk id="27" creationId="{B062AE3C-E42D-48DD-9EC2-C547A902CF0E}"/>
          </ac:spMkLst>
        </pc:spChg>
        <pc:spChg chg="add mod">
          <ac:chgData name="李 旭辰" userId="04a6bc6b073de08d" providerId="LiveId" clId="{B5092324-3B48-4482-892B-86C8EC9325ED}" dt="2022-04-06T12:59:39.534" v="3094" actId="404"/>
          <ac:spMkLst>
            <pc:docMk/>
            <pc:sldMk cId="180661531" sldId="295"/>
            <ac:spMk id="30" creationId="{D1238233-9300-44F0-B5C5-49E9DFBC0C98}"/>
          </ac:spMkLst>
        </pc:spChg>
        <pc:spChg chg="add mod">
          <ac:chgData name="李 旭辰" userId="04a6bc6b073de08d" providerId="LiveId" clId="{B5092324-3B48-4482-892B-86C8EC9325ED}" dt="2022-04-06T12:59:59.970" v="3101" actId="20577"/>
          <ac:spMkLst>
            <pc:docMk/>
            <pc:sldMk cId="180661531" sldId="295"/>
            <ac:spMk id="32" creationId="{AFC520D2-2036-49F9-955B-7AFA90934567}"/>
          </ac:spMkLst>
        </pc:spChg>
        <pc:spChg chg="add mod">
          <ac:chgData name="李 旭辰" userId="04a6bc6b073de08d" providerId="LiveId" clId="{B5092324-3B48-4482-892B-86C8EC9325ED}" dt="2022-04-06T13:03:23.368" v="3336" actId="20577"/>
          <ac:spMkLst>
            <pc:docMk/>
            <pc:sldMk cId="180661531" sldId="295"/>
            <ac:spMk id="33" creationId="{2446CAFA-4950-423E-99C8-356EA34DBF2B}"/>
          </ac:spMkLst>
        </pc:spChg>
        <pc:grpChg chg="del">
          <ac:chgData name="李 旭辰" userId="04a6bc6b073de08d" providerId="LiveId" clId="{B5092324-3B48-4482-892B-86C8EC9325ED}" dt="2022-04-06T12:13:30.429" v="1515" actId="478"/>
          <ac:grpSpMkLst>
            <pc:docMk/>
            <pc:sldMk cId="180661531" sldId="295"/>
            <ac:grpSpMk id="2" creationId="{00000000-0000-0000-0000-000000000000}"/>
          </ac:grpSpMkLst>
        </pc:grpChg>
        <pc:graphicFrameChg chg="add mod">
          <ac:chgData name="李 旭辰" userId="04a6bc6b073de08d" providerId="LiveId" clId="{B5092324-3B48-4482-892B-86C8EC9325ED}" dt="2022-04-06T12:55:12.387" v="3061" actId="1076"/>
          <ac:graphicFrameMkLst>
            <pc:docMk/>
            <pc:sldMk cId="180661531" sldId="295"/>
            <ac:graphicFrameMk id="28" creationId="{9574F1DA-EA96-4CE4-BECE-278F902A1F21}"/>
          </ac:graphicFrameMkLst>
        </pc:graphicFrameChg>
      </pc:sldChg>
      <pc:sldChg chg="addSp delSp modSp mod">
        <pc:chgData name="李 旭辰" userId="04a6bc6b073de08d" providerId="LiveId" clId="{B5092324-3B48-4482-892B-86C8EC9325ED}" dt="2022-04-06T13:21:44.185" v="3745" actId="20577"/>
        <pc:sldMkLst>
          <pc:docMk/>
          <pc:sldMk cId="2243418483" sldId="299"/>
        </pc:sldMkLst>
        <pc:spChg chg="add mod">
          <ac:chgData name="李 旭辰" userId="04a6bc6b073de08d" providerId="LiveId" clId="{B5092324-3B48-4482-892B-86C8EC9325ED}" dt="2022-04-06T13:15:46.718" v="3573" actId="1076"/>
          <ac:spMkLst>
            <pc:docMk/>
            <pc:sldMk cId="2243418483" sldId="299"/>
            <ac:spMk id="11" creationId="{C4508949-7878-4ABA-9EEA-0B26CE669AC0}"/>
          </ac:spMkLst>
        </pc:spChg>
        <pc:spChg chg="add mod">
          <ac:chgData name="李 旭辰" userId="04a6bc6b073de08d" providerId="LiveId" clId="{B5092324-3B48-4482-892B-86C8EC9325ED}" dt="2022-04-06T13:21:44.185" v="3745" actId="20577"/>
          <ac:spMkLst>
            <pc:docMk/>
            <pc:sldMk cId="2243418483" sldId="299"/>
            <ac:spMk id="12" creationId="{327698D5-C970-4E8E-8307-DB7A2B2D1296}"/>
          </ac:spMkLst>
        </pc:spChg>
        <pc:spChg chg="add mod">
          <ac:chgData name="李 旭辰" userId="04a6bc6b073de08d" providerId="LiveId" clId="{B5092324-3B48-4482-892B-86C8EC9325ED}" dt="2022-04-06T13:16:03.493" v="3579" actId="1076"/>
          <ac:spMkLst>
            <pc:docMk/>
            <pc:sldMk cId="2243418483" sldId="299"/>
            <ac:spMk id="13" creationId="{6CC7B0A4-3459-4653-9E0E-0B5D0E9BA720}"/>
          </ac:spMkLst>
        </pc:spChg>
        <pc:spChg chg="mod">
          <ac:chgData name="李 旭辰" userId="04a6bc6b073de08d" providerId="LiveId" clId="{B5092324-3B48-4482-892B-86C8EC9325ED}" dt="2022-04-06T13:03:44.556" v="3361" actId="20577"/>
          <ac:spMkLst>
            <pc:docMk/>
            <pc:sldMk cId="2243418483" sldId="299"/>
            <ac:spMk id="15" creationId="{00000000-0000-0000-0000-000000000000}"/>
          </ac:spMkLst>
        </pc:spChg>
        <pc:spChg chg="del mod">
          <ac:chgData name="李 旭辰" userId="04a6bc6b073de08d" providerId="LiveId" clId="{B5092324-3B48-4482-892B-86C8EC9325ED}" dt="2022-04-06T13:04:16.831" v="3373" actId="478"/>
          <ac:spMkLst>
            <pc:docMk/>
            <pc:sldMk cId="2243418483" sldId="299"/>
            <ac:spMk id="16" creationId="{00000000-0000-0000-0000-000000000000}"/>
          </ac:spMkLst>
        </pc:spChg>
        <pc:spChg chg="del mod">
          <ac:chgData name="李 旭辰" userId="04a6bc6b073de08d" providerId="LiveId" clId="{B5092324-3B48-4482-892B-86C8EC9325ED}" dt="2022-04-06T13:05:24.076" v="3384" actId="478"/>
          <ac:spMkLst>
            <pc:docMk/>
            <pc:sldMk cId="2243418483" sldId="299"/>
            <ac:spMk id="31" creationId="{00000000-0000-0000-0000-000000000000}"/>
          </ac:spMkLst>
        </pc:spChg>
        <pc:spChg chg="del">
          <ac:chgData name="李 旭辰" userId="04a6bc6b073de08d" providerId="LiveId" clId="{B5092324-3B48-4482-892B-86C8EC9325ED}" dt="2022-04-06T13:04:12.474" v="3369" actId="478"/>
          <ac:spMkLst>
            <pc:docMk/>
            <pc:sldMk cId="2243418483" sldId="299"/>
            <ac:spMk id="42" creationId="{00000000-0000-0000-0000-000000000000}"/>
          </ac:spMkLst>
        </pc:spChg>
        <pc:spChg chg="del">
          <ac:chgData name="李 旭辰" userId="04a6bc6b073de08d" providerId="LiveId" clId="{B5092324-3B48-4482-892B-86C8EC9325ED}" dt="2022-04-06T13:04:18.995" v="3375" actId="478"/>
          <ac:spMkLst>
            <pc:docMk/>
            <pc:sldMk cId="2243418483" sldId="299"/>
            <ac:spMk id="69" creationId="{00000000-0000-0000-0000-000000000000}"/>
          </ac:spMkLst>
        </pc:spChg>
        <pc:spChg chg="del">
          <ac:chgData name="李 旭辰" userId="04a6bc6b073de08d" providerId="LiveId" clId="{B5092324-3B48-4482-892B-86C8EC9325ED}" dt="2022-04-06T13:04:17.999" v="3374" actId="478"/>
          <ac:spMkLst>
            <pc:docMk/>
            <pc:sldMk cId="2243418483" sldId="299"/>
            <ac:spMk id="71" creationId="{00000000-0000-0000-0000-000000000000}"/>
          </ac:spMkLst>
        </pc:spChg>
        <pc:spChg chg="add del mod">
          <ac:chgData name="李 旭辰" userId="04a6bc6b073de08d" providerId="LiveId" clId="{B5092324-3B48-4482-892B-86C8EC9325ED}" dt="2022-04-06T13:08:18.662" v="3505" actId="478"/>
          <ac:spMkLst>
            <pc:docMk/>
            <pc:sldMk cId="2243418483" sldId="299"/>
            <ac:spMk id="72" creationId="{2A1912B3-B0ED-4CCC-A1D7-060B0775B5FA}"/>
          </ac:spMkLst>
        </pc:spChg>
        <pc:spChg chg="add del mod">
          <ac:chgData name="李 旭辰" userId="04a6bc6b073de08d" providerId="LiveId" clId="{B5092324-3B48-4482-892B-86C8EC9325ED}" dt="2022-04-06T13:15:39.460" v="3570" actId="478"/>
          <ac:spMkLst>
            <pc:docMk/>
            <pc:sldMk cId="2243418483" sldId="299"/>
            <ac:spMk id="73" creationId="{997F5507-150E-4BEF-97A2-378D29D0F321}"/>
          </ac:spMkLst>
        </pc:spChg>
        <pc:spChg chg="add del mod">
          <ac:chgData name="李 旭辰" userId="04a6bc6b073de08d" providerId="LiveId" clId="{B5092324-3B48-4482-892B-86C8EC9325ED}" dt="2022-04-06T13:15:40.626" v="3571" actId="478"/>
          <ac:spMkLst>
            <pc:docMk/>
            <pc:sldMk cId="2243418483" sldId="299"/>
            <ac:spMk id="74" creationId="{4D975C28-4908-445B-AFA7-8B3C1A84553F}"/>
          </ac:spMkLst>
        </pc:spChg>
        <pc:spChg chg="add mod">
          <ac:chgData name="李 旭辰" userId="04a6bc6b073de08d" providerId="LiveId" clId="{B5092324-3B48-4482-892B-86C8EC9325ED}" dt="2022-04-06T13:17:52.269" v="3667" actId="20577"/>
          <ac:spMkLst>
            <pc:docMk/>
            <pc:sldMk cId="2243418483" sldId="299"/>
            <ac:spMk id="75" creationId="{A3FD4504-7519-4CAD-B20B-4933A5F63199}"/>
          </ac:spMkLst>
        </pc:spChg>
        <pc:spChg chg="add mod">
          <ac:chgData name="李 旭辰" userId="04a6bc6b073de08d" providerId="LiveId" clId="{B5092324-3B48-4482-892B-86C8EC9325ED}" dt="2022-04-06T13:09:16.211" v="3510" actId="1076"/>
          <ac:spMkLst>
            <pc:docMk/>
            <pc:sldMk cId="2243418483" sldId="299"/>
            <ac:spMk id="76" creationId="{99F36D01-0B53-4AC1-92F4-E0A3B79CC544}"/>
          </ac:spMkLst>
        </pc:spChg>
        <pc:spChg chg="add mod">
          <ac:chgData name="李 旭辰" userId="04a6bc6b073de08d" providerId="LiveId" clId="{B5092324-3B48-4482-892B-86C8EC9325ED}" dt="2022-04-06T13:15:48.894" v="3575" actId="20577"/>
          <ac:spMkLst>
            <pc:docMk/>
            <pc:sldMk cId="2243418483" sldId="299"/>
            <ac:spMk id="77" creationId="{EA6B0A49-C079-4101-BC4A-3316AB802CDB}"/>
          </ac:spMkLst>
        </pc:spChg>
        <pc:grpChg chg="del">
          <ac:chgData name="李 旭辰" userId="04a6bc6b073de08d" providerId="LiveId" clId="{B5092324-3B48-4482-892B-86C8EC9325ED}" dt="2022-04-06T13:04:08.792" v="3365" actId="478"/>
          <ac:grpSpMkLst>
            <pc:docMk/>
            <pc:sldMk cId="2243418483" sldId="299"/>
            <ac:grpSpMk id="3" creationId="{00000000-0000-0000-0000-000000000000}"/>
          </ac:grpSpMkLst>
        </pc:grpChg>
        <pc:grpChg chg="del">
          <ac:chgData name="李 旭辰" userId="04a6bc6b073de08d" providerId="LiveId" clId="{B5092324-3B48-4482-892B-86C8EC9325ED}" dt="2022-04-06T13:04:07.878" v="3364" actId="478"/>
          <ac:grpSpMkLst>
            <pc:docMk/>
            <pc:sldMk cId="2243418483" sldId="299"/>
            <ac:grpSpMk id="7" creationId="{00000000-0000-0000-0000-000000000000}"/>
          </ac:grpSpMkLst>
        </pc:grpChg>
        <pc:grpChg chg="del">
          <ac:chgData name="李 旭辰" userId="04a6bc6b073de08d" providerId="LiveId" clId="{B5092324-3B48-4482-892B-86C8EC9325ED}" dt="2022-04-06T13:04:11.487" v="3368" actId="478"/>
          <ac:grpSpMkLst>
            <pc:docMk/>
            <pc:sldMk cId="2243418483" sldId="299"/>
            <ac:grpSpMk id="12" creationId="{00000000-0000-0000-0000-000000000000}"/>
          </ac:grpSpMkLst>
        </pc:grpChg>
        <pc:grpChg chg="del mod">
          <ac:chgData name="李 旭辰" userId="04a6bc6b073de08d" providerId="LiveId" clId="{B5092324-3B48-4482-892B-86C8EC9325ED}" dt="2022-04-06T13:04:16.110" v="3372" actId="478"/>
          <ac:grpSpMkLst>
            <pc:docMk/>
            <pc:sldMk cId="2243418483" sldId="299"/>
            <ac:grpSpMk id="39" creationId="{00000000-0000-0000-0000-000000000000}"/>
          </ac:grpSpMkLst>
        </pc:grpChg>
        <pc:grpChg chg="del">
          <ac:chgData name="李 旭辰" userId="04a6bc6b073de08d" providerId="LiveId" clId="{B5092324-3B48-4482-892B-86C8EC9325ED}" dt="2022-04-06T13:04:06.889" v="3363" actId="478"/>
          <ac:grpSpMkLst>
            <pc:docMk/>
            <pc:sldMk cId="2243418483" sldId="299"/>
            <ac:grpSpMk id="64" creationId="{00000000-0000-0000-0000-000000000000}"/>
          </ac:grpSpMkLst>
        </pc:grpChg>
        <pc:picChg chg="del">
          <ac:chgData name="李 旭辰" userId="04a6bc6b073de08d" providerId="LiveId" clId="{B5092324-3B48-4482-892B-86C8EC9325ED}" dt="2022-04-06T13:04:09.921" v="3366" actId="478"/>
          <ac:picMkLst>
            <pc:docMk/>
            <pc:sldMk cId="2243418483" sldId="299"/>
            <ac:picMk id="5" creationId="{00000000-0000-0000-0000-000000000000}"/>
          </ac:picMkLst>
        </pc:picChg>
        <pc:cxnChg chg="mod">
          <ac:chgData name="李 旭辰" userId="04a6bc6b073de08d" providerId="LiveId" clId="{B5092324-3B48-4482-892B-86C8EC9325ED}" dt="2022-04-06T13:04:06.889" v="3363" actId="478"/>
          <ac:cxnSpMkLst>
            <pc:docMk/>
            <pc:sldMk cId="2243418483" sldId="299"/>
            <ac:cxnSpMk id="13" creationId="{00000000-0000-0000-0000-000000000000}"/>
          </ac:cxnSpMkLst>
        </pc:cxnChg>
        <pc:cxnChg chg="del">
          <ac:chgData name="李 旭辰" userId="04a6bc6b073de08d" providerId="LiveId" clId="{B5092324-3B48-4482-892B-86C8EC9325ED}" dt="2022-04-06T13:04:10.668" v="3367" actId="478"/>
          <ac:cxnSpMkLst>
            <pc:docMk/>
            <pc:sldMk cId="2243418483" sldId="299"/>
            <ac:cxnSpMk id="67" creationId="{00000000-0000-0000-0000-000000000000}"/>
          </ac:cxnSpMkLst>
        </pc:cxnChg>
      </pc:sldChg>
      <pc:sldChg chg="add setBg">
        <pc:chgData name="李 旭辰" userId="04a6bc6b073de08d" providerId="LiveId" clId="{B5092324-3B48-4482-892B-86C8EC9325ED}" dt="2022-04-06T13:04:00.345" v="3362"/>
        <pc:sldMkLst>
          <pc:docMk/>
          <pc:sldMk cId="2589674987" sldId="31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765693-18F4-4F49-B49F-48F6E7892C96}" type="datetimeFigureOut">
              <a:rPr lang="zh-CN" altLang="en-US" smtClean="0"/>
              <a:t>2022/4/6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0B5359-FB43-4963-813D-324AE7B53900}" type="slidenum">
              <a:rPr lang="zh-CN" altLang="en-US" smtClean="0"/>
              <a:t>‹#›</a:t>
            </a:fld>
            <a:endParaRPr lang="zh-CN" altLang="en-US"/>
          </a:p>
        </p:txBody>
      </p:sp>
    </p:spTree>
    <p:extLst>
      <p:ext uri="{BB962C8B-B14F-4D97-AF65-F5344CB8AC3E}">
        <p14:creationId xmlns:p14="http://schemas.microsoft.com/office/powerpoint/2010/main" val="3853494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B795878-082D-43EA-BBBA-8B601F5EC001}" type="slidenum">
              <a:rPr lang="zh-CN" altLang="en-US" smtClean="0"/>
              <a:t>2</a:t>
            </a:fld>
            <a:endParaRPr lang="zh-CN" altLang="en-US"/>
          </a:p>
        </p:txBody>
      </p:sp>
    </p:spTree>
    <p:extLst>
      <p:ext uri="{BB962C8B-B14F-4D97-AF65-F5344CB8AC3E}">
        <p14:creationId xmlns:p14="http://schemas.microsoft.com/office/powerpoint/2010/main" val="3899078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0B5359-FB43-4963-813D-324AE7B53900}" type="slidenum">
              <a:rPr lang="zh-CN" altLang="en-US" smtClean="0"/>
              <a:t>3</a:t>
            </a:fld>
            <a:endParaRPr lang="zh-CN" altLang="en-US"/>
          </a:p>
        </p:txBody>
      </p:sp>
    </p:spTree>
    <p:extLst>
      <p:ext uri="{BB962C8B-B14F-4D97-AF65-F5344CB8AC3E}">
        <p14:creationId xmlns:p14="http://schemas.microsoft.com/office/powerpoint/2010/main" val="1120703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795878-082D-43EA-BBBA-8B601F5EC00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685948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795878-082D-43EA-BBBA-8B601F5EC00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044004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0B5359-FB43-4963-813D-324AE7B53900}" type="slidenum">
              <a:rPr lang="zh-CN" altLang="en-US" smtClean="0"/>
              <a:t>17</a:t>
            </a:fld>
            <a:endParaRPr lang="zh-CN" altLang="en-US"/>
          </a:p>
        </p:txBody>
      </p:sp>
    </p:spTree>
    <p:extLst>
      <p:ext uri="{BB962C8B-B14F-4D97-AF65-F5344CB8AC3E}">
        <p14:creationId xmlns:p14="http://schemas.microsoft.com/office/powerpoint/2010/main" val="3575434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3CC22F07-CA68-41F8-A15B-562FCB72F484}" type="datetimeFigureOut">
              <a:rPr lang="zh-CN" altLang="en-US" smtClean="0"/>
              <a:t>2022/4/6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7FF3565-ADFE-4DD2-B4FF-11A4902ECDCF}" type="slidenum">
              <a:rPr lang="zh-CN" altLang="en-US" smtClean="0"/>
              <a:t>‹#›</a:t>
            </a:fld>
            <a:endParaRPr lang="zh-CN" altLang="en-US"/>
          </a:p>
        </p:txBody>
      </p:sp>
    </p:spTree>
    <p:extLst>
      <p:ext uri="{BB962C8B-B14F-4D97-AF65-F5344CB8AC3E}">
        <p14:creationId xmlns:p14="http://schemas.microsoft.com/office/powerpoint/2010/main" val="4190291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CC22F07-CA68-41F8-A15B-562FCB72F484}" type="datetimeFigureOut">
              <a:rPr lang="zh-CN" altLang="en-US" smtClean="0"/>
              <a:t>2022/4/6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7FF3565-ADFE-4DD2-B4FF-11A4902ECDCF}" type="slidenum">
              <a:rPr lang="zh-CN" altLang="en-US" smtClean="0"/>
              <a:t>‹#›</a:t>
            </a:fld>
            <a:endParaRPr lang="zh-CN" altLang="en-US"/>
          </a:p>
        </p:txBody>
      </p:sp>
    </p:spTree>
    <p:extLst>
      <p:ext uri="{BB962C8B-B14F-4D97-AF65-F5344CB8AC3E}">
        <p14:creationId xmlns:p14="http://schemas.microsoft.com/office/powerpoint/2010/main" val="1786163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CC22F07-CA68-41F8-A15B-562FCB72F484}" type="datetimeFigureOut">
              <a:rPr lang="zh-CN" altLang="en-US" smtClean="0"/>
              <a:t>2022/4/6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7FF3565-ADFE-4DD2-B4FF-11A4902ECDCF}" type="slidenum">
              <a:rPr lang="zh-CN" altLang="en-US" smtClean="0"/>
              <a:t>‹#›</a:t>
            </a:fld>
            <a:endParaRPr lang="zh-CN" altLang="en-US"/>
          </a:p>
        </p:txBody>
      </p:sp>
    </p:spTree>
    <p:extLst>
      <p:ext uri="{BB962C8B-B14F-4D97-AF65-F5344CB8AC3E}">
        <p14:creationId xmlns:p14="http://schemas.microsoft.com/office/powerpoint/2010/main" val="1761149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CC22F07-CA68-41F8-A15B-562FCB72F484}" type="datetimeFigureOut">
              <a:rPr lang="zh-CN" altLang="en-US" smtClean="0"/>
              <a:t>2022/4/6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7FF3565-ADFE-4DD2-B4FF-11A4902ECDCF}" type="slidenum">
              <a:rPr lang="zh-CN" altLang="en-US" smtClean="0"/>
              <a:t>‹#›</a:t>
            </a:fld>
            <a:endParaRPr lang="zh-CN" altLang="en-US"/>
          </a:p>
        </p:txBody>
      </p:sp>
    </p:spTree>
    <p:extLst>
      <p:ext uri="{BB962C8B-B14F-4D97-AF65-F5344CB8AC3E}">
        <p14:creationId xmlns:p14="http://schemas.microsoft.com/office/powerpoint/2010/main" val="3699495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CC22F07-CA68-41F8-A15B-562FCB72F484}" type="datetimeFigureOut">
              <a:rPr lang="zh-CN" altLang="en-US" smtClean="0"/>
              <a:t>2022/4/6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7FF3565-ADFE-4DD2-B4FF-11A4902ECDCF}" type="slidenum">
              <a:rPr lang="zh-CN" altLang="en-US" smtClean="0"/>
              <a:t>‹#›</a:t>
            </a:fld>
            <a:endParaRPr lang="zh-CN" altLang="en-US"/>
          </a:p>
        </p:txBody>
      </p:sp>
    </p:spTree>
    <p:extLst>
      <p:ext uri="{BB962C8B-B14F-4D97-AF65-F5344CB8AC3E}">
        <p14:creationId xmlns:p14="http://schemas.microsoft.com/office/powerpoint/2010/main" val="3480366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3CC22F07-CA68-41F8-A15B-562FCB72F484}" type="datetimeFigureOut">
              <a:rPr lang="zh-CN" altLang="en-US" smtClean="0"/>
              <a:t>2022/4/6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7FF3565-ADFE-4DD2-B4FF-11A4902ECDCF}" type="slidenum">
              <a:rPr lang="zh-CN" altLang="en-US" smtClean="0"/>
              <a:t>‹#›</a:t>
            </a:fld>
            <a:endParaRPr lang="zh-CN" altLang="en-US"/>
          </a:p>
        </p:txBody>
      </p:sp>
    </p:spTree>
    <p:extLst>
      <p:ext uri="{BB962C8B-B14F-4D97-AF65-F5344CB8AC3E}">
        <p14:creationId xmlns:p14="http://schemas.microsoft.com/office/powerpoint/2010/main" val="954421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3CC22F07-CA68-41F8-A15B-562FCB72F484}" type="datetimeFigureOut">
              <a:rPr lang="zh-CN" altLang="en-US" smtClean="0"/>
              <a:t>2022/4/6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7FF3565-ADFE-4DD2-B4FF-11A4902ECDCF}" type="slidenum">
              <a:rPr lang="zh-CN" altLang="en-US" smtClean="0"/>
              <a:t>‹#›</a:t>
            </a:fld>
            <a:endParaRPr lang="zh-CN" altLang="en-US"/>
          </a:p>
        </p:txBody>
      </p:sp>
    </p:spTree>
    <p:extLst>
      <p:ext uri="{BB962C8B-B14F-4D97-AF65-F5344CB8AC3E}">
        <p14:creationId xmlns:p14="http://schemas.microsoft.com/office/powerpoint/2010/main" val="633679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3CC22F07-CA68-41F8-A15B-562FCB72F484}" type="datetimeFigureOut">
              <a:rPr lang="zh-CN" altLang="en-US" smtClean="0"/>
              <a:t>2022/4/6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7FF3565-ADFE-4DD2-B4FF-11A4902ECDCF}" type="slidenum">
              <a:rPr lang="zh-CN" altLang="en-US" smtClean="0"/>
              <a:t>‹#›</a:t>
            </a:fld>
            <a:endParaRPr lang="zh-CN" altLang="en-US"/>
          </a:p>
        </p:txBody>
      </p:sp>
    </p:spTree>
    <p:extLst>
      <p:ext uri="{BB962C8B-B14F-4D97-AF65-F5344CB8AC3E}">
        <p14:creationId xmlns:p14="http://schemas.microsoft.com/office/powerpoint/2010/main" val="1890560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C22F07-CA68-41F8-A15B-562FCB72F484}" type="datetimeFigureOut">
              <a:rPr lang="zh-CN" altLang="en-US" smtClean="0"/>
              <a:t>2022/4/6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7FF3565-ADFE-4DD2-B4FF-11A4902ECDCF}" type="slidenum">
              <a:rPr lang="zh-CN" altLang="en-US" smtClean="0"/>
              <a:t>‹#›</a:t>
            </a:fld>
            <a:endParaRPr lang="zh-CN" altLang="en-US"/>
          </a:p>
        </p:txBody>
      </p:sp>
    </p:spTree>
    <p:extLst>
      <p:ext uri="{BB962C8B-B14F-4D97-AF65-F5344CB8AC3E}">
        <p14:creationId xmlns:p14="http://schemas.microsoft.com/office/powerpoint/2010/main" val="467389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CC22F07-CA68-41F8-A15B-562FCB72F484}" type="datetimeFigureOut">
              <a:rPr lang="zh-CN" altLang="en-US" smtClean="0"/>
              <a:t>2022/4/6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7FF3565-ADFE-4DD2-B4FF-11A4902ECDCF}" type="slidenum">
              <a:rPr lang="zh-CN" altLang="en-US" smtClean="0"/>
              <a:t>‹#›</a:t>
            </a:fld>
            <a:endParaRPr lang="zh-CN" altLang="en-US"/>
          </a:p>
        </p:txBody>
      </p:sp>
    </p:spTree>
    <p:extLst>
      <p:ext uri="{BB962C8B-B14F-4D97-AF65-F5344CB8AC3E}">
        <p14:creationId xmlns:p14="http://schemas.microsoft.com/office/powerpoint/2010/main" val="4240913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CC22F07-CA68-41F8-A15B-562FCB72F484}" type="datetimeFigureOut">
              <a:rPr lang="zh-CN" altLang="en-US" smtClean="0"/>
              <a:t>2022/4/6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7FF3565-ADFE-4DD2-B4FF-11A4902ECDCF}" type="slidenum">
              <a:rPr lang="zh-CN" altLang="en-US" smtClean="0"/>
              <a:t>‹#›</a:t>
            </a:fld>
            <a:endParaRPr lang="zh-CN" altLang="en-US"/>
          </a:p>
        </p:txBody>
      </p:sp>
    </p:spTree>
    <p:extLst>
      <p:ext uri="{BB962C8B-B14F-4D97-AF65-F5344CB8AC3E}">
        <p14:creationId xmlns:p14="http://schemas.microsoft.com/office/powerpoint/2010/main" val="4135958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C22F07-CA68-41F8-A15B-562FCB72F484}" type="datetimeFigureOut">
              <a:rPr lang="zh-CN" altLang="en-US" smtClean="0"/>
              <a:t>2022/4/6</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FF3565-ADFE-4DD2-B4FF-11A4902ECDCF}" type="slidenum">
              <a:rPr lang="zh-CN" altLang="en-US" smtClean="0"/>
              <a:t>‹#›</a:t>
            </a:fld>
            <a:endParaRPr lang="zh-CN" altLang="en-US"/>
          </a:p>
        </p:txBody>
      </p:sp>
    </p:spTree>
    <p:extLst>
      <p:ext uri="{BB962C8B-B14F-4D97-AF65-F5344CB8AC3E}">
        <p14:creationId xmlns:p14="http://schemas.microsoft.com/office/powerpoint/2010/main" val="380199190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 Id="rId9" Type="http://schemas.openxmlformats.org/officeDocument/2006/relationships/image" Target="../media/image49.png"/></Relationships>
</file>

<file path=ppt/slides/_rels/slide12.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13.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14.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4.png"/><Relationship Id="rId5" Type="http://schemas.openxmlformats.org/officeDocument/2006/relationships/image" Target="../media/image63.png"/><Relationship Id="rId10" Type="http://schemas.openxmlformats.org/officeDocument/2006/relationships/image" Target="../media/image67.png"/><Relationship Id="rId4" Type="http://schemas.openxmlformats.org/officeDocument/2006/relationships/image" Target="../media/image62.png"/><Relationship Id="rId9" Type="http://schemas.openxmlformats.org/officeDocument/2006/relationships/image" Target="../media/image60.png"/></Relationships>
</file>

<file path=ppt/slides/_rels/slide15.xml.rels><?xml version="1.0" encoding="UTF-8" standalone="yes"?>
<Relationships xmlns="http://schemas.openxmlformats.org/package/2006/relationships"><Relationship Id="rId8" Type="http://schemas.openxmlformats.org/officeDocument/2006/relationships/image" Target="../media/image72.png"/><Relationship Id="rId13" Type="http://schemas.openxmlformats.org/officeDocument/2006/relationships/image" Target="../media/image77.png"/><Relationship Id="rId3" Type="http://schemas.openxmlformats.org/officeDocument/2006/relationships/image" Target="../media/image68.png"/><Relationship Id="rId7" Type="http://schemas.openxmlformats.org/officeDocument/2006/relationships/image" Target="../media/image71.png"/><Relationship Id="rId12" Type="http://schemas.openxmlformats.org/officeDocument/2006/relationships/image" Target="../media/image7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1.png"/><Relationship Id="rId11" Type="http://schemas.openxmlformats.org/officeDocument/2006/relationships/image" Target="../media/image75.png"/><Relationship Id="rId5" Type="http://schemas.openxmlformats.org/officeDocument/2006/relationships/image" Target="../media/image70.png"/><Relationship Id="rId15" Type="http://schemas.openxmlformats.org/officeDocument/2006/relationships/image" Target="../media/image79.png"/><Relationship Id="rId10" Type="http://schemas.openxmlformats.org/officeDocument/2006/relationships/image" Target="../media/image74.png"/><Relationship Id="rId4" Type="http://schemas.openxmlformats.org/officeDocument/2006/relationships/image" Target="../media/image69.png"/><Relationship Id="rId9" Type="http://schemas.openxmlformats.org/officeDocument/2006/relationships/image" Target="../media/image73.png"/><Relationship Id="rId14" Type="http://schemas.openxmlformats.org/officeDocument/2006/relationships/image" Target="../media/image78.png"/></Relationships>
</file>

<file path=ppt/slides/_rels/slide16.xml.rels><?xml version="1.0" encoding="UTF-8" standalone="yes"?>
<Relationships xmlns="http://schemas.openxmlformats.org/package/2006/relationships"><Relationship Id="rId3" Type="http://schemas.openxmlformats.org/officeDocument/2006/relationships/image" Target="../media/image80.png"/><Relationship Id="rId7" Type="http://schemas.openxmlformats.org/officeDocument/2006/relationships/image" Target="../media/image84.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s>
</file>

<file path=ppt/slides/_rels/slide17.xml.rels><?xml version="1.0" encoding="UTF-8" standalone="yes"?>
<Relationships xmlns="http://schemas.openxmlformats.org/package/2006/relationships"><Relationship Id="rId8" Type="http://schemas.openxmlformats.org/officeDocument/2006/relationships/image" Target="../media/image89.png"/><Relationship Id="rId13" Type="http://schemas.openxmlformats.org/officeDocument/2006/relationships/image" Target="../media/image91.wmf"/><Relationship Id="rId3" Type="http://schemas.openxmlformats.org/officeDocument/2006/relationships/image" Target="../media/image1.png"/><Relationship Id="rId7" Type="http://schemas.openxmlformats.org/officeDocument/2006/relationships/image" Target="../media/image88.png"/><Relationship Id="rId12" Type="http://schemas.openxmlformats.org/officeDocument/2006/relationships/oleObject" Target="../embeddings/oleObject3.bin"/><Relationship Id="rId2" Type="http://schemas.openxmlformats.org/officeDocument/2006/relationships/notesSlide" Target="../notesSlides/notesSlide5.xml"/><Relationship Id="rId16" Type="http://schemas.openxmlformats.org/officeDocument/2006/relationships/image" Target="../media/image93.wmf"/><Relationship Id="rId1" Type="http://schemas.openxmlformats.org/officeDocument/2006/relationships/slideLayout" Target="../slideLayouts/slideLayout1.xml"/><Relationship Id="rId6" Type="http://schemas.openxmlformats.org/officeDocument/2006/relationships/image" Target="../media/image87.png"/><Relationship Id="rId11" Type="http://schemas.openxmlformats.org/officeDocument/2006/relationships/image" Target="../media/image27.png"/><Relationship Id="rId5" Type="http://schemas.openxmlformats.org/officeDocument/2006/relationships/image" Target="../media/image86.png"/><Relationship Id="rId15" Type="http://schemas.openxmlformats.org/officeDocument/2006/relationships/oleObject" Target="../embeddings/oleObject4.bin"/><Relationship Id="rId10" Type="http://schemas.openxmlformats.org/officeDocument/2006/relationships/image" Target="../media/image28.png"/><Relationship Id="rId4" Type="http://schemas.openxmlformats.org/officeDocument/2006/relationships/image" Target="../media/image85.png"/><Relationship Id="rId9" Type="http://schemas.openxmlformats.org/officeDocument/2006/relationships/image" Target="../media/image90.png"/><Relationship Id="rId14" Type="http://schemas.openxmlformats.org/officeDocument/2006/relationships/image" Target="../media/image92.png"/></Relationships>
</file>

<file path=ppt/slides/_rels/slide18.xml.rels><?xml version="1.0" encoding="UTF-8" standalone="yes"?>
<Relationships xmlns="http://schemas.openxmlformats.org/package/2006/relationships"><Relationship Id="rId8" Type="http://schemas.openxmlformats.org/officeDocument/2006/relationships/image" Target="../media/image100.png"/><Relationship Id="rId3" Type="http://schemas.openxmlformats.org/officeDocument/2006/relationships/image" Target="../media/image94.png"/><Relationship Id="rId12" Type="http://schemas.openxmlformats.org/officeDocument/2006/relationships/image" Target="../media/image10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97.png"/><Relationship Id="rId11" Type="http://schemas.openxmlformats.org/officeDocument/2006/relationships/image" Target="../media/image99.png"/><Relationship Id="rId5" Type="http://schemas.openxmlformats.org/officeDocument/2006/relationships/image" Target="../media/image96.png"/><Relationship Id="rId10" Type="http://schemas.openxmlformats.org/officeDocument/2006/relationships/image" Target="../media/image98.wmf"/><Relationship Id="rId4" Type="http://schemas.openxmlformats.org/officeDocument/2006/relationships/image" Target="../media/image95.png"/><Relationship Id="rId9" Type="http://schemas.openxmlformats.org/officeDocument/2006/relationships/oleObject" Target="../embeddings/oleObject5.bin"/></Relationships>
</file>

<file path=ppt/slides/_rels/slide19.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wmf"/><Relationship Id="rId4" Type="http://schemas.openxmlformats.org/officeDocument/2006/relationships/oleObject" Target="../embeddings/oleObject1.bin"/><Relationship Id="rId9" Type="http://schemas.openxmlformats.org/officeDocument/2006/relationships/image" Target="../media/image6.png"/></Relationships>
</file>

<file path=ppt/slides/_rels/slide20.xml.rels><?xml version="1.0" encoding="UTF-8" standalone="yes"?>
<Relationships xmlns="http://schemas.openxmlformats.org/package/2006/relationships"><Relationship Id="rId8" Type="http://schemas.openxmlformats.org/officeDocument/2006/relationships/image" Target="../media/image108.emf"/><Relationship Id="rId3" Type="http://schemas.openxmlformats.org/officeDocument/2006/relationships/image" Target="../media/image103.png"/><Relationship Id="rId7" Type="http://schemas.openxmlformats.org/officeDocument/2006/relationships/image" Target="../media/image107.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06.png"/><Relationship Id="rId11" Type="http://schemas.openxmlformats.org/officeDocument/2006/relationships/image" Target="../media/image110.wmf"/><Relationship Id="rId5" Type="http://schemas.openxmlformats.org/officeDocument/2006/relationships/image" Target="../media/image105.png"/><Relationship Id="rId10" Type="http://schemas.openxmlformats.org/officeDocument/2006/relationships/oleObject" Target="../embeddings/oleObject6.bin"/><Relationship Id="rId4" Type="http://schemas.openxmlformats.org/officeDocument/2006/relationships/image" Target="../media/image104.png"/><Relationship Id="rId9" Type="http://schemas.openxmlformats.org/officeDocument/2006/relationships/image" Target="../media/image109.png"/></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117.wmf"/><Relationship Id="rId3" Type="http://schemas.openxmlformats.org/officeDocument/2006/relationships/oleObject" Target="../embeddings/oleObject7.bin"/><Relationship Id="rId7" Type="http://schemas.openxmlformats.org/officeDocument/2006/relationships/image" Target="../media/image114.png"/><Relationship Id="rId12" Type="http://schemas.openxmlformats.org/officeDocument/2006/relationships/oleObject" Target="../embeddings/oleObject10.bin"/><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13.png"/><Relationship Id="rId11" Type="http://schemas.openxmlformats.org/officeDocument/2006/relationships/image" Target="../media/image116.wmf"/><Relationship Id="rId5" Type="http://schemas.openxmlformats.org/officeDocument/2006/relationships/image" Target="../media/image112.png"/><Relationship Id="rId10" Type="http://schemas.openxmlformats.org/officeDocument/2006/relationships/oleObject" Target="../embeddings/oleObject9.bin"/><Relationship Id="rId4" Type="http://schemas.openxmlformats.org/officeDocument/2006/relationships/image" Target="../media/image111.wmf"/><Relationship Id="rId9" Type="http://schemas.openxmlformats.org/officeDocument/2006/relationships/image" Target="../media/image115.wmf"/></Relationships>
</file>

<file path=ppt/slides/_rels/slide22.xml.rels><?xml version="1.0" encoding="UTF-8" standalone="yes"?>
<Relationships xmlns="http://schemas.openxmlformats.org/package/2006/relationships"><Relationship Id="rId3" Type="http://schemas.openxmlformats.org/officeDocument/2006/relationships/image" Target="../media/image118.png"/><Relationship Id="rId7" Type="http://schemas.openxmlformats.org/officeDocument/2006/relationships/image" Target="../media/image12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21.png"/><Relationship Id="rId5" Type="http://schemas.openxmlformats.org/officeDocument/2006/relationships/image" Target="../media/image120.png"/><Relationship Id="rId4" Type="http://schemas.openxmlformats.org/officeDocument/2006/relationships/image" Target="../media/image119.png"/></Relationships>
</file>

<file path=ppt/slides/_rels/slide23.xml.rels><?xml version="1.0" encoding="UTF-8" standalone="yes"?>
<Relationships xmlns="http://schemas.openxmlformats.org/package/2006/relationships"><Relationship Id="rId8" Type="http://schemas.openxmlformats.org/officeDocument/2006/relationships/image" Target="../media/image125.png"/><Relationship Id="rId13" Type="http://schemas.openxmlformats.org/officeDocument/2006/relationships/image" Target="../media/image128.wmf"/><Relationship Id="rId3" Type="http://schemas.openxmlformats.org/officeDocument/2006/relationships/oleObject" Target="../embeddings/oleObject11.bin"/><Relationship Id="rId7" Type="http://schemas.openxmlformats.org/officeDocument/2006/relationships/image" Target="../media/image124.wmf"/><Relationship Id="rId12" Type="http://schemas.openxmlformats.org/officeDocument/2006/relationships/oleObject" Target="../embeddings/oleObject14.bin"/><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oleObject" Target="../embeddings/oleObject12.bin"/><Relationship Id="rId11" Type="http://schemas.openxmlformats.org/officeDocument/2006/relationships/image" Target="../media/image127.png"/><Relationship Id="rId5" Type="http://schemas.openxmlformats.org/officeDocument/2006/relationships/image" Target="../media/image113.png"/><Relationship Id="rId15" Type="http://schemas.openxmlformats.org/officeDocument/2006/relationships/image" Target="../media/image107.png"/><Relationship Id="rId10" Type="http://schemas.openxmlformats.org/officeDocument/2006/relationships/image" Target="../media/image126.wmf"/><Relationship Id="rId4" Type="http://schemas.openxmlformats.org/officeDocument/2006/relationships/image" Target="../media/image123.wmf"/><Relationship Id="rId9" Type="http://schemas.openxmlformats.org/officeDocument/2006/relationships/oleObject" Target="../embeddings/oleObject13.bin"/><Relationship Id="rId14" Type="http://schemas.openxmlformats.org/officeDocument/2006/relationships/image" Target="../media/image129.png"/></Relationships>
</file>

<file path=ppt/slides/_rels/slide24.xml.rels><?xml version="1.0" encoding="UTF-8" standalone="yes"?>
<Relationships xmlns="http://schemas.openxmlformats.org/package/2006/relationships"><Relationship Id="rId8" Type="http://schemas.openxmlformats.org/officeDocument/2006/relationships/image" Target="../media/image135.png"/><Relationship Id="rId13" Type="http://schemas.openxmlformats.org/officeDocument/2006/relationships/image" Target="../media/image140.png"/><Relationship Id="rId3" Type="http://schemas.openxmlformats.org/officeDocument/2006/relationships/image" Target="../media/image130.png"/><Relationship Id="rId7" Type="http://schemas.openxmlformats.org/officeDocument/2006/relationships/image" Target="../media/image134.png"/><Relationship Id="rId12" Type="http://schemas.openxmlformats.org/officeDocument/2006/relationships/image" Target="../media/image139.png"/><Relationship Id="rId17" Type="http://schemas.openxmlformats.org/officeDocument/2006/relationships/image" Target="../media/image144.png"/><Relationship Id="rId2" Type="http://schemas.openxmlformats.org/officeDocument/2006/relationships/image" Target="../media/image1.png"/><Relationship Id="rId16" Type="http://schemas.openxmlformats.org/officeDocument/2006/relationships/image" Target="../media/image143.png"/><Relationship Id="rId1" Type="http://schemas.openxmlformats.org/officeDocument/2006/relationships/slideLayout" Target="../slideLayouts/slideLayout1.xml"/><Relationship Id="rId6" Type="http://schemas.openxmlformats.org/officeDocument/2006/relationships/image" Target="../media/image133.png"/><Relationship Id="rId11" Type="http://schemas.openxmlformats.org/officeDocument/2006/relationships/image" Target="../media/image138.png"/><Relationship Id="rId5" Type="http://schemas.openxmlformats.org/officeDocument/2006/relationships/image" Target="../media/image132.png"/><Relationship Id="rId15" Type="http://schemas.openxmlformats.org/officeDocument/2006/relationships/image" Target="../media/image142.png"/><Relationship Id="rId10" Type="http://schemas.openxmlformats.org/officeDocument/2006/relationships/image" Target="../media/image137.png"/><Relationship Id="rId4" Type="http://schemas.openxmlformats.org/officeDocument/2006/relationships/image" Target="../media/image131.png"/><Relationship Id="rId9" Type="http://schemas.openxmlformats.org/officeDocument/2006/relationships/image" Target="../media/image136.png"/><Relationship Id="rId14" Type="http://schemas.openxmlformats.org/officeDocument/2006/relationships/image" Target="../media/image141.png"/></Relationships>
</file>

<file path=ppt/slides/_rels/slide25.xml.rels><?xml version="1.0" encoding="UTF-8" standalone="yes"?>
<Relationships xmlns="http://schemas.openxmlformats.org/package/2006/relationships"><Relationship Id="rId8" Type="http://schemas.openxmlformats.org/officeDocument/2006/relationships/image" Target="../media/image148.wmf"/><Relationship Id="rId3" Type="http://schemas.openxmlformats.org/officeDocument/2006/relationships/image" Target="../media/image145.png"/><Relationship Id="rId7" Type="http://schemas.openxmlformats.org/officeDocument/2006/relationships/oleObject" Target="../embeddings/oleObject16.bin"/><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47.wmf"/><Relationship Id="rId5" Type="http://schemas.openxmlformats.org/officeDocument/2006/relationships/oleObject" Target="../embeddings/oleObject15.bin"/><Relationship Id="rId4" Type="http://schemas.openxmlformats.org/officeDocument/2006/relationships/image" Target="../media/image146.png"/><Relationship Id="rId9" Type="http://schemas.openxmlformats.org/officeDocument/2006/relationships/image" Target="../media/image149.png"/></Relationships>
</file>

<file path=ppt/slides/_rels/slide26.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53.png"/><Relationship Id="rId5" Type="http://schemas.openxmlformats.org/officeDocument/2006/relationships/image" Target="../media/image152.png"/><Relationship Id="rId4" Type="http://schemas.openxmlformats.org/officeDocument/2006/relationships/image" Target="../media/image151.png"/></Relationships>
</file>

<file path=ppt/slides/_rels/slide27.xml.rels><?xml version="1.0" encoding="UTF-8" standalone="yes"?>
<Relationships xmlns="http://schemas.openxmlformats.org/package/2006/relationships"><Relationship Id="rId8" Type="http://schemas.openxmlformats.org/officeDocument/2006/relationships/image" Target="../media/image159.png"/><Relationship Id="rId3" Type="http://schemas.openxmlformats.org/officeDocument/2006/relationships/image" Target="../media/image154.png"/><Relationship Id="rId7" Type="http://schemas.openxmlformats.org/officeDocument/2006/relationships/image" Target="../media/image158.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57.png"/><Relationship Id="rId5" Type="http://schemas.openxmlformats.org/officeDocument/2006/relationships/image" Target="../media/image156.png"/><Relationship Id="rId10" Type="http://schemas.openxmlformats.org/officeDocument/2006/relationships/image" Target="../media/image161.png"/><Relationship Id="rId4" Type="http://schemas.openxmlformats.org/officeDocument/2006/relationships/image" Target="../media/image155.png"/><Relationship Id="rId9" Type="http://schemas.openxmlformats.org/officeDocument/2006/relationships/image" Target="../media/image160.png"/></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wmf"/><Relationship Id="rId4"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_rels/slide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9.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854330" y="1043043"/>
            <a:ext cx="8136664" cy="2632112"/>
          </a:xfrm>
        </p:spPr>
        <p:txBody>
          <a:bodyPr>
            <a:normAutofit/>
          </a:bodyPr>
          <a:lstStyle/>
          <a:p>
            <a:pPr>
              <a:lnSpc>
                <a:spcPct val="150000"/>
              </a:lnSpc>
            </a:pPr>
            <a:r>
              <a:rPr lang="zh-CN" altLang="en-US" sz="4400" b="1" dirty="0">
                <a:latin typeface="黑体" panose="02010609060101010101" pitchFamily="49" charset="-122"/>
                <a:ea typeface="黑体" panose="02010609060101010101" pitchFamily="49" charset="-122"/>
              </a:rPr>
              <a:t>内点法</a:t>
            </a:r>
            <a:endParaRPr lang="zh-CN" altLang="en-US" sz="3200"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1"/>
          </p:nvPr>
        </p:nvSpPr>
        <p:spPr>
          <a:xfrm>
            <a:off x="5092833" y="4208585"/>
            <a:ext cx="1659659" cy="917283"/>
          </a:xfrm>
        </p:spPr>
        <p:txBody>
          <a:bodyPr>
            <a:noAutofit/>
          </a:bodyPr>
          <a:lstStyle/>
          <a:p>
            <a:endParaRPr lang="en-US" altLang="zh-CN" b="1" dirty="0">
              <a:latin typeface="黑体" panose="02010609060101010101" pitchFamily="49" charset="-122"/>
              <a:ea typeface="黑体" panose="02010609060101010101" pitchFamily="49" charset="-122"/>
            </a:endParaRPr>
          </a:p>
          <a:p>
            <a:r>
              <a:rPr lang="en-US" altLang="zh-CN" b="1" dirty="0">
                <a:latin typeface="Times New Roman" panose="02020603050405020304" pitchFamily="18" charset="0"/>
                <a:ea typeface="黑体" panose="02010609060101010101" pitchFamily="49" charset="-122"/>
                <a:cs typeface="Times New Roman" panose="02020603050405020304" pitchFamily="18" charset="0"/>
              </a:rPr>
              <a:t>2022.04.06</a:t>
            </a:r>
            <a:endParaRPr lang="zh-CN" altLang="en-US" b="1"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736100219"/>
      </p:ext>
    </p:extLst>
  </p:cSld>
  <p:clrMapOvr>
    <a:masterClrMapping/>
  </p:clrMapOvr>
  <mc:AlternateContent xmlns:mc="http://schemas.openxmlformats.org/markup-compatibility/2006" xmlns:p14="http://schemas.microsoft.com/office/powerpoint/2010/main">
    <mc:Choice Requires="p14">
      <p:transition spd="slow" p14:dur="2000" advTm="976"/>
    </mc:Choice>
    <mc:Fallback xmlns="">
      <p:transition spd="slow" advTm="97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9" name="文本框 28"/>
          <p:cNvSpPr txBox="1"/>
          <p:nvPr/>
        </p:nvSpPr>
        <p:spPr>
          <a:xfrm>
            <a:off x="843863" y="1350106"/>
            <a:ext cx="3016938" cy="400110"/>
          </a:xfrm>
          <a:prstGeom prst="rect">
            <a:avLst/>
          </a:prstGeom>
          <a:solidFill>
            <a:schemeClr val="bg2"/>
          </a:solidFill>
        </p:spPr>
        <p:txBody>
          <a:bodyPr wrap="square" rtlCol="0">
            <a:spAutoFit/>
          </a:bodyPr>
          <a:lstStyle/>
          <a:p>
            <a:pPr marL="514350" lvl="0" indent="-514350">
              <a:buFont typeface="Wingdings" panose="05000000000000000000" pitchFamily="2" charset="2"/>
              <a:buChar char="Ø"/>
              <a:defRPr/>
            </a:pPr>
            <a:r>
              <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迭代自适应算法</a:t>
            </a:r>
            <a:r>
              <a:rPr kumimoji="0"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IAA</a:t>
            </a:r>
            <a:endParaRPr kumimoji="0" lang="zh-CN" altLang="en-US" sz="2000" b="1" i="0" u="none" strike="noStrike" kern="1200" cap="none" spc="0" normalizeH="0" baseline="3000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2" name="组合 1"/>
          <p:cNvGrpSpPr/>
          <p:nvPr/>
        </p:nvGrpSpPr>
        <p:grpSpPr>
          <a:xfrm>
            <a:off x="618833" y="2805802"/>
            <a:ext cx="8184509" cy="2382638"/>
            <a:chOff x="1787261" y="5437183"/>
            <a:chExt cx="5187988" cy="1237687"/>
          </a:xfrm>
        </p:grpSpPr>
        <p:pic>
          <p:nvPicPr>
            <p:cNvPr id="30" name="图片 29"/>
            <p:cNvPicPr>
              <a:picLocks noChangeAspect="1"/>
            </p:cNvPicPr>
            <p:nvPr/>
          </p:nvPicPr>
          <p:blipFill rotWithShape="1">
            <a:blip r:embed="rId3"/>
            <a:srcRect r="12531"/>
            <a:stretch/>
          </p:blipFill>
          <p:spPr>
            <a:xfrm>
              <a:off x="1787261" y="5437183"/>
              <a:ext cx="5187988" cy="1237687"/>
            </a:xfrm>
            <a:prstGeom prst="rect">
              <a:avLst/>
            </a:prstGeom>
          </p:spPr>
        </p:pic>
        <p:sp>
          <p:nvSpPr>
            <p:cNvPr id="5" name="矩形 4"/>
            <p:cNvSpPr/>
            <p:nvPr/>
          </p:nvSpPr>
          <p:spPr>
            <a:xfrm>
              <a:off x="1832087" y="6429986"/>
              <a:ext cx="233680" cy="132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2578847" y="6429986"/>
              <a:ext cx="233680" cy="132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3325607" y="6429986"/>
              <a:ext cx="288290" cy="132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4034667" y="6429986"/>
              <a:ext cx="390759" cy="132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6408298" y="6429986"/>
              <a:ext cx="291700" cy="132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2578847" y="5929224"/>
              <a:ext cx="233680" cy="13208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3325607" y="6056026"/>
              <a:ext cx="341630" cy="13208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3325607" y="6195449"/>
              <a:ext cx="341630" cy="13208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6383333" y="6297906"/>
              <a:ext cx="341630" cy="13208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文本框 53"/>
          <p:cNvSpPr txBox="1"/>
          <p:nvPr/>
        </p:nvSpPr>
        <p:spPr>
          <a:xfrm>
            <a:off x="9100195" y="2927671"/>
            <a:ext cx="2613434" cy="2031325"/>
          </a:xfrm>
          <a:prstGeom prst="rect">
            <a:avLst/>
          </a:prstGeom>
          <a:noFill/>
          <a:ln w="19050">
            <a:solidFill>
              <a:schemeClr val="tx1"/>
            </a:solidFill>
            <a:prstDash val="sysDash"/>
          </a:ln>
        </p:spPr>
        <p:txBody>
          <a:bodyPr wrap="square" rtlCol="0">
            <a:spAutoFit/>
          </a:bodyPr>
          <a:lstStyle/>
          <a:p>
            <a:pPr marL="285750" indent="-285750">
              <a:buFont typeface="Wingdings" panose="05000000000000000000" pitchFamily="2" charset="2"/>
              <a:buChar char="ü"/>
            </a:pPr>
            <a:r>
              <a:rPr lang="zh-CN" altLang="en-US" b="1" dirty="0">
                <a:solidFill>
                  <a:schemeClr val="accent5"/>
                </a:solidFill>
                <a:latin typeface="黑体" panose="02010609060101010101" pitchFamily="49" charset="-122"/>
                <a:ea typeface="黑体" panose="02010609060101010101" pitchFamily="49" charset="-122"/>
              </a:rPr>
              <a:t>分辨率高</a:t>
            </a:r>
            <a:endParaRPr lang="en-US" altLang="zh-CN" b="1" dirty="0">
              <a:solidFill>
                <a:schemeClr val="accent5"/>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ü"/>
            </a:pPr>
            <a:r>
              <a:rPr lang="zh-CN" altLang="en-US" b="1" dirty="0">
                <a:solidFill>
                  <a:schemeClr val="accent5"/>
                </a:solidFill>
                <a:latin typeface="黑体" panose="02010609060101010101" pitchFamily="49" charset="-122"/>
                <a:ea typeface="黑体" panose="02010609060101010101" pitchFamily="49" charset="-122"/>
              </a:rPr>
              <a:t>抗干扰能力强</a:t>
            </a:r>
            <a:endParaRPr lang="en-US" altLang="zh-CN" b="1" dirty="0">
              <a:solidFill>
                <a:schemeClr val="accent5"/>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ü"/>
            </a:pPr>
            <a:r>
              <a:rPr lang="zh-CN" altLang="en-US" b="1" dirty="0">
                <a:solidFill>
                  <a:schemeClr val="accent5"/>
                </a:solidFill>
                <a:latin typeface="黑体" panose="02010609060101010101" pitchFamily="49" charset="-122"/>
                <a:ea typeface="黑体" panose="02010609060101010101" pitchFamily="49" charset="-122"/>
              </a:rPr>
              <a:t>快拍数可以为</a:t>
            </a:r>
            <a:r>
              <a:rPr lang="en-US" altLang="zh-CN" b="1" dirty="0">
                <a:solidFill>
                  <a:schemeClr val="accent5"/>
                </a:solidFill>
                <a:latin typeface="黑体" panose="02010609060101010101" pitchFamily="49" charset="-122"/>
                <a:ea typeface="黑体" panose="02010609060101010101" pitchFamily="49" charset="-122"/>
              </a:rPr>
              <a:t>1</a:t>
            </a:r>
          </a:p>
          <a:p>
            <a:pPr marL="285750" indent="-285750">
              <a:buFont typeface="Wingdings" panose="05000000000000000000" pitchFamily="2" charset="2"/>
              <a:buChar char="ü"/>
            </a:pPr>
            <a:r>
              <a:rPr lang="zh-CN" altLang="en-US" b="1" dirty="0">
                <a:solidFill>
                  <a:schemeClr val="accent5"/>
                </a:solidFill>
                <a:latin typeface="黑体" panose="02010609060101010101" pitchFamily="49" charset="-122"/>
                <a:ea typeface="黑体" panose="02010609060101010101" pitchFamily="49" charset="-122"/>
              </a:rPr>
              <a:t>目标不需在格点上</a:t>
            </a:r>
            <a:endParaRPr lang="en-US" altLang="zh-CN" b="1" dirty="0">
              <a:solidFill>
                <a:srgbClr val="FF0000"/>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ü"/>
            </a:pPr>
            <a:r>
              <a:rPr lang="zh-CN" altLang="en-US" b="1" dirty="0">
                <a:solidFill>
                  <a:schemeClr val="accent5"/>
                </a:solidFill>
                <a:latin typeface="黑体" panose="02010609060101010101" pitchFamily="49" charset="-122"/>
                <a:ea typeface="黑体" panose="02010609060101010101" pitchFamily="49" charset="-122"/>
              </a:rPr>
              <a:t>相干或高度相关信号下性能不变</a:t>
            </a:r>
            <a:endParaRPr lang="en-US" altLang="zh-CN" b="1" dirty="0">
              <a:solidFill>
                <a:schemeClr val="accent5"/>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û"/>
            </a:pPr>
            <a:r>
              <a:rPr lang="zh-CN" altLang="en-US" b="1" dirty="0">
                <a:solidFill>
                  <a:srgbClr val="FF0000"/>
                </a:solidFill>
                <a:latin typeface="黑体" panose="02010609060101010101" pitchFamily="49" charset="-122"/>
                <a:ea typeface="黑体" panose="02010609060101010101" pitchFamily="49" charset="-122"/>
              </a:rPr>
              <a:t>计算量高</a:t>
            </a:r>
          </a:p>
        </p:txBody>
      </p:sp>
      <p:sp>
        <p:nvSpPr>
          <p:cNvPr id="15" name="矩形 14"/>
          <p:cNvSpPr/>
          <p:nvPr/>
        </p:nvSpPr>
        <p:spPr>
          <a:xfrm>
            <a:off x="5927997" y="1250079"/>
            <a:ext cx="6096000" cy="600164"/>
          </a:xfrm>
          <a:prstGeom prst="rect">
            <a:avLst/>
          </a:prstGeom>
        </p:spPr>
        <p:txBody>
          <a:bodyPr>
            <a:spAutoFit/>
          </a:bodyPr>
          <a:lstStyle/>
          <a:p>
            <a:r>
              <a:rPr lang="en-US" altLang="zh-CN" sz="1100" b="1" dirty="0">
                <a:solidFill>
                  <a:srgbClr val="222222"/>
                </a:solidFill>
                <a:latin typeface="Times New Roman" panose="02020603050405020304" pitchFamily="18" charset="0"/>
                <a:cs typeface="Times New Roman" panose="02020603050405020304" pitchFamily="18" charset="0"/>
              </a:rPr>
              <a:t>Tarik </a:t>
            </a:r>
            <a:r>
              <a:rPr lang="en-US" altLang="zh-CN" sz="1100" b="1" dirty="0" err="1">
                <a:solidFill>
                  <a:srgbClr val="222222"/>
                </a:solidFill>
                <a:latin typeface="Times New Roman" panose="02020603050405020304" pitchFamily="18" charset="0"/>
                <a:cs typeface="Times New Roman" panose="02020603050405020304" pitchFamily="18" charset="0"/>
              </a:rPr>
              <a:t>Yardibi</a:t>
            </a:r>
            <a:r>
              <a:rPr lang="en-US" altLang="zh-CN" sz="1100" b="1" dirty="0">
                <a:solidFill>
                  <a:srgbClr val="222222"/>
                </a:solidFill>
                <a:latin typeface="Times New Roman" panose="02020603050405020304" pitchFamily="18" charset="0"/>
                <a:cs typeface="Times New Roman" panose="02020603050405020304" pitchFamily="18" charset="0"/>
              </a:rPr>
              <a:t>, </a:t>
            </a:r>
            <a:r>
              <a:rPr lang="en-US" altLang="zh-CN" sz="1100" b="1" dirty="0">
                <a:solidFill>
                  <a:srgbClr val="FF0000"/>
                </a:solidFill>
                <a:latin typeface="Times New Roman" panose="02020603050405020304" pitchFamily="18" charset="0"/>
                <a:cs typeface="Times New Roman" panose="02020603050405020304" pitchFamily="18" charset="0"/>
              </a:rPr>
              <a:t>Jian Li</a:t>
            </a:r>
            <a:r>
              <a:rPr lang="en-US" altLang="zh-CN" sz="1100" b="1" dirty="0">
                <a:solidFill>
                  <a:srgbClr val="222222"/>
                </a:solidFill>
                <a:latin typeface="Times New Roman" panose="02020603050405020304" pitchFamily="18" charset="0"/>
                <a:cs typeface="Times New Roman" panose="02020603050405020304" pitchFamily="18" charset="0"/>
              </a:rPr>
              <a:t>, </a:t>
            </a:r>
            <a:r>
              <a:rPr lang="en-US" altLang="zh-CN" sz="1100" b="1" dirty="0" err="1">
                <a:solidFill>
                  <a:srgbClr val="222222"/>
                </a:solidFill>
                <a:latin typeface="Times New Roman" panose="02020603050405020304" pitchFamily="18" charset="0"/>
                <a:cs typeface="Times New Roman" panose="02020603050405020304" pitchFamily="18" charset="0"/>
              </a:rPr>
              <a:t>Petre</a:t>
            </a:r>
            <a:r>
              <a:rPr lang="en-US" altLang="zh-CN" sz="1100" b="1" dirty="0">
                <a:solidFill>
                  <a:srgbClr val="222222"/>
                </a:solidFill>
                <a:latin typeface="Times New Roman" panose="02020603050405020304" pitchFamily="18" charset="0"/>
                <a:cs typeface="Times New Roman" panose="02020603050405020304" pitchFamily="18" charset="0"/>
              </a:rPr>
              <a:t> </a:t>
            </a:r>
            <a:r>
              <a:rPr lang="en-US" altLang="zh-CN" sz="1100" b="1" dirty="0" err="1">
                <a:solidFill>
                  <a:srgbClr val="222222"/>
                </a:solidFill>
                <a:latin typeface="Times New Roman" panose="02020603050405020304" pitchFamily="18" charset="0"/>
                <a:cs typeface="Times New Roman" panose="02020603050405020304" pitchFamily="18" charset="0"/>
              </a:rPr>
              <a:t>Stoica</a:t>
            </a:r>
            <a:r>
              <a:rPr lang="en-US" altLang="zh-CN" sz="1100" b="1" dirty="0">
                <a:solidFill>
                  <a:srgbClr val="222222"/>
                </a:solidFill>
                <a:latin typeface="Times New Roman" panose="02020603050405020304" pitchFamily="18" charset="0"/>
                <a:cs typeface="Times New Roman" panose="02020603050405020304" pitchFamily="18" charset="0"/>
              </a:rPr>
              <a:t>, Ming </a:t>
            </a:r>
            <a:r>
              <a:rPr lang="en-US" altLang="zh-CN" sz="1100" b="1" dirty="0" err="1">
                <a:solidFill>
                  <a:srgbClr val="222222"/>
                </a:solidFill>
                <a:latin typeface="Times New Roman" panose="02020603050405020304" pitchFamily="18" charset="0"/>
                <a:cs typeface="Times New Roman" panose="02020603050405020304" pitchFamily="18" charset="0"/>
              </a:rPr>
              <a:t>Xue</a:t>
            </a:r>
            <a:r>
              <a:rPr lang="en-US" altLang="zh-CN" sz="1100" b="1" dirty="0">
                <a:solidFill>
                  <a:srgbClr val="222222"/>
                </a:solidFill>
                <a:latin typeface="Times New Roman" panose="02020603050405020304" pitchFamily="18" charset="0"/>
                <a:cs typeface="Times New Roman" panose="02020603050405020304" pitchFamily="18" charset="0"/>
              </a:rPr>
              <a:t>, and Arthur B. </a:t>
            </a:r>
            <a:r>
              <a:rPr lang="en-US" altLang="zh-CN" sz="1100" b="1" dirty="0" err="1">
                <a:solidFill>
                  <a:srgbClr val="222222"/>
                </a:solidFill>
                <a:latin typeface="Times New Roman" panose="02020603050405020304" pitchFamily="18" charset="0"/>
                <a:cs typeface="Times New Roman" panose="02020603050405020304" pitchFamily="18" charset="0"/>
              </a:rPr>
              <a:t>Baggeroer</a:t>
            </a:r>
            <a:r>
              <a:rPr lang="en-US" altLang="zh-CN" sz="1100" b="1" dirty="0">
                <a:solidFill>
                  <a:srgbClr val="222222"/>
                </a:solidFill>
                <a:latin typeface="Times New Roman" panose="02020603050405020304" pitchFamily="18" charset="0"/>
                <a:cs typeface="Times New Roman" panose="02020603050405020304" pitchFamily="18" charset="0"/>
              </a:rPr>
              <a:t>. “Source localization and sensing: A nonparametric iterative adaptive approach based on weighted least squares.” </a:t>
            </a:r>
            <a:r>
              <a:rPr lang="en-US" altLang="zh-CN" sz="1100" b="1" i="1" dirty="0">
                <a:solidFill>
                  <a:srgbClr val="222222"/>
                </a:solidFill>
                <a:latin typeface="Times New Roman" panose="02020603050405020304" pitchFamily="18" charset="0"/>
                <a:cs typeface="Times New Roman" panose="02020603050405020304" pitchFamily="18" charset="0"/>
              </a:rPr>
              <a:t>IEEE Trans. </a:t>
            </a:r>
            <a:r>
              <a:rPr lang="en-US" altLang="zh-CN" sz="1100" b="1" i="1" dirty="0" err="1">
                <a:solidFill>
                  <a:srgbClr val="222222"/>
                </a:solidFill>
                <a:latin typeface="Times New Roman" panose="02020603050405020304" pitchFamily="18" charset="0"/>
                <a:cs typeface="Times New Roman" panose="02020603050405020304" pitchFamily="18" charset="0"/>
              </a:rPr>
              <a:t>Aerosp</a:t>
            </a:r>
            <a:r>
              <a:rPr lang="en-US" altLang="zh-CN" sz="1100" b="1" i="1" dirty="0">
                <a:solidFill>
                  <a:srgbClr val="222222"/>
                </a:solidFill>
                <a:latin typeface="Times New Roman" panose="02020603050405020304" pitchFamily="18" charset="0"/>
                <a:cs typeface="Times New Roman" panose="02020603050405020304" pitchFamily="18" charset="0"/>
              </a:rPr>
              <a:t>. Electron. Syst.,</a:t>
            </a:r>
            <a:r>
              <a:rPr lang="en-US" altLang="zh-CN" sz="1100" b="1" dirty="0">
                <a:solidFill>
                  <a:srgbClr val="222222"/>
                </a:solidFill>
                <a:latin typeface="Times New Roman" panose="02020603050405020304" pitchFamily="18" charset="0"/>
                <a:cs typeface="Times New Roman" panose="02020603050405020304" pitchFamily="18" charset="0"/>
              </a:rPr>
              <a:t> vol. 46, no. 1, pp. 425-443, 2010.</a:t>
            </a:r>
            <a:endParaRPr lang="zh-CN" altLang="en-US" sz="1100" b="1" dirty="0">
              <a:latin typeface="Times New Roman" panose="02020603050405020304" pitchFamily="18" charset="0"/>
              <a:cs typeface="Times New Roman" panose="02020603050405020304" pitchFamily="18" charset="0"/>
            </a:endParaRPr>
          </a:p>
        </p:txBody>
      </p:sp>
      <p:sp>
        <p:nvSpPr>
          <p:cNvPr id="3" name="矩形 2"/>
          <p:cNvSpPr/>
          <p:nvPr/>
        </p:nvSpPr>
        <p:spPr>
          <a:xfrm>
            <a:off x="970330" y="5385676"/>
            <a:ext cx="7335470" cy="430887"/>
          </a:xfrm>
          <a:prstGeom prst="rect">
            <a:avLst/>
          </a:prstGeom>
        </p:spPr>
        <p:txBody>
          <a:bodyPr wrap="square">
            <a:spAutoFit/>
          </a:bodyPr>
          <a:lstStyle/>
          <a:p>
            <a:r>
              <a:rPr lang="en-US" altLang="zh-CN" sz="1100" b="1" kern="100" dirty="0" err="1">
                <a:solidFill>
                  <a:srgbClr val="000000"/>
                </a:solidFill>
                <a:latin typeface="Times New Roman" panose="02020603050405020304" pitchFamily="18" charset="0"/>
                <a:cs typeface="Times New Roman" panose="02020603050405020304" pitchFamily="18" charset="0"/>
              </a:rPr>
              <a:t>Shunqiao</a:t>
            </a:r>
            <a:r>
              <a:rPr lang="en-US" altLang="zh-CN" sz="1100" b="1" kern="100" dirty="0">
                <a:solidFill>
                  <a:srgbClr val="000000"/>
                </a:solidFill>
                <a:latin typeface="Times New Roman" panose="02020603050405020304" pitchFamily="18" charset="0"/>
                <a:cs typeface="Times New Roman" panose="02020603050405020304" pitchFamily="18" charset="0"/>
              </a:rPr>
              <a:t> Sun, </a:t>
            </a:r>
            <a:r>
              <a:rPr lang="en-US" altLang="zh-CN" sz="1100" b="1" kern="100" dirty="0" err="1">
                <a:solidFill>
                  <a:srgbClr val="000000"/>
                </a:solidFill>
                <a:latin typeface="Times New Roman" panose="02020603050405020304" pitchFamily="18" charset="0"/>
                <a:cs typeface="Times New Roman" panose="02020603050405020304" pitchFamily="18" charset="0"/>
              </a:rPr>
              <a:t>Athina</a:t>
            </a:r>
            <a:r>
              <a:rPr lang="en-US" altLang="zh-CN" sz="1100" b="1" kern="100" dirty="0">
                <a:solidFill>
                  <a:srgbClr val="000000"/>
                </a:solidFill>
                <a:latin typeface="Times New Roman" panose="02020603050405020304" pitchFamily="18" charset="0"/>
                <a:cs typeface="Times New Roman" panose="02020603050405020304" pitchFamily="18" charset="0"/>
              </a:rPr>
              <a:t> P. </a:t>
            </a:r>
            <a:r>
              <a:rPr lang="en-US" altLang="zh-CN" sz="1100" b="1" kern="100" dirty="0" err="1">
                <a:solidFill>
                  <a:srgbClr val="000000"/>
                </a:solidFill>
                <a:latin typeface="Times New Roman" panose="02020603050405020304" pitchFamily="18" charset="0"/>
                <a:cs typeface="Times New Roman" panose="02020603050405020304" pitchFamily="18" charset="0"/>
              </a:rPr>
              <a:t>Petropulu</a:t>
            </a:r>
            <a:r>
              <a:rPr lang="en-US" altLang="zh-CN" sz="1100" b="1" kern="100" dirty="0">
                <a:solidFill>
                  <a:srgbClr val="000000"/>
                </a:solidFill>
                <a:latin typeface="Times New Roman" panose="02020603050405020304" pitchFamily="18" charset="0"/>
                <a:cs typeface="Times New Roman" panose="02020603050405020304" pitchFamily="18" charset="0"/>
              </a:rPr>
              <a:t> and  H. Vincent Poor, "MIMO Radar for Advanced Driver-Assistance Systems and Autonomous Driving: Advantages and Challenges," in IEEE Signal Process. Mag., vol. 37, no. 4, pp. 98-117, 2020</a:t>
            </a:r>
            <a:endParaRPr lang="zh-CN" altLang="en-US" sz="1100" b="1" dirty="0"/>
          </a:p>
        </p:txBody>
      </p:sp>
    </p:spTree>
    <p:extLst>
      <p:ext uri="{BB962C8B-B14F-4D97-AF65-F5344CB8AC3E}">
        <p14:creationId xmlns:p14="http://schemas.microsoft.com/office/powerpoint/2010/main" val="3223209114"/>
      </p:ext>
    </p:extLst>
  </p:cSld>
  <p:clrMapOvr>
    <a:masterClrMapping/>
  </p:clrMapOvr>
  <mc:AlternateContent xmlns:mc="http://schemas.openxmlformats.org/markup-compatibility/2006" xmlns:p14="http://schemas.microsoft.com/office/powerpoint/2010/main">
    <mc:Choice Requires="p14">
      <p:transition spd="slow" p14:dur="2000" advTm="976"/>
    </mc:Choice>
    <mc:Fallback xmlns="">
      <p:transition spd="slow" advTm="976"/>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648650" y="1672813"/>
            <a:ext cx="3965185" cy="400110"/>
          </a:xfrm>
          <a:prstGeom prst="rect">
            <a:avLst/>
          </a:prstGeom>
          <a:solidFill>
            <a:schemeClr val="bg2"/>
          </a:solidFill>
        </p:spPr>
        <p:txBody>
          <a:bodyPr wrap="square" rtlCol="0">
            <a:spAutoFit/>
          </a:bodyPr>
          <a:lstStyle/>
          <a:p>
            <a:pPr marL="457200" lvl="0" indent="-457200">
              <a:buFont typeface="Wingdings" panose="05000000000000000000" pitchFamily="2" charset="2"/>
              <a:buChar char="Ø"/>
              <a:defRPr/>
            </a:pPr>
            <a:r>
              <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确定性最大似然算法（</a:t>
            </a:r>
            <a:r>
              <a:rPr kumimoji="0"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DML</a:t>
            </a:r>
            <a:r>
              <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endParaRPr kumimoji="0" lang="zh-CN" altLang="en-US" sz="2000" b="1" i="0" u="none" strike="noStrike" kern="1200" cap="none" spc="0" normalizeH="0" baseline="3000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文本框 2"/>
          <p:cNvSpPr txBox="1"/>
          <p:nvPr/>
        </p:nvSpPr>
        <p:spPr>
          <a:xfrm>
            <a:off x="1002170" y="3219269"/>
            <a:ext cx="4995949" cy="36933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负对数最大似然函数：</a:t>
            </a:r>
          </a:p>
        </p:txBody>
      </p:sp>
      <p:pic>
        <p:nvPicPr>
          <p:cNvPr id="4" name="图片 3"/>
          <p:cNvPicPr>
            <a:picLocks noChangeAspect="1"/>
          </p:cNvPicPr>
          <p:nvPr/>
        </p:nvPicPr>
        <p:blipFill>
          <a:blip r:embed="rId3"/>
          <a:stretch>
            <a:fillRect/>
          </a:stretch>
        </p:blipFill>
        <p:spPr>
          <a:xfrm>
            <a:off x="1423105" y="3619379"/>
            <a:ext cx="4451684" cy="592545"/>
          </a:xfrm>
          <a:prstGeom prst="rect">
            <a:avLst/>
          </a:prstGeom>
        </p:spPr>
      </p:pic>
      <p:grpSp>
        <p:nvGrpSpPr>
          <p:cNvPr id="26" name="组合 25"/>
          <p:cNvGrpSpPr/>
          <p:nvPr/>
        </p:nvGrpSpPr>
        <p:grpSpPr>
          <a:xfrm>
            <a:off x="1002169" y="4545683"/>
            <a:ext cx="4995949" cy="2051683"/>
            <a:chOff x="1213659" y="3151364"/>
            <a:chExt cx="4995949" cy="2051683"/>
          </a:xfrm>
        </p:grpSpPr>
        <p:sp>
          <p:nvSpPr>
            <p:cNvPr id="5" name="文本框 4"/>
            <p:cNvSpPr txBox="1"/>
            <p:nvPr/>
          </p:nvSpPr>
          <p:spPr>
            <a:xfrm>
              <a:off x="1213659" y="3151364"/>
              <a:ext cx="4995949" cy="369332"/>
            </a:xfrm>
            <a:prstGeom prst="rect">
              <a:avLst/>
            </a:prstGeom>
            <a:noFill/>
          </p:spPr>
          <p:txBody>
            <a:bodyPr wrap="square" rtlCol="0">
              <a:spAutoFit/>
            </a:bodyPr>
            <a:lstStyle/>
            <a:p>
              <a:pPr marL="285750" lvl="0" indent="-285750">
                <a:buFont typeface="Arial" panose="020B0604020202020204" pitchFamily="34" charset="0"/>
                <a:buChar char="•"/>
                <a:defRPr/>
              </a:pPr>
              <a:r>
                <a:rPr lang="zh-CN" altLang="en-US" b="1" dirty="0">
                  <a:solidFill>
                    <a:prstClr val="black"/>
                  </a:solidFill>
                  <a:latin typeface="黑体" panose="02010609060101010101" pitchFamily="49" charset="-122"/>
                  <a:ea typeface="黑体" panose="02010609060101010101" pitchFamily="49" charset="-122"/>
                </a:rPr>
                <a:t>最小化上式得到如下解：</a:t>
              </a:r>
              <a:endParaRPr kumimoji="0" lang="zh-CN" altLang="en-US"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endParaRPr>
            </a:p>
          </p:txBody>
        </p:sp>
        <p:grpSp>
          <p:nvGrpSpPr>
            <p:cNvPr id="20" name="组合 19"/>
            <p:cNvGrpSpPr/>
            <p:nvPr/>
          </p:nvGrpSpPr>
          <p:grpSpPr>
            <a:xfrm>
              <a:off x="1554482" y="3572394"/>
              <a:ext cx="2522220" cy="1630653"/>
              <a:chOff x="1554482" y="3572394"/>
              <a:chExt cx="2522220" cy="1630653"/>
            </a:xfrm>
          </p:grpSpPr>
          <p:pic>
            <p:nvPicPr>
              <p:cNvPr id="6" name="图片 5"/>
              <p:cNvPicPr>
                <a:picLocks noChangeAspect="1"/>
              </p:cNvPicPr>
              <p:nvPr/>
            </p:nvPicPr>
            <p:blipFill>
              <a:blip r:embed="rId4"/>
              <a:stretch>
                <a:fillRect/>
              </a:stretch>
            </p:blipFill>
            <p:spPr>
              <a:xfrm>
                <a:off x="1554482" y="3572394"/>
                <a:ext cx="2522220" cy="504444"/>
              </a:xfrm>
              <a:prstGeom prst="rect">
                <a:avLst/>
              </a:prstGeom>
            </p:spPr>
          </p:pic>
          <p:pic>
            <p:nvPicPr>
              <p:cNvPr id="8" name="图片 7"/>
              <p:cNvPicPr>
                <a:picLocks noChangeAspect="1"/>
              </p:cNvPicPr>
              <p:nvPr/>
            </p:nvPicPr>
            <p:blipFill>
              <a:blip r:embed="rId5"/>
              <a:stretch>
                <a:fillRect/>
              </a:stretch>
            </p:blipFill>
            <p:spPr>
              <a:xfrm>
                <a:off x="1554482" y="4843599"/>
                <a:ext cx="1804154" cy="359448"/>
              </a:xfrm>
              <a:prstGeom prst="rect">
                <a:avLst/>
              </a:prstGeom>
            </p:spPr>
          </p:pic>
        </p:grpSp>
      </p:grpSp>
      <p:grpSp>
        <p:nvGrpSpPr>
          <p:cNvPr id="25" name="组合 24"/>
          <p:cNvGrpSpPr/>
          <p:nvPr/>
        </p:nvGrpSpPr>
        <p:grpSpPr>
          <a:xfrm>
            <a:off x="3724821" y="5655608"/>
            <a:ext cx="2371832" cy="1134800"/>
            <a:chOff x="1213659" y="5684473"/>
            <a:chExt cx="2371832" cy="1134800"/>
          </a:xfrm>
        </p:grpSpPr>
        <p:sp>
          <p:nvSpPr>
            <p:cNvPr id="9" name="文本框 8"/>
            <p:cNvSpPr txBox="1"/>
            <p:nvPr/>
          </p:nvSpPr>
          <p:spPr>
            <a:xfrm>
              <a:off x="1213659" y="5684473"/>
              <a:ext cx="2371832" cy="369332"/>
            </a:xfrm>
            <a:prstGeom prst="rect">
              <a:avLst/>
            </a:prstGeom>
            <a:noFill/>
          </p:spPr>
          <p:txBody>
            <a:bodyPr wrap="square" rtlCol="0">
              <a:spAutoFit/>
            </a:bodyPr>
            <a:lstStyle/>
            <a:p>
              <a:pPr marL="285750" lvl="0" indent="-285750">
                <a:buFont typeface="Arial" panose="020B0604020202020204" pitchFamily="34" charset="0"/>
                <a:buChar char="•"/>
                <a:defRPr/>
              </a:pPr>
              <a:r>
                <a:rPr lang="zh-CN" altLang="en-US" b="1" dirty="0">
                  <a:solidFill>
                    <a:prstClr val="black"/>
                  </a:solidFill>
                  <a:latin typeface="黑体" panose="02010609060101010101" pitchFamily="49" charset="-122"/>
                  <a:ea typeface="黑体" panose="02010609060101010101" pitchFamily="49" charset="-122"/>
                </a:rPr>
                <a:t>其中：</a:t>
              </a:r>
              <a:endParaRPr kumimoji="0" lang="zh-CN" altLang="en-US"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endParaRPr>
            </a:p>
          </p:txBody>
        </p:sp>
        <p:pic>
          <p:nvPicPr>
            <p:cNvPr id="10" name="图片 9"/>
            <p:cNvPicPr>
              <a:picLocks noChangeAspect="1"/>
            </p:cNvPicPr>
            <p:nvPr/>
          </p:nvPicPr>
          <p:blipFill>
            <a:blip r:embed="rId6"/>
            <a:stretch>
              <a:fillRect/>
            </a:stretch>
          </p:blipFill>
          <p:spPr>
            <a:xfrm>
              <a:off x="1554482" y="6103681"/>
              <a:ext cx="1862516" cy="342826"/>
            </a:xfrm>
            <a:prstGeom prst="rect">
              <a:avLst/>
            </a:prstGeom>
          </p:spPr>
        </p:pic>
        <p:pic>
          <p:nvPicPr>
            <p:cNvPr id="11" name="图片 10"/>
            <p:cNvPicPr>
              <a:picLocks noChangeAspect="1"/>
            </p:cNvPicPr>
            <p:nvPr/>
          </p:nvPicPr>
          <p:blipFill>
            <a:blip r:embed="rId7"/>
            <a:stretch>
              <a:fillRect/>
            </a:stretch>
          </p:blipFill>
          <p:spPr>
            <a:xfrm>
              <a:off x="1554482" y="6465605"/>
              <a:ext cx="1511124" cy="353668"/>
            </a:xfrm>
            <a:prstGeom prst="rect">
              <a:avLst/>
            </a:prstGeom>
          </p:spPr>
        </p:pic>
      </p:grpSp>
      <p:grpSp>
        <p:nvGrpSpPr>
          <p:cNvPr id="21" name="组合 20"/>
          <p:cNvGrpSpPr/>
          <p:nvPr/>
        </p:nvGrpSpPr>
        <p:grpSpPr>
          <a:xfrm>
            <a:off x="4337978" y="4505913"/>
            <a:ext cx="4970893" cy="1164573"/>
            <a:chOff x="7250060" y="2362644"/>
            <a:chExt cx="4970893" cy="1164573"/>
          </a:xfrm>
        </p:grpSpPr>
        <p:sp>
          <p:nvSpPr>
            <p:cNvPr id="12" name="矩形 11"/>
            <p:cNvSpPr/>
            <p:nvPr/>
          </p:nvSpPr>
          <p:spPr>
            <a:xfrm>
              <a:off x="7250060" y="2362644"/>
              <a:ext cx="4970893" cy="1164573"/>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332991" y="2372423"/>
              <a:ext cx="4814810" cy="507831"/>
            </a:xfrm>
            <a:prstGeom prst="rect">
              <a:avLst/>
            </a:prstGeom>
          </p:spPr>
          <p:txBody>
            <a:bodyPr wrap="square">
              <a:spAutoFit/>
            </a:bodyPr>
            <a:lstStyle/>
            <a:p>
              <a:pPr algn="just">
                <a:lnSpc>
                  <a:spcPct val="150000"/>
                </a:lnSpc>
              </a:pPr>
              <a:r>
                <a:rPr lang="zh-CN" altLang="en-US" b="1" dirty="0">
                  <a:solidFill>
                    <a:prstClr val="black"/>
                  </a:solidFill>
                  <a:latin typeface="黑体" panose="02010609060101010101" pitchFamily="49" charset="-122"/>
                  <a:ea typeface="黑体" panose="02010609060101010101" pitchFamily="49" charset="-122"/>
                </a:rPr>
                <a:t>关键在于求解如下</a:t>
              </a:r>
              <a:r>
                <a:rPr lang="zh-CN" altLang="en-US" b="1" dirty="0">
                  <a:solidFill>
                    <a:srgbClr val="FF0000"/>
                  </a:solidFill>
                  <a:latin typeface="黑体" panose="02010609060101010101" pitchFamily="49" charset="-122"/>
                  <a:ea typeface="黑体" panose="02010609060101010101" pitchFamily="49" charset="-122"/>
                </a:rPr>
                <a:t>多维非线性非凸优化</a:t>
              </a:r>
              <a:r>
                <a:rPr lang="zh-CN" altLang="en-US" b="1" dirty="0">
                  <a:solidFill>
                    <a:prstClr val="black"/>
                  </a:solidFill>
                  <a:latin typeface="黑体" panose="02010609060101010101" pitchFamily="49" charset="-122"/>
                  <a:ea typeface="黑体" panose="02010609060101010101" pitchFamily="49" charset="-122"/>
                </a:rPr>
                <a:t>问题：</a:t>
              </a:r>
              <a:endParaRPr lang="en-US" altLang="zh-CN" b="1" dirty="0">
                <a:solidFill>
                  <a:prstClr val="black"/>
                </a:solidFill>
                <a:latin typeface="黑体" panose="02010609060101010101" pitchFamily="49" charset="-122"/>
                <a:ea typeface="黑体" panose="02010609060101010101" pitchFamily="49" charset="-122"/>
              </a:endParaRPr>
            </a:p>
          </p:txBody>
        </p:sp>
        <p:pic>
          <p:nvPicPr>
            <p:cNvPr id="14" name="图片 13"/>
            <p:cNvPicPr>
              <a:picLocks noChangeAspect="1"/>
            </p:cNvPicPr>
            <p:nvPr/>
          </p:nvPicPr>
          <p:blipFill>
            <a:blip r:embed="rId4"/>
            <a:stretch>
              <a:fillRect/>
            </a:stretch>
          </p:blipFill>
          <p:spPr>
            <a:xfrm>
              <a:off x="8074746" y="2860427"/>
              <a:ext cx="2548920" cy="509784"/>
            </a:xfrm>
            <a:prstGeom prst="rect">
              <a:avLst/>
            </a:prstGeom>
          </p:spPr>
        </p:pic>
      </p:grpSp>
      <p:grpSp>
        <p:nvGrpSpPr>
          <p:cNvPr id="33" name="组合 32"/>
          <p:cNvGrpSpPr/>
          <p:nvPr/>
        </p:nvGrpSpPr>
        <p:grpSpPr>
          <a:xfrm>
            <a:off x="7343376" y="1570870"/>
            <a:ext cx="3930991" cy="1754326"/>
            <a:chOff x="6999973" y="4150172"/>
            <a:chExt cx="3930991" cy="1754326"/>
          </a:xfrm>
        </p:grpSpPr>
        <p:sp>
          <p:nvSpPr>
            <p:cNvPr id="23" name="矩形 22"/>
            <p:cNvSpPr/>
            <p:nvPr/>
          </p:nvSpPr>
          <p:spPr>
            <a:xfrm>
              <a:off x="7124565" y="4150172"/>
              <a:ext cx="3643668" cy="1754326"/>
            </a:xfrm>
            <a:prstGeom prst="rect">
              <a:avLst/>
            </a:prstGeom>
          </p:spPr>
          <p:txBody>
            <a:bodyPr wrap="square">
              <a:spAutoFit/>
            </a:bodyPr>
            <a:lstStyle/>
            <a:p>
              <a:pPr marL="285750" indent="-285750" algn="just">
                <a:lnSpc>
                  <a:spcPct val="150000"/>
                </a:lnSpc>
                <a:buFont typeface="Arial" panose="020B0604020202020204" pitchFamily="34" charset="0"/>
                <a:buChar char="•"/>
              </a:pPr>
              <a:endParaRPr lang="en-US" altLang="zh-CN" b="1" dirty="0">
                <a:solidFill>
                  <a:prstClr val="black"/>
                </a:solidFill>
                <a:latin typeface="黑体" panose="02010609060101010101" pitchFamily="49" charset="-122"/>
                <a:ea typeface="黑体" panose="02010609060101010101" pitchFamily="49" charset="-122"/>
              </a:endParaRPr>
            </a:p>
            <a:p>
              <a:pPr marL="285750" indent="-285750" algn="just">
                <a:lnSpc>
                  <a:spcPct val="150000"/>
                </a:lnSpc>
                <a:buFont typeface="Arial" panose="020B0604020202020204" pitchFamily="34" charset="0"/>
                <a:buChar char="•"/>
              </a:pPr>
              <a:r>
                <a:rPr lang="zh-CN" altLang="en-US" b="1" dirty="0">
                  <a:solidFill>
                    <a:prstClr val="black"/>
                  </a:solidFill>
                  <a:latin typeface="黑体" panose="02010609060101010101" pitchFamily="49" charset="-122"/>
                  <a:ea typeface="黑体" panose="02010609060101010101" pitchFamily="49" charset="-122"/>
                </a:rPr>
                <a:t>假设信号    为零均值复高斯随机过程</a:t>
              </a:r>
              <a:endParaRPr lang="en-US" altLang="zh-CN" b="1" dirty="0">
                <a:solidFill>
                  <a:prstClr val="black"/>
                </a:solidFill>
                <a:latin typeface="黑体" panose="02010609060101010101" pitchFamily="49" charset="-122"/>
                <a:ea typeface="黑体" panose="02010609060101010101" pitchFamily="49" charset="-122"/>
              </a:endParaRPr>
            </a:p>
            <a:p>
              <a:pPr marL="285750" indent="-285750" algn="just">
                <a:lnSpc>
                  <a:spcPct val="150000"/>
                </a:lnSpc>
                <a:buFont typeface="Arial" panose="020B0604020202020204" pitchFamily="34" charset="0"/>
                <a:buChar char="•"/>
              </a:pPr>
              <a:r>
                <a:rPr lang="zh-CN" altLang="en-US" b="1" dirty="0">
                  <a:solidFill>
                    <a:prstClr val="black"/>
                  </a:solidFill>
                  <a:latin typeface="黑体" panose="02010609060101010101" pitchFamily="49" charset="-122"/>
                  <a:ea typeface="黑体" panose="02010609060101010101" pitchFamily="49" charset="-122"/>
                </a:rPr>
                <a:t>求解过程与</a:t>
              </a:r>
              <a:r>
                <a:rPr lang="en-US" altLang="zh-CN" b="1"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DML</a:t>
              </a:r>
              <a:r>
                <a:rPr lang="zh-CN" altLang="en-US" b="1"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问题</a:t>
              </a:r>
              <a:r>
                <a:rPr lang="zh-CN" altLang="en-US" b="1" dirty="0">
                  <a:solidFill>
                    <a:prstClr val="black"/>
                  </a:solidFill>
                  <a:latin typeface="黑体" panose="02010609060101010101" pitchFamily="49" charset="-122"/>
                  <a:ea typeface="黑体" panose="02010609060101010101" pitchFamily="49" charset="-122"/>
                </a:rPr>
                <a:t>类似</a:t>
              </a:r>
              <a:endParaRPr lang="en-US" altLang="zh-CN" b="1" dirty="0">
                <a:solidFill>
                  <a:prstClr val="black"/>
                </a:solidFill>
                <a:latin typeface="黑体" panose="02010609060101010101" pitchFamily="49" charset="-122"/>
                <a:ea typeface="黑体" panose="02010609060101010101" pitchFamily="49" charset="-122"/>
              </a:endParaRPr>
            </a:p>
          </p:txBody>
        </p:sp>
        <p:grpSp>
          <p:nvGrpSpPr>
            <p:cNvPr id="32" name="组合 31"/>
            <p:cNvGrpSpPr/>
            <p:nvPr/>
          </p:nvGrpSpPr>
          <p:grpSpPr>
            <a:xfrm>
              <a:off x="6999973" y="4165259"/>
              <a:ext cx="3930991" cy="1739239"/>
              <a:chOff x="6999973" y="4165259"/>
              <a:chExt cx="3930991" cy="1739239"/>
            </a:xfrm>
          </p:grpSpPr>
          <p:sp>
            <p:nvSpPr>
              <p:cNvPr id="22" name="矩形 21"/>
              <p:cNvSpPr/>
              <p:nvPr/>
            </p:nvSpPr>
            <p:spPr>
              <a:xfrm>
                <a:off x="6999973" y="4165259"/>
                <a:ext cx="3930991" cy="1739239"/>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4" name="图片 23"/>
              <p:cNvPicPr>
                <a:picLocks noChangeAspect="1"/>
              </p:cNvPicPr>
              <p:nvPr/>
            </p:nvPicPr>
            <p:blipFill>
              <a:blip r:embed="rId8"/>
              <a:stretch>
                <a:fillRect/>
              </a:stretch>
            </p:blipFill>
            <p:spPr>
              <a:xfrm>
                <a:off x="8517308" y="4664290"/>
                <a:ext cx="390640" cy="337184"/>
              </a:xfrm>
              <a:prstGeom prst="rect">
                <a:avLst/>
              </a:prstGeom>
            </p:spPr>
          </p:pic>
        </p:grpSp>
      </p:grpSp>
      <p:sp>
        <p:nvSpPr>
          <p:cNvPr id="27" name="文本框 26"/>
          <p:cNvSpPr txBox="1"/>
          <p:nvPr/>
        </p:nvSpPr>
        <p:spPr>
          <a:xfrm>
            <a:off x="1070224" y="2191504"/>
            <a:ext cx="4721629" cy="646331"/>
          </a:xfrm>
          <a:prstGeom prst="rect">
            <a:avLst/>
          </a:prstGeom>
          <a:noFill/>
        </p:spPr>
        <p:txBody>
          <a:bodyPr wrap="square" rtlCol="0">
            <a:spAutoFit/>
          </a:bodyPr>
          <a:lstStyle/>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b="1" dirty="0">
                <a:solidFill>
                  <a:prstClr val="black"/>
                </a:solidFill>
                <a:latin typeface="黑体" panose="02010609060101010101" pitchFamily="49" charset="-122"/>
                <a:ea typeface="黑体" panose="02010609060101010101" pitchFamily="49" charset="-122"/>
              </a:rPr>
              <a:t>假设信号    为未知确定性信号，噪声服从零均值圆对称复高斯分布</a:t>
            </a:r>
            <a:endParaRPr kumimoji="0" lang="zh-CN" altLang="en-US"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endParaRPr>
          </a:p>
        </p:txBody>
      </p:sp>
      <p:pic>
        <p:nvPicPr>
          <p:cNvPr id="28" name="图片 27"/>
          <p:cNvPicPr>
            <a:picLocks noChangeAspect="1"/>
          </p:cNvPicPr>
          <p:nvPr/>
        </p:nvPicPr>
        <p:blipFill>
          <a:blip r:embed="rId8"/>
          <a:stretch>
            <a:fillRect/>
          </a:stretch>
        </p:blipFill>
        <p:spPr>
          <a:xfrm>
            <a:off x="2415481" y="2229081"/>
            <a:ext cx="377300" cy="325669"/>
          </a:xfrm>
          <a:prstGeom prst="rect">
            <a:avLst/>
          </a:prstGeom>
        </p:spPr>
      </p:pic>
      <p:pic>
        <p:nvPicPr>
          <p:cNvPr id="29" name="图片 2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63217" y="5552402"/>
            <a:ext cx="1790612" cy="508959"/>
          </a:xfrm>
          <a:prstGeom prst="rect">
            <a:avLst/>
          </a:prstGeom>
        </p:spPr>
      </p:pic>
      <p:sp>
        <p:nvSpPr>
          <p:cNvPr id="31" name="文本框 30"/>
          <p:cNvSpPr txBox="1"/>
          <p:nvPr/>
        </p:nvSpPr>
        <p:spPr>
          <a:xfrm>
            <a:off x="3045635" y="991403"/>
            <a:ext cx="6102036" cy="584775"/>
          </a:xfrm>
          <a:prstGeom prst="rect">
            <a:avLst/>
          </a:prstGeom>
          <a:noFill/>
        </p:spPr>
        <p:txBody>
          <a:bodyPr wrap="square" rtlCol="0">
            <a:spAutoFit/>
          </a:bodyPr>
          <a:lstStyle/>
          <a:p>
            <a:pPr algn="ctr"/>
            <a:r>
              <a:rPr lang="zh-CN" altLang="en-US" sz="32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参数估计算法</a:t>
            </a:r>
          </a:p>
        </p:txBody>
      </p:sp>
      <p:sp>
        <p:nvSpPr>
          <p:cNvPr id="15" name="文本框 14"/>
          <p:cNvSpPr txBox="1"/>
          <p:nvPr/>
        </p:nvSpPr>
        <p:spPr>
          <a:xfrm>
            <a:off x="7467968" y="1671316"/>
            <a:ext cx="3429000" cy="369332"/>
          </a:xfrm>
          <a:prstGeom prst="rect">
            <a:avLst/>
          </a:prstGeom>
          <a:solidFill>
            <a:schemeClr val="bg2"/>
          </a:solidFill>
        </p:spPr>
        <p:txBody>
          <a:bodyPr wrap="square" rtlCol="0">
            <a:spAutoFit/>
          </a:bodyPr>
          <a:lstStyle/>
          <a:p>
            <a:pPr marL="285750" indent="-285750">
              <a:buFont typeface="Wingdings" panose="05000000000000000000" pitchFamily="2" charset="2"/>
              <a:buChar char="Ø"/>
            </a:pPr>
            <a:r>
              <a:rPr lang="zh-CN" altLang="en-US" b="1" dirty="0">
                <a:latin typeface="Times New Roman" panose="02020603050405020304" pitchFamily="18" charset="0"/>
                <a:ea typeface="黑体" panose="02010609060101010101" pitchFamily="49" charset="-122"/>
                <a:cs typeface="Times New Roman" panose="02020603050405020304" pitchFamily="18" charset="0"/>
              </a:rPr>
              <a:t>随机性最大似然算法（</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SML</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a:t>
            </a:r>
            <a:endParaRPr lang="en-US" altLang="zh-CN" b="1"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151226187"/>
      </p:ext>
    </p:extLst>
  </p:cSld>
  <p:clrMapOvr>
    <a:masterClrMapping/>
  </p:clrMapOvr>
  <mc:AlternateContent xmlns:mc="http://schemas.openxmlformats.org/markup-compatibility/2006" xmlns:p14="http://schemas.microsoft.com/office/powerpoint/2010/main">
    <mc:Choice Requires="p14">
      <p:transition spd="slow" p14:dur="2000" advTm="976"/>
    </mc:Choice>
    <mc:Fallback xmlns="">
      <p:transition spd="slow" advTm="976"/>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7" name="文本框 26"/>
          <p:cNvSpPr txBox="1"/>
          <p:nvPr/>
        </p:nvSpPr>
        <p:spPr>
          <a:xfrm>
            <a:off x="1213658" y="1958358"/>
            <a:ext cx="5469082" cy="369332"/>
          </a:xfrm>
          <a:prstGeom prst="rect">
            <a:avLst/>
          </a:prstGeom>
          <a:noFill/>
        </p:spPr>
        <p:txBody>
          <a:bodyPr wrap="square" rtlCol="0">
            <a:spAutoFit/>
          </a:bodyPr>
          <a:lstStyle/>
          <a:p>
            <a:pPr marL="285750" lvl="0" indent="-285750">
              <a:buFont typeface="Arial" panose="020B0604020202020204" pitchFamily="34" charset="0"/>
              <a:buChar char="•"/>
              <a:defRPr/>
            </a:pPr>
            <a:r>
              <a:rPr lang="zh-CN" altLang="en-US" b="1" dirty="0">
                <a:solidFill>
                  <a:prstClr val="black"/>
                </a:solidFill>
                <a:latin typeface="黑体" panose="02010609060101010101" pitchFamily="49" charset="-122"/>
                <a:ea typeface="黑体" panose="02010609060101010101" pitchFamily="49" charset="-122"/>
              </a:rPr>
              <a:t>信号子空间拟合算法</a:t>
            </a:r>
            <a:r>
              <a:rPr lang="en-US" altLang="zh-CN" b="1"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(SSF)</a:t>
            </a:r>
            <a:r>
              <a:rPr lang="zh-CN" altLang="en-US" b="1" dirty="0">
                <a:solidFill>
                  <a:prstClr val="black"/>
                </a:solidFill>
                <a:latin typeface="黑体" panose="02010609060101010101" pitchFamily="49" charset="-122"/>
                <a:ea typeface="黑体" panose="02010609060101010101" pitchFamily="49" charset="-122"/>
              </a:rPr>
              <a:t>求解如下优化问题：</a:t>
            </a:r>
            <a:endParaRPr kumimoji="0" lang="zh-CN" altLang="en-US"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endParaRPr>
          </a:p>
        </p:txBody>
      </p:sp>
      <p:sp>
        <p:nvSpPr>
          <p:cNvPr id="2" name="文本框 1"/>
          <p:cNvSpPr txBox="1"/>
          <p:nvPr/>
        </p:nvSpPr>
        <p:spPr>
          <a:xfrm>
            <a:off x="762781" y="1374558"/>
            <a:ext cx="5382192" cy="400110"/>
          </a:xfrm>
          <a:prstGeom prst="rect">
            <a:avLst/>
          </a:prstGeom>
          <a:solidFill>
            <a:schemeClr val="bg2"/>
          </a:solidFill>
        </p:spPr>
        <p:txBody>
          <a:bodyPr wrap="square" rtlCol="0">
            <a:spAutoFit/>
          </a:bodyPr>
          <a:lstStyle/>
          <a:p>
            <a:pPr marL="457200" indent="-457200">
              <a:buFont typeface="Wingdings" panose="05000000000000000000" pitchFamily="2" charset="2"/>
              <a:buChar char="Ø"/>
              <a:defRPr/>
            </a:pPr>
            <a:r>
              <a:rPr lang="zh-CN" altLang="en-US" sz="2000" b="1" dirty="0">
                <a:solidFill>
                  <a:prstClr val="black"/>
                </a:solidFill>
                <a:latin typeface="黑体" panose="02010609060101010101" pitchFamily="49" charset="-122"/>
                <a:ea typeface="黑体" panose="02010609060101010101" pitchFamily="49" charset="-122"/>
              </a:rPr>
              <a:t>子空间拟合</a:t>
            </a:r>
            <a:r>
              <a:rPr kumimoji="0" lang="zh-CN" altLang="en-US" sz="20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rPr>
              <a:t>算法</a:t>
            </a:r>
            <a:r>
              <a:rPr lang="en-US" altLang="zh-CN" sz="2000" b="1" dirty="0">
                <a:solidFill>
                  <a:prstClr val="black"/>
                </a:solidFill>
                <a:latin typeface="黑体" panose="02010609060101010101" pitchFamily="49" charset="-122"/>
                <a:ea typeface="黑体" panose="02010609060101010101" pitchFamily="49" charset="-122"/>
              </a:rPr>
              <a:t>(</a:t>
            </a:r>
            <a:r>
              <a:rPr lang="en-US" altLang="zh-CN" sz="2000" b="1"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SSF, NSF, MODE, IQML</a:t>
            </a:r>
            <a:r>
              <a:rPr lang="en-US" altLang="zh-CN" sz="2000" b="1" dirty="0">
                <a:solidFill>
                  <a:prstClr val="black"/>
                </a:solidFill>
                <a:latin typeface="黑体" panose="02010609060101010101" pitchFamily="49" charset="-122"/>
                <a:ea typeface="黑体" panose="02010609060101010101" pitchFamily="49" charset="-122"/>
              </a:rPr>
              <a:t>)</a:t>
            </a:r>
            <a:endParaRPr lang="zh-CN" altLang="en-US" sz="2000" b="1" baseline="300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5" name="文本框 34"/>
          <p:cNvSpPr txBox="1"/>
          <p:nvPr/>
        </p:nvSpPr>
        <p:spPr>
          <a:xfrm>
            <a:off x="1270056" y="4103223"/>
            <a:ext cx="4976518" cy="369332"/>
          </a:xfrm>
          <a:prstGeom prst="rect">
            <a:avLst/>
          </a:prstGeom>
          <a:noFill/>
        </p:spPr>
        <p:txBody>
          <a:bodyPr wrap="square" rtlCol="0">
            <a:spAutoFit/>
          </a:bodyPr>
          <a:lstStyle/>
          <a:p>
            <a:pPr marL="285750" lvl="0" indent="-285750">
              <a:buFont typeface="Arial" panose="020B0604020202020204" pitchFamily="34" charset="0"/>
              <a:buChar char="•"/>
              <a:defRPr/>
            </a:pPr>
            <a:r>
              <a:rPr lang="zh-CN" altLang="en-US" b="1" dirty="0">
                <a:solidFill>
                  <a:prstClr val="black"/>
                </a:solidFill>
                <a:latin typeface="黑体" panose="02010609060101010101" pitchFamily="49" charset="-122"/>
                <a:ea typeface="黑体" panose="02010609060101010101" pitchFamily="49" charset="-122"/>
              </a:rPr>
              <a:t>噪声子空间拟合算法</a:t>
            </a:r>
            <a:r>
              <a:rPr lang="en-US" altLang="zh-CN" b="1"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(NSF)</a:t>
            </a:r>
            <a:r>
              <a:rPr lang="zh-CN" altLang="en-US" b="1" dirty="0">
                <a:solidFill>
                  <a:prstClr val="black"/>
                </a:solidFill>
                <a:latin typeface="黑体" panose="02010609060101010101" pitchFamily="49" charset="-122"/>
                <a:ea typeface="黑体" panose="02010609060101010101" pitchFamily="49" charset="-122"/>
              </a:rPr>
              <a:t>求解如下优化问题：</a:t>
            </a:r>
            <a:endParaRPr kumimoji="0" lang="zh-CN" altLang="en-US"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endParaRPr>
          </a:p>
        </p:txBody>
      </p:sp>
      <p:grpSp>
        <p:nvGrpSpPr>
          <p:cNvPr id="42" name="组合 41"/>
          <p:cNvGrpSpPr/>
          <p:nvPr/>
        </p:nvGrpSpPr>
        <p:grpSpPr>
          <a:xfrm>
            <a:off x="6246574" y="1318254"/>
            <a:ext cx="5700392" cy="512718"/>
            <a:chOff x="6340721" y="1815598"/>
            <a:chExt cx="5700392" cy="512718"/>
          </a:xfrm>
        </p:grpSpPr>
        <p:sp>
          <p:nvSpPr>
            <p:cNvPr id="12" name="矩形 11"/>
            <p:cNvSpPr/>
            <p:nvPr/>
          </p:nvSpPr>
          <p:spPr>
            <a:xfrm>
              <a:off x="6340721" y="1833184"/>
              <a:ext cx="5347815" cy="495132"/>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6340721" y="1815598"/>
              <a:ext cx="5700392" cy="507831"/>
            </a:xfrm>
            <a:prstGeom prst="rect">
              <a:avLst/>
            </a:prstGeom>
          </p:spPr>
          <p:txBody>
            <a:bodyPr wrap="square">
              <a:spAutoFit/>
            </a:bodyPr>
            <a:lstStyle/>
            <a:p>
              <a:pPr algn="just">
                <a:lnSpc>
                  <a:spcPct val="150000"/>
                </a:lnSpc>
              </a:pPr>
              <a:r>
                <a:rPr lang="zh-CN" altLang="en-US" b="1" dirty="0">
                  <a:solidFill>
                    <a:prstClr val="black"/>
                  </a:solidFill>
                  <a:latin typeface="黑体" panose="02010609060101010101" pitchFamily="49" charset="-122"/>
                  <a:ea typeface="黑体" panose="02010609060101010101" pitchFamily="49" charset="-122"/>
                </a:rPr>
                <a:t>都是求解</a:t>
              </a:r>
              <a:r>
                <a:rPr lang="zh-CN" altLang="en-US" b="1" dirty="0">
                  <a:solidFill>
                    <a:srgbClr val="FF0000"/>
                  </a:solidFill>
                  <a:latin typeface="黑体" panose="02010609060101010101" pitchFamily="49" charset="-122"/>
                  <a:ea typeface="黑体" panose="02010609060101010101" pitchFamily="49" charset="-122"/>
                </a:rPr>
                <a:t>多维非线性非凸优化的</a:t>
              </a:r>
              <a:r>
                <a:rPr lang="en-US" altLang="zh-CN"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ML</a:t>
              </a:r>
              <a:r>
                <a:rPr lang="zh-CN" altLang="en-US" b="1" dirty="0">
                  <a:solidFill>
                    <a:prstClr val="black"/>
                  </a:solidFill>
                  <a:latin typeface="黑体" panose="02010609060101010101" pitchFamily="49" charset="-122"/>
                  <a:ea typeface="黑体" panose="02010609060101010101" pitchFamily="49" charset="-122"/>
                </a:rPr>
                <a:t>问题的快速算法</a:t>
              </a:r>
              <a:endParaRPr lang="en-US" altLang="zh-CN" b="1" dirty="0">
                <a:solidFill>
                  <a:prstClr val="black"/>
                </a:solidFill>
                <a:latin typeface="黑体" panose="02010609060101010101" pitchFamily="49" charset="-122"/>
                <a:ea typeface="黑体" panose="02010609060101010101" pitchFamily="49" charset="-122"/>
              </a:endParaRPr>
            </a:p>
          </p:txBody>
        </p:sp>
      </p:grpSp>
      <p:grpSp>
        <p:nvGrpSpPr>
          <p:cNvPr id="22" name="组合 21"/>
          <p:cNvGrpSpPr/>
          <p:nvPr/>
        </p:nvGrpSpPr>
        <p:grpSpPr>
          <a:xfrm>
            <a:off x="1463769" y="2387120"/>
            <a:ext cx="4478040" cy="1532413"/>
            <a:chOff x="1465558" y="2585729"/>
            <a:chExt cx="4478040" cy="1532413"/>
          </a:xfrm>
        </p:grpSpPr>
        <p:pic>
          <p:nvPicPr>
            <p:cNvPr id="23" name="图片 22"/>
            <p:cNvPicPr>
              <a:picLocks noChangeAspect="1"/>
            </p:cNvPicPr>
            <p:nvPr/>
          </p:nvPicPr>
          <p:blipFill>
            <a:blip r:embed="rId3"/>
            <a:stretch>
              <a:fillRect/>
            </a:stretch>
          </p:blipFill>
          <p:spPr>
            <a:xfrm>
              <a:off x="2914724" y="3651326"/>
              <a:ext cx="2713370" cy="466816"/>
            </a:xfrm>
            <a:prstGeom prst="rect">
              <a:avLst/>
            </a:prstGeom>
          </p:spPr>
        </p:pic>
        <p:pic>
          <p:nvPicPr>
            <p:cNvPr id="24" name="图片 23"/>
            <p:cNvPicPr>
              <a:picLocks noChangeAspect="1"/>
            </p:cNvPicPr>
            <p:nvPr/>
          </p:nvPicPr>
          <p:blipFill>
            <a:blip r:embed="rId4"/>
            <a:stretch>
              <a:fillRect/>
            </a:stretch>
          </p:blipFill>
          <p:spPr>
            <a:xfrm>
              <a:off x="1465558" y="2652224"/>
              <a:ext cx="930659" cy="331468"/>
            </a:xfrm>
            <a:prstGeom prst="rect">
              <a:avLst/>
            </a:prstGeom>
          </p:spPr>
        </p:pic>
        <p:pic>
          <p:nvPicPr>
            <p:cNvPr id="25" name="图片 24"/>
            <p:cNvPicPr>
              <a:picLocks noChangeAspect="1"/>
            </p:cNvPicPr>
            <p:nvPr/>
          </p:nvPicPr>
          <p:blipFill>
            <a:blip r:embed="rId5"/>
            <a:stretch>
              <a:fillRect/>
            </a:stretch>
          </p:blipFill>
          <p:spPr>
            <a:xfrm>
              <a:off x="2938456" y="2585729"/>
              <a:ext cx="3005142" cy="512559"/>
            </a:xfrm>
            <a:prstGeom prst="rect">
              <a:avLst/>
            </a:prstGeom>
          </p:spPr>
        </p:pic>
        <p:sp>
          <p:nvSpPr>
            <p:cNvPr id="26" name="下箭头 25"/>
            <p:cNvSpPr/>
            <p:nvPr/>
          </p:nvSpPr>
          <p:spPr>
            <a:xfrm rot="16200000">
              <a:off x="2569125" y="2659991"/>
              <a:ext cx="250212" cy="3354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8" name="下箭头 27"/>
            <p:cNvSpPr/>
            <p:nvPr/>
          </p:nvSpPr>
          <p:spPr>
            <a:xfrm>
              <a:off x="4271409" y="3247936"/>
              <a:ext cx="250212" cy="3354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29" name="组合 28"/>
          <p:cNvGrpSpPr/>
          <p:nvPr/>
        </p:nvGrpSpPr>
        <p:grpSpPr>
          <a:xfrm>
            <a:off x="1505481" y="4589959"/>
            <a:ext cx="4357095" cy="1376821"/>
            <a:chOff x="1505481" y="5068963"/>
            <a:chExt cx="4357095" cy="1376821"/>
          </a:xfrm>
        </p:grpSpPr>
        <p:pic>
          <p:nvPicPr>
            <p:cNvPr id="30" name="图片 29"/>
            <p:cNvPicPr>
              <a:picLocks noChangeAspect="1"/>
            </p:cNvPicPr>
            <p:nvPr/>
          </p:nvPicPr>
          <p:blipFill>
            <a:blip r:embed="rId6"/>
            <a:stretch>
              <a:fillRect/>
            </a:stretch>
          </p:blipFill>
          <p:spPr>
            <a:xfrm>
              <a:off x="2938456" y="5994800"/>
              <a:ext cx="2924120" cy="450984"/>
            </a:xfrm>
            <a:prstGeom prst="rect">
              <a:avLst/>
            </a:prstGeom>
          </p:spPr>
        </p:pic>
        <p:pic>
          <p:nvPicPr>
            <p:cNvPr id="31" name="图片 30"/>
            <p:cNvPicPr>
              <a:picLocks noChangeAspect="1"/>
            </p:cNvPicPr>
            <p:nvPr/>
          </p:nvPicPr>
          <p:blipFill>
            <a:blip r:embed="rId7"/>
            <a:stretch>
              <a:fillRect/>
            </a:stretch>
          </p:blipFill>
          <p:spPr>
            <a:xfrm>
              <a:off x="1505481" y="5106538"/>
              <a:ext cx="1381654" cy="405486"/>
            </a:xfrm>
            <a:prstGeom prst="rect">
              <a:avLst/>
            </a:prstGeom>
          </p:spPr>
        </p:pic>
        <p:pic>
          <p:nvPicPr>
            <p:cNvPr id="32" name="图片 31"/>
            <p:cNvPicPr>
              <a:picLocks noChangeAspect="1"/>
            </p:cNvPicPr>
            <p:nvPr/>
          </p:nvPicPr>
          <p:blipFill>
            <a:blip r:embed="rId8"/>
            <a:stretch>
              <a:fillRect/>
            </a:stretch>
          </p:blipFill>
          <p:spPr>
            <a:xfrm>
              <a:off x="3549533" y="5068963"/>
              <a:ext cx="2190626" cy="492891"/>
            </a:xfrm>
            <a:prstGeom prst="rect">
              <a:avLst/>
            </a:prstGeom>
          </p:spPr>
        </p:pic>
        <p:sp>
          <p:nvSpPr>
            <p:cNvPr id="33" name="下箭头 32"/>
            <p:cNvSpPr/>
            <p:nvPr/>
          </p:nvSpPr>
          <p:spPr>
            <a:xfrm rot="16200000">
              <a:off x="3093227" y="5148962"/>
              <a:ext cx="250212" cy="3354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0" name="下箭头 39"/>
            <p:cNvSpPr/>
            <p:nvPr/>
          </p:nvSpPr>
          <p:spPr>
            <a:xfrm>
              <a:off x="4275410" y="5652957"/>
              <a:ext cx="250212" cy="3354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34" name="组合 33"/>
          <p:cNvGrpSpPr/>
          <p:nvPr/>
        </p:nvGrpSpPr>
        <p:grpSpPr>
          <a:xfrm>
            <a:off x="7485349" y="3531325"/>
            <a:ext cx="3204706" cy="1659108"/>
            <a:chOff x="6847706" y="3329647"/>
            <a:chExt cx="3204706" cy="602071"/>
          </a:xfrm>
        </p:grpSpPr>
        <p:sp>
          <p:nvSpPr>
            <p:cNvPr id="36" name="矩形 35"/>
            <p:cNvSpPr/>
            <p:nvPr/>
          </p:nvSpPr>
          <p:spPr>
            <a:xfrm>
              <a:off x="6961560" y="3374945"/>
              <a:ext cx="2931338" cy="536105"/>
            </a:xfrm>
            <a:prstGeom prst="rect">
              <a:avLst/>
            </a:prstGeom>
          </p:spPr>
          <p:txBody>
            <a:bodyPr wrap="square">
              <a:spAutoFit/>
            </a:bodyPr>
            <a:lstStyle/>
            <a:p>
              <a:pPr marL="285750" indent="-285750" algn="just">
                <a:buFont typeface="Wingdings" panose="05000000000000000000" pitchFamily="2" charset="2"/>
                <a:buChar char="ü"/>
              </a:pPr>
              <a:r>
                <a:rPr lang="zh-CN" altLang="en-US" b="1" dirty="0">
                  <a:solidFill>
                    <a:schemeClr val="accent5"/>
                  </a:solidFill>
                  <a:latin typeface="黑体" panose="02010609060101010101" pitchFamily="49" charset="-122"/>
                  <a:ea typeface="黑体" panose="02010609060101010101" pitchFamily="49" charset="-122"/>
                </a:rPr>
                <a:t>分辨率可以无穷高</a:t>
              </a:r>
              <a:endParaRPr lang="en-US" altLang="zh-CN" b="1" dirty="0">
                <a:solidFill>
                  <a:schemeClr val="accent5"/>
                </a:solidFill>
                <a:latin typeface="黑体" panose="02010609060101010101" pitchFamily="49" charset="-122"/>
                <a:ea typeface="黑体" panose="02010609060101010101" pitchFamily="49" charset="-122"/>
              </a:endParaRPr>
            </a:p>
            <a:p>
              <a:pPr marL="285750" indent="-285750" algn="just">
                <a:buFont typeface="Wingdings" panose="05000000000000000000" pitchFamily="2" charset="2"/>
                <a:buChar char="ü"/>
              </a:pPr>
              <a:r>
                <a:rPr lang="zh-CN" altLang="en-US" b="1" dirty="0">
                  <a:solidFill>
                    <a:schemeClr val="accent5"/>
                  </a:solidFill>
                  <a:latin typeface="黑体" panose="02010609060101010101" pitchFamily="49" charset="-122"/>
                  <a:ea typeface="黑体" panose="02010609060101010101" pitchFamily="49" charset="-122"/>
                </a:rPr>
                <a:t>模型正确时，精确性高</a:t>
              </a:r>
              <a:endParaRPr lang="en-US" altLang="zh-CN" b="1" dirty="0">
                <a:solidFill>
                  <a:schemeClr val="accent5"/>
                </a:solidFill>
                <a:latin typeface="黑体" panose="02010609060101010101" pitchFamily="49" charset="-122"/>
                <a:ea typeface="黑体" panose="02010609060101010101" pitchFamily="49" charset="-122"/>
              </a:endParaRPr>
            </a:p>
            <a:p>
              <a:pPr marL="285750" indent="-285750" algn="just">
                <a:buFont typeface="Wingdings 2" panose="05020102010507070707" pitchFamily="18" charset="2"/>
                <a:buChar char="O"/>
              </a:pPr>
              <a:r>
                <a:rPr lang="zh-CN" altLang="en-US" b="1" dirty="0">
                  <a:solidFill>
                    <a:srgbClr val="FF0000"/>
                  </a:solidFill>
                  <a:latin typeface="黑体" panose="02010609060101010101" pitchFamily="49" charset="-122"/>
                  <a:ea typeface="黑体" panose="02010609060101010101" pitchFamily="49" charset="-122"/>
                </a:rPr>
                <a:t>对模型误差敏感度高</a:t>
              </a:r>
              <a:endParaRPr lang="en-US" altLang="zh-CN" b="1" dirty="0">
                <a:solidFill>
                  <a:srgbClr val="FF0000"/>
                </a:solidFill>
                <a:latin typeface="黑体" panose="02010609060101010101" pitchFamily="49" charset="-122"/>
                <a:ea typeface="黑体" panose="02010609060101010101" pitchFamily="49" charset="-122"/>
              </a:endParaRPr>
            </a:p>
            <a:p>
              <a:pPr marL="285750" indent="-285750" algn="just">
                <a:buFont typeface="Wingdings 2" panose="05020102010507070707" pitchFamily="18" charset="2"/>
                <a:buChar char="O"/>
              </a:pPr>
              <a:r>
                <a:rPr lang="zh-CN" altLang="en-US" b="1" dirty="0">
                  <a:solidFill>
                    <a:srgbClr val="FF0000"/>
                  </a:solidFill>
                  <a:latin typeface="黑体" panose="02010609060101010101" pitchFamily="49" charset="-122"/>
                  <a:ea typeface="黑体" panose="02010609060101010101" pitchFamily="49" charset="-122"/>
                </a:rPr>
                <a:t>需已知信号源个数</a:t>
              </a:r>
              <a:endParaRPr lang="en-US" altLang="zh-CN" b="1" dirty="0">
                <a:solidFill>
                  <a:srgbClr val="FF0000"/>
                </a:solidFill>
                <a:latin typeface="黑体" panose="02010609060101010101" pitchFamily="49" charset="-122"/>
                <a:ea typeface="黑体" panose="02010609060101010101" pitchFamily="49" charset="-122"/>
              </a:endParaRPr>
            </a:p>
            <a:p>
              <a:pPr marL="285750" indent="-285750" algn="just">
                <a:buFont typeface="Wingdings 2" panose="05020102010507070707" pitchFamily="18" charset="2"/>
                <a:buChar char="O"/>
              </a:pPr>
              <a:r>
                <a:rPr lang="zh-CN" altLang="en-US" b="1" dirty="0">
                  <a:solidFill>
                    <a:srgbClr val="FF0000"/>
                  </a:solidFill>
                  <a:latin typeface="黑体" panose="02010609060101010101" pitchFamily="49" charset="-122"/>
                  <a:ea typeface="黑体" panose="02010609060101010101" pitchFamily="49" charset="-122"/>
                </a:rPr>
                <a:t>计算复杂度比较高</a:t>
              </a:r>
              <a:endParaRPr lang="en-US" altLang="zh-CN" b="1" dirty="0">
                <a:solidFill>
                  <a:srgbClr val="FF0000"/>
                </a:solidFill>
                <a:latin typeface="黑体" panose="02010609060101010101" pitchFamily="49" charset="-122"/>
                <a:ea typeface="黑体" panose="02010609060101010101" pitchFamily="49" charset="-122"/>
              </a:endParaRPr>
            </a:p>
          </p:txBody>
        </p:sp>
        <p:sp>
          <p:nvSpPr>
            <p:cNvPr id="37" name="矩形 36"/>
            <p:cNvSpPr/>
            <p:nvPr/>
          </p:nvSpPr>
          <p:spPr>
            <a:xfrm>
              <a:off x="6847706" y="3329647"/>
              <a:ext cx="3204706" cy="602071"/>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 name="文本框 2"/>
          <p:cNvSpPr txBox="1"/>
          <p:nvPr/>
        </p:nvSpPr>
        <p:spPr>
          <a:xfrm>
            <a:off x="7485349" y="3011625"/>
            <a:ext cx="3223647" cy="369332"/>
          </a:xfrm>
          <a:prstGeom prst="rect">
            <a:avLst/>
          </a:prstGeom>
          <a:noFill/>
        </p:spPr>
        <p:txBody>
          <a:bodyPr wrap="square" rtlCol="0">
            <a:spAutoFit/>
          </a:bodyPr>
          <a:lstStyle/>
          <a:p>
            <a:pPr algn="ctr"/>
            <a:r>
              <a:rPr lang="zh-CN" altLang="en-US" b="1"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最大似然及</a:t>
            </a:r>
            <a:r>
              <a:rPr lang="zh-CN" altLang="en-US" b="1" dirty="0">
                <a:solidFill>
                  <a:prstClr val="black"/>
                </a:solidFill>
                <a:latin typeface="黑体" panose="02010609060101010101" pitchFamily="49" charset="-122"/>
                <a:ea typeface="黑体" panose="02010609060101010101" pitchFamily="49" charset="-122"/>
              </a:rPr>
              <a:t>子空间拟合算法</a:t>
            </a:r>
            <a:endParaRPr lang="zh-CN" altLang="en-US" dirty="0"/>
          </a:p>
        </p:txBody>
      </p:sp>
      <p:sp>
        <p:nvSpPr>
          <p:cNvPr id="4" name="矩形 3"/>
          <p:cNvSpPr/>
          <p:nvPr/>
        </p:nvSpPr>
        <p:spPr>
          <a:xfrm>
            <a:off x="1175238" y="6311063"/>
            <a:ext cx="6689188" cy="300082"/>
          </a:xfrm>
          <a:prstGeom prst="rect">
            <a:avLst/>
          </a:prstGeom>
        </p:spPr>
        <p:txBody>
          <a:bodyPr wrap="square">
            <a:spAutoFit/>
          </a:bodyPr>
          <a:lstStyle/>
          <a:p>
            <a:pPr lvl="0" algn="just">
              <a:lnSpc>
                <a:spcPct val="150000"/>
              </a:lnSpc>
              <a:spcAft>
                <a:spcPts val="0"/>
              </a:spcAft>
            </a:pPr>
            <a:r>
              <a:rPr lang="en-US" altLang="zh-CN" sz="900" b="1" kern="100" dirty="0">
                <a:solidFill>
                  <a:srgbClr val="000000"/>
                </a:solidFill>
                <a:latin typeface="Times New Roman" panose="02020603050405020304" pitchFamily="18" charset="0"/>
                <a:cs typeface="Times New Roman" panose="02020603050405020304" pitchFamily="18" charset="0"/>
              </a:rPr>
              <a:t>P. </a:t>
            </a:r>
            <a:r>
              <a:rPr lang="en-US" altLang="zh-CN" sz="900" b="1" kern="100" dirty="0" err="1">
                <a:solidFill>
                  <a:srgbClr val="000000"/>
                </a:solidFill>
                <a:latin typeface="Times New Roman" panose="02020603050405020304" pitchFamily="18" charset="0"/>
                <a:cs typeface="Times New Roman" panose="02020603050405020304" pitchFamily="18" charset="0"/>
              </a:rPr>
              <a:t>Stoica</a:t>
            </a:r>
            <a:r>
              <a:rPr lang="en-US" altLang="zh-CN" sz="900" b="1" kern="100" dirty="0">
                <a:solidFill>
                  <a:srgbClr val="000000"/>
                </a:solidFill>
                <a:latin typeface="Times New Roman" panose="02020603050405020304" pitchFamily="18" charset="0"/>
                <a:cs typeface="Times New Roman" panose="02020603050405020304" pitchFamily="18" charset="0"/>
              </a:rPr>
              <a:t> and K. Sharman, “A Novel </a:t>
            </a:r>
            <a:r>
              <a:rPr lang="en-US" altLang="zh-CN" sz="900" b="1" kern="100" dirty="0" err="1">
                <a:solidFill>
                  <a:srgbClr val="000000"/>
                </a:solidFill>
                <a:latin typeface="Times New Roman" panose="02020603050405020304" pitchFamily="18" charset="0"/>
                <a:cs typeface="Times New Roman" panose="02020603050405020304" pitchFamily="18" charset="0"/>
              </a:rPr>
              <a:t>Eigenanalysis</a:t>
            </a:r>
            <a:r>
              <a:rPr lang="en-US" altLang="zh-CN" sz="900" b="1" kern="100" dirty="0">
                <a:solidFill>
                  <a:srgbClr val="000000"/>
                </a:solidFill>
                <a:latin typeface="Times New Roman" panose="02020603050405020304" pitchFamily="18" charset="0"/>
                <a:cs typeface="Times New Roman" panose="02020603050405020304" pitchFamily="18" charset="0"/>
              </a:rPr>
              <a:t> Method for Direction Estimation”, Proc. IEEE, vol. 137, no . 1, pp. 19-26, 1990.</a:t>
            </a:r>
            <a:endParaRPr lang="zh-CN" altLang="zh-CN" sz="900" b="1" kern="100" dirty="0">
              <a:latin typeface="Times New Roman" panose="02020603050405020304" pitchFamily="18" charset="0"/>
              <a:cs typeface="Times New Roman" panose="02020603050405020304" pitchFamily="18" charset="0"/>
            </a:endParaRPr>
          </a:p>
        </p:txBody>
      </p:sp>
      <p:sp>
        <p:nvSpPr>
          <p:cNvPr id="5" name="矩形 4"/>
          <p:cNvSpPr/>
          <p:nvPr/>
        </p:nvSpPr>
        <p:spPr>
          <a:xfrm>
            <a:off x="1167175" y="6530681"/>
            <a:ext cx="10203151" cy="230832"/>
          </a:xfrm>
          <a:prstGeom prst="rect">
            <a:avLst/>
          </a:prstGeom>
        </p:spPr>
        <p:txBody>
          <a:bodyPr wrap="square">
            <a:spAutoFit/>
          </a:bodyPr>
          <a:lstStyle/>
          <a:p>
            <a:r>
              <a:rPr lang="en-US" altLang="zh-CN" sz="900" b="1" dirty="0">
                <a:solidFill>
                  <a:srgbClr val="000000"/>
                </a:solidFill>
                <a:latin typeface="Times New Roman" panose="02020603050405020304" pitchFamily="18" charset="0"/>
              </a:rPr>
              <a:t>Y. </a:t>
            </a:r>
            <a:r>
              <a:rPr lang="en-US" altLang="zh-CN" sz="900" b="1" dirty="0" err="1">
                <a:solidFill>
                  <a:srgbClr val="000000"/>
                </a:solidFill>
                <a:latin typeface="Times New Roman" panose="02020603050405020304" pitchFamily="18" charset="0"/>
              </a:rPr>
              <a:t>Bresler</a:t>
            </a:r>
            <a:r>
              <a:rPr lang="en-US" altLang="zh-CN" sz="900" b="1" dirty="0">
                <a:solidFill>
                  <a:srgbClr val="000000"/>
                </a:solidFill>
                <a:latin typeface="Times New Roman" panose="02020603050405020304" pitchFamily="18" charset="0"/>
              </a:rPr>
              <a:t> and A. </a:t>
            </a:r>
            <a:r>
              <a:rPr lang="en-US" altLang="zh-CN" sz="900" b="1" dirty="0" err="1">
                <a:solidFill>
                  <a:srgbClr val="000000"/>
                </a:solidFill>
                <a:latin typeface="Times New Roman" panose="02020603050405020304" pitchFamily="18" charset="0"/>
              </a:rPr>
              <a:t>Macovski</a:t>
            </a:r>
            <a:r>
              <a:rPr lang="en-US" altLang="zh-CN" sz="900" b="1" dirty="0">
                <a:solidFill>
                  <a:srgbClr val="000000"/>
                </a:solidFill>
                <a:latin typeface="Times New Roman" panose="02020603050405020304" pitchFamily="18" charset="0"/>
              </a:rPr>
              <a:t>. “Exact maximum likelihood parameter estimation of superimposed exponential signals in noise”, IEEE Trans. </a:t>
            </a:r>
            <a:r>
              <a:rPr lang="en-US" altLang="zh-CN" sz="900" b="1" dirty="0" err="1">
                <a:solidFill>
                  <a:srgbClr val="000000"/>
                </a:solidFill>
                <a:latin typeface="Times New Roman" panose="02020603050405020304" pitchFamily="18" charset="0"/>
              </a:rPr>
              <a:t>Acoust</a:t>
            </a:r>
            <a:r>
              <a:rPr lang="en-US" altLang="zh-CN" sz="900" b="1" dirty="0">
                <a:solidFill>
                  <a:srgbClr val="000000"/>
                </a:solidFill>
                <a:latin typeface="Times New Roman" panose="02020603050405020304" pitchFamily="18" charset="0"/>
              </a:rPr>
              <a:t>. Speech Signal Process., vol. 34, no. 5, pp. 1081-1089, 1986.</a:t>
            </a:r>
            <a:endParaRPr lang="zh-CN" altLang="en-US" sz="900" b="1" dirty="0"/>
          </a:p>
        </p:txBody>
      </p:sp>
    </p:spTree>
    <p:extLst>
      <p:ext uri="{BB962C8B-B14F-4D97-AF65-F5344CB8AC3E}">
        <p14:creationId xmlns:p14="http://schemas.microsoft.com/office/powerpoint/2010/main" val="1279556468"/>
      </p:ext>
    </p:extLst>
  </p:cSld>
  <p:clrMapOvr>
    <a:masterClrMapping/>
  </p:clrMapOvr>
  <mc:AlternateContent xmlns:mc="http://schemas.openxmlformats.org/markup-compatibility/2006" xmlns:p14="http://schemas.microsoft.com/office/powerpoint/2010/main">
    <mc:Choice Requires="p14">
      <p:transition spd="slow" p14:dur="2000" advTm="976"/>
    </mc:Choice>
    <mc:Fallback xmlns="">
      <p:transition spd="slow" advTm="976"/>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627653" y="1369305"/>
            <a:ext cx="5473306" cy="400110"/>
          </a:xfrm>
          <a:prstGeom prst="rect">
            <a:avLst/>
          </a:prstGeom>
          <a:solidFill>
            <a:schemeClr val="bg2"/>
          </a:solid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zh-CN" altLang="en-US" sz="20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基于子空间分解的算法（</a:t>
            </a:r>
            <a:r>
              <a:rPr kumimoji="0"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MUSIC</a:t>
            </a:r>
            <a:r>
              <a:rPr lang="en-US" altLang="zh-CN" sz="2000" b="1"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E</a:t>
            </a:r>
            <a:r>
              <a:rPr kumimoji="0"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SPRIT</a:t>
            </a:r>
            <a:r>
              <a:rPr kumimoji="0" lang="en-US" altLang="zh-CN" sz="20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a:t>
            </a:r>
            <a:endParaRPr kumimoji="0" lang="zh-CN" altLang="en-US" sz="20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p:txBody>
      </p:sp>
      <p:sp>
        <p:nvSpPr>
          <p:cNvPr id="3" name="文本框 2"/>
          <p:cNvSpPr txBox="1"/>
          <p:nvPr/>
        </p:nvSpPr>
        <p:spPr>
          <a:xfrm>
            <a:off x="1033703" y="2090946"/>
            <a:ext cx="10647758" cy="36933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对阵列接收信号协方差矩阵进行特征值分解：</a:t>
            </a:r>
            <a:r>
              <a:rPr lang="zh-CN" altLang="en-US" b="1" noProof="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（已知信号源个数为</a:t>
            </a:r>
            <a:r>
              <a:rPr lang="en-US" altLang="zh-CN" b="1" noProof="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M</a:t>
            </a:r>
            <a:r>
              <a:rPr lang="zh-CN" altLang="en-US" b="1" noProof="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，且</a:t>
            </a:r>
            <a:r>
              <a:rPr lang="zh-CN" altLang="en-US" b="1" noProof="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假设信号源之间互不相干</a:t>
            </a:r>
            <a:r>
              <a:rPr lang="zh-CN" altLang="en-US" b="1" noProof="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a:t>
            </a:r>
            <a:endParaRPr kumimoji="0" lang="zh-CN" altLang="en-US"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1660391" y="2843412"/>
            <a:ext cx="3811566" cy="496636"/>
          </a:xfrm>
          <a:prstGeom prst="rect">
            <a:avLst/>
          </a:prstGeom>
        </p:spPr>
      </p:pic>
      <p:grpSp>
        <p:nvGrpSpPr>
          <p:cNvPr id="14" name="组合 13"/>
          <p:cNvGrpSpPr/>
          <p:nvPr/>
        </p:nvGrpSpPr>
        <p:grpSpPr>
          <a:xfrm>
            <a:off x="2521602" y="3743520"/>
            <a:ext cx="1268711" cy="923330"/>
            <a:chOff x="3199028" y="3252202"/>
            <a:chExt cx="1389598" cy="923330"/>
          </a:xfrm>
        </p:grpSpPr>
        <p:sp>
          <p:nvSpPr>
            <p:cNvPr id="20" name="矩形 19"/>
            <p:cNvSpPr/>
            <p:nvPr/>
          </p:nvSpPr>
          <p:spPr>
            <a:xfrm>
              <a:off x="3199028" y="3252202"/>
              <a:ext cx="1389598" cy="830997"/>
            </a:xfrm>
            <a:prstGeom prst="rect">
              <a:avLst/>
            </a:prstGeom>
          </p:spPr>
          <p:txBody>
            <a:bodyPr wrap="square">
              <a:spAutoFit/>
            </a:bodyPr>
            <a:lstStyle/>
            <a:p>
              <a:pPr algn="ctr"/>
              <a:r>
                <a:rPr lang="zh-CN" altLang="en-US" sz="1600" b="1" dirty="0">
                  <a:solidFill>
                    <a:prstClr val="black"/>
                  </a:solidFill>
                  <a:latin typeface="黑体" panose="02010609060101010101" pitchFamily="49" charset="-122"/>
                  <a:ea typeface="黑体" panose="02010609060101010101" pitchFamily="49" charset="-122"/>
                </a:rPr>
                <a:t>前</a:t>
              </a:r>
              <a:r>
                <a:rPr lang="en-US" altLang="zh-CN" sz="1600" b="1"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M</a:t>
              </a:r>
              <a:r>
                <a:rPr lang="zh-CN" altLang="en-US" sz="1600" b="1" dirty="0">
                  <a:solidFill>
                    <a:prstClr val="black"/>
                  </a:solidFill>
                  <a:latin typeface="黑体" panose="02010609060101010101" pitchFamily="49" charset="-122"/>
                  <a:ea typeface="黑体" panose="02010609060101010101" pitchFamily="49" charset="-122"/>
                </a:rPr>
                <a:t>个大特征值对应的特征矢量</a:t>
              </a:r>
            </a:p>
          </p:txBody>
        </p:sp>
        <p:sp>
          <p:nvSpPr>
            <p:cNvPr id="6" name="矩形 5"/>
            <p:cNvSpPr/>
            <p:nvPr/>
          </p:nvSpPr>
          <p:spPr>
            <a:xfrm>
              <a:off x="3199028" y="3252202"/>
              <a:ext cx="1323096" cy="92333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4768151" y="3753758"/>
            <a:ext cx="1332808" cy="923330"/>
            <a:chOff x="4731341" y="3252202"/>
            <a:chExt cx="1332808" cy="923330"/>
          </a:xfrm>
        </p:grpSpPr>
        <p:sp>
          <p:nvSpPr>
            <p:cNvPr id="21" name="矩形 20"/>
            <p:cNvSpPr/>
            <p:nvPr/>
          </p:nvSpPr>
          <p:spPr>
            <a:xfrm>
              <a:off x="4731341" y="3252202"/>
              <a:ext cx="1229117" cy="830997"/>
            </a:xfrm>
            <a:prstGeom prst="rect">
              <a:avLst/>
            </a:prstGeom>
          </p:spPr>
          <p:txBody>
            <a:bodyPr wrap="square">
              <a:spAutoFit/>
            </a:bodyPr>
            <a:lstStyle/>
            <a:p>
              <a:pPr algn="ctr"/>
              <a:r>
                <a:rPr lang="zh-CN" altLang="en-US" sz="1600" b="1" dirty="0">
                  <a:solidFill>
                    <a:prstClr val="black"/>
                  </a:solidFill>
                  <a:latin typeface="黑体" panose="02010609060101010101" pitchFamily="49" charset="-122"/>
                  <a:ea typeface="黑体" panose="02010609060101010101" pitchFamily="49" charset="-122"/>
                </a:rPr>
                <a:t>后</a:t>
              </a:r>
              <a:r>
                <a:rPr lang="en-US" altLang="zh-CN" sz="1600" b="1"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L-M</a:t>
              </a:r>
              <a:r>
                <a:rPr lang="zh-CN" altLang="en-US" sz="1600" b="1" dirty="0">
                  <a:solidFill>
                    <a:prstClr val="black"/>
                  </a:solidFill>
                  <a:latin typeface="黑体" panose="02010609060101010101" pitchFamily="49" charset="-122"/>
                  <a:ea typeface="黑体" panose="02010609060101010101" pitchFamily="49" charset="-122"/>
                </a:rPr>
                <a:t>个小特征值对应的特征矢量</a:t>
              </a:r>
            </a:p>
          </p:txBody>
        </p:sp>
        <p:sp>
          <p:nvSpPr>
            <p:cNvPr id="23" name="矩形 22"/>
            <p:cNvSpPr/>
            <p:nvPr/>
          </p:nvSpPr>
          <p:spPr>
            <a:xfrm>
              <a:off x="4741053" y="3252202"/>
              <a:ext cx="1323096" cy="92333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下箭头 15"/>
          <p:cNvSpPr/>
          <p:nvPr/>
        </p:nvSpPr>
        <p:spPr>
          <a:xfrm rot="3114246">
            <a:off x="3230872" y="3364508"/>
            <a:ext cx="258726" cy="3428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下箭头 28"/>
          <p:cNvSpPr/>
          <p:nvPr/>
        </p:nvSpPr>
        <p:spPr>
          <a:xfrm rot="18187739">
            <a:off x="4960951" y="3383079"/>
            <a:ext cx="258726" cy="3143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下箭头 17"/>
          <p:cNvSpPr/>
          <p:nvPr/>
        </p:nvSpPr>
        <p:spPr>
          <a:xfrm>
            <a:off x="3020399" y="4732769"/>
            <a:ext cx="250212" cy="2827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5" name="组合 34"/>
          <p:cNvGrpSpPr/>
          <p:nvPr/>
        </p:nvGrpSpPr>
        <p:grpSpPr>
          <a:xfrm>
            <a:off x="2531466" y="5077121"/>
            <a:ext cx="1177699" cy="646331"/>
            <a:chOff x="3199028" y="3252200"/>
            <a:chExt cx="1323096" cy="982776"/>
          </a:xfrm>
        </p:grpSpPr>
        <p:sp>
          <p:nvSpPr>
            <p:cNvPr id="36" name="矩形 35"/>
            <p:cNvSpPr/>
            <p:nvPr/>
          </p:nvSpPr>
          <p:spPr>
            <a:xfrm>
              <a:off x="3273346" y="3252200"/>
              <a:ext cx="1194393" cy="889177"/>
            </a:xfrm>
            <a:prstGeom prst="rect">
              <a:avLst/>
            </a:prstGeom>
          </p:spPr>
          <p:txBody>
            <a:bodyPr wrap="square">
              <a:spAutoFit/>
            </a:bodyPr>
            <a:lstStyle/>
            <a:p>
              <a:pPr algn="ctr"/>
              <a:r>
                <a:rPr lang="zh-CN" altLang="en-US" sz="1600" b="1" dirty="0">
                  <a:solidFill>
                    <a:prstClr val="black"/>
                  </a:solidFill>
                  <a:latin typeface="黑体" panose="02010609060101010101" pitchFamily="49" charset="-122"/>
                  <a:ea typeface="黑体" panose="02010609060101010101" pitchFamily="49" charset="-122"/>
                </a:rPr>
                <a:t>张成信号子空间</a:t>
              </a:r>
            </a:p>
          </p:txBody>
        </p:sp>
        <p:sp>
          <p:nvSpPr>
            <p:cNvPr id="37" name="矩形 36"/>
            <p:cNvSpPr/>
            <p:nvPr/>
          </p:nvSpPr>
          <p:spPr>
            <a:xfrm>
              <a:off x="3199028" y="3252202"/>
              <a:ext cx="1323096" cy="982774"/>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a:off x="4874666" y="5083348"/>
            <a:ext cx="1110066" cy="667014"/>
            <a:chOff x="3199028" y="3252200"/>
            <a:chExt cx="1323096" cy="923332"/>
          </a:xfrm>
        </p:grpSpPr>
        <p:sp>
          <p:nvSpPr>
            <p:cNvPr id="39" name="矩形 38"/>
            <p:cNvSpPr/>
            <p:nvPr/>
          </p:nvSpPr>
          <p:spPr>
            <a:xfrm>
              <a:off x="3273346" y="3252200"/>
              <a:ext cx="1194393" cy="809491"/>
            </a:xfrm>
            <a:prstGeom prst="rect">
              <a:avLst/>
            </a:prstGeom>
          </p:spPr>
          <p:txBody>
            <a:bodyPr wrap="square">
              <a:spAutoFit/>
            </a:bodyPr>
            <a:lstStyle/>
            <a:p>
              <a:pPr algn="ctr"/>
              <a:r>
                <a:rPr lang="zh-CN" altLang="en-US" sz="1600" b="1" dirty="0">
                  <a:solidFill>
                    <a:prstClr val="black"/>
                  </a:solidFill>
                  <a:latin typeface="黑体" panose="02010609060101010101" pitchFamily="49" charset="-122"/>
                  <a:ea typeface="黑体" panose="02010609060101010101" pitchFamily="49" charset="-122"/>
                </a:rPr>
                <a:t>张成噪声子空间</a:t>
              </a:r>
            </a:p>
          </p:txBody>
        </p:sp>
        <p:sp>
          <p:nvSpPr>
            <p:cNvPr id="40" name="矩形 39"/>
            <p:cNvSpPr/>
            <p:nvPr/>
          </p:nvSpPr>
          <p:spPr>
            <a:xfrm>
              <a:off x="3199028" y="3252202"/>
              <a:ext cx="1323096" cy="92333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圆角矩形 21"/>
          <p:cNvSpPr/>
          <p:nvPr/>
        </p:nvSpPr>
        <p:spPr>
          <a:xfrm>
            <a:off x="3477801" y="2941963"/>
            <a:ext cx="282632" cy="349134"/>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圆角矩形 40"/>
          <p:cNvSpPr/>
          <p:nvPr/>
        </p:nvSpPr>
        <p:spPr>
          <a:xfrm>
            <a:off x="4498581" y="2938757"/>
            <a:ext cx="282632" cy="349134"/>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4" name="图片 23"/>
          <p:cNvPicPr>
            <a:picLocks noChangeAspect="1"/>
          </p:cNvPicPr>
          <p:nvPr/>
        </p:nvPicPr>
        <p:blipFill>
          <a:blip r:embed="rId4"/>
          <a:stretch>
            <a:fillRect/>
          </a:stretch>
        </p:blipFill>
        <p:spPr>
          <a:xfrm>
            <a:off x="2688760" y="5940902"/>
            <a:ext cx="1958649" cy="416123"/>
          </a:xfrm>
          <a:prstGeom prst="rect">
            <a:avLst/>
          </a:prstGeom>
        </p:spPr>
      </p:pic>
      <p:sp>
        <p:nvSpPr>
          <p:cNvPr id="44" name="下箭头 43"/>
          <p:cNvSpPr/>
          <p:nvPr/>
        </p:nvSpPr>
        <p:spPr>
          <a:xfrm>
            <a:off x="5304593" y="4759742"/>
            <a:ext cx="250212" cy="2762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右大括号 24"/>
          <p:cNvSpPr/>
          <p:nvPr/>
        </p:nvSpPr>
        <p:spPr>
          <a:xfrm>
            <a:off x="6344782" y="2938758"/>
            <a:ext cx="415339" cy="3369966"/>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5" name="组合 4"/>
          <p:cNvGrpSpPr/>
          <p:nvPr/>
        </p:nvGrpSpPr>
        <p:grpSpPr>
          <a:xfrm>
            <a:off x="7104391" y="3172264"/>
            <a:ext cx="4153345" cy="2704276"/>
            <a:chOff x="7618227" y="2893422"/>
            <a:chExt cx="4153345" cy="2704276"/>
          </a:xfrm>
        </p:grpSpPr>
        <p:grpSp>
          <p:nvGrpSpPr>
            <p:cNvPr id="60" name="组合 59"/>
            <p:cNvGrpSpPr/>
            <p:nvPr/>
          </p:nvGrpSpPr>
          <p:grpSpPr>
            <a:xfrm>
              <a:off x="7735447" y="2893422"/>
              <a:ext cx="3956527" cy="2625837"/>
              <a:chOff x="7868883" y="2689445"/>
              <a:chExt cx="3956527" cy="2625837"/>
            </a:xfrm>
          </p:grpSpPr>
          <p:grpSp>
            <p:nvGrpSpPr>
              <p:cNvPr id="59" name="组合 58"/>
              <p:cNvGrpSpPr/>
              <p:nvPr/>
            </p:nvGrpSpPr>
            <p:grpSpPr>
              <a:xfrm>
                <a:off x="7868883" y="2689445"/>
                <a:ext cx="3956527" cy="2625837"/>
                <a:chOff x="7868883" y="2689445"/>
                <a:chExt cx="3956527" cy="2625837"/>
              </a:xfrm>
            </p:grpSpPr>
            <p:grpSp>
              <p:nvGrpSpPr>
                <p:cNvPr id="57" name="组合 56"/>
                <p:cNvGrpSpPr/>
                <p:nvPr/>
              </p:nvGrpSpPr>
              <p:grpSpPr>
                <a:xfrm>
                  <a:off x="7868883" y="4380735"/>
                  <a:ext cx="3956527" cy="615553"/>
                  <a:chOff x="7868883" y="4068964"/>
                  <a:chExt cx="3956527" cy="615553"/>
                </a:xfrm>
              </p:grpSpPr>
              <p:sp>
                <p:nvSpPr>
                  <p:cNvPr id="55" name="矩形 54"/>
                  <p:cNvSpPr/>
                  <p:nvPr/>
                </p:nvSpPr>
                <p:spPr>
                  <a:xfrm>
                    <a:off x="7868883" y="4068964"/>
                    <a:ext cx="3956527" cy="615553"/>
                  </a:xfrm>
                  <a:prstGeom prst="rect">
                    <a:avLst/>
                  </a:prstGeom>
                </p:spPr>
                <p:txBody>
                  <a:bodyPr wrap="square">
                    <a:spAutoFit/>
                  </a:bodyPr>
                  <a:lstStyle/>
                  <a:p>
                    <a:pPr marL="285750" indent="-285750">
                      <a:buFont typeface="Arial" panose="020B0604020202020204" pitchFamily="34" charset="0"/>
                      <a:buChar char="•"/>
                    </a:pPr>
                    <a:r>
                      <a:rPr lang="en-US" altLang="zh-CN" b="1" dirty="0">
                        <a:solidFill>
                          <a:srgbClr val="FF0000"/>
                        </a:solidFill>
                        <a:latin typeface="黑体" panose="02010609060101010101" pitchFamily="49" charset="-122"/>
                        <a:ea typeface="黑体" panose="02010609060101010101" pitchFamily="49" charset="-122"/>
                      </a:rPr>
                      <a:t>  </a:t>
                    </a:r>
                    <a:r>
                      <a:rPr lang="zh-CN" altLang="en-US" sz="1600" b="1" dirty="0">
                        <a:solidFill>
                          <a:srgbClr val="FF0000"/>
                        </a:solidFill>
                        <a:latin typeface="黑体" panose="02010609060101010101" pitchFamily="49" charset="-122"/>
                        <a:ea typeface="黑体" panose="02010609060101010101" pitchFamily="49" charset="-122"/>
                      </a:rPr>
                      <a:t>与   可张成相同的子空间</a:t>
                    </a:r>
                    <a:r>
                      <a:rPr lang="zh-CN" altLang="en-US" sz="1600" b="1" dirty="0">
                        <a:latin typeface="黑体" panose="02010609060101010101" pitchFamily="49" charset="-122"/>
                        <a:ea typeface="黑体" panose="02010609060101010101" pitchFamily="49" charset="-122"/>
                      </a:rPr>
                      <a:t>，即存在非奇异阵  ，使得：</a:t>
                    </a:r>
                    <a:endParaRPr lang="zh-CN" altLang="en-US" sz="1600" dirty="0"/>
                  </a:p>
                </p:txBody>
              </p:sp>
              <p:grpSp>
                <p:nvGrpSpPr>
                  <p:cNvPr id="50" name="组合 49"/>
                  <p:cNvGrpSpPr/>
                  <p:nvPr/>
                </p:nvGrpSpPr>
                <p:grpSpPr>
                  <a:xfrm>
                    <a:off x="8260268" y="4121803"/>
                    <a:ext cx="699834" cy="302365"/>
                    <a:chOff x="8260267" y="4527344"/>
                    <a:chExt cx="699834" cy="302365"/>
                  </a:xfrm>
                </p:grpSpPr>
                <p:pic>
                  <p:nvPicPr>
                    <p:cNvPr id="48" name="图片 47"/>
                    <p:cNvPicPr>
                      <a:picLocks noChangeAspect="1"/>
                    </p:cNvPicPr>
                    <p:nvPr/>
                  </p:nvPicPr>
                  <p:blipFill>
                    <a:blip r:embed="rId5"/>
                    <a:stretch>
                      <a:fillRect/>
                    </a:stretch>
                  </p:blipFill>
                  <p:spPr>
                    <a:xfrm>
                      <a:off x="8260267" y="4527344"/>
                      <a:ext cx="226774" cy="302365"/>
                    </a:xfrm>
                    <a:prstGeom prst="rect">
                      <a:avLst/>
                    </a:prstGeom>
                    <a:ln>
                      <a:noFill/>
                    </a:ln>
                  </p:spPr>
                </p:pic>
                <p:pic>
                  <p:nvPicPr>
                    <p:cNvPr id="49" name="图片 48"/>
                    <p:cNvPicPr>
                      <a:picLocks noChangeAspect="1"/>
                    </p:cNvPicPr>
                    <p:nvPr/>
                  </p:nvPicPr>
                  <p:blipFill>
                    <a:blip r:embed="rId6"/>
                    <a:stretch>
                      <a:fillRect/>
                    </a:stretch>
                  </p:blipFill>
                  <p:spPr>
                    <a:xfrm>
                      <a:off x="8747108" y="4527344"/>
                      <a:ext cx="212993" cy="294914"/>
                    </a:xfrm>
                    <a:prstGeom prst="rect">
                      <a:avLst/>
                    </a:prstGeom>
                    <a:ln>
                      <a:noFill/>
                    </a:ln>
                  </p:spPr>
                </p:pic>
              </p:grpSp>
            </p:grpSp>
            <p:pic>
              <p:nvPicPr>
                <p:cNvPr id="47" name="图片 46"/>
                <p:cNvPicPr>
                  <a:picLocks noChangeAspect="1"/>
                </p:cNvPicPr>
                <p:nvPr/>
              </p:nvPicPr>
              <p:blipFill>
                <a:blip r:embed="rId7"/>
                <a:stretch>
                  <a:fillRect/>
                </a:stretch>
              </p:blipFill>
              <p:spPr>
                <a:xfrm>
                  <a:off x="9235327" y="3576677"/>
                  <a:ext cx="1040668" cy="728468"/>
                </a:xfrm>
                <a:prstGeom prst="rect">
                  <a:avLst/>
                </a:prstGeom>
              </p:spPr>
            </p:pic>
            <p:pic>
              <p:nvPicPr>
                <p:cNvPr id="52" name="图片 51"/>
                <p:cNvPicPr>
                  <a:picLocks noChangeAspect="1"/>
                </p:cNvPicPr>
                <p:nvPr/>
              </p:nvPicPr>
              <p:blipFill>
                <a:blip r:embed="rId8"/>
                <a:stretch>
                  <a:fillRect/>
                </a:stretch>
              </p:blipFill>
              <p:spPr>
                <a:xfrm>
                  <a:off x="9311189" y="5013347"/>
                  <a:ext cx="847737" cy="301935"/>
                </a:xfrm>
                <a:prstGeom prst="rect">
                  <a:avLst/>
                </a:prstGeom>
              </p:spPr>
            </p:pic>
            <p:sp>
              <p:nvSpPr>
                <p:cNvPr id="56" name="矩形 55"/>
                <p:cNvSpPr/>
                <p:nvPr/>
              </p:nvSpPr>
              <p:spPr>
                <a:xfrm>
                  <a:off x="7868883" y="2689445"/>
                  <a:ext cx="3956527" cy="954107"/>
                </a:xfrm>
                <a:prstGeom prst="rect">
                  <a:avLst/>
                </a:prstGeom>
              </p:spPr>
              <p:txBody>
                <a:bodyPr wrap="square">
                  <a:spAutoFit/>
                </a:bodyPr>
                <a:lstStyle/>
                <a:p>
                  <a:pPr algn="just">
                    <a:lnSpc>
                      <a:spcPct val="150000"/>
                    </a:lnSpc>
                  </a:pPr>
                  <a:r>
                    <a:rPr lang="zh-CN" altLang="en-US" sz="1600" b="1" dirty="0">
                      <a:solidFill>
                        <a:prstClr val="black"/>
                      </a:solidFill>
                      <a:latin typeface="黑体" panose="02010609060101010101" pitchFamily="49" charset="-122"/>
                      <a:ea typeface="黑体" panose="02010609060101010101" pitchFamily="49" charset="-122"/>
                    </a:rPr>
                    <a:t>核心思想可概括为：</a:t>
                  </a:r>
                  <a:endParaRPr lang="en-US" altLang="zh-CN" sz="1600" b="1" dirty="0">
                    <a:solidFill>
                      <a:prstClr val="black"/>
                    </a:solidFill>
                    <a:latin typeface="黑体" panose="02010609060101010101" pitchFamily="49" charset="-122"/>
                    <a:ea typeface="黑体" panose="02010609060101010101" pitchFamily="49" charset="-122"/>
                  </a:endParaRPr>
                </a:p>
                <a:p>
                  <a:pPr marL="285750" indent="-285750" algn="just">
                    <a:buFont typeface="Arial" panose="020B0604020202020204" pitchFamily="34" charset="0"/>
                    <a:buChar char="•"/>
                  </a:pPr>
                  <a:r>
                    <a:rPr lang="zh-CN" altLang="en-US" sz="1600" b="1" dirty="0">
                      <a:solidFill>
                        <a:srgbClr val="FF0000"/>
                      </a:solidFill>
                      <a:latin typeface="黑体" panose="02010609060101010101" pitchFamily="49" charset="-122"/>
                      <a:ea typeface="黑体" panose="02010609060101010101" pitchFamily="49" charset="-122"/>
                    </a:rPr>
                    <a:t>信号子空间与噪声子空间正交</a:t>
                  </a:r>
                  <a:r>
                    <a:rPr lang="zh-CN" altLang="en-US" sz="1600" b="1" dirty="0">
                      <a:latin typeface="黑体" panose="02010609060101010101" pitchFamily="49" charset="-122"/>
                      <a:ea typeface="黑体" panose="02010609060101010101" pitchFamily="49" charset="-122"/>
                    </a:rPr>
                    <a:t>，即存在如下关系：</a:t>
                  </a:r>
                  <a:endParaRPr lang="en-US" altLang="zh-CN" sz="1600" b="1" dirty="0">
                    <a:latin typeface="黑体" panose="02010609060101010101" pitchFamily="49" charset="-122"/>
                    <a:ea typeface="黑体" panose="02010609060101010101" pitchFamily="49" charset="-122"/>
                  </a:endParaRPr>
                </a:p>
              </p:txBody>
            </p:sp>
          </p:grpSp>
          <p:pic>
            <p:nvPicPr>
              <p:cNvPr id="58" name="图片 57"/>
              <p:cNvPicPr>
                <a:picLocks noChangeAspect="1"/>
              </p:cNvPicPr>
              <p:nvPr/>
            </p:nvPicPr>
            <p:blipFill rotWithShape="1">
              <a:blip r:embed="rId8"/>
              <a:srcRect l="79292" t="15963" b="-1"/>
              <a:stretch/>
            </p:blipFill>
            <p:spPr>
              <a:xfrm>
                <a:off x="9083719" y="4702684"/>
                <a:ext cx="192354" cy="278037"/>
              </a:xfrm>
              <a:prstGeom prst="rect">
                <a:avLst/>
              </a:prstGeom>
            </p:spPr>
          </p:pic>
        </p:grpSp>
        <p:sp>
          <p:nvSpPr>
            <p:cNvPr id="43" name="矩形 42"/>
            <p:cNvSpPr/>
            <p:nvPr/>
          </p:nvSpPr>
          <p:spPr>
            <a:xfrm>
              <a:off x="7618227" y="2999277"/>
              <a:ext cx="4153345" cy="2598421"/>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009939335"/>
      </p:ext>
    </p:extLst>
  </p:cSld>
  <p:clrMapOvr>
    <a:masterClrMapping/>
  </p:clrMapOvr>
  <mc:AlternateContent xmlns:mc="http://schemas.openxmlformats.org/markup-compatibility/2006" xmlns:p14="http://schemas.microsoft.com/office/powerpoint/2010/main">
    <mc:Choice Requires="p14">
      <p:transition spd="slow" p14:dur="2000" advTm="976"/>
    </mc:Choice>
    <mc:Fallback xmlns="">
      <p:transition spd="slow" advTm="976"/>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841409" y="1284715"/>
            <a:ext cx="1489416" cy="400110"/>
          </a:xfrm>
          <a:prstGeom prst="rect">
            <a:avLst/>
          </a:prstGeom>
          <a:solidFill>
            <a:schemeClr val="bg2"/>
          </a:solid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MUSIC</a:t>
            </a:r>
            <a:endParaRPr kumimoji="0" lang="zh-CN" altLang="en-US" sz="2000" b="1" i="0" u="none" kern="1200" cap="none" spc="0" normalizeH="0" baseline="3000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6" name="图片 5"/>
          <p:cNvPicPr>
            <a:picLocks noChangeAspect="1"/>
          </p:cNvPicPr>
          <p:nvPr/>
        </p:nvPicPr>
        <p:blipFill>
          <a:blip r:embed="rId3"/>
          <a:stretch>
            <a:fillRect/>
          </a:stretch>
        </p:blipFill>
        <p:spPr>
          <a:xfrm>
            <a:off x="1792573" y="2544027"/>
            <a:ext cx="3276779" cy="464210"/>
          </a:xfrm>
          <a:prstGeom prst="rect">
            <a:avLst/>
          </a:prstGeom>
        </p:spPr>
      </p:pic>
      <p:grpSp>
        <p:nvGrpSpPr>
          <p:cNvPr id="10" name="组合 9"/>
          <p:cNvGrpSpPr/>
          <p:nvPr/>
        </p:nvGrpSpPr>
        <p:grpSpPr>
          <a:xfrm>
            <a:off x="1213658" y="3256678"/>
            <a:ext cx="3786614" cy="369332"/>
            <a:chOff x="1213658" y="3256678"/>
            <a:chExt cx="3786614" cy="369332"/>
          </a:xfrm>
        </p:grpSpPr>
        <p:sp>
          <p:nvSpPr>
            <p:cNvPr id="7" name="矩形 6"/>
            <p:cNvSpPr/>
            <p:nvPr/>
          </p:nvSpPr>
          <p:spPr>
            <a:xfrm>
              <a:off x="1213658" y="3256678"/>
              <a:ext cx="3786614" cy="369332"/>
            </a:xfrm>
            <a:prstGeom prst="rect">
              <a:avLst/>
            </a:prstGeom>
          </p:spPr>
          <p:txBody>
            <a:bodyPr wrap="none">
              <a:spAutoFit/>
            </a:bodyPr>
            <a:lstStyle/>
            <a:p>
              <a:pPr marL="342900" indent="-342900">
                <a:buFont typeface="Arial" panose="020B0604020202020204" pitchFamily="34" charset="0"/>
                <a:buChar char="•"/>
              </a:pPr>
              <a:r>
                <a:rPr lang="zh-CN" altLang="en-US" b="1" dirty="0">
                  <a:solidFill>
                    <a:prstClr val="black"/>
                  </a:solidFill>
                  <a:latin typeface="黑体" panose="02010609060101010101" pitchFamily="49" charset="-122"/>
                  <a:ea typeface="黑体" panose="02010609060101010101" pitchFamily="49" charset="-122"/>
                </a:rPr>
                <a:t>进而可构造如下关于  的函数：</a:t>
              </a:r>
            </a:p>
          </p:txBody>
        </p:sp>
        <p:pic>
          <p:nvPicPr>
            <p:cNvPr id="9" name="图片 8"/>
            <p:cNvPicPr>
              <a:picLocks noChangeAspect="1"/>
            </p:cNvPicPr>
            <p:nvPr/>
          </p:nvPicPr>
          <p:blipFill>
            <a:blip r:embed="rId4"/>
            <a:stretch>
              <a:fillRect/>
            </a:stretch>
          </p:blipFill>
          <p:spPr>
            <a:xfrm>
              <a:off x="3731388" y="3372036"/>
              <a:ext cx="151764" cy="207678"/>
            </a:xfrm>
            <a:prstGeom prst="rect">
              <a:avLst/>
            </a:prstGeom>
          </p:spPr>
        </p:pic>
      </p:grpSp>
      <p:pic>
        <p:nvPicPr>
          <p:cNvPr id="11" name="图片 10"/>
          <p:cNvPicPr>
            <a:picLocks noChangeAspect="1"/>
          </p:cNvPicPr>
          <p:nvPr/>
        </p:nvPicPr>
        <p:blipFill>
          <a:blip r:embed="rId5"/>
          <a:stretch>
            <a:fillRect/>
          </a:stretch>
        </p:blipFill>
        <p:spPr>
          <a:xfrm>
            <a:off x="1558077" y="3841728"/>
            <a:ext cx="2999316" cy="753926"/>
          </a:xfrm>
          <a:prstGeom prst="rect">
            <a:avLst/>
          </a:prstGeom>
        </p:spPr>
      </p:pic>
      <p:sp>
        <p:nvSpPr>
          <p:cNvPr id="13" name="圆角矩形 12"/>
          <p:cNvSpPr/>
          <p:nvPr/>
        </p:nvSpPr>
        <p:spPr>
          <a:xfrm>
            <a:off x="3197503" y="4178565"/>
            <a:ext cx="352031" cy="417088"/>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4697797" y="4594415"/>
            <a:ext cx="1428683" cy="666292"/>
            <a:chOff x="4565706" y="4502986"/>
            <a:chExt cx="1487560" cy="666292"/>
          </a:xfrm>
        </p:grpSpPr>
        <p:grpSp>
          <p:nvGrpSpPr>
            <p:cNvPr id="14" name="组合 13"/>
            <p:cNvGrpSpPr/>
            <p:nvPr/>
          </p:nvGrpSpPr>
          <p:grpSpPr>
            <a:xfrm>
              <a:off x="4565706" y="4502986"/>
              <a:ext cx="1487560" cy="666292"/>
              <a:chOff x="3199028" y="3252200"/>
              <a:chExt cx="1323096" cy="1403964"/>
            </a:xfrm>
          </p:grpSpPr>
          <p:sp>
            <p:nvSpPr>
              <p:cNvPr id="15" name="矩形 14"/>
              <p:cNvSpPr/>
              <p:nvPr/>
            </p:nvSpPr>
            <p:spPr>
              <a:xfrm>
                <a:off x="3273346" y="3252200"/>
                <a:ext cx="1194393" cy="1232197"/>
              </a:xfrm>
              <a:prstGeom prst="rect">
                <a:avLst/>
              </a:prstGeom>
            </p:spPr>
            <p:txBody>
              <a:bodyPr wrap="square">
                <a:spAutoFit/>
              </a:bodyPr>
              <a:lstStyle/>
              <a:p>
                <a:pPr algn="just"/>
                <a:r>
                  <a:rPr lang="zh-CN" altLang="en-US" sz="1600" b="1" dirty="0">
                    <a:solidFill>
                      <a:prstClr val="black"/>
                    </a:solidFill>
                    <a:latin typeface="黑体" panose="02010609060101010101" pitchFamily="49" charset="-122"/>
                    <a:ea typeface="黑体" panose="02010609060101010101" pitchFamily="49" charset="-122"/>
                  </a:rPr>
                  <a:t>源于样本协方差矩阵</a:t>
                </a:r>
              </a:p>
            </p:txBody>
          </p:sp>
          <p:sp>
            <p:nvSpPr>
              <p:cNvPr id="16" name="矩形 15"/>
              <p:cNvSpPr/>
              <p:nvPr/>
            </p:nvSpPr>
            <p:spPr>
              <a:xfrm>
                <a:off x="3199028" y="3252200"/>
                <a:ext cx="1323096" cy="1403964"/>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2" name="图片 11"/>
            <p:cNvPicPr>
              <a:picLocks noChangeAspect="1"/>
            </p:cNvPicPr>
            <p:nvPr/>
          </p:nvPicPr>
          <p:blipFill>
            <a:blip r:embed="rId6"/>
            <a:stretch>
              <a:fillRect/>
            </a:stretch>
          </p:blipFill>
          <p:spPr>
            <a:xfrm>
              <a:off x="5606930" y="4775132"/>
              <a:ext cx="195685" cy="263163"/>
            </a:xfrm>
            <a:prstGeom prst="rect">
              <a:avLst/>
            </a:prstGeom>
          </p:spPr>
        </p:pic>
      </p:grpSp>
      <p:sp>
        <p:nvSpPr>
          <p:cNvPr id="17" name="下箭头 16"/>
          <p:cNvSpPr/>
          <p:nvPr/>
        </p:nvSpPr>
        <p:spPr>
          <a:xfrm rot="16896630">
            <a:off x="3990633" y="4248561"/>
            <a:ext cx="202277" cy="9091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1237140" y="5546876"/>
            <a:ext cx="5356435" cy="1338828"/>
            <a:chOff x="1368612" y="5244544"/>
            <a:chExt cx="5023875" cy="1338828"/>
          </a:xfrm>
        </p:grpSpPr>
        <p:sp>
          <p:nvSpPr>
            <p:cNvPr id="20" name="矩形 19"/>
            <p:cNvSpPr/>
            <p:nvPr/>
          </p:nvSpPr>
          <p:spPr>
            <a:xfrm>
              <a:off x="1368612" y="5244544"/>
              <a:ext cx="5023875" cy="1338828"/>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zh-CN" altLang="en-US" b="1" dirty="0">
                  <a:solidFill>
                    <a:prstClr val="black"/>
                  </a:solidFill>
                  <a:latin typeface="黑体" panose="02010609060101010101" pitchFamily="49" charset="-122"/>
                  <a:ea typeface="黑体" panose="02010609060101010101" pitchFamily="49" charset="-122"/>
                </a:rPr>
                <a:t>当  趋近真实</a:t>
              </a:r>
              <a:r>
                <a:rPr lang="en-US" altLang="zh-CN" b="1"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DOA</a:t>
              </a:r>
              <a:r>
                <a:rPr lang="zh-CN" altLang="en-US" b="1" dirty="0">
                  <a:solidFill>
                    <a:prstClr val="black"/>
                  </a:solidFill>
                  <a:latin typeface="黑体" panose="02010609060101010101" pitchFamily="49" charset="-122"/>
                  <a:ea typeface="黑体" panose="02010609060101010101" pitchFamily="49" charset="-122"/>
                </a:rPr>
                <a:t>时，              趋于零，</a:t>
              </a:r>
              <a:endParaRPr lang="en-US" altLang="zh-CN" b="1" dirty="0">
                <a:solidFill>
                  <a:prstClr val="black"/>
                </a:solidFill>
                <a:latin typeface="黑体" panose="02010609060101010101" pitchFamily="49" charset="-122"/>
                <a:ea typeface="黑体" panose="02010609060101010101" pitchFamily="49" charset="-122"/>
              </a:endParaRPr>
            </a:p>
            <a:p>
              <a:pPr algn="just">
                <a:lnSpc>
                  <a:spcPct val="150000"/>
                </a:lnSpc>
              </a:pPr>
              <a:r>
                <a:rPr lang="en-US" altLang="zh-CN" b="1" dirty="0">
                  <a:solidFill>
                    <a:prstClr val="black"/>
                  </a:solidFill>
                  <a:latin typeface="黑体" panose="02010609060101010101" pitchFamily="49" charset="-122"/>
                  <a:ea typeface="黑体" panose="02010609060101010101" pitchFamily="49" charset="-122"/>
                </a:rPr>
                <a:t>       </a:t>
              </a:r>
              <a:r>
                <a:rPr lang="zh-CN" altLang="en-US" b="1" dirty="0">
                  <a:solidFill>
                    <a:prstClr val="black"/>
                  </a:solidFill>
                  <a:latin typeface="黑体" panose="02010609060101010101" pitchFamily="49" charset="-122"/>
                  <a:ea typeface="黑体" panose="02010609060101010101" pitchFamily="49" charset="-122"/>
                </a:rPr>
                <a:t>在真实</a:t>
              </a:r>
              <a:r>
                <a:rPr lang="en-US" altLang="zh-CN" b="1"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DOA</a:t>
              </a:r>
              <a:r>
                <a:rPr lang="zh-CN" altLang="en-US" b="1" dirty="0">
                  <a:solidFill>
                    <a:prstClr val="black"/>
                  </a:solidFill>
                  <a:latin typeface="黑体" panose="02010609060101010101" pitchFamily="49" charset="-122"/>
                  <a:ea typeface="黑体" panose="02010609060101010101" pitchFamily="49" charset="-122"/>
                </a:rPr>
                <a:t>附近将形成峰值。</a:t>
              </a:r>
              <a:endParaRPr lang="en-US" altLang="zh-CN" b="1" dirty="0">
                <a:latin typeface="黑体" panose="02010609060101010101" pitchFamily="49" charset="-122"/>
                <a:ea typeface="黑体" panose="02010609060101010101" pitchFamily="49" charset="-122"/>
              </a:endParaRPr>
            </a:p>
          </p:txBody>
        </p:sp>
        <p:pic>
          <p:nvPicPr>
            <p:cNvPr id="19" name="图片 18"/>
            <p:cNvPicPr>
              <a:picLocks noChangeAspect="1"/>
            </p:cNvPicPr>
            <p:nvPr/>
          </p:nvPicPr>
          <p:blipFill>
            <a:blip r:embed="rId7"/>
            <a:stretch>
              <a:fillRect/>
            </a:stretch>
          </p:blipFill>
          <p:spPr>
            <a:xfrm>
              <a:off x="3977234" y="5371818"/>
              <a:ext cx="1618393" cy="318261"/>
            </a:xfrm>
            <a:prstGeom prst="rect">
              <a:avLst/>
            </a:prstGeom>
          </p:spPr>
        </p:pic>
        <p:pic>
          <p:nvPicPr>
            <p:cNvPr id="21" name="图片 20"/>
            <p:cNvPicPr>
              <a:picLocks noChangeAspect="1"/>
            </p:cNvPicPr>
            <p:nvPr/>
          </p:nvPicPr>
          <p:blipFill>
            <a:blip r:embed="rId8"/>
            <a:stretch>
              <a:fillRect/>
            </a:stretch>
          </p:blipFill>
          <p:spPr>
            <a:xfrm>
              <a:off x="1641456" y="5807621"/>
              <a:ext cx="546080" cy="275798"/>
            </a:xfrm>
            <a:prstGeom prst="rect">
              <a:avLst/>
            </a:prstGeom>
          </p:spPr>
        </p:pic>
        <p:pic>
          <p:nvPicPr>
            <p:cNvPr id="23" name="图片 22"/>
            <p:cNvPicPr>
              <a:picLocks noChangeAspect="1"/>
            </p:cNvPicPr>
            <p:nvPr/>
          </p:nvPicPr>
          <p:blipFill>
            <a:blip r:embed="rId4"/>
            <a:stretch>
              <a:fillRect/>
            </a:stretch>
          </p:blipFill>
          <p:spPr>
            <a:xfrm>
              <a:off x="2028090" y="5424324"/>
              <a:ext cx="149718" cy="204878"/>
            </a:xfrm>
            <a:prstGeom prst="rect">
              <a:avLst/>
            </a:prstGeom>
          </p:spPr>
        </p:pic>
      </p:grpSp>
      <p:grpSp>
        <p:nvGrpSpPr>
          <p:cNvPr id="33" name="组合 32"/>
          <p:cNvGrpSpPr/>
          <p:nvPr/>
        </p:nvGrpSpPr>
        <p:grpSpPr>
          <a:xfrm>
            <a:off x="7146883" y="4307305"/>
            <a:ext cx="5045117" cy="1874297"/>
            <a:chOff x="6959556" y="2434867"/>
            <a:chExt cx="5045117" cy="1874297"/>
          </a:xfrm>
        </p:grpSpPr>
        <p:sp>
          <p:nvSpPr>
            <p:cNvPr id="25" name="矩形 24"/>
            <p:cNvSpPr/>
            <p:nvPr/>
          </p:nvSpPr>
          <p:spPr>
            <a:xfrm>
              <a:off x="7329219" y="3108835"/>
              <a:ext cx="4675454" cy="1200329"/>
            </a:xfrm>
            <a:prstGeom prst="rect">
              <a:avLst/>
            </a:prstGeom>
          </p:spPr>
          <p:txBody>
            <a:bodyPr wrap="square">
              <a:spAutoFit/>
            </a:bodyPr>
            <a:lstStyle/>
            <a:p>
              <a:pPr marL="285750" indent="-285750" algn="just">
                <a:buFont typeface="Wingdings 2" panose="05020102010507070707" pitchFamily="18" charset="2"/>
                <a:buChar char="O"/>
              </a:pPr>
              <a:r>
                <a:rPr lang="zh-CN" altLang="en-US" b="1" dirty="0">
                  <a:solidFill>
                    <a:srgbClr val="FF0000"/>
                  </a:solidFill>
                  <a:latin typeface="黑体" panose="02010609060101010101" pitchFamily="49" charset="-122"/>
                  <a:ea typeface="黑体" panose="02010609060101010101" pitchFamily="49" charset="-122"/>
                </a:rPr>
                <a:t>需已知信号源个数</a:t>
              </a:r>
              <a:endParaRPr lang="en-US" altLang="zh-CN" b="1" dirty="0">
                <a:solidFill>
                  <a:srgbClr val="FF0000"/>
                </a:solidFill>
                <a:latin typeface="黑体" panose="02010609060101010101" pitchFamily="49" charset="-122"/>
                <a:ea typeface="黑体" panose="02010609060101010101" pitchFamily="49" charset="-122"/>
              </a:endParaRPr>
            </a:p>
            <a:p>
              <a:pPr marL="285750" indent="-285750" algn="just">
                <a:buFont typeface="Wingdings 2" panose="05020102010507070707" pitchFamily="18" charset="2"/>
                <a:buChar char="O"/>
              </a:pPr>
              <a:r>
                <a:rPr lang="zh-CN" altLang="en-US" b="1" dirty="0">
                  <a:solidFill>
                    <a:srgbClr val="FF0000"/>
                  </a:solidFill>
                  <a:latin typeface="黑体" panose="02010609060101010101" pitchFamily="49" charset="-122"/>
                  <a:ea typeface="黑体" panose="02010609060101010101" pitchFamily="49" charset="-122"/>
                </a:rPr>
                <a:t>无法处理相干信号</a:t>
              </a:r>
              <a:endParaRPr lang="en-US" altLang="zh-CN" b="1" dirty="0">
                <a:solidFill>
                  <a:srgbClr val="FF0000"/>
                </a:solidFill>
                <a:latin typeface="黑体" panose="02010609060101010101" pitchFamily="49" charset="-122"/>
                <a:ea typeface="黑体" panose="02010609060101010101" pitchFamily="49" charset="-122"/>
              </a:endParaRPr>
            </a:p>
            <a:p>
              <a:pPr marL="285750" indent="-285750" algn="just">
                <a:buFont typeface="Wingdings 2" panose="05020102010507070707" pitchFamily="18" charset="2"/>
                <a:buChar char="O"/>
              </a:pPr>
              <a:r>
                <a:rPr lang="zh-CN" altLang="en-US" b="1" dirty="0">
                  <a:solidFill>
                    <a:srgbClr val="FF0000"/>
                  </a:solidFill>
                  <a:latin typeface="黑体" panose="02010609060101010101" pitchFamily="49" charset="-122"/>
                  <a:ea typeface="黑体" panose="02010609060101010101" pitchFamily="49" charset="-122"/>
                </a:rPr>
                <a:t>高度相关信号源严重影响性能        </a:t>
              </a:r>
              <a:endParaRPr lang="en-US" altLang="zh-CN" b="1" dirty="0">
                <a:solidFill>
                  <a:srgbClr val="FF0000"/>
                </a:solidFill>
                <a:latin typeface="黑体" panose="02010609060101010101" pitchFamily="49" charset="-122"/>
                <a:ea typeface="黑体" panose="02010609060101010101" pitchFamily="49" charset="-122"/>
              </a:endParaRPr>
            </a:p>
            <a:p>
              <a:pPr marL="285750" indent="-285750" algn="just">
                <a:buFont typeface="Wingdings 2" panose="05020102010507070707" pitchFamily="18" charset="2"/>
                <a:buChar char="O"/>
              </a:pPr>
              <a:r>
                <a:rPr lang="zh-CN" altLang="en-US" b="1" dirty="0">
                  <a:solidFill>
                    <a:srgbClr val="FF0000"/>
                  </a:solidFill>
                  <a:latin typeface="黑体" panose="02010609060101010101" pitchFamily="49" charset="-122"/>
                  <a:ea typeface="黑体" panose="02010609060101010101" pitchFamily="49" charset="-122"/>
                </a:rPr>
                <a:t>少样本时性能较差</a:t>
              </a:r>
              <a:endParaRPr lang="en-US" altLang="zh-CN" b="1" dirty="0">
                <a:solidFill>
                  <a:srgbClr val="FF0000"/>
                </a:solidFill>
                <a:latin typeface="黑体" panose="02010609060101010101" pitchFamily="49" charset="-122"/>
                <a:ea typeface="黑体" panose="02010609060101010101" pitchFamily="49" charset="-122"/>
              </a:endParaRPr>
            </a:p>
          </p:txBody>
        </p:sp>
        <p:grpSp>
          <p:nvGrpSpPr>
            <p:cNvPr id="32" name="组合 31"/>
            <p:cNvGrpSpPr/>
            <p:nvPr/>
          </p:nvGrpSpPr>
          <p:grpSpPr>
            <a:xfrm>
              <a:off x="6959556" y="2434867"/>
              <a:ext cx="4326190" cy="1874297"/>
              <a:chOff x="6959556" y="2434867"/>
              <a:chExt cx="4326190" cy="1874297"/>
            </a:xfrm>
          </p:grpSpPr>
          <p:sp>
            <p:nvSpPr>
              <p:cNvPr id="30" name="矩形 29"/>
              <p:cNvSpPr/>
              <p:nvPr/>
            </p:nvSpPr>
            <p:spPr>
              <a:xfrm>
                <a:off x="7329219" y="2514590"/>
                <a:ext cx="3956527" cy="646331"/>
              </a:xfrm>
              <a:prstGeom prst="rect">
                <a:avLst/>
              </a:prstGeom>
            </p:spPr>
            <p:txBody>
              <a:bodyPr wrap="square">
                <a:spAutoFit/>
              </a:bodyPr>
              <a:lstStyle/>
              <a:p>
                <a:pPr marL="285750" indent="-285750" algn="just">
                  <a:buFont typeface="Wingdings" panose="05000000000000000000" pitchFamily="2" charset="2"/>
                  <a:buChar char="ü"/>
                </a:pPr>
                <a:r>
                  <a:rPr lang="zh-CN" altLang="en-US" b="1" dirty="0">
                    <a:solidFill>
                      <a:schemeClr val="accent5"/>
                    </a:solidFill>
                    <a:latin typeface="黑体" panose="02010609060101010101" pitchFamily="49" charset="-122"/>
                    <a:ea typeface="黑体" panose="02010609060101010101" pitchFamily="49" charset="-122"/>
                  </a:rPr>
                  <a:t>分辨率很高</a:t>
                </a:r>
                <a:endParaRPr lang="en-US" altLang="zh-CN" b="1" dirty="0">
                  <a:solidFill>
                    <a:schemeClr val="accent5"/>
                  </a:solidFill>
                  <a:latin typeface="黑体" panose="02010609060101010101" pitchFamily="49" charset="-122"/>
                  <a:ea typeface="黑体" panose="02010609060101010101" pitchFamily="49" charset="-122"/>
                </a:endParaRPr>
              </a:p>
              <a:p>
                <a:pPr marL="285750" indent="-285750" algn="just">
                  <a:buFont typeface="Wingdings" panose="05000000000000000000" pitchFamily="2" charset="2"/>
                  <a:buChar char="ü"/>
                </a:pPr>
                <a:r>
                  <a:rPr lang="zh-CN" altLang="en-US" b="1" dirty="0">
                    <a:solidFill>
                      <a:schemeClr val="accent5"/>
                    </a:solidFill>
                    <a:latin typeface="黑体" panose="02010609060101010101" pitchFamily="49" charset="-122"/>
                    <a:ea typeface="黑体" panose="02010609060101010101" pitchFamily="49" charset="-122"/>
                  </a:rPr>
                  <a:t>计算速度比较快</a:t>
                </a:r>
                <a:endParaRPr lang="en-US" altLang="zh-CN" b="1" dirty="0">
                  <a:solidFill>
                    <a:schemeClr val="accent5"/>
                  </a:solidFill>
                  <a:latin typeface="黑体" panose="02010609060101010101" pitchFamily="49" charset="-122"/>
                  <a:ea typeface="黑体" panose="02010609060101010101" pitchFamily="49" charset="-122"/>
                </a:endParaRPr>
              </a:p>
            </p:txBody>
          </p:sp>
          <p:sp>
            <p:nvSpPr>
              <p:cNvPr id="31" name="矩形 30"/>
              <p:cNvSpPr/>
              <p:nvPr/>
            </p:nvSpPr>
            <p:spPr>
              <a:xfrm>
                <a:off x="6959556" y="2434867"/>
                <a:ext cx="4114675" cy="1874297"/>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grpSp>
        <p:nvGrpSpPr>
          <p:cNvPr id="4" name="组合 3"/>
          <p:cNvGrpSpPr/>
          <p:nvPr/>
        </p:nvGrpSpPr>
        <p:grpSpPr>
          <a:xfrm>
            <a:off x="1252866" y="1762604"/>
            <a:ext cx="4746567" cy="646331"/>
            <a:chOff x="3661540" y="1569429"/>
            <a:chExt cx="4746567" cy="646331"/>
          </a:xfrm>
        </p:grpSpPr>
        <p:grpSp>
          <p:nvGrpSpPr>
            <p:cNvPr id="8" name="组合 7"/>
            <p:cNvGrpSpPr/>
            <p:nvPr/>
          </p:nvGrpSpPr>
          <p:grpSpPr>
            <a:xfrm>
              <a:off x="3661540" y="1569429"/>
              <a:ext cx="4746567" cy="646331"/>
              <a:chOff x="1213658" y="1767858"/>
              <a:chExt cx="4746567" cy="646331"/>
            </a:xfrm>
          </p:grpSpPr>
          <p:sp>
            <p:nvSpPr>
              <p:cNvPr id="3" name="文本框 2"/>
              <p:cNvSpPr txBox="1"/>
              <p:nvPr/>
            </p:nvSpPr>
            <p:spPr>
              <a:xfrm>
                <a:off x="1213658" y="1767858"/>
                <a:ext cx="4746567" cy="646331"/>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利用         </a:t>
                </a:r>
                <a:r>
                  <a:rPr kumimoji="0" lang="zh-CN" altLang="en-US" b="1" i="0" u="none" strike="noStrike" kern="1200" cap="none" spc="0" normalizeH="0" noProof="0" dirty="0">
                    <a:ln>
                      <a:noFill/>
                    </a:ln>
                    <a:solidFill>
                      <a:prstClr val="black"/>
                    </a:solidFill>
                    <a:effectLst/>
                    <a:uLnTx/>
                    <a:uFillTx/>
                    <a:latin typeface="黑体" panose="02010609060101010101" pitchFamily="49" charset="-122"/>
                    <a:ea typeface="黑体" panose="02010609060101010101" pitchFamily="49" charset="-122"/>
                    <a:cs typeface="+mn-cs"/>
                  </a:rPr>
                  <a:t>，即在理想情况下，对于存在入射信号的方向  ，满足：</a:t>
                </a:r>
                <a:endParaRPr kumimoji="0" lang="zh-CN" altLang="en-US"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p:txBody>
          </p:sp>
          <p:pic>
            <p:nvPicPr>
              <p:cNvPr id="5" name="图片 4"/>
              <p:cNvPicPr>
                <a:picLocks noChangeAspect="1"/>
              </p:cNvPicPr>
              <p:nvPr/>
            </p:nvPicPr>
            <p:blipFill>
              <a:blip r:embed="rId4"/>
              <a:stretch>
                <a:fillRect/>
              </a:stretch>
            </p:blipFill>
            <p:spPr>
              <a:xfrm>
                <a:off x="3468849" y="2160579"/>
                <a:ext cx="133048" cy="182067"/>
              </a:xfrm>
              <a:prstGeom prst="rect">
                <a:avLst/>
              </a:prstGeom>
            </p:spPr>
          </p:pic>
        </p:grpSp>
        <p:pic>
          <p:nvPicPr>
            <p:cNvPr id="29" name="图片 28"/>
            <p:cNvPicPr>
              <a:picLocks noChangeAspect="1"/>
            </p:cNvPicPr>
            <p:nvPr/>
          </p:nvPicPr>
          <p:blipFill rotWithShape="1">
            <a:blip r:embed="rId9"/>
            <a:srcRect t="55418" b="7266"/>
            <a:stretch/>
          </p:blipFill>
          <p:spPr>
            <a:xfrm>
              <a:off x="4511623" y="1622209"/>
              <a:ext cx="1075400" cy="280899"/>
            </a:xfrm>
            <a:prstGeom prst="rect">
              <a:avLst/>
            </a:prstGeom>
          </p:spPr>
        </p:pic>
      </p:grpSp>
      <p:pic>
        <p:nvPicPr>
          <p:cNvPr id="35" name="图片 3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464819" y="1522042"/>
            <a:ext cx="3386196" cy="2415632"/>
          </a:xfrm>
          <a:prstGeom prst="rect">
            <a:avLst/>
          </a:prstGeom>
        </p:spPr>
      </p:pic>
      <p:sp>
        <p:nvSpPr>
          <p:cNvPr id="34" name="文本框 33"/>
          <p:cNvSpPr txBox="1"/>
          <p:nvPr/>
        </p:nvSpPr>
        <p:spPr>
          <a:xfrm>
            <a:off x="7892662" y="1120754"/>
            <a:ext cx="2958353" cy="276999"/>
          </a:xfrm>
          <a:prstGeom prst="rect">
            <a:avLst/>
          </a:prstGeom>
          <a:noFill/>
        </p:spPr>
        <p:txBody>
          <a:bodyPr wrap="square" rtlCol="0">
            <a:spAutoFit/>
          </a:bodyPr>
          <a:lstStyle/>
          <a:p>
            <a:pPr algn="ctr"/>
            <a:r>
              <a:rPr lang="en-US" altLang="zh-CN" sz="1200" b="1" dirty="0">
                <a:latin typeface="黑体" panose="02010609060101010101" pitchFamily="49" charset="-122"/>
                <a:ea typeface="黑体" panose="02010609060101010101" pitchFamily="49" charset="-122"/>
              </a:rPr>
              <a:t>8</a:t>
            </a:r>
            <a:r>
              <a:rPr lang="zh-CN" altLang="en-US" sz="1200" b="1" dirty="0">
                <a:latin typeface="黑体" panose="02010609060101010101" pitchFamily="49" charset="-122"/>
                <a:ea typeface="黑体" panose="02010609060101010101" pitchFamily="49" charset="-122"/>
              </a:rPr>
              <a:t>根天线，</a:t>
            </a:r>
            <a:r>
              <a:rPr lang="en-US" altLang="zh-CN" sz="1200" b="1" dirty="0">
                <a:latin typeface="黑体" panose="02010609060101010101" pitchFamily="49" charset="-122"/>
                <a:ea typeface="黑体" panose="02010609060101010101" pitchFamily="49" charset="-122"/>
              </a:rPr>
              <a:t>10</a:t>
            </a:r>
            <a:r>
              <a:rPr lang="zh-CN" altLang="en-US" sz="1200" b="1" dirty="0">
                <a:latin typeface="黑体" panose="02010609060101010101" pitchFamily="49" charset="-122"/>
                <a:ea typeface="黑体" panose="02010609060101010101" pitchFamily="49" charset="-122"/>
              </a:rPr>
              <a:t>个快拍</a:t>
            </a:r>
          </a:p>
        </p:txBody>
      </p:sp>
      <p:sp>
        <p:nvSpPr>
          <p:cNvPr id="24" name="矩形 23"/>
          <p:cNvSpPr/>
          <p:nvPr/>
        </p:nvSpPr>
        <p:spPr>
          <a:xfrm>
            <a:off x="1041058" y="6528005"/>
            <a:ext cx="8264474" cy="230832"/>
          </a:xfrm>
          <a:prstGeom prst="rect">
            <a:avLst/>
          </a:prstGeom>
        </p:spPr>
        <p:txBody>
          <a:bodyPr wrap="square">
            <a:spAutoFit/>
          </a:bodyPr>
          <a:lstStyle/>
          <a:p>
            <a:r>
              <a:rPr lang="en-US" altLang="zh-CN" sz="900" b="1" dirty="0">
                <a:solidFill>
                  <a:srgbClr val="000000"/>
                </a:solidFill>
                <a:latin typeface="Times New Roman" panose="02020603050405020304" pitchFamily="18" charset="0"/>
              </a:rPr>
              <a:t>R.O. Schmidt. “Multiple emitter location and signal parameter estimation”, IEEE Trans. Antennas </a:t>
            </a:r>
            <a:r>
              <a:rPr lang="en-US" altLang="zh-CN" sz="900" b="1" dirty="0" err="1">
                <a:solidFill>
                  <a:srgbClr val="000000"/>
                </a:solidFill>
                <a:latin typeface="Times New Roman" panose="02020603050405020304" pitchFamily="18" charset="0"/>
              </a:rPr>
              <a:t>Propag</a:t>
            </a:r>
            <a:r>
              <a:rPr lang="en-US" altLang="zh-CN" sz="900" b="1" dirty="0">
                <a:solidFill>
                  <a:srgbClr val="000000"/>
                </a:solidFill>
                <a:latin typeface="Times New Roman" panose="02020603050405020304" pitchFamily="18" charset="0"/>
              </a:rPr>
              <a:t>., vol. 34, no. 3, pp. 276-280, 1986.</a:t>
            </a:r>
            <a:endParaRPr lang="zh-CN" altLang="en-US" sz="900" b="1" dirty="0"/>
          </a:p>
        </p:txBody>
      </p:sp>
    </p:spTree>
    <p:extLst>
      <p:ext uri="{BB962C8B-B14F-4D97-AF65-F5344CB8AC3E}">
        <p14:creationId xmlns:p14="http://schemas.microsoft.com/office/powerpoint/2010/main" val="1774603930"/>
      </p:ext>
    </p:extLst>
  </p:cSld>
  <p:clrMapOvr>
    <a:masterClrMapping/>
  </p:clrMapOvr>
  <mc:AlternateContent xmlns:mc="http://schemas.openxmlformats.org/markup-compatibility/2006" xmlns:p14="http://schemas.microsoft.com/office/powerpoint/2010/main">
    <mc:Choice Requires="p14">
      <p:transition spd="slow" p14:dur="2000" advTm="976"/>
    </mc:Choice>
    <mc:Fallback xmlns="">
      <p:transition spd="slow" advTm="976"/>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1213658" y="1767858"/>
            <a:ext cx="4746567" cy="677108"/>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b="1" dirty="0">
                <a:solidFill>
                  <a:prstClr val="black"/>
                </a:solidFill>
                <a:latin typeface="黑体" panose="02010609060101010101" pitchFamily="49" charset="-122"/>
                <a:ea typeface="黑体" panose="02010609060101010101" pitchFamily="49" charset="-122"/>
              </a:rPr>
              <a:t>将阵列划分为相同长度的两个子阵：</a:t>
            </a:r>
            <a:endParaRPr lang="en-US" altLang="zh-CN" b="1" dirty="0">
              <a:solidFill>
                <a:prstClr val="black"/>
              </a:solidFill>
              <a:latin typeface="黑体" panose="02010609060101010101" pitchFamily="49" charset="-122"/>
              <a:ea typeface="黑体" panose="02010609060101010101" pitchFamily="49" charset="-122"/>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zh-CN" altLang="en-US" sz="20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p:txBody>
      </p:sp>
      <p:sp>
        <p:nvSpPr>
          <p:cNvPr id="2" name="文本框 1"/>
          <p:cNvSpPr txBox="1"/>
          <p:nvPr/>
        </p:nvSpPr>
        <p:spPr>
          <a:xfrm>
            <a:off x="816258" y="1291446"/>
            <a:ext cx="1492602" cy="400110"/>
          </a:xfrm>
          <a:prstGeom prst="rect">
            <a:avLst/>
          </a:prstGeom>
          <a:solidFill>
            <a:schemeClr val="bg2"/>
          </a:solidFill>
        </p:spPr>
        <p:txBody>
          <a:bodyPr wrap="square" rtlCol="0">
            <a:spAutoFit/>
          </a:bodyPr>
          <a:lstStyle/>
          <a:p>
            <a:pPr marL="342900" indent="-342900">
              <a:buFont typeface="Wingdings" panose="05000000000000000000" pitchFamily="2" charset="2"/>
              <a:buChar char="Ø"/>
              <a:defRPr/>
            </a:pPr>
            <a:r>
              <a:rPr kumimoji="0" lang="en-US" altLang="zh-CN" sz="20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ESPRIT</a:t>
            </a:r>
            <a:endParaRPr lang="zh-CN" altLang="en-US" sz="2000" b="1" baseline="30000" dirty="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34" name="图片 33"/>
          <p:cNvPicPr>
            <a:picLocks noChangeAspect="1"/>
          </p:cNvPicPr>
          <p:nvPr/>
        </p:nvPicPr>
        <p:blipFill>
          <a:blip r:embed="rId3"/>
          <a:stretch>
            <a:fillRect/>
          </a:stretch>
        </p:blipFill>
        <p:spPr>
          <a:xfrm>
            <a:off x="1509680" y="2229492"/>
            <a:ext cx="2587496" cy="913234"/>
          </a:xfrm>
          <a:prstGeom prst="rect">
            <a:avLst/>
          </a:prstGeom>
        </p:spPr>
      </p:pic>
      <p:sp>
        <p:nvSpPr>
          <p:cNvPr id="35" name="文本框 34"/>
          <p:cNvSpPr txBox="1"/>
          <p:nvPr/>
        </p:nvSpPr>
        <p:spPr>
          <a:xfrm>
            <a:off x="1213658" y="3469866"/>
            <a:ext cx="4746567" cy="677108"/>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b="1" dirty="0">
                <a:solidFill>
                  <a:prstClr val="black"/>
                </a:solidFill>
                <a:latin typeface="黑体" panose="02010609060101010101" pitchFamily="49" charset="-122"/>
                <a:ea typeface="黑体" panose="02010609060101010101" pitchFamily="49" charset="-122"/>
              </a:rPr>
              <a:t>两个子阵列的导向矩阵存在如下关系：</a:t>
            </a:r>
            <a:endParaRPr lang="en-US" altLang="zh-CN" b="1" dirty="0">
              <a:solidFill>
                <a:prstClr val="black"/>
              </a:solidFill>
              <a:latin typeface="黑体" panose="02010609060101010101" pitchFamily="49" charset="-122"/>
              <a:ea typeface="黑体" panose="02010609060101010101" pitchFamily="49" charset="-122"/>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zh-CN" altLang="en-US" sz="20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p:txBody>
      </p:sp>
      <p:pic>
        <p:nvPicPr>
          <p:cNvPr id="37" name="图片 36"/>
          <p:cNvPicPr>
            <a:picLocks noChangeAspect="1"/>
          </p:cNvPicPr>
          <p:nvPr/>
        </p:nvPicPr>
        <p:blipFill>
          <a:blip r:embed="rId4"/>
          <a:stretch>
            <a:fillRect/>
          </a:stretch>
        </p:blipFill>
        <p:spPr>
          <a:xfrm>
            <a:off x="1638453" y="4197995"/>
            <a:ext cx="4208800" cy="517380"/>
          </a:xfrm>
          <a:prstGeom prst="rect">
            <a:avLst/>
          </a:prstGeom>
        </p:spPr>
      </p:pic>
      <p:grpSp>
        <p:nvGrpSpPr>
          <p:cNvPr id="50" name="组合 49"/>
          <p:cNvGrpSpPr/>
          <p:nvPr/>
        </p:nvGrpSpPr>
        <p:grpSpPr>
          <a:xfrm>
            <a:off x="1213657" y="4764603"/>
            <a:ext cx="4746567" cy="677108"/>
            <a:chOff x="1213657" y="4764603"/>
            <a:chExt cx="4746567" cy="677108"/>
          </a:xfrm>
        </p:grpSpPr>
        <p:sp>
          <p:nvSpPr>
            <p:cNvPr id="38" name="文本框 37"/>
            <p:cNvSpPr txBox="1"/>
            <p:nvPr/>
          </p:nvSpPr>
          <p:spPr>
            <a:xfrm>
              <a:off x="1213657" y="4764603"/>
              <a:ext cx="4746567" cy="677108"/>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b="1" dirty="0">
                  <a:solidFill>
                    <a:prstClr val="black"/>
                  </a:solidFill>
                  <a:latin typeface="黑体" panose="02010609060101010101" pitchFamily="49" charset="-122"/>
                  <a:ea typeface="黑体" panose="02010609060101010101" pitchFamily="49" charset="-122"/>
                </a:rPr>
                <a:t>对   进行相同的划分，并定义：</a:t>
              </a:r>
              <a:endParaRPr lang="en-US" altLang="zh-CN" b="1" dirty="0">
                <a:solidFill>
                  <a:prstClr val="black"/>
                </a:solidFill>
                <a:latin typeface="黑体" panose="02010609060101010101" pitchFamily="49" charset="-122"/>
                <a:ea typeface="黑体" panose="02010609060101010101" pitchFamily="49" charset="-122"/>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zh-CN" altLang="en-US" sz="20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p:txBody>
        </p:sp>
        <p:pic>
          <p:nvPicPr>
            <p:cNvPr id="40" name="图片 39"/>
            <p:cNvPicPr>
              <a:picLocks noChangeAspect="1"/>
            </p:cNvPicPr>
            <p:nvPr/>
          </p:nvPicPr>
          <p:blipFill>
            <a:blip r:embed="rId5"/>
            <a:stretch>
              <a:fillRect/>
            </a:stretch>
          </p:blipFill>
          <p:spPr>
            <a:xfrm>
              <a:off x="1817238" y="4833693"/>
              <a:ext cx="298433" cy="329520"/>
            </a:xfrm>
            <a:prstGeom prst="rect">
              <a:avLst/>
            </a:prstGeom>
          </p:spPr>
        </p:pic>
      </p:grpSp>
      <p:sp>
        <p:nvSpPr>
          <p:cNvPr id="43" name="文本框 42"/>
          <p:cNvSpPr txBox="1"/>
          <p:nvPr/>
        </p:nvSpPr>
        <p:spPr>
          <a:xfrm>
            <a:off x="1215512" y="5667243"/>
            <a:ext cx="4746567" cy="677108"/>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b="1" dirty="0">
                <a:solidFill>
                  <a:prstClr val="black"/>
                </a:solidFill>
                <a:latin typeface="黑体" panose="02010609060101010101" pitchFamily="49" charset="-122"/>
                <a:ea typeface="黑体" panose="02010609060101010101" pitchFamily="49" charset="-122"/>
              </a:rPr>
              <a:t>存在非奇异阵  使得：</a:t>
            </a:r>
            <a:endParaRPr lang="en-US" altLang="zh-CN" b="1" dirty="0">
              <a:solidFill>
                <a:prstClr val="black"/>
              </a:solidFill>
              <a:latin typeface="黑体" panose="02010609060101010101" pitchFamily="49" charset="-122"/>
              <a:ea typeface="黑体" panose="02010609060101010101" pitchFamily="49" charset="-122"/>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zh-CN" altLang="en-US" sz="20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p:txBody>
      </p:sp>
      <p:pic>
        <p:nvPicPr>
          <p:cNvPr id="44" name="图片 43"/>
          <p:cNvPicPr>
            <a:picLocks noChangeAspect="1"/>
          </p:cNvPicPr>
          <p:nvPr/>
        </p:nvPicPr>
        <p:blipFill rotWithShape="1">
          <a:blip r:embed="rId6"/>
          <a:srcRect l="79292" t="15963" b="-1"/>
          <a:stretch/>
        </p:blipFill>
        <p:spPr>
          <a:xfrm>
            <a:off x="2992955" y="5736071"/>
            <a:ext cx="205933" cy="297665"/>
          </a:xfrm>
          <a:prstGeom prst="rect">
            <a:avLst/>
          </a:prstGeom>
        </p:spPr>
      </p:pic>
      <p:grpSp>
        <p:nvGrpSpPr>
          <p:cNvPr id="49" name="组合 48"/>
          <p:cNvGrpSpPr/>
          <p:nvPr/>
        </p:nvGrpSpPr>
        <p:grpSpPr>
          <a:xfrm>
            <a:off x="1512916" y="3870737"/>
            <a:ext cx="1535087" cy="411580"/>
            <a:chOff x="1512916" y="3870737"/>
            <a:chExt cx="1535087" cy="411580"/>
          </a:xfrm>
        </p:grpSpPr>
        <p:pic>
          <p:nvPicPr>
            <p:cNvPr id="36" name="图片 35"/>
            <p:cNvPicPr>
              <a:picLocks noChangeAspect="1"/>
            </p:cNvPicPr>
            <p:nvPr/>
          </p:nvPicPr>
          <p:blipFill>
            <a:blip r:embed="rId7"/>
            <a:stretch>
              <a:fillRect/>
            </a:stretch>
          </p:blipFill>
          <p:spPr>
            <a:xfrm>
              <a:off x="1512916" y="3922767"/>
              <a:ext cx="995677" cy="359550"/>
            </a:xfrm>
            <a:prstGeom prst="rect">
              <a:avLst/>
            </a:prstGeom>
          </p:spPr>
        </p:pic>
        <p:sp>
          <p:nvSpPr>
            <p:cNvPr id="46" name="文本框 45"/>
            <p:cNvSpPr txBox="1"/>
            <p:nvPr/>
          </p:nvSpPr>
          <p:spPr>
            <a:xfrm>
              <a:off x="2585261" y="3870737"/>
              <a:ext cx="462742" cy="400110"/>
            </a:xfrm>
            <a:prstGeom prst="rect">
              <a:avLst/>
            </a:prstGeom>
            <a:noFill/>
          </p:spPr>
          <p:txBody>
            <a:bodyPr wrap="square" rtlCol="0">
              <a:spAutoFit/>
            </a:bodyPr>
            <a:lstStyle/>
            <a:p>
              <a:pPr marR="0" lvl="0" algn="just" defTabSz="914400" rtl="0" eaLnBrk="1" fontAlgn="auto" latinLnBrk="0" hangingPunct="1">
                <a:lnSpc>
                  <a:spcPct val="100000"/>
                </a:lnSpc>
                <a:spcBef>
                  <a:spcPts val="0"/>
                </a:spcBef>
                <a:spcAft>
                  <a:spcPts val="0"/>
                </a:spcAft>
                <a:buClrTx/>
                <a:buSzTx/>
                <a:tabLst/>
                <a:defRPr/>
              </a:pPr>
              <a:r>
                <a:rPr lang="zh-CN" altLang="en-US" sz="2000" b="1" dirty="0">
                  <a:solidFill>
                    <a:srgbClr val="FF0000"/>
                  </a:solidFill>
                  <a:latin typeface="黑体" panose="02010609060101010101" pitchFamily="49" charset="-122"/>
                  <a:ea typeface="黑体" panose="02010609060101010101" pitchFamily="49" charset="-122"/>
                </a:rPr>
                <a:t>①</a:t>
              </a:r>
              <a:endParaRPr kumimoji="0" lang="zh-CN" altLang="en-US" sz="20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endParaRPr>
            </a:p>
          </p:txBody>
        </p:sp>
      </p:grpSp>
      <p:grpSp>
        <p:nvGrpSpPr>
          <p:cNvPr id="51" name="组合 50"/>
          <p:cNvGrpSpPr/>
          <p:nvPr/>
        </p:nvGrpSpPr>
        <p:grpSpPr>
          <a:xfrm>
            <a:off x="1547239" y="5205709"/>
            <a:ext cx="1668213" cy="369307"/>
            <a:chOff x="1547238" y="5150245"/>
            <a:chExt cx="1811891" cy="423902"/>
          </a:xfrm>
        </p:grpSpPr>
        <p:pic>
          <p:nvPicPr>
            <p:cNvPr id="39" name="图片 38"/>
            <p:cNvPicPr>
              <a:picLocks noChangeAspect="1"/>
            </p:cNvPicPr>
            <p:nvPr/>
          </p:nvPicPr>
          <p:blipFill>
            <a:blip r:embed="rId8"/>
            <a:stretch>
              <a:fillRect/>
            </a:stretch>
          </p:blipFill>
          <p:spPr>
            <a:xfrm>
              <a:off x="1547238" y="5200598"/>
              <a:ext cx="1355034" cy="373549"/>
            </a:xfrm>
            <a:prstGeom prst="rect">
              <a:avLst/>
            </a:prstGeom>
          </p:spPr>
        </p:pic>
        <p:sp>
          <p:nvSpPr>
            <p:cNvPr id="47" name="文本框 46"/>
            <p:cNvSpPr txBox="1"/>
            <p:nvPr/>
          </p:nvSpPr>
          <p:spPr>
            <a:xfrm>
              <a:off x="2896387" y="5150245"/>
              <a:ext cx="462742" cy="400110"/>
            </a:xfrm>
            <a:prstGeom prst="rect">
              <a:avLst/>
            </a:prstGeom>
            <a:noFill/>
          </p:spPr>
          <p:txBody>
            <a:bodyPr wrap="square" rtlCol="0">
              <a:spAutoFit/>
            </a:bodyPr>
            <a:lstStyle/>
            <a:p>
              <a:pPr marR="0" lvl="0" algn="just" defTabSz="914400" rtl="0" eaLnBrk="1" fontAlgn="auto" latinLnBrk="0" hangingPunct="1">
                <a:lnSpc>
                  <a:spcPct val="100000"/>
                </a:lnSpc>
                <a:spcBef>
                  <a:spcPts val="0"/>
                </a:spcBef>
                <a:spcAft>
                  <a:spcPts val="0"/>
                </a:spcAft>
                <a:buClrTx/>
                <a:buSzTx/>
                <a:tabLst/>
                <a:defRPr/>
              </a:pPr>
              <a:r>
                <a:rPr lang="zh-CN" altLang="en-US" sz="2000" b="1" dirty="0">
                  <a:solidFill>
                    <a:srgbClr val="FF0000"/>
                  </a:solidFill>
                  <a:latin typeface="黑体" panose="02010609060101010101" pitchFamily="49" charset="-122"/>
                  <a:ea typeface="黑体" panose="02010609060101010101" pitchFamily="49" charset="-122"/>
                </a:rPr>
                <a:t>②</a:t>
              </a:r>
              <a:endParaRPr kumimoji="0" lang="zh-CN" altLang="en-US" sz="20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endParaRPr>
            </a:p>
          </p:txBody>
        </p:sp>
      </p:grpSp>
      <p:grpSp>
        <p:nvGrpSpPr>
          <p:cNvPr id="52" name="组合 51"/>
          <p:cNvGrpSpPr/>
          <p:nvPr/>
        </p:nvGrpSpPr>
        <p:grpSpPr>
          <a:xfrm>
            <a:off x="1558443" y="6112241"/>
            <a:ext cx="4214360" cy="400110"/>
            <a:chOff x="1558443" y="6112241"/>
            <a:chExt cx="4214360" cy="400110"/>
          </a:xfrm>
        </p:grpSpPr>
        <p:pic>
          <p:nvPicPr>
            <p:cNvPr id="45" name="图片 44"/>
            <p:cNvPicPr>
              <a:picLocks noChangeAspect="1"/>
            </p:cNvPicPr>
            <p:nvPr/>
          </p:nvPicPr>
          <p:blipFill>
            <a:blip r:embed="rId6"/>
            <a:stretch>
              <a:fillRect/>
            </a:stretch>
          </p:blipFill>
          <p:spPr>
            <a:xfrm>
              <a:off x="1558443" y="6136756"/>
              <a:ext cx="930659" cy="331468"/>
            </a:xfrm>
            <a:prstGeom prst="rect">
              <a:avLst/>
            </a:prstGeom>
          </p:spPr>
        </p:pic>
        <p:sp>
          <p:nvSpPr>
            <p:cNvPr id="48" name="文本框 47"/>
            <p:cNvSpPr txBox="1"/>
            <p:nvPr/>
          </p:nvSpPr>
          <p:spPr>
            <a:xfrm>
              <a:off x="5310061" y="6112241"/>
              <a:ext cx="462742" cy="400110"/>
            </a:xfrm>
            <a:prstGeom prst="rect">
              <a:avLst/>
            </a:prstGeom>
            <a:noFill/>
          </p:spPr>
          <p:txBody>
            <a:bodyPr wrap="square" rtlCol="0">
              <a:spAutoFit/>
            </a:bodyPr>
            <a:lstStyle/>
            <a:p>
              <a:pPr marR="0" lvl="0" algn="just" defTabSz="914400" rtl="0" eaLnBrk="1" fontAlgn="auto" latinLnBrk="0" hangingPunct="1">
                <a:lnSpc>
                  <a:spcPct val="100000"/>
                </a:lnSpc>
                <a:spcBef>
                  <a:spcPts val="0"/>
                </a:spcBef>
                <a:spcAft>
                  <a:spcPts val="0"/>
                </a:spcAft>
                <a:buClrTx/>
                <a:buSzTx/>
                <a:tabLst/>
                <a:defRPr/>
              </a:pPr>
              <a:r>
                <a:rPr lang="zh-CN" altLang="en-US" sz="2000" b="1" dirty="0">
                  <a:solidFill>
                    <a:srgbClr val="FF0000"/>
                  </a:solidFill>
                  <a:latin typeface="黑体" panose="02010609060101010101" pitchFamily="49" charset="-122"/>
                  <a:ea typeface="黑体" panose="02010609060101010101" pitchFamily="49" charset="-122"/>
                </a:rPr>
                <a:t>③</a:t>
              </a:r>
              <a:endParaRPr kumimoji="0" lang="zh-CN" altLang="en-US" sz="20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endParaRPr>
            </a:p>
          </p:txBody>
        </p:sp>
      </p:grpSp>
      <p:sp>
        <p:nvSpPr>
          <p:cNvPr id="64" name="下箭头 63"/>
          <p:cNvSpPr/>
          <p:nvPr/>
        </p:nvSpPr>
        <p:spPr>
          <a:xfrm rot="16200000">
            <a:off x="2679641" y="6112241"/>
            <a:ext cx="250212" cy="4001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5" name="图片 64"/>
          <p:cNvPicPr>
            <a:picLocks noChangeAspect="1"/>
          </p:cNvPicPr>
          <p:nvPr/>
        </p:nvPicPr>
        <p:blipFill>
          <a:blip r:embed="rId9"/>
          <a:stretch>
            <a:fillRect/>
          </a:stretch>
        </p:blipFill>
        <p:spPr>
          <a:xfrm>
            <a:off x="3088992" y="6179520"/>
            <a:ext cx="2260540" cy="329662"/>
          </a:xfrm>
          <a:prstGeom prst="rect">
            <a:avLst/>
          </a:prstGeom>
        </p:spPr>
      </p:pic>
      <p:grpSp>
        <p:nvGrpSpPr>
          <p:cNvPr id="87" name="组合 86"/>
          <p:cNvGrpSpPr/>
          <p:nvPr/>
        </p:nvGrpSpPr>
        <p:grpSpPr>
          <a:xfrm>
            <a:off x="6644943" y="2152030"/>
            <a:ext cx="4527666" cy="1338828"/>
            <a:chOff x="6594763" y="3278669"/>
            <a:chExt cx="4527666" cy="1338828"/>
          </a:xfrm>
        </p:grpSpPr>
        <p:sp>
          <p:nvSpPr>
            <p:cNvPr id="71" name="矩形 70"/>
            <p:cNvSpPr/>
            <p:nvPr/>
          </p:nvSpPr>
          <p:spPr>
            <a:xfrm>
              <a:off x="6594763" y="3278669"/>
              <a:ext cx="4527666" cy="1338828"/>
            </a:xfrm>
            <a:prstGeom prst="rect">
              <a:avLst/>
            </a:prstGeom>
          </p:spPr>
          <p:txBody>
            <a:bodyPr wrap="square">
              <a:spAutoFit/>
            </a:bodyPr>
            <a:lstStyle/>
            <a:p>
              <a:pPr algn="just">
                <a:lnSpc>
                  <a:spcPct val="150000"/>
                </a:lnSpc>
              </a:pPr>
              <a:r>
                <a:rPr lang="zh-CN" altLang="en-US" b="1" dirty="0">
                  <a:solidFill>
                    <a:prstClr val="black"/>
                  </a:solidFill>
                  <a:latin typeface="黑体" panose="02010609060101010101" pitchFamily="49" charset="-122"/>
                  <a:ea typeface="黑体" panose="02010609060101010101" pitchFamily="49" charset="-122"/>
                </a:rPr>
                <a:t>可得出如下结论：</a:t>
              </a:r>
              <a:endParaRPr lang="en-US" altLang="zh-CN" b="1" dirty="0">
                <a:solidFill>
                  <a:prstClr val="black"/>
                </a:solidFill>
                <a:latin typeface="黑体" panose="02010609060101010101" pitchFamily="49" charset="-122"/>
                <a:ea typeface="黑体" panose="02010609060101010101" pitchFamily="49" charset="-122"/>
              </a:endParaRPr>
            </a:p>
            <a:p>
              <a:pPr marL="285750" indent="-285750" algn="just">
                <a:buFont typeface="Arial" panose="020B0604020202020204" pitchFamily="34" charset="0"/>
                <a:buChar char="•"/>
              </a:pPr>
              <a:r>
                <a:rPr lang="zh-CN" altLang="en-US" b="1" dirty="0">
                  <a:latin typeface="Times New Roman" panose="02020603050405020304" pitchFamily="18" charset="0"/>
                  <a:ea typeface="黑体" panose="02010609060101010101" pitchFamily="49" charset="-122"/>
                  <a:cs typeface="Times New Roman" panose="02020603050405020304" pitchFamily="18" charset="0"/>
                </a:rPr>
                <a:t>矩阵     与矩阵     具有相同的特征值。</a:t>
              </a:r>
              <a:endParaRPr lang="en-US" altLang="zh-CN" b="1" dirty="0">
                <a:latin typeface="Times New Roman" panose="02020603050405020304" pitchFamily="18" charset="0"/>
                <a:ea typeface="黑体" panose="02010609060101010101" pitchFamily="49" charset="-122"/>
                <a:cs typeface="Times New Roman" panose="02020603050405020304" pitchFamily="18" charset="0"/>
              </a:endParaRPr>
            </a:p>
            <a:p>
              <a:pPr marL="285750" indent="-285750" algn="just">
                <a:buFont typeface="Arial" panose="020B0604020202020204" pitchFamily="34" charset="0"/>
                <a:buChar char="•"/>
              </a:pPr>
              <a:r>
                <a:rPr lang="zh-CN" altLang="en-US" b="1" dirty="0">
                  <a:latin typeface="Times New Roman" panose="02020603050405020304" pitchFamily="18" charset="0"/>
                  <a:ea typeface="黑体" panose="02010609060101010101" pitchFamily="49" charset="-122"/>
                  <a:cs typeface="Times New Roman" panose="02020603050405020304" pitchFamily="18" charset="0"/>
                </a:rPr>
                <a:t>通过</a:t>
              </a:r>
              <a:r>
                <a:rPr lang="zh-CN" altLang="en-US" sz="600" b="1"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1050" b="1"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600" b="1"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  的特征值，可得到   的特征值（对角元素值），进而得到</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DOA</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估值。</a:t>
              </a:r>
              <a:endParaRPr lang="en-US" altLang="zh-CN" b="1" dirty="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72" name="图片 71"/>
            <p:cNvPicPr>
              <a:picLocks noChangeAspect="1"/>
            </p:cNvPicPr>
            <p:nvPr/>
          </p:nvPicPr>
          <p:blipFill>
            <a:blip r:embed="rId10"/>
            <a:stretch>
              <a:fillRect/>
            </a:stretch>
          </p:blipFill>
          <p:spPr>
            <a:xfrm>
              <a:off x="7470201" y="3770560"/>
              <a:ext cx="239405" cy="239405"/>
            </a:xfrm>
            <a:prstGeom prst="rect">
              <a:avLst/>
            </a:prstGeom>
          </p:spPr>
        </p:pic>
        <p:pic>
          <p:nvPicPr>
            <p:cNvPr id="73" name="图片 72"/>
            <p:cNvPicPr>
              <a:picLocks noChangeAspect="1"/>
            </p:cNvPicPr>
            <p:nvPr/>
          </p:nvPicPr>
          <p:blipFill>
            <a:blip r:embed="rId11"/>
            <a:stretch>
              <a:fillRect/>
            </a:stretch>
          </p:blipFill>
          <p:spPr>
            <a:xfrm>
              <a:off x="8428571" y="3753420"/>
              <a:ext cx="272170" cy="264165"/>
            </a:xfrm>
            <a:prstGeom prst="rect">
              <a:avLst/>
            </a:prstGeom>
          </p:spPr>
        </p:pic>
        <p:pic>
          <p:nvPicPr>
            <p:cNvPr id="75" name="图片 74"/>
            <p:cNvPicPr>
              <a:picLocks noChangeAspect="1"/>
            </p:cNvPicPr>
            <p:nvPr/>
          </p:nvPicPr>
          <p:blipFill>
            <a:blip r:embed="rId11"/>
            <a:stretch>
              <a:fillRect/>
            </a:stretch>
          </p:blipFill>
          <p:spPr>
            <a:xfrm>
              <a:off x="7474546" y="4030230"/>
              <a:ext cx="272170" cy="264165"/>
            </a:xfrm>
            <a:prstGeom prst="rect">
              <a:avLst/>
            </a:prstGeom>
          </p:spPr>
        </p:pic>
        <p:pic>
          <p:nvPicPr>
            <p:cNvPr id="76" name="图片 75"/>
            <p:cNvPicPr>
              <a:picLocks noChangeAspect="1"/>
            </p:cNvPicPr>
            <p:nvPr/>
          </p:nvPicPr>
          <p:blipFill>
            <a:blip r:embed="rId10"/>
            <a:stretch>
              <a:fillRect/>
            </a:stretch>
          </p:blipFill>
          <p:spPr>
            <a:xfrm>
              <a:off x="9817255" y="4040100"/>
              <a:ext cx="239405" cy="239405"/>
            </a:xfrm>
            <a:prstGeom prst="rect">
              <a:avLst/>
            </a:prstGeom>
          </p:spPr>
        </p:pic>
      </p:grpSp>
      <p:grpSp>
        <p:nvGrpSpPr>
          <p:cNvPr id="86" name="组合 85"/>
          <p:cNvGrpSpPr/>
          <p:nvPr/>
        </p:nvGrpSpPr>
        <p:grpSpPr>
          <a:xfrm>
            <a:off x="6644943" y="3726221"/>
            <a:ext cx="3342195" cy="841152"/>
            <a:chOff x="6647644" y="4875688"/>
            <a:chExt cx="3342195" cy="841152"/>
          </a:xfrm>
        </p:grpSpPr>
        <p:grpSp>
          <p:nvGrpSpPr>
            <p:cNvPr id="85" name="组合 84"/>
            <p:cNvGrpSpPr/>
            <p:nvPr/>
          </p:nvGrpSpPr>
          <p:grpSpPr>
            <a:xfrm>
              <a:off x="6975275" y="5320866"/>
              <a:ext cx="3014564" cy="395974"/>
              <a:chOff x="6990580" y="5658719"/>
              <a:chExt cx="3014564" cy="395974"/>
            </a:xfrm>
          </p:grpSpPr>
          <p:pic>
            <p:nvPicPr>
              <p:cNvPr id="78" name="图片 77"/>
              <p:cNvPicPr>
                <a:picLocks noChangeAspect="1"/>
              </p:cNvPicPr>
              <p:nvPr/>
            </p:nvPicPr>
            <p:blipFill>
              <a:blip r:embed="rId12"/>
              <a:stretch>
                <a:fillRect/>
              </a:stretch>
            </p:blipFill>
            <p:spPr>
              <a:xfrm>
                <a:off x="6990580" y="5685315"/>
                <a:ext cx="261671" cy="329199"/>
              </a:xfrm>
              <a:prstGeom prst="rect">
                <a:avLst/>
              </a:prstGeom>
            </p:spPr>
          </p:pic>
          <p:sp>
            <p:nvSpPr>
              <p:cNvPr id="79" name="下箭头 78"/>
              <p:cNvSpPr/>
              <p:nvPr/>
            </p:nvSpPr>
            <p:spPr>
              <a:xfrm rot="16200000">
                <a:off x="7371523" y="5702293"/>
                <a:ext cx="250212" cy="3354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0" name="图片 79"/>
              <p:cNvPicPr>
                <a:picLocks noChangeAspect="1"/>
              </p:cNvPicPr>
              <p:nvPr/>
            </p:nvPicPr>
            <p:blipFill>
              <a:blip r:embed="rId13"/>
              <a:stretch>
                <a:fillRect/>
              </a:stretch>
            </p:blipFill>
            <p:spPr>
              <a:xfrm>
                <a:off x="7805696" y="5685315"/>
                <a:ext cx="289078" cy="369378"/>
              </a:xfrm>
              <a:prstGeom prst="rect">
                <a:avLst/>
              </a:prstGeom>
            </p:spPr>
          </p:pic>
          <p:sp>
            <p:nvSpPr>
              <p:cNvPr id="81" name="下箭头 80"/>
              <p:cNvSpPr/>
              <p:nvPr/>
            </p:nvSpPr>
            <p:spPr>
              <a:xfrm rot="16200000">
                <a:off x="8269474" y="5710938"/>
                <a:ext cx="250212" cy="3350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2" name="图片 81"/>
              <p:cNvPicPr>
                <a:picLocks noChangeAspect="1"/>
              </p:cNvPicPr>
              <p:nvPr/>
            </p:nvPicPr>
            <p:blipFill>
              <a:blip r:embed="rId14"/>
              <a:stretch>
                <a:fillRect/>
              </a:stretch>
            </p:blipFill>
            <p:spPr>
              <a:xfrm>
                <a:off x="8725878" y="5658719"/>
                <a:ext cx="1279266" cy="392308"/>
              </a:xfrm>
              <a:prstGeom prst="rect">
                <a:avLst/>
              </a:prstGeom>
            </p:spPr>
          </p:pic>
        </p:grpSp>
        <p:grpSp>
          <p:nvGrpSpPr>
            <p:cNvPr id="84" name="组合 83"/>
            <p:cNvGrpSpPr/>
            <p:nvPr/>
          </p:nvGrpSpPr>
          <p:grpSpPr>
            <a:xfrm>
              <a:off x="6647644" y="4875688"/>
              <a:ext cx="2162772" cy="369332"/>
              <a:chOff x="6647644" y="5035220"/>
              <a:chExt cx="2162772" cy="369332"/>
            </a:xfrm>
          </p:grpSpPr>
          <p:pic>
            <p:nvPicPr>
              <p:cNvPr id="77" name="图片 76"/>
              <p:cNvPicPr>
                <a:picLocks noChangeAspect="1"/>
              </p:cNvPicPr>
              <p:nvPr/>
            </p:nvPicPr>
            <p:blipFill>
              <a:blip r:embed="rId11"/>
              <a:stretch>
                <a:fillRect/>
              </a:stretch>
            </p:blipFill>
            <p:spPr>
              <a:xfrm>
                <a:off x="8138309" y="5111066"/>
                <a:ext cx="272170" cy="264165"/>
              </a:xfrm>
              <a:prstGeom prst="rect">
                <a:avLst/>
              </a:prstGeom>
            </p:spPr>
          </p:pic>
          <p:sp>
            <p:nvSpPr>
              <p:cNvPr id="83" name="矩形 82"/>
              <p:cNvSpPr/>
              <p:nvPr/>
            </p:nvSpPr>
            <p:spPr>
              <a:xfrm>
                <a:off x="6647644" y="5035220"/>
                <a:ext cx="2162772" cy="369332"/>
              </a:xfrm>
              <a:prstGeom prst="rect">
                <a:avLst/>
              </a:prstGeom>
            </p:spPr>
            <p:txBody>
              <a:bodyPr wrap="none">
                <a:spAutoFit/>
              </a:bodyPr>
              <a:lstStyle/>
              <a:p>
                <a:pPr algn="just"/>
                <a:r>
                  <a:rPr lang="zh-CN" altLang="en-US" b="1" dirty="0">
                    <a:latin typeface="黑体" panose="02010609060101010101" pitchFamily="49" charset="-122"/>
                    <a:ea typeface="黑体" panose="02010609060101010101" pitchFamily="49" charset="-122"/>
                  </a:rPr>
                  <a:t>如何得到矩阵   ？</a:t>
                </a:r>
                <a:endParaRPr lang="en-US" altLang="zh-CN" b="1" dirty="0">
                  <a:latin typeface="黑体" panose="02010609060101010101" pitchFamily="49" charset="-122"/>
                  <a:ea typeface="黑体" panose="02010609060101010101" pitchFamily="49" charset="-122"/>
                </a:endParaRPr>
              </a:p>
            </p:txBody>
          </p:sp>
        </p:grpSp>
      </p:grpSp>
      <p:grpSp>
        <p:nvGrpSpPr>
          <p:cNvPr id="92" name="组合 91"/>
          <p:cNvGrpSpPr/>
          <p:nvPr/>
        </p:nvGrpSpPr>
        <p:grpSpPr>
          <a:xfrm>
            <a:off x="6645776" y="1691556"/>
            <a:ext cx="3392375" cy="432095"/>
            <a:chOff x="6594763" y="1691556"/>
            <a:chExt cx="3392375" cy="432095"/>
          </a:xfrm>
        </p:grpSpPr>
        <p:grpSp>
          <p:nvGrpSpPr>
            <p:cNvPr id="70" name="组合 69"/>
            <p:cNvGrpSpPr/>
            <p:nvPr/>
          </p:nvGrpSpPr>
          <p:grpSpPr>
            <a:xfrm>
              <a:off x="6594763" y="1691556"/>
              <a:ext cx="3392375" cy="432095"/>
              <a:chOff x="6611389" y="1709996"/>
              <a:chExt cx="3392375" cy="432095"/>
            </a:xfrm>
          </p:grpSpPr>
          <p:grpSp>
            <p:nvGrpSpPr>
              <p:cNvPr id="62" name="组合 61"/>
              <p:cNvGrpSpPr/>
              <p:nvPr/>
            </p:nvGrpSpPr>
            <p:grpSpPr>
              <a:xfrm>
                <a:off x="6611389" y="1741981"/>
                <a:ext cx="1246406" cy="400110"/>
                <a:chOff x="6611389" y="1741981"/>
                <a:chExt cx="1246406" cy="400110"/>
              </a:xfrm>
            </p:grpSpPr>
            <p:sp>
              <p:nvSpPr>
                <p:cNvPr id="55" name="文本框 54"/>
                <p:cNvSpPr txBox="1"/>
                <p:nvPr/>
              </p:nvSpPr>
              <p:spPr>
                <a:xfrm>
                  <a:off x="6611389" y="1741981"/>
                  <a:ext cx="462742" cy="400110"/>
                </a:xfrm>
                <a:prstGeom prst="rect">
                  <a:avLst/>
                </a:prstGeom>
                <a:noFill/>
              </p:spPr>
              <p:txBody>
                <a:bodyPr wrap="square" rtlCol="0">
                  <a:spAutoFit/>
                </a:bodyPr>
                <a:lstStyle/>
                <a:p>
                  <a:pPr marR="0" lvl="0" algn="just" defTabSz="914400" rtl="0" eaLnBrk="1" fontAlgn="auto" latinLnBrk="0" hangingPunct="1">
                    <a:lnSpc>
                      <a:spcPct val="100000"/>
                    </a:lnSpc>
                    <a:spcBef>
                      <a:spcPts val="0"/>
                    </a:spcBef>
                    <a:spcAft>
                      <a:spcPts val="0"/>
                    </a:spcAft>
                    <a:buClrTx/>
                    <a:buSzTx/>
                    <a:tabLst/>
                    <a:defRPr/>
                  </a:pPr>
                  <a:r>
                    <a:rPr lang="zh-CN" altLang="en-US" sz="2000" b="1" dirty="0">
                      <a:solidFill>
                        <a:srgbClr val="FF0000"/>
                      </a:solidFill>
                      <a:latin typeface="黑体" panose="02010609060101010101" pitchFamily="49" charset="-122"/>
                      <a:ea typeface="黑体" panose="02010609060101010101" pitchFamily="49" charset="-122"/>
                    </a:rPr>
                    <a:t>①</a:t>
                  </a:r>
                  <a:endParaRPr kumimoji="0" lang="zh-CN" altLang="en-US" sz="20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endParaRPr>
                </a:p>
              </p:txBody>
            </p:sp>
            <p:sp>
              <p:nvSpPr>
                <p:cNvPr id="58" name="文本框 57"/>
                <p:cNvSpPr txBox="1"/>
                <p:nvPr/>
              </p:nvSpPr>
              <p:spPr>
                <a:xfrm>
                  <a:off x="6989200" y="1741981"/>
                  <a:ext cx="462742" cy="400110"/>
                </a:xfrm>
                <a:prstGeom prst="rect">
                  <a:avLst/>
                </a:prstGeom>
                <a:noFill/>
              </p:spPr>
              <p:txBody>
                <a:bodyPr wrap="square" rtlCol="0">
                  <a:spAutoFit/>
                </a:bodyPr>
                <a:lstStyle/>
                <a:p>
                  <a:pPr marR="0" lvl="0" algn="just" defTabSz="914400" rtl="0" eaLnBrk="1" fontAlgn="auto" latinLnBrk="0" hangingPunct="1">
                    <a:lnSpc>
                      <a:spcPct val="100000"/>
                    </a:lnSpc>
                    <a:spcBef>
                      <a:spcPts val="0"/>
                    </a:spcBef>
                    <a:spcAft>
                      <a:spcPts val="0"/>
                    </a:spcAft>
                    <a:buClrTx/>
                    <a:buSzTx/>
                    <a:tabLst/>
                    <a:defRPr/>
                  </a:pPr>
                  <a:r>
                    <a:rPr lang="zh-CN" altLang="en-US" sz="2000" b="1" dirty="0">
                      <a:solidFill>
                        <a:srgbClr val="FF0000"/>
                      </a:solidFill>
                      <a:latin typeface="黑体" panose="02010609060101010101" pitchFamily="49" charset="-122"/>
                      <a:ea typeface="黑体" panose="02010609060101010101" pitchFamily="49" charset="-122"/>
                    </a:rPr>
                    <a:t>②</a:t>
                  </a:r>
                  <a:endParaRPr kumimoji="0" lang="zh-CN" altLang="en-US" sz="20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endParaRPr>
                </a:p>
              </p:txBody>
            </p:sp>
            <p:sp>
              <p:nvSpPr>
                <p:cNvPr id="61" name="文本框 60"/>
                <p:cNvSpPr txBox="1"/>
                <p:nvPr/>
              </p:nvSpPr>
              <p:spPr>
                <a:xfrm>
                  <a:off x="7395053" y="1741981"/>
                  <a:ext cx="462742" cy="400110"/>
                </a:xfrm>
                <a:prstGeom prst="rect">
                  <a:avLst/>
                </a:prstGeom>
                <a:noFill/>
              </p:spPr>
              <p:txBody>
                <a:bodyPr wrap="square" rtlCol="0">
                  <a:spAutoFit/>
                </a:bodyPr>
                <a:lstStyle/>
                <a:p>
                  <a:pPr marR="0" lvl="0" algn="just" defTabSz="914400" rtl="0" eaLnBrk="1" fontAlgn="auto" latinLnBrk="0" hangingPunct="1">
                    <a:lnSpc>
                      <a:spcPct val="100000"/>
                    </a:lnSpc>
                    <a:spcBef>
                      <a:spcPts val="0"/>
                    </a:spcBef>
                    <a:spcAft>
                      <a:spcPts val="0"/>
                    </a:spcAft>
                    <a:buClrTx/>
                    <a:buSzTx/>
                    <a:tabLst/>
                    <a:defRPr/>
                  </a:pPr>
                  <a:r>
                    <a:rPr lang="zh-CN" altLang="en-US" sz="2000" b="1" dirty="0">
                      <a:solidFill>
                        <a:srgbClr val="FF0000"/>
                      </a:solidFill>
                      <a:latin typeface="黑体" panose="02010609060101010101" pitchFamily="49" charset="-122"/>
                      <a:ea typeface="黑体" panose="02010609060101010101" pitchFamily="49" charset="-122"/>
                    </a:rPr>
                    <a:t>③</a:t>
                  </a:r>
                  <a:endParaRPr kumimoji="0" lang="zh-CN" altLang="en-US" sz="20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endParaRPr>
                </a:p>
              </p:txBody>
            </p:sp>
          </p:grpSp>
          <p:pic>
            <p:nvPicPr>
              <p:cNvPr id="68" name="图片 67"/>
              <p:cNvPicPr>
                <a:picLocks noChangeAspect="1"/>
              </p:cNvPicPr>
              <p:nvPr/>
            </p:nvPicPr>
            <p:blipFill>
              <a:blip r:embed="rId15"/>
              <a:stretch>
                <a:fillRect/>
              </a:stretch>
            </p:blipFill>
            <p:spPr>
              <a:xfrm>
                <a:off x="8483259" y="1709996"/>
                <a:ext cx="1520505" cy="418340"/>
              </a:xfrm>
              <a:prstGeom prst="rect">
                <a:avLst/>
              </a:prstGeom>
            </p:spPr>
          </p:pic>
        </p:grpSp>
        <p:sp>
          <p:nvSpPr>
            <p:cNvPr id="91" name="下箭头 90"/>
            <p:cNvSpPr/>
            <p:nvPr/>
          </p:nvSpPr>
          <p:spPr>
            <a:xfrm rot="16200000">
              <a:off x="8028795" y="1723540"/>
              <a:ext cx="250212" cy="4001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3" name="组合 92"/>
          <p:cNvGrpSpPr/>
          <p:nvPr/>
        </p:nvGrpSpPr>
        <p:grpSpPr>
          <a:xfrm>
            <a:off x="6644943" y="4707976"/>
            <a:ext cx="4966880" cy="1765267"/>
            <a:chOff x="6961559" y="3355269"/>
            <a:chExt cx="4966880" cy="640595"/>
          </a:xfrm>
        </p:grpSpPr>
        <p:sp>
          <p:nvSpPr>
            <p:cNvPr id="94" name="矩形 93"/>
            <p:cNvSpPr/>
            <p:nvPr/>
          </p:nvSpPr>
          <p:spPr>
            <a:xfrm>
              <a:off x="6961560" y="3355269"/>
              <a:ext cx="4966879" cy="636625"/>
            </a:xfrm>
            <a:prstGeom prst="rect">
              <a:avLst/>
            </a:prstGeom>
          </p:spPr>
          <p:txBody>
            <a:bodyPr wrap="square">
              <a:spAutoFit/>
            </a:bodyPr>
            <a:lstStyle/>
            <a:p>
              <a:pPr marL="285750" indent="-285750" algn="just">
                <a:buFont typeface="Wingdings" panose="05000000000000000000" pitchFamily="2" charset="2"/>
                <a:buChar char="ü"/>
              </a:pPr>
              <a:r>
                <a:rPr lang="zh-CN" altLang="en-US" b="1" dirty="0">
                  <a:solidFill>
                    <a:schemeClr val="accent5"/>
                  </a:solidFill>
                  <a:latin typeface="Times New Roman" panose="02020603050405020304" pitchFamily="18" charset="0"/>
                  <a:ea typeface="黑体" panose="02010609060101010101" pitchFamily="49" charset="-122"/>
                  <a:cs typeface="Times New Roman" panose="02020603050405020304" pitchFamily="18" charset="0"/>
                </a:rPr>
                <a:t>相较于</a:t>
              </a:r>
              <a:r>
                <a:rPr lang="en-US" altLang="zh-CN" b="1" dirty="0">
                  <a:solidFill>
                    <a:schemeClr val="accent5"/>
                  </a:solidFill>
                  <a:latin typeface="Times New Roman" panose="02020603050405020304" pitchFamily="18" charset="0"/>
                  <a:ea typeface="黑体" panose="02010609060101010101" pitchFamily="49" charset="-122"/>
                  <a:cs typeface="Times New Roman" panose="02020603050405020304" pitchFamily="18" charset="0"/>
                </a:rPr>
                <a:t>MUSIC</a:t>
              </a:r>
              <a:r>
                <a:rPr lang="zh-CN" altLang="en-US" b="1" dirty="0">
                  <a:solidFill>
                    <a:schemeClr val="accent5"/>
                  </a:solidFill>
                  <a:latin typeface="Times New Roman" panose="02020603050405020304" pitchFamily="18" charset="0"/>
                  <a:ea typeface="黑体" panose="02010609060101010101" pitchFamily="49" charset="-122"/>
                  <a:cs typeface="Times New Roman" panose="02020603050405020304" pitchFamily="18" charset="0"/>
                </a:rPr>
                <a:t>复杂度更低，</a:t>
              </a:r>
              <a:r>
                <a:rPr lang="zh-CN" altLang="en-US" b="1" dirty="0">
                  <a:solidFill>
                    <a:schemeClr val="accent5"/>
                  </a:solidFill>
                  <a:latin typeface="黑体" panose="02010609060101010101" pitchFamily="49" charset="-122"/>
                  <a:ea typeface="黑体" panose="02010609060101010101" pitchFamily="49" charset="-122"/>
                </a:rPr>
                <a:t>计算速度比较快</a:t>
              </a:r>
              <a:endParaRPr lang="en-US" altLang="zh-CN" b="1" dirty="0">
                <a:solidFill>
                  <a:schemeClr val="accent5"/>
                </a:solidFill>
                <a:latin typeface="Times New Roman" panose="02020603050405020304" pitchFamily="18" charset="0"/>
                <a:ea typeface="黑体" panose="02010609060101010101" pitchFamily="49" charset="-122"/>
                <a:cs typeface="Times New Roman" panose="02020603050405020304" pitchFamily="18" charset="0"/>
              </a:endParaRPr>
            </a:p>
            <a:p>
              <a:pPr marL="285750" indent="-285750" algn="just">
                <a:buFont typeface="Wingdings" panose="05000000000000000000" pitchFamily="2" charset="2"/>
                <a:buChar char="ü"/>
              </a:pPr>
              <a:r>
                <a:rPr lang="zh-CN" altLang="en-US" b="1" dirty="0">
                  <a:solidFill>
                    <a:schemeClr val="accent5"/>
                  </a:solidFill>
                  <a:latin typeface="黑体" panose="02010609060101010101" pitchFamily="49" charset="-122"/>
                  <a:ea typeface="黑体" panose="02010609060101010101" pitchFamily="49" charset="-122"/>
                </a:rPr>
                <a:t>分辨率很高</a:t>
              </a:r>
              <a:endParaRPr lang="en-US" altLang="zh-CN" b="1" dirty="0">
                <a:solidFill>
                  <a:schemeClr val="accent5"/>
                </a:solidFill>
                <a:latin typeface="黑体" panose="02010609060101010101" pitchFamily="49" charset="-122"/>
                <a:ea typeface="黑体" panose="02010609060101010101" pitchFamily="49" charset="-122"/>
              </a:endParaRPr>
            </a:p>
            <a:p>
              <a:pPr marL="342900" indent="-342900" algn="just">
                <a:buFont typeface="Wingdings 2" panose="05020102010507070707" pitchFamily="18" charset="2"/>
                <a:buChar char="O"/>
              </a:pPr>
              <a:r>
                <a:rPr lang="zh-CN" altLang="en-US" b="1" dirty="0">
                  <a:solidFill>
                    <a:srgbClr val="FF0000"/>
                  </a:solidFill>
                  <a:latin typeface="黑体" panose="02010609060101010101" pitchFamily="49" charset="-122"/>
                  <a:ea typeface="黑体" panose="02010609060101010101" pitchFamily="49" charset="-122"/>
                </a:rPr>
                <a:t>子阵列间需满足旋转不变性</a:t>
              </a:r>
              <a:endParaRPr lang="en-US" altLang="zh-CN" b="1" dirty="0">
                <a:solidFill>
                  <a:srgbClr val="FF0000"/>
                </a:solidFill>
                <a:latin typeface="黑体" panose="02010609060101010101" pitchFamily="49" charset="-122"/>
                <a:ea typeface="黑体" panose="02010609060101010101" pitchFamily="49" charset="-122"/>
              </a:endParaRPr>
            </a:p>
            <a:p>
              <a:pPr marL="285750" indent="-285750" algn="just">
                <a:buFont typeface="Wingdings 2" panose="05020102010507070707" pitchFamily="18" charset="2"/>
                <a:buChar char="O"/>
              </a:pPr>
              <a:r>
                <a:rPr lang="zh-CN" altLang="en-US" b="1" dirty="0">
                  <a:solidFill>
                    <a:srgbClr val="FF0000"/>
                  </a:solidFill>
                  <a:latin typeface="黑体" panose="02010609060101010101" pitchFamily="49" charset="-122"/>
                  <a:ea typeface="黑体" panose="02010609060101010101" pitchFamily="49" charset="-122"/>
                </a:rPr>
                <a:t>需已知信号源个数</a:t>
              </a:r>
              <a:endParaRPr lang="en-US" altLang="zh-CN" b="1" dirty="0">
                <a:solidFill>
                  <a:srgbClr val="FF0000"/>
                </a:solidFill>
                <a:latin typeface="黑体" panose="02010609060101010101" pitchFamily="49" charset="-122"/>
                <a:ea typeface="黑体" panose="02010609060101010101" pitchFamily="49" charset="-122"/>
              </a:endParaRPr>
            </a:p>
            <a:p>
              <a:pPr marL="285750" indent="-285750" algn="just">
                <a:buFont typeface="Wingdings 2" panose="05020102010507070707" pitchFamily="18" charset="2"/>
                <a:buChar char="O"/>
              </a:pPr>
              <a:r>
                <a:rPr lang="zh-CN" altLang="en-US" b="1" dirty="0">
                  <a:solidFill>
                    <a:srgbClr val="FF0000"/>
                  </a:solidFill>
                  <a:latin typeface="黑体" panose="02010609060101010101" pitchFamily="49" charset="-122"/>
                  <a:ea typeface="黑体" panose="02010609060101010101" pitchFamily="49" charset="-122"/>
                </a:rPr>
                <a:t>相干信号源严重影响性能</a:t>
              </a:r>
              <a:endParaRPr lang="en-US" altLang="zh-CN" b="1" dirty="0">
                <a:solidFill>
                  <a:srgbClr val="FF0000"/>
                </a:solidFill>
                <a:latin typeface="黑体" panose="02010609060101010101" pitchFamily="49" charset="-122"/>
                <a:ea typeface="黑体" panose="02010609060101010101" pitchFamily="49" charset="-122"/>
              </a:endParaRPr>
            </a:p>
            <a:p>
              <a:pPr marL="285750" indent="-285750" algn="just">
                <a:buFont typeface="Wingdings 2" panose="05020102010507070707" pitchFamily="18" charset="2"/>
                <a:buChar char="O"/>
              </a:pPr>
              <a:r>
                <a:rPr lang="zh-CN" altLang="en-US" b="1" dirty="0">
                  <a:solidFill>
                    <a:srgbClr val="FF0000"/>
                  </a:solidFill>
                  <a:latin typeface="黑体" panose="02010609060101010101" pitchFamily="49" charset="-122"/>
                  <a:ea typeface="黑体" panose="02010609060101010101" pitchFamily="49" charset="-122"/>
                </a:rPr>
                <a:t>少样本时性能较差</a:t>
              </a:r>
              <a:endParaRPr lang="en-US" altLang="zh-CN" b="1" dirty="0">
                <a:solidFill>
                  <a:srgbClr val="FF0000"/>
                </a:solidFill>
                <a:latin typeface="黑体" panose="02010609060101010101" pitchFamily="49" charset="-122"/>
                <a:ea typeface="黑体" panose="02010609060101010101" pitchFamily="49" charset="-122"/>
              </a:endParaRPr>
            </a:p>
          </p:txBody>
        </p:sp>
        <p:sp>
          <p:nvSpPr>
            <p:cNvPr id="95" name="矩形 94"/>
            <p:cNvSpPr/>
            <p:nvPr/>
          </p:nvSpPr>
          <p:spPr>
            <a:xfrm>
              <a:off x="6961559" y="3359239"/>
              <a:ext cx="4966879" cy="636625"/>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 name="矩形 3"/>
          <p:cNvSpPr/>
          <p:nvPr/>
        </p:nvSpPr>
        <p:spPr>
          <a:xfrm>
            <a:off x="2377788" y="1316084"/>
            <a:ext cx="9745632" cy="230832"/>
          </a:xfrm>
          <a:prstGeom prst="rect">
            <a:avLst/>
          </a:prstGeom>
        </p:spPr>
        <p:txBody>
          <a:bodyPr wrap="square">
            <a:spAutoFit/>
          </a:bodyPr>
          <a:lstStyle/>
          <a:p>
            <a:r>
              <a:rPr lang="en-US" altLang="zh-CN" sz="900" b="1" dirty="0">
                <a:solidFill>
                  <a:srgbClr val="000000"/>
                </a:solidFill>
                <a:latin typeface="Times New Roman" panose="02020603050405020304" pitchFamily="18" charset="0"/>
              </a:rPr>
              <a:t>R. Roy and T. </a:t>
            </a:r>
            <a:r>
              <a:rPr lang="en-US" altLang="zh-CN" sz="900" b="1" dirty="0" err="1">
                <a:solidFill>
                  <a:srgbClr val="000000"/>
                </a:solidFill>
                <a:latin typeface="Times New Roman" panose="02020603050405020304" pitchFamily="18" charset="0"/>
              </a:rPr>
              <a:t>Kailath</a:t>
            </a:r>
            <a:r>
              <a:rPr lang="en-US" altLang="zh-CN" sz="900" b="1" dirty="0">
                <a:solidFill>
                  <a:srgbClr val="000000"/>
                </a:solidFill>
                <a:latin typeface="Times New Roman" panose="02020603050405020304" pitchFamily="18" charset="0"/>
              </a:rPr>
              <a:t>. “ESPRIT—Estimation of signal parameters via rotational invariance techniques”, IEEE Trans. </a:t>
            </a:r>
            <a:r>
              <a:rPr lang="en-US" altLang="zh-CN" sz="900" b="1" dirty="0" err="1">
                <a:solidFill>
                  <a:srgbClr val="000000"/>
                </a:solidFill>
                <a:latin typeface="Times New Roman" panose="02020603050405020304" pitchFamily="18" charset="0"/>
              </a:rPr>
              <a:t>Acoust</a:t>
            </a:r>
            <a:r>
              <a:rPr lang="en-US" altLang="zh-CN" sz="900" b="1" dirty="0">
                <a:solidFill>
                  <a:srgbClr val="000000"/>
                </a:solidFill>
                <a:latin typeface="Times New Roman" panose="02020603050405020304" pitchFamily="18" charset="0"/>
              </a:rPr>
              <a:t>. Speech Signal Process., vol. 37, no. 7, pp. 984-995, 1989.</a:t>
            </a:r>
            <a:endParaRPr lang="zh-CN" altLang="en-US" sz="900" b="1" dirty="0"/>
          </a:p>
        </p:txBody>
      </p:sp>
    </p:spTree>
    <p:extLst>
      <p:ext uri="{BB962C8B-B14F-4D97-AF65-F5344CB8AC3E}">
        <p14:creationId xmlns:p14="http://schemas.microsoft.com/office/powerpoint/2010/main" val="2547396727"/>
      </p:ext>
    </p:extLst>
  </p:cSld>
  <p:clrMapOvr>
    <a:masterClrMapping/>
  </p:clrMapOvr>
  <mc:AlternateContent xmlns:mc="http://schemas.openxmlformats.org/markup-compatibility/2006" xmlns:p14="http://schemas.microsoft.com/office/powerpoint/2010/main">
    <mc:Choice Requires="p14">
      <p:transition spd="slow" p14:dur="2000" advTm="976"/>
    </mc:Choice>
    <mc:Fallback xmlns="">
      <p:transition spd="slow" advTm="976"/>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763487" y="1142840"/>
            <a:ext cx="1571281" cy="400110"/>
          </a:xfrm>
          <a:prstGeom prst="rect">
            <a:avLst/>
          </a:prstGeom>
          <a:solidFill>
            <a:schemeClr val="bg2"/>
          </a:solid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RELAX</a:t>
            </a:r>
            <a:endParaRPr kumimoji="0" lang="zh-CN" altLang="en-US" sz="2000" b="1" i="0" u="none" strike="noStrike" kern="1200" cap="none" spc="0" normalizeH="0" baseline="3000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6" name="图片 5"/>
          <p:cNvPicPr>
            <a:picLocks noChangeAspect="1"/>
          </p:cNvPicPr>
          <p:nvPr/>
        </p:nvPicPr>
        <p:blipFill>
          <a:blip r:embed="rId3"/>
          <a:stretch>
            <a:fillRect/>
          </a:stretch>
        </p:blipFill>
        <p:spPr>
          <a:xfrm>
            <a:off x="6849695" y="1925985"/>
            <a:ext cx="2561496" cy="510989"/>
          </a:xfrm>
          <a:prstGeom prst="rect">
            <a:avLst/>
          </a:prstGeom>
        </p:spPr>
      </p:pic>
      <p:pic>
        <p:nvPicPr>
          <p:cNvPr id="7" name="图片 6"/>
          <p:cNvPicPr>
            <a:picLocks noChangeAspect="1"/>
          </p:cNvPicPr>
          <p:nvPr/>
        </p:nvPicPr>
        <p:blipFill>
          <a:blip r:embed="rId4"/>
          <a:stretch>
            <a:fillRect/>
          </a:stretch>
        </p:blipFill>
        <p:spPr>
          <a:xfrm>
            <a:off x="6743760" y="2574073"/>
            <a:ext cx="1939704" cy="724800"/>
          </a:xfrm>
          <a:prstGeom prst="rect">
            <a:avLst/>
          </a:prstGeom>
        </p:spPr>
      </p:pic>
      <p:sp>
        <p:nvSpPr>
          <p:cNvPr id="25" name="文本框 24"/>
          <p:cNvSpPr txBox="1"/>
          <p:nvPr/>
        </p:nvSpPr>
        <p:spPr>
          <a:xfrm>
            <a:off x="2581981" y="4860514"/>
            <a:ext cx="6815286" cy="1938992"/>
          </a:xfrm>
          <a:prstGeom prst="rect">
            <a:avLst/>
          </a:prstGeom>
          <a:noFill/>
          <a:ln w="19050">
            <a:solidFill>
              <a:schemeClr val="tx1"/>
            </a:solidFill>
            <a:prstDash val="sysDash"/>
          </a:ln>
        </p:spPr>
        <p:txBody>
          <a:bodyPr wrap="square" rtlCol="0">
            <a:spAutoFit/>
          </a:bodyPr>
          <a:lstStyle/>
          <a:p>
            <a:pPr marL="342900" indent="-342900">
              <a:lnSpc>
                <a:spcPct val="150000"/>
              </a:lnSpc>
              <a:buFont typeface="Wingdings" panose="05000000000000000000" pitchFamily="2" charset="2"/>
              <a:buChar char="ü"/>
              <a:defRPr/>
            </a:pPr>
            <a:r>
              <a:rPr kumimoji="0" lang="en-US" altLang="zh-CN" sz="1600" b="1" i="0" u="none" strike="noStrike" kern="1200" cap="none" spc="0" normalizeH="0" baseline="0" noProof="0" dirty="0">
                <a:ln>
                  <a:noFill/>
                </a:ln>
                <a:solidFill>
                  <a:schemeClr val="accent5"/>
                </a:solidFill>
                <a:effectLst/>
                <a:uLnTx/>
                <a:uFillTx/>
                <a:latin typeface="Times New Roman" panose="02020603050405020304" pitchFamily="18" charset="0"/>
                <a:ea typeface="黑体" panose="02010609060101010101" pitchFamily="49" charset="-122"/>
                <a:cs typeface="Times New Roman" panose="02020603050405020304" pitchFamily="18" charset="0"/>
              </a:rPr>
              <a:t>RELAX</a:t>
            </a:r>
            <a:r>
              <a:rPr kumimoji="0" lang="en-US" altLang="zh-CN" sz="1600" b="1" i="0" u="none" strike="noStrike" kern="1200" cap="none" spc="0" normalizeH="0" noProof="0" dirty="0">
                <a:ln>
                  <a:noFill/>
                </a:ln>
                <a:solidFill>
                  <a:schemeClr val="accent5"/>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0" lang="zh-CN" altLang="en-US" sz="1600" b="1" i="0" u="none" strike="noStrike" kern="1200" cap="none" spc="0" normalizeH="0" noProof="0" dirty="0">
                <a:ln>
                  <a:noFill/>
                </a:ln>
                <a:solidFill>
                  <a:schemeClr val="accent5"/>
                </a:solidFill>
                <a:effectLst/>
                <a:uLnTx/>
                <a:uFillTx/>
                <a:latin typeface="Times New Roman" panose="02020603050405020304" pitchFamily="18" charset="0"/>
                <a:ea typeface="黑体" panose="02010609060101010101" pitchFamily="49" charset="-122"/>
                <a:cs typeface="Times New Roman" panose="02020603050405020304" pitchFamily="18" charset="0"/>
              </a:rPr>
              <a:t>概念上，计算上都很简单，甚至不需要矩阵求逆，</a:t>
            </a:r>
            <a:r>
              <a:rPr lang="zh-CN" altLang="en-US" sz="1600" b="1" dirty="0">
                <a:solidFill>
                  <a:schemeClr val="accent5"/>
                </a:solidFill>
                <a:latin typeface="Times New Roman" panose="02020603050405020304" pitchFamily="18" charset="0"/>
                <a:ea typeface="黑体" panose="02010609060101010101" pitchFamily="49" charset="-122"/>
                <a:cs typeface="Times New Roman" panose="02020603050405020304" pitchFamily="18" charset="0"/>
              </a:rPr>
              <a:t>鲁棒性较好</a:t>
            </a:r>
            <a:endParaRPr kumimoji="0" lang="en-US" altLang="zh-CN" sz="1600" b="1" i="0" u="none" strike="noStrike" kern="1200" cap="none" spc="0" normalizeH="0" noProof="0" dirty="0">
              <a:ln>
                <a:noFill/>
              </a:ln>
              <a:solidFill>
                <a:schemeClr val="accent5"/>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342900" marR="0" lvl="0" indent="-342900"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lang="en-US" altLang="zh-CN" sz="1600" b="1" dirty="0">
                <a:solidFill>
                  <a:schemeClr val="accent5"/>
                </a:solidFill>
                <a:latin typeface="Times New Roman" panose="02020603050405020304" pitchFamily="18" charset="0"/>
                <a:ea typeface="黑体" panose="02010609060101010101" pitchFamily="49" charset="-122"/>
                <a:cs typeface="Times New Roman" panose="02020603050405020304" pitchFamily="18" charset="0"/>
              </a:rPr>
              <a:t>RELAX</a:t>
            </a:r>
            <a:r>
              <a:rPr lang="zh-CN" altLang="en-US" sz="1600" b="1" dirty="0">
                <a:solidFill>
                  <a:schemeClr val="accent5"/>
                </a:solidFill>
                <a:latin typeface="Times New Roman" panose="02020603050405020304" pitchFamily="18" charset="0"/>
                <a:ea typeface="黑体" panose="02010609060101010101" pitchFamily="49" charset="-122"/>
                <a:cs typeface="Times New Roman" panose="02020603050405020304" pitchFamily="18" charset="0"/>
              </a:rPr>
              <a:t>的迭代步骤可通过</a:t>
            </a:r>
            <a:r>
              <a:rPr lang="en-US" altLang="zh-CN" sz="1600" b="1" dirty="0">
                <a:solidFill>
                  <a:schemeClr val="accent5"/>
                </a:solidFill>
                <a:latin typeface="Times New Roman" panose="02020603050405020304" pitchFamily="18" charset="0"/>
                <a:ea typeface="黑体" panose="02010609060101010101" pitchFamily="49" charset="-122"/>
                <a:cs typeface="Times New Roman" panose="02020603050405020304" pitchFamily="18" charset="0"/>
              </a:rPr>
              <a:t>FFT</a:t>
            </a:r>
            <a:r>
              <a:rPr lang="zh-CN" altLang="en-US" sz="1600" b="1" dirty="0">
                <a:solidFill>
                  <a:schemeClr val="accent5"/>
                </a:solidFill>
                <a:latin typeface="Times New Roman" panose="02020603050405020304" pitchFamily="18" charset="0"/>
                <a:ea typeface="黑体" panose="02010609060101010101" pitchFamily="49" charset="-122"/>
                <a:cs typeface="Times New Roman" panose="02020603050405020304" pitchFamily="18" charset="0"/>
              </a:rPr>
              <a:t>快速计算</a:t>
            </a:r>
            <a:endParaRPr lang="en-US" altLang="zh-CN" sz="1600" b="1" dirty="0">
              <a:solidFill>
                <a:schemeClr val="accent5"/>
              </a:solidFill>
              <a:latin typeface="Times New Roman" panose="02020603050405020304" pitchFamily="18" charset="0"/>
              <a:ea typeface="黑体" panose="02010609060101010101" pitchFamily="49" charset="-122"/>
              <a:cs typeface="Times New Roman" panose="02020603050405020304" pitchFamily="18" charset="0"/>
            </a:endParaRPr>
          </a:p>
          <a:p>
            <a:pPr marL="342900" marR="0" lvl="0" indent="-342900"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0" lang="en-US" altLang="zh-CN" sz="1600" b="1" i="0" u="none" strike="noStrike" kern="1200" cap="none" spc="0" normalizeH="0" baseline="0" noProof="0" dirty="0">
                <a:ln>
                  <a:noFill/>
                </a:ln>
                <a:solidFill>
                  <a:schemeClr val="accent5"/>
                </a:solidFill>
                <a:effectLst/>
                <a:uLnTx/>
                <a:uFillTx/>
                <a:latin typeface="Times New Roman" panose="02020603050405020304" pitchFamily="18" charset="0"/>
                <a:ea typeface="黑体" panose="02010609060101010101" pitchFamily="49" charset="-122"/>
                <a:cs typeface="Times New Roman" panose="02020603050405020304" pitchFamily="18" charset="0"/>
              </a:rPr>
              <a:t>RELAX</a:t>
            </a:r>
            <a:r>
              <a:rPr kumimoji="0" lang="zh-CN" altLang="en-US" sz="1600" b="1" i="0" u="none" strike="noStrike" kern="1200" cap="none" spc="0" normalizeH="0" baseline="0" noProof="0" dirty="0">
                <a:ln>
                  <a:noFill/>
                </a:ln>
                <a:solidFill>
                  <a:schemeClr val="accent5"/>
                </a:solidFill>
                <a:effectLst/>
                <a:uLnTx/>
                <a:uFillTx/>
                <a:latin typeface="Times New Roman" panose="02020603050405020304" pitchFamily="18" charset="0"/>
                <a:ea typeface="黑体" panose="02010609060101010101" pitchFamily="49" charset="-122"/>
                <a:cs typeface="Times New Roman" panose="02020603050405020304" pitchFamily="18" charset="0"/>
              </a:rPr>
              <a:t>可结合</a:t>
            </a:r>
            <a:r>
              <a:rPr kumimoji="0" lang="en-US" altLang="zh-CN" sz="1600" b="1" i="0" u="none" strike="noStrike" kern="1200" cap="none" spc="0" normalizeH="0" baseline="0" noProof="0" dirty="0">
                <a:ln>
                  <a:noFill/>
                </a:ln>
                <a:solidFill>
                  <a:schemeClr val="accent5"/>
                </a:solidFill>
                <a:effectLst/>
                <a:uLnTx/>
                <a:uFillTx/>
                <a:latin typeface="Times New Roman" panose="02020603050405020304" pitchFamily="18" charset="0"/>
                <a:ea typeface="黑体" panose="02010609060101010101" pitchFamily="49" charset="-122"/>
                <a:cs typeface="Times New Roman" panose="02020603050405020304" pitchFamily="18" charset="0"/>
              </a:rPr>
              <a:t>BIC</a:t>
            </a:r>
            <a:r>
              <a:rPr lang="zh-CN" altLang="en-US" sz="1600" b="1" noProof="0" dirty="0">
                <a:solidFill>
                  <a:schemeClr val="accent5"/>
                </a:solidFill>
                <a:latin typeface="Times New Roman" panose="02020603050405020304" pitchFamily="18" charset="0"/>
                <a:ea typeface="黑体" panose="02010609060101010101" pitchFamily="49" charset="-122"/>
                <a:cs typeface="Times New Roman" panose="02020603050405020304" pitchFamily="18" charset="0"/>
              </a:rPr>
              <a:t>估计信号源个数</a:t>
            </a:r>
            <a:endParaRPr lang="en-US" altLang="zh-CN" sz="1600" b="1" noProof="0" dirty="0">
              <a:solidFill>
                <a:schemeClr val="accent5"/>
              </a:solidFill>
              <a:latin typeface="Times New Roman" panose="02020603050405020304" pitchFamily="18" charset="0"/>
              <a:ea typeface="黑体" panose="02010609060101010101" pitchFamily="49" charset="-122"/>
              <a:cs typeface="Times New Roman" panose="02020603050405020304" pitchFamily="18" charset="0"/>
            </a:endParaRPr>
          </a:p>
          <a:p>
            <a:pPr marL="342900" marR="0" lvl="0" indent="-342900" defTabSz="914400" rtl="0" eaLnBrk="1" fontAlgn="auto" latinLnBrk="0" hangingPunct="1">
              <a:lnSpc>
                <a:spcPct val="150000"/>
              </a:lnSpc>
              <a:spcBef>
                <a:spcPts val="0"/>
              </a:spcBef>
              <a:spcAft>
                <a:spcPts val="0"/>
              </a:spcAft>
              <a:buClrTx/>
              <a:buSzTx/>
              <a:buFont typeface="Wingdings" panose="05000000000000000000" pitchFamily="2" charset="2"/>
              <a:buChar char="û"/>
              <a:tabLst/>
              <a:defRPr/>
            </a:pPr>
            <a:r>
              <a:rPr kumimoji="0" lang="zh-CN" altLang="en-US" sz="1600" b="1" i="0" u="none" strike="noStrike" kern="1200" cap="none" spc="0" normalizeH="0" baseline="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信号个数多时，循环次数多，计算量大</a:t>
            </a:r>
            <a:endParaRPr kumimoji="0" lang="en-US" altLang="zh-CN" sz="1600" b="1" i="0" u="none" strike="noStrike" kern="1200" cap="none" spc="0" normalizeH="0" baseline="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342900" marR="0" lvl="0" indent="-342900" defTabSz="914400" rtl="0" eaLnBrk="1" fontAlgn="auto" latinLnBrk="0" hangingPunct="1">
              <a:lnSpc>
                <a:spcPct val="150000"/>
              </a:lnSpc>
              <a:spcBef>
                <a:spcPts val="0"/>
              </a:spcBef>
              <a:spcAft>
                <a:spcPts val="0"/>
              </a:spcAft>
              <a:buClrTx/>
              <a:buSzTx/>
              <a:buFont typeface="Wingdings" panose="05000000000000000000" pitchFamily="2" charset="2"/>
              <a:buChar char="û"/>
              <a:tabLst/>
              <a:defRPr/>
            </a:pPr>
            <a:r>
              <a:rPr lang="zh-CN" altLang="en-US" sz="1600" b="1" noProof="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分辨率大约比</a:t>
            </a:r>
            <a:r>
              <a:rPr lang="en-US" altLang="zh-CN" sz="1600" b="1" noProof="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DAS</a:t>
            </a:r>
            <a:r>
              <a:rPr lang="zh-CN" altLang="en-US" sz="1600" b="1" noProof="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提高一倍</a:t>
            </a:r>
            <a:endParaRPr kumimoji="0" lang="zh-CN" altLang="en-US" sz="1600" b="1"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8" name="文本框 27"/>
          <p:cNvSpPr txBox="1"/>
          <p:nvPr/>
        </p:nvSpPr>
        <p:spPr>
          <a:xfrm>
            <a:off x="1106541" y="1568700"/>
            <a:ext cx="4721629" cy="646331"/>
          </a:xfrm>
          <a:prstGeom prst="rect">
            <a:avLst/>
          </a:prstGeom>
          <a:noFill/>
        </p:spPr>
        <p:txBody>
          <a:bodyPr wrap="square" rtlCol="0">
            <a:spAutoFit/>
          </a:bodyPr>
          <a:lstStyle/>
          <a:p>
            <a:pPr marL="285750" lvl="0" indent="-285750">
              <a:buFont typeface="Arial" panose="020B0604020202020204" pitchFamily="34" charset="0"/>
              <a:buChar char="•"/>
              <a:defRPr/>
            </a:pPr>
            <a:r>
              <a:rPr lang="zh-CN" altLang="en-US" b="1"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非线性最小二乘拟合</a:t>
            </a:r>
            <a:endParaRPr lang="en-US" altLang="zh-CN" b="1" dirty="0">
              <a:solidFill>
                <a:prstClr val="black"/>
              </a:solidFill>
              <a:latin typeface="Times New Roman" panose="02020603050405020304" pitchFamily="18" charset="0"/>
              <a:ea typeface="黑体" panose="02010609060101010101" pitchFamily="49" charset="-122"/>
              <a:cs typeface="Times New Roman" panose="02020603050405020304" pitchFamily="18" charset="0"/>
            </a:endParaRPr>
          </a:p>
          <a:p>
            <a:pPr lvl="0">
              <a:defRPr/>
            </a:pPr>
            <a:r>
              <a:rPr lang="zh-CN" altLang="en-US" b="1"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（白高斯噪声假设下，等价于</a:t>
            </a:r>
            <a:r>
              <a:rPr lang="en-US" altLang="zh-CN" b="1"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DML</a:t>
            </a:r>
            <a:r>
              <a:rPr lang="zh-CN" altLang="en-US" b="1"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a:t>
            </a:r>
            <a:endParaRPr kumimoji="0" lang="zh-CN" altLang="en-US"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29" name="图片 28"/>
          <p:cNvPicPr>
            <a:picLocks noChangeAspect="1"/>
          </p:cNvPicPr>
          <p:nvPr/>
        </p:nvPicPr>
        <p:blipFill>
          <a:blip r:embed="rId5"/>
          <a:stretch>
            <a:fillRect/>
          </a:stretch>
        </p:blipFill>
        <p:spPr>
          <a:xfrm>
            <a:off x="1709878" y="2350037"/>
            <a:ext cx="3180029" cy="512219"/>
          </a:xfrm>
          <a:prstGeom prst="rect">
            <a:avLst/>
          </a:prstGeom>
        </p:spPr>
      </p:pic>
      <p:pic>
        <p:nvPicPr>
          <p:cNvPr id="30" name="图片 29"/>
          <p:cNvPicPr>
            <a:picLocks noChangeAspect="1"/>
          </p:cNvPicPr>
          <p:nvPr/>
        </p:nvPicPr>
        <p:blipFill>
          <a:blip r:embed="rId6"/>
          <a:stretch>
            <a:fillRect/>
          </a:stretch>
        </p:blipFill>
        <p:spPr>
          <a:xfrm>
            <a:off x="1847940" y="4178936"/>
            <a:ext cx="2848157" cy="604883"/>
          </a:xfrm>
          <a:prstGeom prst="rect">
            <a:avLst/>
          </a:prstGeom>
        </p:spPr>
      </p:pic>
      <p:sp>
        <p:nvSpPr>
          <p:cNvPr id="32" name="文本框 31"/>
          <p:cNvSpPr txBox="1"/>
          <p:nvPr/>
        </p:nvSpPr>
        <p:spPr>
          <a:xfrm>
            <a:off x="6299087" y="1538848"/>
            <a:ext cx="3304854" cy="369332"/>
          </a:xfrm>
          <a:prstGeom prst="rect">
            <a:avLst/>
          </a:prstGeom>
          <a:noFill/>
        </p:spPr>
        <p:txBody>
          <a:bodyPr wrap="square" rtlCol="0">
            <a:spAutoFit/>
          </a:bodyPr>
          <a:lstStyle/>
          <a:p>
            <a:pPr marL="285750" indent="-285750">
              <a:buFont typeface="Arial" panose="020B0604020202020204" pitchFamily="34" charset="0"/>
              <a:buChar char="•"/>
              <a:defRPr/>
            </a:pPr>
            <a:r>
              <a:rPr lang="zh-CN" altLang="en-US" b="1"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第</a:t>
            </a:r>
            <a:r>
              <a:rPr lang="en-US" altLang="zh-CN" b="1"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k </a:t>
            </a:r>
            <a:r>
              <a:rPr lang="zh-CN" altLang="en-US" b="1"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个信号源参数解析式：</a:t>
            </a:r>
          </a:p>
        </p:txBody>
      </p:sp>
      <p:pic>
        <p:nvPicPr>
          <p:cNvPr id="34" name="图片 33"/>
          <p:cNvPicPr>
            <a:picLocks noChangeAspect="1"/>
          </p:cNvPicPr>
          <p:nvPr/>
        </p:nvPicPr>
        <p:blipFill>
          <a:blip r:embed="rId7"/>
          <a:stretch>
            <a:fillRect/>
          </a:stretch>
        </p:blipFill>
        <p:spPr>
          <a:xfrm>
            <a:off x="1573379" y="3384471"/>
            <a:ext cx="3742985" cy="597525"/>
          </a:xfrm>
          <a:prstGeom prst="rect">
            <a:avLst/>
          </a:prstGeom>
        </p:spPr>
      </p:pic>
      <p:cxnSp>
        <p:nvCxnSpPr>
          <p:cNvPr id="9" name="直接箭头连接符 8"/>
          <p:cNvCxnSpPr/>
          <p:nvPr/>
        </p:nvCxnSpPr>
        <p:spPr>
          <a:xfrm flipH="1">
            <a:off x="3449748" y="4014686"/>
            <a:ext cx="152400" cy="112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3620272" y="3900585"/>
            <a:ext cx="995540" cy="276999"/>
          </a:xfrm>
          <a:prstGeom prst="rect">
            <a:avLst/>
          </a:prstGeom>
          <a:noFill/>
          <a:ln>
            <a:solidFill>
              <a:schemeClr val="accent5"/>
            </a:solidFill>
          </a:ln>
        </p:spPr>
        <p:txBody>
          <a:bodyPr wrap="square" rtlCol="0">
            <a:spAutoFit/>
          </a:bodyPr>
          <a:lstStyle/>
          <a:p>
            <a:r>
              <a:rPr lang="zh-CN" altLang="en-US" sz="1200" b="1" dirty="0">
                <a:latin typeface="黑体" panose="02010609060101010101" pitchFamily="49" charset="-122"/>
                <a:ea typeface="黑体" panose="02010609060101010101" pitchFamily="49" charset="-122"/>
              </a:rPr>
              <a:t>信号源个数</a:t>
            </a:r>
          </a:p>
        </p:txBody>
      </p:sp>
      <p:sp>
        <p:nvSpPr>
          <p:cNvPr id="39" name="文本框 38"/>
          <p:cNvSpPr txBox="1"/>
          <p:nvPr/>
        </p:nvSpPr>
        <p:spPr>
          <a:xfrm>
            <a:off x="1237718" y="3011152"/>
            <a:ext cx="4721629" cy="677108"/>
          </a:xfrm>
          <a:prstGeom prst="rect">
            <a:avLst/>
          </a:prstGeom>
          <a:noFill/>
        </p:spPr>
        <p:txBody>
          <a:bodyPr wrap="square" rtlCol="0">
            <a:spAutoFit/>
          </a:bodyPr>
          <a:lstStyle/>
          <a:p>
            <a:pPr marL="285750" indent="-285750">
              <a:buFont typeface="Arial" panose="020B0604020202020204" pitchFamily="34" charset="0"/>
              <a:buChar char="•"/>
              <a:defRPr/>
            </a:pPr>
            <a:r>
              <a:rPr lang="zh-CN" altLang="en-US" b="1"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估计第</a:t>
            </a:r>
            <a:r>
              <a:rPr lang="en-US" altLang="zh-CN" b="1"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k </a:t>
            </a:r>
            <a:r>
              <a:rPr lang="zh-CN" altLang="en-US" b="1"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个信号源目标方程：</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zh-CN" altLang="en-US" sz="20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p:txBody>
      </p:sp>
      <p:grpSp>
        <p:nvGrpSpPr>
          <p:cNvPr id="42" name="组合 41"/>
          <p:cNvGrpSpPr/>
          <p:nvPr/>
        </p:nvGrpSpPr>
        <p:grpSpPr>
          <a:xfrm>
            <a:off x="6291718" y="3927786"/>
            <a:ext cx="5613785" cy="725239"/>
            <a:chOff x="1805940" y="5755189"/>
            <a:chExt cx="5613785" cy="725239"/>
          </a:xfrm>
        </p:grpSpPr>
        <p:grpSp>
          <p:nvGrpSpPr>
            <p:cNvPr id="36" name="组合 35"/>
            <p:cNvGrpSpPr/>
            <p:nvPr/>
          </p:nvGrpSpPr>
          <p:grpSpPr>
            <a:xfrm>
              <a:off x="1805940" y="5755189"/>
              <a:ext cx="5553582" cy="725239"/>
              <a:chOff x="1805940" y="5755189"/>
              <a:chExt cx="5553582" cy="725239"/>
            </a:xfrm>
          </p:grpSpPr>
          <p:sp>
            <p:nvSpPr>
              <p:cNvPr id="12" name="文本框 11"/>
              <p:cNvSpPr txBox="1"/>
              <p:nvPr/>
            </p:nvSpPr>
            <p:spPr>
              <a:xfrm>
                <a:off x="1805940" y="6172651"/>
                <a:ext cx="1821180" cy="307777"/>
              </a:xfrm>
              <a:prstGeom prst="rect">
                <a:avLst/>
              </a:prstGeom>
              <a:noFill/>
            </p:spPr>
            <p:txBody>
              <a:bodyPr wrap="square" rtlCol="0">
                <a:spAutoFit/>
              </a:bodyPr>
              <a:lstStyle/>
              <a:p>
                <a:r>
                  <a:rPr lang="zh-CN" altLang="en-US" sz="1400" b="1" dirty="0">
                    <a:latin typeface="黑体" panose="02010609060101010101" pitchFamily="49" charset="-122"/>
                    <a:ea typeface="黑体" panose="02010609060101010101" pitchFamily="49" charset="-122"/>
                  </a:rPr>
                  <a:t>估计第一个信号</a:t>
                </a:r>
              </a:p>
            </p:txBody>
          </p:sp>
          <p:sp>
            <p:nvSpPr>
              <p:cNvPr id="23" name="文本框 22"/>
              <p:cNvSpPr txBox="1"/>
              <p:nvPr/>
            </p:nvSpPr>
            <p:spPr>
              <a:xfrm>
                <a:off x="3717162" y="6160038"/>
                <a:ext cx="1821180" cy="307777"/>
              </a:xfrm>
              <a:prstGeom prst="rect">
                <a:avLst/>
              </a:prstGeom>
              <a:noFill/>
            </p:spPr>
            <p:txBody>
              <a:bodyPr wrap="square" rtlCol="0">
                <a:spAutoFit/>
              </a:bodyPr>
              <a:lstStyle/>
              <a:p>
                <a:r>
                  <a:rPr lang="zh-CN" altLang="en-US" sz="1400" b="1" dirty="0">
                    <a:latin typeface="黑体" panose="02010609060101010101" pitchFamily="49" charset="-122"/>
                    <a:ea typeface="黑体" panose="02010609060101010101" pitchFamily="49" charset="-122"/>
                  </a:rPr>
                  <a:t>估计第二个信号</a:t>
                </a:r>
              </a:p>
            </p:txBody>
          </p:sp>
          <p:sp>
            <p:nvSpPr>
              <p:cNvPr id="24" name="文本框 23"/>
              <p:cNvSpPr txBox="1"/>
              <p:nvPr/>
            </p:nvSpPr>
            <p:spPr>
              <a:xfrm>
                <a:off x="5538342" y="6172651"/>
                <a:ext cx="1821180" cy="307777"/>
              </a:xfrm>
              <a:prstGeom prst="rect">
                <a:avLst/>
              </a:prstGeom>
              <a:noFill/>
            </p:spPr>
            <p:txBody>
              <a:bodyPr wrap="square" rtlCol="0">
                <a:spAutoFit/>
              </a:bodyPr>
              <a:lstStyle/>
              <a:p>
                <a:r>
                  <a:rPr lang="zh-CN" altLang="en-US" sz="1400" b="1" dirty="0">
                    <a:latin typeface="黑体" panose="02010609060101010101" pitchFamily="49" charset="-122"/>
                    <a:ea typeface="黑体" panose="02010609060101010101" pitchFamily="49" charset="-122"/>
                  </a:rPr>
                  <a:t>估计第三个信号</a:t>
                </a:r>
              </a:p>
            </p:txBody>
          </p:sp>
          <p:sp>
            <p:nvSpPr>
              <p:cNvPr id="20" name="右箭头 19"/>
              <p:cNvSpPr/>
              <p:nvPr/>
            </p:nvSpPr>
            <p:spPr>
              <a:xfrm>
                <a:off x="3290200" y="6265518"/>
                <a:ext cx="316230" cy="1295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右箭头 34"/>
              <p:cNvSpPr/>
              <p:nvPr/>
            </p:nvSpPr>
            <p:spPr>
              <a:xfrm>
                <a:off x="5164215" y="6261769"/>
                <a:ext cx="316230" cy="1295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下弧形箭头 21"/>
              <p:cNvSpPr/>
              <p:nvPr/>
            </p:nvSpPr>
            <p:spPr>
              <a:xfrm rot="10800000">
                <a:off x="2861009" y="5997180"/>
                <a:ext cx="1336677" cy="225241"/>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下弧形箭头 37"/>
              <p:cNvSpPr/>
              <p:nvPr/>
            </p:nvSpPr>
            <p:spPr>
              <a:xfrm rot="10800000">
                <a:off x="2439746" y="5755189"/>
                <a:ext cx="3785269" cy="46881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41" name="右箭头 40"/>
            <p:cNvSpPr/>
            <p:nvPr/>
          </p:nvSpPr>
          <p:spPr>
            <a:xfrm>
              <a:off x="6985395" y="6295371"/>
              <a:ext cx="316230" cy="1295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6911688" y="5950633"/>
              <a:ext cx="508037" cy="461665"/>
            </a:xfrm>
            <a:prstGeom prst="rect">
              <a:avLst/>
            </a:prstGeom>
            <a:noFill/>
          </p:spPr>
          <p:txBody>
            <a:bodyPr wrap="square" rtlCol="0">
              <a:spAutoFit/>
            </a:bodyPr>
            <a:lstStyle/>
            <a:p>
              <a:r>
                <a:rPr lang="en-US" altLang="zh-CN" sz="2400" b="1" dirty="0"/>
                <a:t>…</a:t>
              </a:r>
              <a:endParaRPr lang="zh-CN" altLang="en-US" sz="2400" b="1" dirty="0"/>
            </a:p>
          </p:txBody>
        </p:sp>
      </p:grpSp>
      <p:sp>
        <p:nvSpPr>
          <p:cNvPr id="44" name="文本框 43"/>
          <p:cNvSpPr txBox="1"/>
          <p:nvPr/>
        </p:nvSpPr>
        <p:spPr>
          <a:xfrm>
            <a:off x="6291718" y="3435973"/>
            <a:ext cx="2945677" cy="369332"/>
          </a:xfrm>
          <a:prstGeom prst="rect">
            <a:avLst/>
          </a:prstGeom>
          <a:noFill/>
        </p:spPr>
        <p:txBody>
          <a:bodyPr wrap="square" rtlCol="0">
            <a:spAutoFit/>
          </a:bodyPr>
          <a:lstStyle/>
          <a:p>
            <a:pPr marL="285750" indent="-285750">
              <a:buFont typeface="Arial" panose="020B0604020202020204" pitchFamily="34" charset="0"/>
              <a:buChar char="•"/>
              <a:defRPr/>
            </a:pPr>
            <a:r>
              <a:rPr lang="en-US" altLang="zh-CN" b="1"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RELAX</a:t>
            </a:r>
            <a:r>
              <a:rPr lang="zh-CN" altLang="en-US" b="1"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循环求解过程：</a:t>
            </a:r>
          </a:p>
        </p:txBody>
      </p:sp>
      <p:sp>
        <p:nvSpPr>
          <p:cNvPr id="47" name="矩形 46"/>
          <p:cNvSpPr/>
          <p:nvPr/>
        </p:nvSpPr>
        <p:spPr>
          <a:xfrm>
            <a:off x="9759217" y="1996813"/>
            <a:ext cx="620683" cy="369332"/>
          </a:xfrm>
          <a:prstGeom prst="rect">
            <a:avLst/>
          </a:prstGeom>
          <a:ln>
            <a:solidFill>
              <a:schemeClr val="accent5"/>
            </a:solidFill>
          </a:ln>
        </p:spPr>
        <p:txBody>
          <a:bodyPr wrap="none">
            <a:spAutoFit/>
          </a:bodyPr>
          <a:lstStyle/>
          <a:p>
            <a:r>
              <a:rPr lang="en-US" altLang="zh-CN" b="1" dirty="0">
                <a:latin typeface="Times New Roman" panose="02020603050405020304" pitchFamily="18" charset="0"/>
                <a:ea typeface="黑体" panose="02010609060101010101" pitchFamily="49" charset="-122"/>
                <a:cs typeface="Times New Roman" panose="02020603050405020304" pitchFamily="18" charset="0"/>
              </a:rPr>
              <a:t>FFT</a:t>
            </a:r>
            <a:endParaRPr lang="zh-CN" altLang="en-US" b="1" dirty="0"/>
          </a:p>
        </p:txBody>
      </p:sp>
      <p:cxnSp>
        <p:nvCxnSpPr>
          <p:cNvPr id="49" name="直接箭头连接符 48"/>
          <p:cNvCxnSpPr/>
          <p:nvPr/>
        </p:nvCxnSpPr>
        <p:spPr>
          <a:xfrm flipH="1">
            <a:off x="9397267" y="2179574"/>
            <a:ext cx="361950" cy="1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2755398" y="1124302"/>
            <a:ext cx="9182778" cy="323165"/>
          </a:xfrm>
          <a:prstGeom prst="rect">
            <a:avLst/>
          </a:prstGeom>
        </p:spPr>
        <p:txBody>
          <a:bodyPr wrap="square">
            <a:spAutoFit/>
          </a:bodyPr>
          <a:lstStyle/>
          <a:p>
            <a:pPr>
              <a:lnSpc>
                <a:spcPct val="150000"/>
              </a:lnSpc>
            </a:pPr>
            <a:r>
              <a:rPr lang="en-US" altLang="zh-CN" sz="1000" b="1" dirty="0">
                <a:solidFill>
                  <a:srgbClr val="FF0000"/>
                </a:solidFill>
                <a:latin typeface="Times New Roman" panose="02020603050405020304" pitchFamily="18" charset="0"/>
                <a:cs typeface="Times New Roman" panose="02020603050405020304" pitchFamily="18" charset="0"/>
              </a:rPr>
              <a:t>Jian Li </a:t>
            </a:r>
            <a:r>
              <a:rPr lang="en-US" altLang="zh-CN" sz="1000" b="1" dirty="0">
                <a:latin typeface="Times New Roman" panose="02020603050405020304" pitchFamily="18" charset="0"/>
                <a:cs typeface="Times New Roman" panose="02020603050405020304" pitchFamily="18" charset="0"/>
              </a:rPr>
              <a:t>and </a:t>
            </a:r>
            <a:r>
              <a:rPr lang="en-US" altLang="zh-CN" sz="1000" b="1" dirty="0" err="1">
                <a:latin typeface="Times New Roman" panose="02020603050405020304" pitchFamily="18" charset="0"/>
                <a:cs typeface="Times New Roman" panose="02020603050405020304" pitchFamily="18" charset="0"/>
              </a:rPr>
              <a:t>Petre</a:t>
            </a:r>
            <a:r>
              <a:rPr lang="en-US" altLang="zh-CN" sz="1000" b="1" dirty="0">
                <a:latin typeface="Times New Roman" panose="02020603050405020304" pitchFamily="18" charset="0"/>
                <a:cs typeface="Times New Roman" panose="02020603050405020304" pitchFamily="18" charset="0"/>
              </a:rPr>
              <a:t> </a:t>
            </a:r>
            <a:r>
              <a:rPr lang="en-US" altLang="zh-CN" sz="1000" b="1" dirty="0" err="1">
                <a:latin typeface="Times New Roman" panose="02020603050405020304" pitchFamily="18" charset="0"/>
                <a:cs typeface="Times New Roman" panose="02020603050405020304" pitchFamily="18" charset="0"/>
              </a:rPr>
              <a:t>Stoica</a:t>
            </a:r>
            <a:r>
              <a:rPr lang="en-US" altLang="zh-CN" sz="1000" b="1" dirty="0">
                <a:latin typeface="Times New Roman" panose="02020603050405020304" pitchFamily="18" charset="0"/>
                <a:cs typeface="Times New Roman" panose="02020603050405020304" pitchFamily="18" charset="0"/>
              </a:rPr>
              <a:t>, "Efficient mixed-spectrum estimation with applications to target feature extraction", IEEE Trans. Signal Process., vol. 44, pp. 281-295, 1996.</a:t>
            </a:r>
          </a:p>
        </p:txBody>
      </p:sp>
    </p:spTree>
    <p:extLst>
      <p:ext uri="{BB962C8B-B14F-4D97-AF65-F5344CB8AC3E}">
        <p14:creationId xmlns:p14="http://schemas.microsoft.com/office/powerpoint/2010/main" val="1601566188"/>
      </p:ext>
    </p:extLst>
  </p:cSld>
  <p:clrMapOvr>
    <a:masterClrMapping/>
  </p:clrMapOvr>
  <mc:AlternateContent xmlns:mc="http://schemas.openxmlformats.org/markup-compatibility/2006" xmlns:p14="http://schemas.microsoft.com/office/powerpoint/2010/main">
    <mc:Choice Requires="p14">
      <p:transition spd="slow" p14:dur="2000" advTm="976"/>
    </mc:Choice>
    <mc:Fallback xmlns="">
      <p:transition spd="slow" advTm="976"/>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000" b="-1000"/>
          </a:stretch>
        </a:blipFill>
        <a:effectLst/>
      </p:bgPr>
    </p:bg>
    <p:spTree>
      <p:nvGrpSpPr>
        <p:cNvPr id="1" name=""/>
        <p:cNvGrpSpPr/>
        <p:nvPr/>
      </p:nvGrpSpPr>
      <p:grpSpPr>
        <a:xfrm>
          <a:off x="0" y="0"/>
          <a:ext cx="0" cy="0"/>
          <a:chOff x="0" y="0"/>
          <a:chExt cx="0" cy="0"/>
        </a:xfrm>
      </p:grpSpPr>
      <p:sp>
        <p:nvSpPr>
          <p:cNvPr id="13" name="文本框 12"/>
          <p:cNvSpPr txBox="1"/>
          <p:nvPr/>
        </p:nvSpPr>
        <p:spPr>
          <a:xfrm>
            <a:off x="7702166" y="2472971"/>
            <a:ext cx="3591560" cy="3250258"/>
          </a:xfrm>
          <a:prstGeom prst="rect">
            <a:avLst/>
          </a:prstGeom>
          <a:noFill/>
          <a:ln w="19050">
            <a:solidFill>
              <a:schemeClr val="tx1"/>
            </a:solidFill>
            <a:prstDash val="sysDash"/>
          </a:ln>
        </p:spPr>
        <p:txBody>
          <a:bodyPr wrap="square" rtlCol="0">
            <a:spAutoFit/>
          </a:bodyPr>
          <a:lstStyle/>
          <a:p>
            <a:endParaRPr lang="zh-CN" altLang="en-US" dirty="0"/>
          </a:p>
        </p:txBody>
      </p:sp>
      <p:sp>
        <p:nvSpPr>
          <p:cNvPr id="6" name="文本框 5"/>
          <p:cNvSpPr txBox="1"/>
          <p:nvPr/>
        </p:nvSpPr>
        <p:spPr>
          <a:xfrm>
            <a:off x="1714500" y="1112521"/>
            <a:ext cx="8595360" cy="584775"/>
          </a:xfrm>
          <a:prstGeom prst="rect">
            <a:avLst/>
          </a:prstGeom>
          <a:noFill/>
        </p:spPr>
        <p:txBody>
          <a:bodyPr wrap="square" rtlCol="0">
            <a:spAutoFit/>
          </a:bodyPr>
          <a:lstStyle/>
          <a:p>
            <a:pPr algn="ctr"/>
            <a:r>
              <a:rPr lang="zh-CN" altLang="en-US" sz="32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基于稀疏表示的算法</a:t>
            </a:r>
          </a:p>
        </p:txBody>
      </p:sp>
      <p:sp>
        <p:nvSpPr>
          <p:cNvPr id="2" name="文本框 1"/>
          <p:cNvSpPr txBox="1"/>
          <p:nvPr/>
        </p:nvSpPr>
        <p:spPr>
          <a:xfrm>
            <a:off x="589277" y="1617182"/>
            <a:ext cx="3480699" cy="400110"/>
          </a:xfrm>
          <a:prstGeom prst="rect">
            <a:avLst/>
          </a:prstGeom>
          <a:solidFill>
            <a:schemeClr val="bg2"/>
          </a:solidFill>
        </p:spPr>
        <p:txBody>
          <a:bodyPr wrap="square" rtlCol="0">
            <a:spAutoFit/>
          </a:bodyPr>
          <a:lstStyle/>
          <a:p>
            <a:pPr marL="342900" indent="-342900">
              <a:buFont typeface="Wingdings" panose="05000000000000000000" pitchFamily="2" charset="2"/>
              <a:buChar char="Ø"/>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DOA</a:t>
            </a:r>
            <a:r>
              <a:rPr lang="zh-CN" altLang="en-US" sz="2000" b="1" dirty="0">
                <a:latin typeface="黑体" panose="02010609060101010101" pitchFamily="49" charset="-122"/>
                <a:ea typeface="黑体" panose="02010609060101010101" pitchFamily="49" charset="-122"/>
              </a:rPr>
              <a:t>估计问题的稀疏表示</a:t>
            </a:r>
          </a:p>
        </p:txBody>
      </p:sp>
      <p:sp>
        <p:nvSpPr>
          <p:cNvPr id="7" name="文本框 6"/>
          <p:cNvSpPr txBox="1"/>
          <p:nvPr/>
        </p:nvSpPr>
        <p:spPr>
          <a:xfrm>
            <a:off x="992373" y="2242730"/>
            <a:ext cx="2746035"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dirty="0">
                <a:latin typeface="黑体" panose="02010609060101010101" pitchFamily="49" charset="-122"/>
                <a:ea typeface="黑体" panose="02010609060101010101" pitchFamily="49" charset="-122"/>
              </a:rPr>
              <a:t>稀疏信号模型（半参）</a:t>
            </a:r>
          </a:p>
        </p:txBody>
      </p:sp>
      <p:pic>
        <p:nvPicPr>
          <p:cNvPr id="10" name="图片 9"/>
          <p:cNvPicPr>
            <a:picLocks noChangeAspect="1"/>
          </p:cNvPicPr>
          <p:nvPr/>
        </p:nvPicPr>
        <p:blipFill>
          <a:blip r:embed="rId4"/>
          <a:stretch>
            <a:fillRect/>
          </a:stretch>
        </p:blipFill>
        <p:spPr>
          <a:xfrm>
            <a:off x="2555769" y="3711497"/>
            <a:ext cx="1637532" cy="348246"/>
          </a:xfrm>
          <a:prstGeom prst="rect">
            <a:avLst/>
          </a:prstGeom>
        </p:spPr>
      </p:pic>
      <p:pic>
        <p:nvPicPr>
          <p:cNvPr id="23" name="图片 22"/>
          <p:cNvPicPr>
            <a:picLocks noChangeAspect="1"/>
          </p:cNvPicPr>
          <p:nvPr/>
        </p:nvPicPr>
        <p:blipFill>
          <a:blip r:embed="rId5"/>
          <a:stretch>
            <a:fillRect/>
          </a:stretch>
        </p:blipFill>
        <p:spPr>
          <a:xfrm>
            <a:off x="1769062" y="5309267"/>
            <a:ext cx="2155942" cy="754905"/>
          </a:xfrm>
          <a:prstGeom prst="rect">
            <a:avLst/>
          </a:prstGeom>
        </p:spPr>
      </p:pic>
      <p:sp>
        <p:nvSpPr>
          <p:cNvPr id="24" name="文本框 23"/>
          <p:cNvSpPr txBox="1"/>
          <p:nvPr/>
        </p:nvSpPr>
        <p:spPr>
          <a:xfrm>
            <a:off x="1234353" y="4825449"/>
            <a:ext cx="3269434" cy="338554"/>
          </a:xfrm>
          <a:prstGeom prst="rect">
            <a:avLst/>
          </a:prstGeom>
          <a:noFill/>
        </p:spPr>
        <p:txBody>
          <a:bodyPr wrap="square" rtlCol="0">
            <a:spAutoFit/>
          </a:bodyPr>
          <a:lstStyle/>
          <a:p>
            <a:pPr marL="285750" indent="-285750">
              <a:buFont typeface="Arial" panose="020B0604020202020204" pitchFamily="34" charset="0"/>
              <a:buChar char="•"/>
            </a:pPr>
            <a:r>
              <a:rPr lang="zh-CN" altLang="en-US" sz="1600" b="1" dirty="0">
                <a:latin typeface="黑体" panose="02010609060101010101" pitchFamily="49" charset="-122"/>
                <a:ea typeface="黑体" panose="02010609060101010101" pitchFamily="49" charset="-122"/>
              </a:rPr>
              <a:t>当目标</a:t>
            </a:r>
            <a:r>
              <a:rPr lang="en-US" altLang="zh-CN" sz="1600" b="1" dirty="0">
                <a:latin typeface="Times New Roman" panose="02020603050405020304" pitchFamily="18" charset="0"/>
                <a:ea typeface="黑体" panose="02010609060101010101" pitchFamily="49" charset="-122"/>
                <a:cs typeface="Times New Roman" panose="02020603050405020304" pitchFamily="18" charset="0"/>
              </a:rPr>
              <a:t>DOA</a:t>
            </a:r>
            <a:r>
              <a:rPr lang="zh-CN" altLang="en-US" sz="1600" b="1" dirty="0">
                <a:latin typeface="黑体" panose="02010609060101010101" pitchFamily="49" charset="-122"/>
                <a:ea typeface="黑体" panose="02010609060101010101" pitchFamily="49" charset="-122"/>
              </a:rPr>
              <a:t>恰好在格点上时</a:t>
            </a:r>
          </a:p>
        </p:txBody>
      </p:sp>
      <p:pic>
        <p:nvPicPr>
          <p:cNvPr id="25" name="图片 24"/>
          <p:cNvPicPr>
            <a:picLocks noChangeAspect="1"/>
          </p:cNvPicPr>
          <p:nvPr/>
        </p:nvPicPr>
        <p:blipFill>
          <a:blip r:embed="rId6"/>
          <a:stretch>
            <a:fillRect/>
          </a:stretch>
        </p:blipFill>
        <p:spPr>
          <a:xfrm>
            <a:off x="8966937" y="3068660"/>
            <a:ext cx="1375576" cy="414761"/>
          </a:xfrm>
          <a:prstGeom prst="rect">
            <a:avLst/>
          </a:prstGeom>
        </p:spPr>
      </p:pic>
      <p:sp>
        <p:nvSpPr>
          <p:cNvPr id="26" name="文本框 25"/>
          <p:cNvSpPr txBox="1"/>
          <p:nvPr/>
        </p:nvSpPr>
        <p:spPr>
          <a:xfrm>
            <a:off x="7817762" y="2582033"/>
            <a:ext cx="2136587" cy="369332"/>
          </a:xfrm>
          <a:prstGeom prst="rect">
            <a:avLst/>
          </a:prstGeom>
          <a:noFill/>
        </p:spPr>
        <p:txBody>
          <a:bodyPr wrap="square" rtlCol="0">
            <a:spAutoFit/>
          </a:bodyPr>
          <a:lstStyle/>
          <a:p>
            <a:r>
              <a:rPr lang="zh-CN" altLang="en-US" b="1" dirty="0">
                <a:latin typeface="黑体" panose="02010609060101010101" pitchFamily="49" charset="-122"/>
                <a:ea typeface="黑体" panose="02010609060101010101" pitchFamily="49" charset="-122"/>
              </a:rPr>
              <a:t>针对多快拍的情况</a:t>
            </a:r>
          </a:p>
        </p:txBody>
      </p:sp>
      <p:pic>
        <p:nvPicPr>
          <p:cNvPr id="27" name="图片 26"/>
          <p:cNvPicPr>
            <a:picLocks noChangeAspect="1"/>
          </p:cNvPicPr>
          <p:nvPr/>
        </p:nvPicPr>
        <p:blipFill>
          <a:blip r:embed="rId7"/>
          <a:stretch>
            <a:fillRect/>
          </a:stretch>
        </p:blipFill>
        <p:spPr>
          <a:xfrm>
            <a:off x="9037480" y="4294089"/>
            <a:ext cx="1835356" cy="384684"/>
          </a:xfrm>
          <a:prstGeom prst="rect">
            <a:avLst/>
          </a:prstGeom>
        </p:spPr>
      </p:pic>
      <p:pic>
        <p:nvPicPr>
          <p:cNvPr id="29" name="图片 28"/>
          <p:cNvPicPr>
            <a:picLocks noChangeAspect="1"/>
          </p:cNvPicPr>
          <p:nvPr/>
        </p:nvPicPr>
        <p:blipFill>
          <a:blip r:embed="rId8"/>
          <a:stretch>
            <a:fillRect/>
          </a:stretch>
        </p:blipFill>
        <p:spPr>
          <a:xfrm>
            <a:off x="8998448" y="3847354"/>
            <a:ext cx="1743212" cy="422532"/>
          </a:xfrm>
          <a:prstGeom prst="rect">
            <a:avLst/>
          </a:prstGeom>
        </p:spPr>
      </p:pic>
      <p:pic>
        <p:nvPicPr>
          <p:cNvPr id="30" name="图片 29"/>
          <p:cNvPicPr>
            <a:picLocks noChangeAspect="1"/>
          </p:cNvPicPr>
          <p:nvPr/>
        </p:nvPicPr>
        <p:blipFill>
          <a:blip r:embed="rId9"/>
          <a:stretch>
            <a:fillRect/>
          </a:stretch>
        </p:blipFill>
        <p:spPr>
          <a:xfrm>
            <a:off x="9318213" y="4906565"/>
            <a:ext cx="116175" cy="187696"/>
          </a:xfrm>
          <a:prstGeom prst="rect">
            <a:avLst/>
          </a:prstGeom>
        </p:spPr>
      </p:pic>
      <p:sp>
        <p:nvSpPr>
          <p:cNvPr id="31" name="文本框 30"/>
          <p:cNvSpPr txBox="1"/>
          <p:nvPr/>
        </p:nvSpPr>
        <p:spPr>
          <a:xfrm>
            <a:off x="9192259" y="4854968"/>
            <a:ext cx="1357043" cy="276999"/>
          </a:xfrm>
          <a:prstGeom prst="rect">
            <a:avLst/>
          </a:prstGeom>
          <a:noFill/>
          <a:ln w="12700">
            <a:solidFill>
              <a:schemeClr val="accent5"/>
            </a:solidFill>
          </a:ln>
        </p:spPr>
        <p:txBody>
          <a:bodyPr wrap="square" rtlCol="0">
            <a:spAutoFit/>
          </a:bodyPr>
          <a:lstStyle/>
          <a:p>
            <a:r>
              <a:rPr lang="zh-CN" altLang="en-US" sz="1200" b="1" dirty="0">
                <a:latin typeface="黑体" panose="02010609060101010101" pitchFamily="49" charset="-122"/>
                <a:ea typeface="黑体" panose="02010609060101010101" pitchFamily="49" charset="-122"/>
              </a:rPr>
              <a:t>   为行稀疏矩阵</a:t>
            </a:r>
          </a:p>
        </p:txBody>
      </p:sp>
      <p:sp>
        <p:nvSpPr>
          <p:cNvPr id="33" name="文本框 32"/>
          <p:cNvSpPr txBox="1"/>
          <p:nvPr/>
        </p:nvSpPr>
        <p:spPr>
          <a:xfrm>
            <a:off x="1178255" y="2820714"/>
            <a:ext cx="4986325" cy="338554"/>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6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将可能存在目标的空域角度划分为</a:t>
            </a:r>
            <a:r>
              <a:rPr kumimoji="0" lang="en-US" altLang="zh-CN" sz="16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G</a:t>
            </a:r>
            <a:r>
              <a:rPr kumimoji="0" lang="zh-CN" altLang="en-US" sz="16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个网格：</a:t>
            </a:r>
          </a:p>
        </p:txBody>
      </p:sp>
      <p:sp>
        <p:nvSpPr>
          <p:cNvPr id="35" name="文本框 34"/>
          <p:cNvSpPr txBox="1"/>
          <p:nvPr/>
        </p:nvSpPr>
        <p:spPr>
          <a:xfrm>
            <a:off x="1178255" y="3222103"/>
            <a:ext cx="4538749" cy="338554"/>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600" b="1" noProof="0" dirty="0">
                <a:solidFill>
                  <a:prstClr val="black"/>
                </a:solidFill>
                <a:latin typeface="黑体" panose="02010609060101010101" pitchFamily="49" charset="-122"/>
                <a:ea typeface="黑体" panose="02010609060101010101" pitchFamily="49" charset="-122"/>
              </a:rPr>
              <a:t>接收信号矢量可表示为</a:t>
            </a:r>
            <a:r>
              <a:rPr kumimoji="0" lang="zh-CN" altLang="en-US" sz="16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rPr>
              <a:t>：</a:t>
            </a:r>
          </a:p>
        </p:txBody>
      </p:sp>
      <p:pic>
        <p:nvPicPr>
          <p:cNvPr id="36" name="图片 35"/>
          <p:cNvPicPr>
            <a:picLocks noChangeAspect="1"/>
          </p:cNvPicPr>
          <p:nvPr/>
        </p:nvPicPr>
        <p:blipFill>
          <a:blip r:embed="rId10"/>
          <a:stretch>
            <a:fillRect/>
          </a:stretch>
        </p:blipFill>
        <p:spPr>
          <a:xfrm>
            <a:off x="3738408" y="3239355"/>
            <a:ext cx="3137573" cy="357650"/>
          </a:xfrm>
          <a:prstGeom prst="rect">
            <a:avLst/>
          </a:prstGeom>
        </p:spPr>
      </p:pic>
      <p:pic>
        <p:nvPicPr>
          <p:cNvPr id="37" name="图片 36"/>
          <p:cNvPicPr>
            <a:picLocks noChangeAspect="1"/>
          </p:cNvPicPr>
          <p:nvPr/>
        </p:nvPicPr>
        <p:blipFill>
          <a:blip r:embed="rId11"/>
          <a:stretch>
            <a:fillRect/>
          </a:stretch>
        </p:blipFill>
        <p:spPr>
          <a:xfrm>
            <a:off x="5462349" y="2791539"/>
            <a:ext cx="1333642" cy="413319"/>
          </a:xfrm>
          <a:prstGeom prst="rect">
            <a:avLst/>
          </a:prstGeom>
        </p:spPr>
      </p:pic>
      <p:grpSp>
        <p:nvGrpSpPr>
          <p:cNvPr id="4" name="组合 3"/>
          <p:cNvGrpSpPr/>
          <p:nvPr/>
        </p:nvGrpSpPr>
        <p:grpSpPr>
          <a:xfrm>
            <a:off x="1448423" y="4315761"/>
            <a:ext cx="5083624" cy="307777"/>
            <a:chOff x="1478903" y="3946215"/>
            <a:chExt cx="5083624" cy="307777"/>
          </a:xfrm>
        </p:grpSpPr>
        <p:sp>
          <p:nvSpPr>
            <p:cNvPr id="18" name="文本框 17"/>
            <p:cNvSpPr txBox="1"/>
            <p:nvPr/>
          </p:nvSpPr>
          <p:spPr>
            <a:xfrm>
              <a:off x="1478903" y="3946215"/>
              <a:ext cx="5083624" cy="307777"/>
            </a:xfrm>
            <a:prstGeom prst="rect">
              <a:avLst/>
            </a:prstGeom>
            <a:noFill/>
            <a:ln w="12700">
              <a:solidFill>
                <a:schemeClr val="accent5"/>
              </a:solidFill>
            </a:ln>
          </p:spPr>
          <p:txBody>
            <a:bodyPr wrap="square" rtlCol="0">
              <a:spAutoFit/>
            </a:bodyPr>
            <a:lstStyle/>
            <a:p>
              <a:r>
                <a:rPr lang="zh-CN" altLang="en-US" sz="1400" b="1" dirty="0">
                  <a:latin typeface="黑体" panose="02010609060101010101" pitchFamily="49" charset="-122"/>
                  <a:ea typeface="黑体" panose="02010609060101010101" pitchFamily="49" charset="-122"/>
                </a:rPr>
                <a:t>实际中目标个数                               是稀疏向量      </a:t>
              </a:r>
              <a:r>
                <a:rPr lang="zh-CN" altLang="en-US" sz="1200" b="1" dirty="0">
                  <a:latin typeface="黑体" panose="02010609060101010101" pitchFamily="49" charset="-122"/>
                  <a:ea typeface="黑体" panose="02010609060101010101" pitchFamily="49" charset="-122"/>
                </a:rPr>
                <a:t>                </a:t>
              </a:r>
            </a:p>
          </p:txBody>
        </p:sp>
        <p:graphicFrame>
          <p:nvGraphicFramePr>
            <p:cNvPr id="19" name="对象 18"/>
            <p:cNvGraphicFramePr>
              <a:graphicFrameLocks noChangeAspect="1"/>
            </p:cNvGraphicFramePr>
            <p:nvPr>
              <p:extLst>
                <p:ext uri="{D42A27DB-BD31-4B8C-83A1-F6EECF244321}">
                  <p14:modId xmlns:p14="http://schemas.microsoft.com/office/powerpoint/2010/main" val="642268242"/>
                </p:ext>
              </p:extLst>
            </p:nvPr>
          </p:nvGraphicFramePr>
          <p:xfrm>
            <a:off x="2855809" y="4023763"/>
            <a:ext cx="508000" cy="177800"/>
          </p:xfrm>
          <a:graphic>
            <a:graphicData uri="http://schemas.openxmlformats.org/presentationml/2006/ole">
              <mc:AlternateContent xmlns:mc="http://schemas.openxmlformats.org/markup-compatibility/2006">
                <mc:Choice xmlns:v="urn:schemas-microsoft-com:vml" Requires="v">
                  <p:oleObj name="Equation" r:id="rId12" imgW="507960" imgH="177480" progId="Equation.DSMT4">
                    <p:embed/>
                  </p:oleObj>
                </mc:Choice>
                <mc:Fallback>
                  <p:oleObj name="Equation" r:id="rId12" imgW="507960" imgH="177480" progId="Equation.DSMT4">
                    <p:embed/>
                    <p:pic>
                      <p:nvPicPr>
                        <p:cNvPr id="19" name="对象 18"/>
                        <p:cNvPicPr/>
                        <p:nvPr/>
                      </p:nvPicPr>
                      <p:blipFill>
                        <a:blip r:embed="rId13"/>
                        <a:stretch>
                          <a:fillRect/>
                        </a:stretch>
                      </p:blipFill>
                      <p:spPr>
                        <a:xfrm>
                          <a:off x="2855809" y="4023763"/>
                          <a:ext cx="508000" cy="177800"/>
                        </a:xfrm>
                        <a:prstGeom prst="rect">
                          <a:avLst/>
                        </a:prstGeom>
                      </p:spPr>
                    </p:pic>
                  </p:oleObj>
                </mc:Fallback>
              </mc:AlternateContent>
            </a:graphicData>
          </a:graphic>
        </p:graphicFrame>
        <p:sp>
          <p:nvSpPr>
            <p:cNvPr id="3" name="右箭头 2"/>
            <p:cNvSpPr/>
            <p:nvPr/>
          </p:nvSpPr>
          <p:spPr>
            <a:xfrm>
              <a:off x="3594538" y="4065135"/>
              <a:ext cx="236220" cy="984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1769062" y="6209436"/>
            <a:ext cx="8722154" cy="369332"/>
            <a:chOff x="1301674" y="6368814"/>
            <a:chExt cx="8508076" cy="369332"/>
          </a:xfrm>
        </p:grpSpPr>
        <p:sp>
          <p:nvSpPr>
            <p:cNvPr id="32" name="文本框 31"/>
            <p:cNvSpPr txBox="1"/>
            <p:nvPr/>
          </p:nvSpPr>
          <p:spPr>
            <a:xfrm>
              <a:off x="1301674" y="6368814"/>
              <a:ext cx="8508076" cy="369332"/>
            </a:xfrm>
            <a:prstGeom prst="rect">
              <a:avLst/>
            </a:prstGeom>
            <a:noFill/>
            <a:ln w="12700">
              <a:solidFill>
                <a:srgbClr val="FF0000"/>
              </a:solidFill>
            </a:ln>
          </p:spPr>
          <p:txBody>
            <a:bodyPr wrap="square" rtlCol="0">
              <a:spAutoFit/>
            </a:bodyPr>
            <a:lstStyle/>
            <a:p>
              <a:pPr algn="ctr"/>
              <a:r>
                <a:rPr lang="zh-CN" altLang="en-US" b="1" dirty="0">
                  <a:latin typeface="黑体" panose="02010609060101010101" pitchFamily="49" charset="-122"/>
                  <a:ea typeface="黑体" panose="02010609060101010101" pitchFamily="49" charset="-122"/>
                </a:rPr>
                <a:t>利用  的稀疏特性进行估计，</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DOA</a:t>
              </a:r>
              <a:r>
                <a:rPr lang="zh-CN" altLang="en-US" b="1" dirty="0">
                  <a:latin typeface="黑体" panose="02010609060101010101" pitchFamily="49" charset="-122"/>
                  <a:ea typeface="黑体" panose="02010609060101010101" pitchFamily="49" charset="-122"/>
                </a:rPr>
                <a:t>估计值可由  中能量较大的行对应的格点获得</a:t>
              </a:r>
            </a:p>
          </p:txBody>
        </p:sp>
        <p:pic>
          <p:nvPicPr>
            <p:cNvPr id="34" name="图片 33"/>
            <p:cNvPicPr>
              <a:picLocks noChangeAspect="1"/>
            </p:cNvPicPr>
            <p:nvPr/>
          </p:nvPicPr>
          <p:blipFill>
            <a:blip r:embed="rId9"/>
            <a:stretch>
              <a:fillRect/>
            </a:stretch>
          </p:blipFill>
          <p:spPr>
            <a:xfrm>
              <a:off x="2075018" y="6423851"/>
              <a:ext cx="151368" cy="244555"/>
            </a:xfrm>
            <a:prstGeom prst="rect">
              <a:avLst/>
            </a:prstGeom>
          </p:spPr>
        </p:pic>
        <p:pic>
          <p:nvPicPr>
            <p:cNvPr id="38" name="图片 37"/>
            <p:cNvPicPr>
              <a:picLocks noChangeAspect="1"/>
            </p:cNvPicPr>
            <p:nvPr/>
          </p:nvPicPr>
          <p:blipFill>
            <a:blip r:embed="rId9"/>
            <a:stretch>
              <a:fillRect/>
            </a:stretch>
          </p:blipFill>
          <p:spPr>
            <a:xfrm>
              <a:off x="6205221" y="6431202"/>
              <a:ext cx="151368" cy="244555"/>
            </a:xfrm>
            <a:prstGeom prst="rect">
              <a:avLst/>
            </a:prstGeom>
          </p:spPr>
        </p:pic>
      </p:grpSp>
      <p:sp>
        <p:nvSpPr>
          <p:cNvPr id="14" name="文本框 13"/>
          <p:cNvSpPr txBox="1"/>
          <p:nvPr/>
        </p:nvSpPr>
        <p:spPr>
          <a:xfrm>
            <a:off x="8155940" y="3101592"/>
            <a:ext cx="944880" cy="307777"/>
          </a:xfrm>
          <a:prstGeom prst="rect">
            <a:avLst/>
          </a:prstGeom>
          <a:noFill/>
        </p:spPr>
        <p:txBody>
          <a:bodyPr wrap="square" rtlCol="0">
            <a:spAutoFit/>
          </a:bodyPr>
          <a:lstStyle/>
          <a:p>
            <a:r>
              <a:rPr lang="zh-CN" altLang="en-US" sz="1400" b="1" dirty="0">
                <a:latin typeface="黑体" panose="02010609060101010101" pitchFamily="49" charset="-122"/>
                <a:ea typeface="黑体" panose="02010609060101010101" pitchFamily="49" charset="-122"/>
                <a:cs typeface="Times New Roman" panose="02020603050405020304" pitchFamily="18" charset="0"/>
              </a:rPr>
              <a:t>接收信号</a:t>
            </a:r>
          </a:p>
        </p:txBody>
      </p:sp>
      <p:sp>
        <p:nvSpPr>
          <p:cNvPr id="40" name="文本框 39"/>
          <p:cNvSpPr txBox="1"/>
          <p:nvPr/>
        </p:nvSpPr>
        <p:spPr>
          <a:xfrm>
            <a:off x="8155940" y="3503764"/>
            <a:ext cx="944880" cy="307777"/>
          </a:xfrm>
          <a:prstGeom prst="rect">
            <a:avLst/>
          </a:prstGeom>
          <a:noFill/>
        </p:spPr>
        <p:txBody>
          <a:bodyPr wrap="square" rtlCol="0">
            <a:spAutoFit/>
          </a:bodyPr>
          <a:lstStyle/>
          <a:p>
            <a:r>
              <a:rPr lang="zh-CN" altLang="en-US" sz="1400" b="1" dirty="0">
                <a:latin typeface="黑体" panose="02010609060101010101" pitchFamily="49" charset="-122"/>
                <a:ea typeface="黑体" panose="02010609060101010101" pitchFamily="49" charset="-122"/>
                <a:cs typeface="Times New Roman" panose="02020603050405020304" pitchFamily="18" charset="0"/>
              </a:rPr>
              <a:t>其中</a:t>
            </a:r>
          </a:p>
        </p:txBody>
      </p:sp>
      <p:sp>
        <p:nvSpPr>
          <p:cNvPr id="15" name="文本框 14"/>
          <p:cNvSpPr txBox="1"/>
          <p:nvPr/>
        </p:nvSpPr>
        <p:spPr>
          <a:xfrm>
            <a:off x="1715968" y="3738354"/>
            <a:ext cx="817696" cy="276999"/>
          </a:xfrm>
          <a:prstGeom prst="rect">
            <a:avLst/>
          </a:prstGeom>
          <a:noFill/>
          <a:ln>
            <a:solidFill>
              <a:schemeClr val="accent5"/>
            </a:solidFill>
          </a:ln>
        </p:spPr>
        <p:txBody>
          <a:bodyPr wrap="square" rtlCol="0">
            <a:spAutoFit/>
          </a:bodyPr>
          <a:lstStyle/>
          <a:p>
            <a:r>
              <a:rPr lang="zh-CN" altLang="en-US" sz="1200" b="1" dirty="0">
                <a:latin typeface="黑体" panose="02010609060101010101" pitchFamily="49" charset="-122"/>
                <a:ea typeface="黑体" panose="02010609060101010101" pitchFamily="49" charset="-122"/>
              </a:rPr>
              <a:t>字典矩阵</a:t>
            </a:r>
          </a:p>
        </p:txBody>
      </p:sp>
      <p:sp>
        <p:nvSpPr>
          <p:cNvPr id="41" name="文本框 40"/>
          <p:cNvSpPr txBox="1"/>
          <p:nvPr/>
        </p:nvSpPr>
        <p:spPr>
          <a:xfrm>
            <a:off x="4810855" y="3743802"/>
            <a:ext cx="745897" cy="276999"/>
          </a:xfrm>
          <a:prstGeom prst="rect">
            <a:avLst/>
          </a:prstGeom>
          <a:noFill/>
          <a:ln>
            <a:solidFill>
              <a:schemeClr val="accent5"/>
            </a:solidFill>
          </a:ln>
        </p:spPr>
        <p:txBody>
          <a:bodyPr wrap="square" rtlCol="0">
            <a:spAutoFit/>
          </a:bodyPr>
          <a:lstStyle/>
          <a:p>
            <a:r>
              <a:rPr lang="zh-CN" altLang="en-US" sz="1200" b="1" dirty="0">
                <a:latin typeface="黑体" panose="02010609060101010101" pitchFamily="49" charset="-122"/>
                <a:ea typeface="黑体" panose="02010609060101010101" pitchFamily="49" charset="-122"/>
              </a:rPr>
              <a:t>基</a:t>
            </a:r>
            <a:r>
              <a:rPr lang="en-US" altLang="zh-CN" sz="1200" b="1" dirty="0">
                <a:latin typeface="黑体" panose="02010609060101010101" pitchFamily="49" charset="-122"/>
                <a:ea typeface="黑体" panose="02010609060101010101" pitchFamily="49" charset="-122"/>
              </a:rPr>
              <a:t>/</a:t>
            </a:r>
            <a:r>
              <a:rPr lang="zh-CN" altLang="en-US" sz="1200" b="1" dirty="0">
                <a:latin typeface="黑体" panose="02010609060101010101" pitchFamily="49" charset="-122"/>
                <a:ea typeface="黑体" panose="02010609060101010101" pitchFamily="49" charset="-122"/>
              </a:rPr>
              <a:t>原子</a:t>
            </a:r>
          </a:p>
        </p:txBody>
      </p:sp>
      <p:pic>
        <p:nvPicPr>
          <p:cNvPr id="42" name="图片 41"/>
          <p:cNvPicPr>
            <a:picLocks noChangeAspect="1"/>
          </p:cNvPicPr>
          <p:nvPr/>
        </p:nvPicPr>
        <p:blipFill>
          <a:blip r:embed="rId14"/>
          <a:stretch>
            <a:fillRect/>
          </a:stretch>
        </p:blipFill>
        <p:spPr>
          <a:xfrm>
            <a:off x="5588761" y="3730139"/>
            <a:ext cx="560579" cy="296555"/>
          </a:xfrm>
          <a:prstGeom prst="rect">
            <a:avLst/>
          </a:prstGeom>
        </p:spPr>
      </p:pic>
      <p:graphicFrame>
        <p:nvGraphicFramePr>
          <p:cNvPr id="5" name="对象 4"/>
          <p:cNvGraphicFramePr>
            <a:graphicFrameLocks noChangeAspect="1"/>
          </p:cNvGraphicFramePr>
          <p:nvPr>
            <p:extLst>
              <p:ext uri="{D42A27DB-BD31-4B8C-83A1-F6EECF244321}">
                <p14:modId xmlns:p14="http://schemas.microsoft.com/office/powerpoint/2010/main" val="3493964816"/>
              </p:ext>
            </p:extLst>
          </p:nvPr>
        </p:nvGraphicFramePr>
        <p:xfrm>
          <a:off x="3925004" y="4328276"/>
          <a:ext cx="1554113" cy="289750"/>
        </p:xfrm>
        <a:graphic>
          <a:graphicData uri="http://schemas.openxmlformats.org/presentationml/2006/ole">
            <mc:AlternateContent xmlns:mc="http://schemas.openxmlformats.org/markup-compatibility/2006">
              <mc:Choice xmlns:v="urn:schemas-microsoft-com:vml" Requires="v">
                <p:oleObj name="Equation" r:id="rId15" imgW="1498320" imgH="279360" progId="Equation.DSMT4">
                  <p:embed/>
                </p:oleObj>
              </mc:Choice>
              <mc:Fallback>
                <p:oleObj name="Equation" r:id="rId15" imgW="1498320" imgH="279360" progId="Equation.DSMT4">
                  <p:embed/>
                  <p:pic>
                    <p:nvPicPr>
                      <p:cNvPr id="5" name="对象 4"/>
                      <p:cNvPicPr/>
                      <p:nvPr/>
                    </p:nvPicPr>
                    <p:blipFill>
                      <a:blip r:embed="rId16"/>
                      <a:stretch>
                        <a:fillRect/>
                      </a:stretch>
                    </p:blipFill>
                    <p:spPr>
                      <a:xfrm>
                        <a:off x="3925004" y="4328276"/>
                        <a:ext cx="1554113" cy="289750"/>
                      </a:xfrm>
                      <a:prstGeom prst="rect">
                        <a:avLst/>
                      </a:prstGeom>
                    </p:spPr>
                  </p:pic>
                </p:oleObj>
              </mc:Fallback>
            </mc:AlternateContent>
          </a:graphicData>
        </a:graphic>
      </p:graphicFrame>
    </p:spTree>
    <p:extLst>
      <p:ext uri="{BB962C8B-B14F-4D97-AF65-F5344CB8AC3E}">
        <p14:creationId xmlns:p14="http://schemas.microsoft.com/office/powerpoint/2010/main" val="942456332"/>
      </p:ext>
    </p:extLst>
  </p:cSld>
  <p:clrMapOvr>
    <a:masterClrMapping/>
  </p:clrMapOvr>
  <mc:AlternateContent xmlns:mc="http://schemas.openxmlformats.org/markup-compatibility/2006" xmlns:p14="http://schemas.microsoft.com/office/powerpoint/2010/main">
    <mc:Choice Requires="p14">
      <p:transition spd="slow" p14:dur="2000" advTm="976"/>
    </mc:Choice>
    <mc:Fallback xmlns="">
      <p:transition spd="slow" advTm="976"/>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3" name="文本框 2"/>
          <p:cNvSpPr txBox="1"/>
          <p:nvPr/>
        </p:nvSpPr>
        <p:spPr>
          <a:xfrm>
            <a:off x="244700" y="1232641"/>
            <a:ext cx="2745468" cy="369332"/>
          </a:xfrm>
          <a:prstGeom prst="rect">
            <a:avLst/>
          </a:prstGeom>
          <a:solidFill>
            <a:schemeClr val="bg2"/>
          </a:solidFill>
        </p:spPr>
        <p:txBody>
          <a:bodyPr wrap="square" rtlCol="0">
            <a:spAutoFit/>
          </a:bodyPr>
          <a:lstStyle/>
          <a:p>
            <a:pPr marL="285750" indent="-285750">
              <a:buFont typeface="Wingdings" panose="05000000000000000000" pitchFamily="2" charset="2"/>
              <a:buChar char="Ø"/>
            </a:pPr>
            <a:r>
              <a:rPr lang="zh-CN" altLang="en-US" b="1" dirty="0">
                <a:latin typeface="黑体" panose="02010609060101010101" pitchFamily="49" charset="-122"/>
                <a:ea typeface="黑体" panose="02010609060101010101" pitchFamily="49" charset="-122"/>
              </a:rPr>
              <a:t>基于</a:t>
            </a:r>
            <a:r>
              <a:rPr lang="en-US" altLang="zh-CN" b="1" dirty="0">
                <a:latin typeface="黑体" panose="02010609060101010101" pitchFamily="49" charset="-122"/>
                <a:ea typeface="黑体" panose="02010609060101010101" pitchFamily="49" charset="-122"/>
              </a:rPr>
              <a:t>0</a:t>
            </a:r>
            <a:r>
              <a:rPr lang="zh-CN" altLang="en-US" b="1" dirty="0">
                <a:latin typeface="黑体" panose="02010609060101010101" pitchFamily="49" charset="-122"/>
                <a:ea typeface="黑体" panose="02010609060101010101" pitchFamily="49" charset="-122"/>
              </a:rPr>
              <a:t>范数的稀疏问题</a:t>
            </a:r>
          </a:p>
        </p:txBody>
      </p:sp>
      <p:sp>
        <p:nvSpPr>
          <p:cNvPr id="8" name="文本框 7"/>
          <p:cNvSpPr txBox="1"/>
          <p:nvPr/>
        </p:nvSpPr>
        <p:spPr>
          <a:xfrm>
            <a:off x="4203789" y="1380282"/>
            <a:ext cx="1018321" cy="261610"/>
          </a:xfrm>
          <a:prstGeom prst="rect">
            <a:avLst/>
          </a:prstGeom>
          <a:noFill/>
          <a:ln>
            <a:solidFill>
              <a:schemeClr val="accent1"/>
            </a:solidFill>
          </a:ln>
        </p:spPr>
        <p:txBody>
          <a:bodyPr wrap="square" rtlCol="0">
            <a:spAutoFit/>
          </a:bodyPr>
          <a:lstStyle/>
          <a:p>
            <a:r>
              <a:rPr lang="zh-CN" altLang="en-US" sz="1050" b="1" dirty="0">
                <a:latin typeface="黑体" panose="02010609060101010101" pitchFamily="49" charset="-122"/>
                <a:ea typeface="黑体" panose="02010609060101010101" pitchFamily="49" charset="-122"/>
              </a:rPr>
              <a:t>非零元素个数</a:t>
            </a:r>
          </a:p>
        </p:txBody>
      </p:sp>
      <p:pic>
        <p:nvPicPr>
          <p:cNvPr id="22" name="图片 21"/>
          <p:cNvPicPr>
            <a:picLocks noChangeAspect="1"/>
          </p:cNvPicPr>
          <p:nvPr/>
        </p:nvPicPr>
        <p:blipFill>
          <a:blip r:embed="rId3"/>
          <a:stretch>
            <a:fillRect/>
          </a:stretch>
        </p:blipFill>
        <p:spPr>
          <a:xfrm>
            <a:off x="3175557" y="1720148"/>
            <a:ext cx="2462305" cy="597109"/>
          </a:xfrm>
          <a:prstGeom prst="rect">
            <a:avLst/>
          </a:prstGeom>
        </p:spPr>
      </p:pic>
      <p:sp>
        <p:nvSpPr>
          <p:cNvPr id="28" name="文本框 27"/>
          <p:cNvSpPr txBox="1"/>
          <p:nvPr/>
        </p:nvSpPr>
        <p:spPr>
          <a:xfrm>
            <a:off x="5473311" y="1818647"/>
            <a:ext cx="1812700" cy="400110"/>
          </a:xfrm>
          <a:prstGeom prst="rect">
            <a:avLst/>
          </a:prstGeom>
          <a:noFill/>
        </p:spPr>
        <p:txBody>
          <a:bodyPr wrap="square" rtlCol="0">
            <a:spAutoFit/>
          </a:bodyPr>
          <a:lstStyle/>
          <a:p>
            <a:pPr marL="285750" indent="-285750" algn="ctr">
              <a:buFont typeface="Wingdings" panose="05000000000000000000" pitchFamily="2" charset="2"/>
              <a:buChar char=""/>
            </a:pPr>
            <a:r>
              <a:rPr lang="en-US" altLang="zh-CN"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NP</a:t>
            </a:r>
            <a:r>
              <a:rPr lang="zh-CN" altLang="en-US" sz="2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难题！</a:t>
            </a:r>
          </a:p>
        </p:txBody>
      </p:sp>
      <p:cxnSp>
        <p:nvCxnSpPr>
          <p:cNvPr id="10" name="直接箭头连接符 9"/>
          <p:cNvCxnSpPr/>
          <p:nvPr/>
        </p:nvCxnSpPr>
        <p:spPr>
          <a:xfrm flipH="1">
            <a:off x="4203789" y="1641892"/>
            <a:ext cx="412132" cy="265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236377" y="2857014"/>
            <a:ext cx="2745468" cy="369332"/>
          </a:xfrm>
          <a:prstGeom prst="rect">
            <a:avLst/>
          </a:prstGeom>
          <a:solidFill>
            <a:schemeClr val="accent1">
              <a:lumMod val="40000"/>
              <a:lumOff val="60000"/>
            </a:schemeClr>
          </a:solidFill>
        </p:spPr>
        <p:txBody>
          <a:bodyPr wrap="square" rtlCol="0">
            <a:spAutoFit/>
          </a:bodyPr>
          <a:lstStyle/>
          <a:p>
            <a:pPr marL="285750" indent="-285750">
              <a:buFont typeface="Wingdings" panose="05000000000000000000" pitchFamily="2" charset="2"/>
              <a:buChar char="Ø"/>
            </a:pPr>
            <a:r>
              <a:rPr lang="zh-CN" altLang="en-US" b="1" dirty="0">
                <a:latin typeface="黑体" panose="02010609060101010101" pitchFamily="49" charset="-122"/>
                <a:ea typeface="黑体" panose="02010609060101010101" pitchFamily="49" charset="-122"/>
              </a:rPr>
              <a:t>基于</a:t>
            </a:r>
            <a:r>
              <a:rPr lang="en-US" altLang="zh-CN" b="1" dirty="0">
                <a:latin typeface="黑体" panose="02010609060101010101" pitchFamily="49" charset="-122"/>
                <a:ea typeface="黑体" panose="02010609060101010101" pitchFamily="49" charset="-122"/>
              </a:rPr>
              <a:t>1</a:t>
            </a:r>
            <a:r>
              <a:rPr lang="zh-CN" altLang="en-US" b="1" dirty="0">
                <a:latin typeface="黑体" panose="02010609060101010101" pitchFamily="49" charset="-122"/>
                <a:ea typeface="黑体" panose="02010609060101010101" pitchFamily="49" charset="-122"/>
              </a:rPr>
              <a:t>范数的稀疏问题</a:t>
            </a:r>
          </a:p>
        </p:txBody>
      </p:sp>
      <p:pic>
        <p:nvPicPr>
          <p:cNvPr id="32" name="图片 31"/>
          <p:cNvPicPr>
            <a:picLocks noChangeAspect="1"/>
          </p:cNvPicPr>
          <p:nvPr/>
        </p:nvPicPr>
        <p:blipFill>
          <a:blip r:embed="rId4"/>
          <a:stretch>
            <a:fillRect/>
          </a:stretch>
        </p:blipFill>
        <p:spPr>
          <a:xfrm>
            <a:off x="1654677" y="3992493"/>
            <a:ext cx="2335970" cy="496653"/>
          </a:xfrm>
          <a:prstGeom prst="rect">
            <a:avLst/>
          </a:prstGeom>
        </p:spPr>
      </p:pic>
      <p:sp>
        <p:nvSpPr>
          <p:cNvPr id="33" name="文本框 32"/>
          <p:cNvSpPr txBox="1"/>
          <p:nvPr/>
        </p:nvSpPr>
        <p:spPr>
          <a:xfrm>
            <a:off x="668074" y="4072531"/>
            <a:ext cx="881757" cy="338554"/>
          </a:xfrm>
          <a:prstGeom prst="rect">
            <a:avLst/>
          </a:prstGeom>
          <a:noFill/>
        </p:spPr>
        <p:txBody>
          <a:bodyPr wrap="square" rtlCol="0">
            <a:spAutoFit/>
          </a:bodyPr>
          <a:lstStyle/>
          <a:p>
            <a:r>
              <a:rPr lang="en-US" altLang="zh-CN" sz="1600" b="1" dirty="0">
                <a:latin typeface="Times New Roman" panose="02020603050405020304" pitchFamily="18" charset="0"/>
                <a:cs typeface="Times New Roman" panose="02020603050405020304" pitchFamily="18" charset="0"/>
              </a:rPr>
              <a:t>LASSO</a:t>
            </a:r>
            <a:endParaRPr lang="zh-CN" altLang="en-US" sz="16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4" name="矩形 33"/>
          <p:cNvSpPr/>
          <p:nvPr/>
        </p:nvSpPr>
        <p:spPr>
          <a:xfrm>
            <a:off x="2611464" y="4460421"/>
            <a:ext cx="1865376" cy="253916"/>
          </a:xfrm>
          <a:prstGeom prst="rect">
            <a:avLst/>
          </a:prstGeom>
          <a:ln>
            <a:solidFill>
              <a:schemeClr val="accent1"/>
            </a:solidFill>
          </a:ln>
        </p:spPr>
        <p:txBody>
          <a:bodyPr wrap="square">
            <a:spAutoFit/>
          </a:bodyPr>
          <a:lstStyle/>
          <a:p>
            <a:r>
              <a:rPr lang="zh-CN" altLang="en-US" sz="1050" b="1" dirty="0">
                <a:latin typeface="黑体" panose="02010609060101010101" pitchFamily="49" charset="-122"/>
                <a:ea typeface="黑体" panose="02010609060101010101" pitchFamily="49" charset="-122"/>
              </a:rPr>
              <a:t>超参数：与噪声功率等有关</a:t>
            </a:r>
          </a:p>
        </p:txBody>
      </p:sp>
      <p:cxnSp>
        <p:nvCxnSpPr>
          <p:cNvPr id="35" name="直接箭头连接符 34"/>
          <p:cNvCxnSpPr/>
          <p:nvPr/>
        </p:nvCxnSpPr>
        <p:spPr>
          <a:xfrm flipH="1" flipV="1">
            <a:off x="2291811" y="4403139"/>
            <a:ext cx="319653" cy="1673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6" name="图片 35"/>
          <p:cNvPicPr>
            <a:picLocks noChangeAspect="1"/>
          </p:cNvPicPr>
          <p:nvPr/>
        </p:nvPicPr>
        <p:blipFill>
          <a:blip r:embed="rId5"/>
          <a:stretch>
            <a:fillRect/>
          </a:stretch>
        </p:blipFill>
        <p:spPr>
          <a:xfrm>
            <a:off x="6905101" y="3969569"/>
            <a:ext cx="2351532" cy="510763"/>
          </a:xfrm>
          <a:prstGeom prst="rect">
            <a:avLst/>
          </a:prstGeom>
        </p:spPr>
      </p:pic>
      <p:pic>
        <p:nvPicPr>
          <p:cNvPr id="37" name="图片 36"/>
          <p:cNvPicPr>
            <a:picLocks noChangeAspect="1"/>
          </p:cNvPicPr>
          <p:nvPr/>
        </p:nvPicPr>
        <p:blipFill>
          <a:blip r:embed="rId6"/>
          <a:stretch>
            <a:fillRect/>
          </a:stretch>
        </p:blipFill>
        <p:spPr>
          <a:xfrm>
            <a:off x="9884849" y="3226346"/>
            <a:ext cx="1501095" cy="730315"/>
          </a:xfrm>
          <a:prstGeom prst="rect">
            <a:avLst/>
          </a:prstGeom>
        </p:spPr>
      </p:pic>
      <mc:AlternateContent xmlns:mc="http://schemas.openxmlformats.org/markup-compatibility/2006" xmlns:a14="http://schemas.microsoft.com/office/drawing/2010/main">
        <mc:Choice Requires="a14">
          <p:sp>
            <p:nvSpPr>
              <p:cNvPr id="38" name="文本框 37"/>
              <p:cNvSpPr txBox="1"/>
              <p:nvPr/>
            </p:nvSpPr>
            <p:spPr>
              <a:xfrm>
                <a:off x="6005592" y="3496745"/>
                <a:ext cx="3879257" cy="307777"/>
              </a:xfrm>
              <a:prstGeom prst="rect">
                <a:avLst/>
              </a:prstGeom>
              <a:noFill/>
              <a:ln>
                <a:solidFill>
                  <a:schemeClr val="accent1"/>
                </a:solidFill>
              </a:ln>
            </p:spPr>
            <p:txBody>
              <a:bodyPr wrap="square" rtlCol="0">
                <a:spAutoFit/>
              </a:bodyPr>
              <a:lstStyle/>
              <a:p>
                <a:r>
                  <a:rPr lang="en-US" altLang="zh-CN" sz="1400" b="1" dirty="0">
                    <a:latin typeface="Times New Roman" panose="02020603050405020304" pitchFamily="18" charset="0"/>
                    <a:ea typeface="黑体" panose="02010609060101010101" pitchFamily="49" charset="-122"/>
                    <a:cs typeface="Times New Roman" panose="02020603050405020304" pitchFamily="18" charset="0"/>
                  </a:rPr>
                  <a:t>q</a:t>
                </a:r>
                <a:r>
                  <a:rPr lang="zh-CN" altLang="en-US" sz="1400" b="1" dirty="0">
                    <a:latin typeface="黑体" panose="02010609060101010101" pitchFamily="49" charset="-122"/>
                    <a:ea typeface="黑体" panose="02010609060101010101" pitchFamily="49" charset="-122"/>
                  </a:rPr>
                  <a:t>范数（</a:t>
                </a:r>
                <a:r>
                  <a:rPr lang="en-US" altLang="zh-CN" sz="1400" b="1" dirty="0">
                    <a:latin typeface="黑体" panose="02010609060101010101" pitchFamily="49" charset="-122"/>
                    <a:ea typeface="黑体" panose="02010609060101010101" pitchFamily="49" charset="-122"/>
                  </a:rPr>
                  <a:t>0</a:t>
                </a:r>
                <a14:m>
                  <m:oMath xmlns:m="http://schemas.openxmlformats.org/officeDocument/2006/math">
                    <m:r>
                      <a:rPr lang="en-US" altLang="zh-CN" sz="1400" b="0" i="1" dirty="0" smtClean="0">
                        <a:latin typeface="Cambria Math" panose="02040503050406030204" pitchFamily="18" charset="0"/>
                        <a:ea typeface="Cambria Math" panose="02040503050406030204" pitchFamily="18" charset="0"/>
                      </a:rPr>
                      <m:t>&lt;</m:t>
                    </m:r>
                    <m:r>
                      <a:rPr lang="en-US" altLang="zh-CN" sz="1400" b="0" i="1" dirty="0">
                        <a:latin typeface="Cambria Math" panose="02040503050406030204" pitchFamily="18" charset="0"/>
                        <a:ea typeface="黑体" panose="02010609060101010101" pitchFamily="49" charset="-122"/>
                      </a:rPr>
                      <m:t>𝑞</m:t>
                    </m:r>
                    <m:r>
                      <a:rPr lang="en-US" altLang="zh-CN" sz="1400" b="0" i="1" dirty="0" smtClean="0">
                        <a:latin typeface="Cambria Math" panose="02040503050406030204" pitchFamily="18" charset="0"/>
                        <a:ea typeface="Cambria Math" panose="02040503050406030204" pitchFamily="18" charset="0"/>
                      </a:rPr>
                      <m:t>&lt;1</m:t>
                    </m:r>
                  </m:oMath>
                </a14:m>
                <a:r>
                  <a:rPr lang="zh-CN" altLang="en-US" sz="1400" b="1" dirty="0">
                    <a:latin typeface="黑体" panose="02010609060101010101" pitchFamily="49" charset="-122"/>
                    <a:ea typeface="黑体" panose="02010609060101010101" pitchFamily="49" charset="-122"/>
                  </a:rPr>
                  <a:t>）是对</a:t>
                </a:r>
                <a:r>
                  <a:rPr lang="en-US" altLang="zh-CN" sz="1400" b="1" dirty="0">
                    <a:latin typeface="黑体" panose="02010609060101010101" pitchFamily="49" charset="-122"/>
                    <a:ea typeface="黑体" panose="02010609060101010101" pitchFamily="49" charset="-122"/>
                  </a:rPr>
                  <a:t>0</a:t>
                </a:r>
                <a:r>
                  <a:rPr lang="zh-CN" altLang="en-US" sz="1400" b="1" dirty="0">
                    <a:latin typeface="黑体" panose="02010609060101010101" pitchFamily="49" charset="-122"/>
                    <a:ea typeface="黑体" panose="02010609060101010101" pitchFamily="49" charset="-122"/>
                  </a:rPr>
                  <a:t>范数更紧的非凸近似</a:t>
                </a:r>
                <a:endParaRPr lang="en-US" altLang="zh-CN" sz="1400" b="1" dirty="0">
                  <a:latin typeface="黑体" panose="02010609060101010101" pitchFamily="49" charset="-122"/>
                  <a:ea typeface="黑体" panose="02010609060101010101" pitchFamily="49" charset="-122"/>
                </a:endParaRPr>
              </a:p>
            </p:txBody>
          </p:sp>
        </mc:Choice>
        <mc:Fallback xmlns="">
          <p:sp>
            <p:nvSpPr>
              <p:cNvPr id="38" name="文本框 37"/>
              <p:cNvSpPr txBox="1">
                <a:spLocks noRot="1" noChangeAspect="1" noMove="1" noResize="1" noEditPoints="1" noAdjustHandles="1" noChangeArrowheads="1" noChangeShapeType="1" noTextEdit="1"/>
              </p:cNvSpPr>
              <p:nvPr/>
            </p:nvSpPr>
            <p:spPr>
              <a:xfrm>
                <a:off x="6005592" y="3496745"/>
                <a:ext cx="3879257" cy="307777"/>
              </a:xfrm>
              <a:prstGeom prst="rect">
                <a:avLst/>
              </a:prstGeom>
              <a:blipFill rotWithShape="0">
                <a:blip r:embed="rId8"/>
                <a:stretch>
                  <a:fillRect l="-313" t="-3846" b="-19231"/>
                </a:stretch>
              </a:blipFill>
              <a:ln>
                <a:solidFill>
                  <a:schemeClr val="accent1"/>
                </a:solidFill>
              </a:ln>
            </p:spPr>
            <p:txBody>
              <a:bodyPr/>
              <a:lstStyle/>
              <a:p>
                <a:r>
                  <a:rPr lang="zh-CN" altLang="en-US">
                    <a:noFill/>
                  </a:rPr>
                  <a:t> </a:t>
                </a:r>
              </a:p>
            </p:txBody>
          </p:sp>
        </mc:Fallback>
      </mc:AlternateContent>
      <p:sp>
        <p:nvSpPr>
          <p:cNvPr id="40" name="文本框 39"/>
          <p:cNvSpPr txBox="1"/>
          <p:nvPr/>
        </p:nvSpPr>
        <p:spPr>
          <a:xfrm>
            <a:off x="5795073" y="2857014"/>
            <a:ext cx="2745468" cy="369332"/>
          </a:xfrm>
          <a:prstGeom prst="rect">
            <a:avLst/>
          </a:prstGeom>
          <a:solidFill>
            <a:schemeClr val="accent1">
              <a:lumMod val="40000"/>
              <a:lumOff val="60000"/>
            </a:schemeClr>
          </a:solidFill>
        </p:spPr>
        <p:txBody>
          <a:bodyPr wrap="square" rtlCol="0">
            <a:spAutoFit/>
          </a:bodyPr>
          <a:lstStyle/>
          <a:p>
            <a:pPr marL="285750" indent="-285750">
              <a:buFont typeface="Wingdings" panose="05000000000000000000" pitchFamily="2" charset="2"/>
              <a:buChar char="Ø"/>
            </a:pPr>
            <a:r>
              <a:rPr lang="zh-CN" altLang="en-US" b="1" dirty="0">
                <a:latin typeface="黑体" panose="02010609060101010101" pitchFamily="49" charset="-122"/>
                <a:ea typeface="黑体" panose="02010609060101010101" pitchFamily="49" charset="-122"/>
              </a:rPr>
              <a:t>基于</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q</a:t>
            </a:r>
            <a:r>
              <a:rPr lang="zh-CN" altLang="en-US" b="1" dirty="0">
                <a:latin typeface="黑体" panose="02010609060101010101" pitchFamily="49" charset="-122"/>
                <a:ea typeface="黑体" panose="02010609060101010101" pitchFamily="49" charset="-122"/>
              </a:rPr>
              <a:t>范数的稀疏问题</a:t>
            </a:r>
          </a:p>
        </p:txBody>
      </p:sp>
      <p:sp>
        <p:nvSpPr>
          <p:cNvPr id="41" name="文本框 40"/>
          <p:cNvSpPr txBox="1"/>
          <p:nvPr/>
        </p:nvSpPr>
        <p:spPr>
          <a:xfrm>
            <a:off x="759064" y="4879013"/>
            <a:ext cx="3385146" cy="1446550"/>
          </a:xfrm>
          <a:prstGeom prst="rect">
            <a:avLst/>
          </a:prstGeom>
          <a:noFill/>
          <a:ln w="19050">
            <a:solidFill>
              <a:schemeClr val="tx1"/>
            </a:solidFill>
            <a:prstDash val="sysDash"/>
          </a:ln>
        </p:spPr>
        <p:txBody>
          <a:bodyPr wrap="square" rtlCol="0">
            <a:spAutoFit/>
          </a:bodyPr>
          <a:lstStyle/>
          <a:p>
            <a:r>
              <a:rPr lang="zh-CN" altLang="en-US" sz="1600" b="1" dirty="0">
                <a:latin typeface="Times New Roman" panose="02020603050405020304" pitchFamily="18" charset="0"/>
                <a:ea typeface="黑体" panose="02010609060101010101" pitchFamily="49" charset="-122"/>
                <a:cs typeface="Times New Roman" panose="02020603050405020304" pitchFamily="18" charset="0"/>
              </a:rPr>
              <a:t>目前求解算法很多，如</a:t>
            </a:r>
            <a:r>
              <a:rPr lang="zh-CN" altLang="en-US" sz="1600" dirty="0">
                <a:latin typeface="Times New Roman" panose="02020603050405020304" pitchFamily="18" charset="0"/>
                <a:cs typeface="Times New Roman" panose="02020603050405020304" pitchFamily="18" charset="0"/>
              </a:rPr>
              <a:t>：</a:t>
            </a:r>
            <a:endParaRPr lang="en-US" altLang="zh-CN" sz="16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tLang="zh-CN" sz="1600" b="1" dirty="0">
                <a:latin typeface="Times New Roman" panose="02020603050405020304" pitchFamily="18" charset="0"/>
                <a:ea typeface="黑体" panose="02010609060101010101" pitchFamily="49" charset="-122"/>
                <a:cs typeface="Times New Roman" panose="02020603050405020304" pitchFamily="18" charset="0"/>
              </a:rPr>
              <a:t>l1-magic</a:t>
            </a:r>
            <a:r>
              <a:rPr lang="zh-CN" altLang="en-US" sz="1600" b="1" dirty="0">
                <a:latin typeface="Times New Roman" panose="02020603050405020304" pitchFamily="18" charset="0"/>
                <a:ea typeface="黑体" panose="02010609060101010101" pitchFamily="49" charset="-122"/>
                <a:cs typeface="Times New Roman" panose="02020603050405020304" pitchFamily="18" charset="0"/>
              </a:rPr>
              <a:t>算法</a:t>
            </a:r>
            <a:endParaRPr lang="en-US" altLang="zh-CN" sz="1600" b="1" dirty="0">
              <a:latin typeface="Times New Roman" panose="02020603050405020304" pitchFamily="18" charset="0"/>
              <a:ea typeface="黑体" panose="02010609060101010101" pitchFamily="49"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en-US" sz="1600" b="1" dirty="0">
                <a:latin typeface="Times New Roman" panose="02020603050405020304" pitchFamily="18" charset="0"/>
                <a:ea typeface="黑体" panose="02010609060101010101" pitchFamily="49" charset="-122"/>
                <a:cs typeface="Times New Roman" panose="02020603050405020304" pitchFamily="18" charset="0"/>
              </a:rPr>
              <a:t>内点法</a:t>
            </a:r>
            <a:endParaRPr lang="en-US" altLang="zh-CN" sz="1600" b="1" dirty="0">
              <a:latin typeface="Times New Roman" panose="02020603050405020304" pitchFamily="18" charset="0"/>
              <a:ea typeface="黑体" panose="02010609060101010101" pitchFamily="49"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en-US" sz="1600" b="1" dirty="0">
                <a:latin typeface="Times New Roman" panose="02020603050405020304" pitchFamily="18" charset="0"/>
                <a:ea typeface="黑体" panose="02010609060101010101" pitchFamily="49" charset="-122"/>
                <a:cs typeface="Times New Roman" panose="02020603050405020304" pitchFamily="18" charset="0"/>
              </a:rPr>
              <a:t>共轭梯度法</a:t>
            </a:r>
          </a:p>
        </p:txBody>
      </p:sp>
      <p:sp>
        <p:nvSpPr>
          <p:cNvPr id="42" name="矩形 41"/>
          <p:cNvSpPr/>
          <p:nvPr/>
        </p:nvSpPr>
        <p:spPr>
          <a:xfrm>
            <a:off x="668074" y="3427736"/>
            <a:ext cx="2047638" cy="276999"/>
          </a:xfrm>
          <a:prstGeom prst="rect">
            <a:avLst/>
          </a:prstGeom>
          <a:ln>
            <a:solidFill>
              <a:schemeClr val="accent1"/>
            </a:solidFill>
          </a:ln>
        </p:spPr>
        <p:txBody>
          <a:bodyPr wrap="square">
            <a:spAutoFit/>
          </a:bodyPr>
          <a:lstStyle/>
          <a:p>
            <a:r>
              <a:rPr lang="en-US" altLang="zh-CN" sz="1200" b="1" dirty="0">
                <a:latin typeface="黑体" panose="02010609060101010101" pitchFamily="49" charset="-122"/>
                <a:ea typeface="黑体" panose="02010609060101010101" pitchFamily="49" charset="-122"/>
              </a:rPr>
              <a:t>1</a:t>
            </a:r>
            <a:r>
              <a:rPr lang="zh-CN" altLang="en-US" sz="1200" b="1" dirty="0">
                <a:latin typeface="黑体" panose="02010609060101010101" pitchFamily="49" charset="-122"/>
                <a:ea typeface="黑体" panose="02010609060101010101" pitchFamily="49" charset="-122"/>
              </a:rPr>
              <a:t>范数是</a:t>
            </a:r>
            <a:r>
              <a:rPr lang="en-US" altLang="zh-CN" sz="1200" b="1" dirty="0">
                <a:latin typeface="黑体" panose="02010609060101010101" pitchFamily="49" charset="-122"/>
                <a:ea typeface="黑体" panose="02010609060101010101" pitchFamily="49" charset="-122"/>
              </a:rPr>
              <a:t>0</a:t>
            </a:r>
            <a:r>
              <a:rPr lang="zh-CN" altLang="en-US" sz="1200" b="1" dirty="0">
                <a:latin typeface="黑体" panose="02010609060101010101" pitchFamily="49" charset="-122"/>
                <a:ea typeface="黑体" panose="02010609060101010101" pitchFamily="49" charset="-122"/>
              </a:rPr>
              <a:t>范数最紧的凸近似</a:t>
            </a:r>
            <a:endParaRPr lang="zh-CN" altLang="en-US" sz="1200" dirty="0"/>
          </a:p>
        </p:txBody>
      </p:sp>
      <p:graphicFrame>
        <p:nvGraphicFramePr>
          <p:cNvPr id="43" name="对象 42"/>
          <p:cNvGraphicFramePr>
            <a:graphicFrameLocks noChangeAspect="1"/>
          </p:cNvGraphicFramePr>
          <p:nvPr>
            <p:extLst>
              <p:ext uri="{D42A27DB-BD31-4B8C-83A1-F6EECF244321}">
                <p14:modId xmlns:p14="http://schemas.microsoft.com/office/powerpoint/2010/main" val="1696670627"/>
              </p:ext>
            </p:extLst>
          </p:nvPr>
        </p:nvGraphicFramePr>
        <p:xfrm>
          <a:off x="2781134" y="3262178"/>
          <a:ext cx="1053012" cy="614257"/>
        </p:xfrm>
        <a:graphic>
          <a:graphicData uri="http://schemas.openxmlformats.org/presentationml/2006/ole">
            <mc:AlternateContent xmlns:mc="http://schemas.openxmlformats.org/markup-compatibility/2006">
              <mc:Choice xmlns:v="urn:schemas-microsoft-com:vml" Requires="v">
                <p:oleObj name="Equation" r:id="rId9" imgW="761760" imgH="444240" progId="Equation.DSMT4">
                  <p:embed/>
                </p:oleObj>
              </mc:Choice>
              <mc:Fallback>
                <p:oleObj name="Equation" r:id="rId9" imgW="761760" imgH="444240" progId="Equation.DSMT4">
                  <p:embed/>
                  <p:pic>
                    <p:nvPicPr>
                      <p:cNvPr id="43" name="对象 42"/>
                      <p:cNvPicPr/>
                      <p:nvPr/>
                    </p:nvPicPr>
                    <p:blipFill>
                      <a:blip r:embed="rId10"/>
                      <a:stretch>
                        <a:fillRect/>
                      </a:stretch>
                    </p:blipFill>
                    <p:spPr>
                      <a:xfrm>
                        <a:off x="2781134" y="3262178"/>
                        <a:ext cx="1053012" cy="614257"/>
                      </a:xfrm>
                      <a:prstGeom prst="rect">
                        <a:avLst/>
                      </a:prstGeom>
                    </p:spPr>
                  </p:pic>
                </p:oleObj>
              </mc:Fallback>
            </mc:AlternateContent>
          </a:graphicData>
        </a:graphic>
      </p:graphicFrame>
      <p:grpSp>
        <p:nvGrpSpPr>
          <p:cNvPr id="2" name="组合 1"/>
          <p:cNvGrpSpPr/>
          <p:nvPr/>
        </p:nvGrpSpPr>
        <p:grpSpPr>
          <a:xfrm>
            <a:off x="6379661" y="4879013"/>
            <a:ext cx="4452718" cy="1446550"/>
            <a:chOff x="6338807" y="5017589"/>
            <a:chExt cx="4452718" cy="1446550"/>
          </a:xfrm>
        </p:grpSpPr>
        <p:pic>
          <p:nvPicPr>
            <p:cNvPr id="44" name="图片 43"/>
            <p:cNvPicPr>
              <a:picLocks noChangeAspect="1"/>
            </p:cNvPicPr>
            <p:nvPr/>
          </p:nvPicPr>
          <p:blipFill>
            <a:blip r:embed="rId11"/>
            <a:stretch>
              <a:fillRect/>
            </a:stretch>
          </p:blipFill>
          <p:spPr>
            <a:xfrm>
              <a:off x="7083172" y="5372678"/>
              <a:ext cx="3708352" cy="508159"/>
            </a:xfrm>
            <a:prstGeom prst="rect">
              <a:avLst/>
            </a:prstGeom>
          </p:spPr>
        </p:pic>
        <p:pic>
          <p:nvPicPr>
            <p:cNvPr id="45" name="图片 44"/>
            <p:cNvPicPr>
              <a:picLocks noChangeAspect="1"/>
            </p:cNvPicPr>
            <p:nvPr/>
          </p:nvPicPr>
          <p:blipFill>
            <a:blip r:embed="rId12"/>
            <a:stretch>
              <a:fillRect/>
            </a:stretch>
          </p:blipFill>
          <p:spPr>
            <a:xfrm>
              <a:off x="6905101" y="5892567"/>
              <a:ext cx="2197922" cy="493145"/>
            </a:xfrm>
            <a:prstGeom prst="rect">
              <a:avLst/>
            </a:prstGeom>
          </p:spPr>
        </p:pic>
        <p:sp>
          <p:nvSpPr>
            <p:cNvPr id="46" name="文本框 45"/>
            <p:cNvSpPr txBox="1"/>
            <p:nvPr/>
          </p:nvSpPr>
          <p:spPr>
            <a:xfrm>
              <a:off x="6351352" y="5034124"/>
              <a:ext cx="1869317" cy="338554"/>
            </a:xfrm>
            <a:prstGeom prst="rect">
              <a:avLst/>
            </a:prstGeom>
            <a:noFill/>
          </p:spPr>
          <p:txBody>
            <a:bodyPr wrap="square" rtlCol="0">
              <a:spAutoFit/>
            </a:bodyPr>
            <a:lstStyle/>
            <a:p>
              <a:r>
                <a:rPr lang="en-US" altLang="zh-CN" sz="1600" b="1" dirty="0">
                  <a:latin typeface="Times New Roman" panose="02020603050405020304" pitchFamily="18" charset="0"/>
                  <a:ea typeface="黑体" panose="02010609060101010101" pitchFamily="49" charset="-122"/>
                  <a:cs typeface="Times New Roman" panose="02020603050405020304" pitchFamily="18" charset="0"/>
                </a:rPr>
                <a:t>FOCUSS</a:t>
              </a:r>
              <a:r>
                <a:rPr lang="zh-CN" altLang="en-US" sz="1600" b="1" dirty="0">
                  <a:latin typeface="Times New Roman" panose="02020603050405020304" pitchFamily="18" charset="0"/>
                  <a:ea typeface="黑体" panose="02010609060101010101" pitchFamily="49" charset="-122"/>
                  <a:cs typeface="Times New Roman" panose="02020603050405020304" pitchFamily="18" charset="0"/>
                </a:rPr>
                <a:t>算法</a:t>
              </a:r>
            </a:p>
          </p:txBody>
        </p:sp>
        <p:sp>
          <p:nvSpPr>
            <p:cNvPr id="19" name="矩形 18"/>
            <p:cNvSpPr/>
            <p:nvPr/>
          </p:nvSpPr>
          <p:spPr>
            <a:xfrm>
              <a:off x="6338807" y="5017589"/>
              <a:ext cx="4452718" cy="1446550"/>
            </a:xfrm>
            <a:prstGeom prst="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a:off x="7804436" y="1183872"/>
            <a:ext cx="4160825" cy="1556059"/>
            <a:chOff x="6961559" y="3359239"/>
            <a:chExt cx="4160825" cy="564676"/>
          </a:xfrm>
        </p:grpSpPr>
        <p:sp>
          <p:nvSpPr>
            <p:cNvPr id="24" name="矩形 23"/>
            <p:cNvSpPr/>
            <p:nvPr/>
          </p:nvSpPr>
          <p:spPr>
            <a:xfrm>
              <a:off x="7256304" y="3364195"/>
              <a:ext cx="3866080" cy="536105"/>
            </a:xfrm>
            <a:prstGeom prst="rect">
              <a:avLst/>
            </a:prstGeom>
          </p:spPr>
          <p:txBody>
            <a:bodyPr wrap="square">
              <a:spAutoFit/>
            </a:bodyPr>
            <a:lstStyle/>
            <a:p>
              <a:pPr marL="285750" indent="-285750" algn="just">
                <a:buFont typeface="Wingdings" panose="05000000000000000000" pitchFamily="2" charset="2"/>
                <a:buChar char="ü"/>
              </a:pPr>
              <a:r>
                <a:rPr lang="zh-CN" altLang="en-US" b="1" dirty="0">
                  <a:solidFill>
                    <a:schemeClr val="accent5"/>
                  </a:solidFill>
                  <a:latin typeface="黑体" panose="02010609060101010101" pitchFamily="49" charset="-122"/>
                  <a:ea typeface="黑体" panose="02010609060101010101" pitchFamily="49" charset="-122"/>
                </a:rPr>
                <a:t>分辨率较高</a:t>
              </a:r>
              <a:endParaRPr lang="en-US" altLang="zh-CN" b="1" dirty="0">
                <a:solidFill>
                  <a:schemeClr val="accent5"/>
                </a:solidFill>
                <a:latin typeface="黑体" panose="02010609060101010101" pitchFamily="49" charset="-122"/>
                <a:ea typeface="黑体" panose="02010609060101010101" pitchFamily="49" charset="-122"/>
              </a:endParaRPr>
            </a:p>
            <a:p>
              <a:pPr marL="285750" indent="-285750" algn="just">
                <a:buFont typeface="Wingdings" panose="05000000000000000000" pitchFamily="2" charset="2"/>
                <a:buChar char="ü"/>
              </a:pPr>
              <a:r>
                <a:rPr lang="zh-CN" altLang="en-US" b="1" dirty="0">
                  <a:solidFill>
                    <a:schemeClr val="accent5"/>
                  </a:solidFill>
                  <a:latin typeface="黑体" panose="02010609060101010101" pitchFamily="49" charset="-122"/>
                  <a:ea typeface="黑体" panose="02010609060101010101" pitchFamily="49" charset="-122"/>
                </a:rPr>
                <a:t>可以处理相干，单快拍信号</a:t>
              </a:r>
              <a:endParaRPr lang="en-US" altLang="zh-CN" b="1" dirty="0">
                <a:solidFill>
                  <a:schemeClr val="accent5"/>
                </a:solidFill>
                <a:latin typeface="黑体" panose="02010609060101010101" pitchFamily="49" charset="-122"/>
                <a:ea typeface="黑体" panose="02010609060101010101" pitchFamily="49" charset="-122"/>
              </a:endParaRPr>
            </a:p>
            <a:p>
              <a:pPr marL="285750" indent="-285750" algn="just">
                <a:buFont typeface="Wingdings 2" panose="05020102010507070707" pitchFamily="18" charset="2"/>
                <a:buChar char="O"/>
              </a:pPr>
              <a:r>
                <a:rPr lang="zh-CN" altLang="en-US" b="1" dirty="0">
                  <a:solidFill>
                    <a:srgbClr val="FF0000"/>
                  </a:solidFill>
                  <a:latin typeface="黑体" panose="02010609060101010101" pitchFamily="49" charset="-122"/>
                  <a:ea typeface="黑体" panose="02010609060101010101" pitchFamily="49" charset="-122"/>
                </a:rPr>
                <a:t>超参数选取比较困难</a:t>
              </a:r>
              <a:endParaRPr lang="en-US" altLang="zh-CN" b="1" dirty="0">
                <a:solidFill>
                  <a:srgbClr val="FF0000"/>
                </a:solidFill>
                <a:latin typeface="黑体" panose="02010609060101010101" pitchFamily="49" charset="-122"/>
                <a:ea typeface="黑体" panose="02010609060101010101" pitchFamily="49" charset="-122"/>
              </a:endParaRPr>
            </a:p>
            <a:p>
              <a:pPr marL="285750" indent="-285750" algn="just">
                <a:buFont typeface="Wingdings 2" panose="05020102010507070707" pitchFamily="18" charset="2"/>
                <a:buChar char="O"/>
              </a:pPr>
              <a:r>
                <a:rPr lang="zh-CN" altLang="en-US" b="1" dirty="0">
                  <a:solidFill>
                    <a:srgbClr val="FF0000"/>
                  </a:solidFill>
                  <a:latin typeface="黑体" panose="02010609060101010101" pitchFamily="49" charset="-122"/>
                  <a:ea typeface="黑体" panose="02010609060101010101" pitchFamily="49" charset="-122"/>
                </a:rPr>
                <a:t>估计幅值偏低</a:t>
              </a:r>
              <a:endParaRPr lang="en-US" altLang="zh-CN" b="1" dirty="0">
                <a:solidFill>
                  <a:srgbClr val="FF0000"/>
                </a:solidFill>
                <a:latin typeface="黑体" panose="02010609060101010101" pitchFamily="49" charset="-122"/>
                <a:ea typeface="黑体" panose="02010609060101010101" pitchFamily="49" charset="-122"/>
              </a:endParaRPr>
            </a:p>
            <a:p>
              <a:pPr marL="285750" indent="-285750" algn="just">
                <a:buFont typeface="Wingdings 2" panose="05020102010507070707" pitchFamily="18" charset="2"/>
                <a:buChar char="O"/>
              </a:pPr>
              <a:r>
                <a:rPr lang="zh-CN" altLang="en-US" b="1" dirty="0">
                  <a:solidFill>
                    <a:srgbClr val="FF0000"/>
                  </a:solidFill>
                  <a:latin typeface="黑体" panose="02010609060101010101" pitchFamily="49" charset="-122"/>
                  <a:ea typeface="黑体" panose="02010609060101010101" pitchFamily="49" charset="-122"/>
                </a:rPr>
                <a:t>对信噪比要求较高</a:t>
              </a:r>
              <a:endParaRPr lang="en-US" altLang="zh-CN" b="1" dirty="0">
                <a:solidFill>
                  <a:srgbClr val="FF0000"/>
                </a:solidFill>
                <a:latin typeface="黑体" panose="02010609060101010101" pitchFamily="49" charset="-122"/>
                <a:ea typeface="黑体" panose="02010609060101010101" pitchFamily="49" charset="-122"/>
              </a:endParaRPr>
            </a:p>
          </p:txBody>
        </p:sp>
        <p:sp>
          <p:nvSpPr>
            <p:cNvPr id="25" name="矩形 24"/>
            <p:cNvSpPr/>
            <p:nvPr/>
          </p:nvSpPr>
          <p:spPr>
            <a:xfrm>
              <a:off x="6961559" y="3359239"/>
              <a:ext cx="3902663" cy="564676"/>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 name="矩形 3"/>
          <p:cNvSpPr/>
          <p:nvPr/>
        </p:nvSpPr>
        <p:spPr>
          <a:xfrm>
            <a:off x="515224" y="6443860"/>
            <a:ext cx="11272916" cy="323165"/>
          </a:xfrm>
          <a:prstGeom prst="rect">
            <a:avLst/>
          </a:prstGeom>
        </p:spPr>
        <p:txBody>
          <a:bodyPr wrap="square">
            <a:spAutoFit/>
          </a:bodyPr>
          <a:lstStyle/>
          <a:p>
            <a:pPr algn="just">
              <a:lnSpc>
                <a:spcPct val="150000"/>
              </a:lnSpc>
            </a:pPr>
            <a:r>
              <a:rPr lang="en-US" altLang="zh-CN" sz="1000" b="1" dirty="0">
                <a:latin typeface="Times New Roman" panose="02020603050405020304" pitchFamily="18" charset="0"/>
                <a:cs typeface="Times New Roman" panose="02020603050405020304" pitchFamily="18" charset="0"/>
              </a:rPr>
              <a:t>B.D. Rao, K. </a:t>
            </a:r>
            <a:r>
              <a:rPr lang="en-US" altLang="zh-CN" sz="1000" b="1" dirty="0" err="1">
                <a:latin typeface="Times New Roman" panose="02020603050405020304" pitchFamily="18" charset="0"/>
                <a:cs typeface="Times New Roman" panose="02020603050405020304" pitchFamily="18" charset="0"/>
              </a:rPr>
              <a:t>Engan</a:t>
            </a:r>
            <a:r>
              <a:rPr lang="en-US" altLang="zh-CN" sz="1000" b="1" dirty="0">
                <a:latin typeface="Times New Roman" panose="02020603050405020304" pitchFamily="18" charset="0"/>
                <a:cs typeface="Times New Roman" panose="02020603050405020304" pitchFamily="18" charset="0"/>
              </a:rPr>
              <a:t>, S.F. Cotter, J. Palmer, and K. </a:t>
            </a:r>
            <a:r>
              <a:rPr lang="en-US" altLang="zh-CN" sz="1000" b="1" dirty="0" err="1">
                <a:latin typeface="Times New Roman" panose="02020603050405020304" pitchFamily="18" charset="0"/>
                <a:cs typeface="Times New Roman" panose="02020603050405020304" pitchFamily="18" charset="0"/>
              </a:rPr>
              <a:t>Kreutz</a:t>
            </a:r>
            <a:r>
              <a:rPr lang="en-US" altLang="zh-CN" sz="1000" b="1" dirty="0">
                <a:latin typeface="Times New Roman" panose="02020603050405020304" pitchFamily="18" charset="0"/>
                <a:cs typeface="Times New Roman" panose="02020603050405020304" pitchFamily="18" charset="0"/>
              </a:rPr>
              <a:t>-Delgado, “Subset selection in noise based on diversity measure minimization,” IEEE Trans. Signal Process., vol. 51, no. 3, pp. 760–770, 2003.</a:t>
            </a:r>
          </a:p>
        </p:txBody>
      </p:sp>
    </p:spTree>
    <p:extLst>
      <p:ext uri="{BB962C8B-B14F-4D97-AF65-F5344CB8AC3E}">
        <p14:creationId xmlns:p14="http://schemas.microsoft.com/office/powerpoint/2010/main" val="679836210"/>
      </p:ext>
    </p:extLst>
  </p:cSld>
  <p:clrMapOvr>
    <a:masterClrMapping/>
  </p:clrMapOvr>
  <mc:AlternateContent xmlns:mc="http://schemas.openxmlformats.org/markup-compatibility/2006" xmlns:p14="http://schemas.microsoft.com/office/powerpoint/2010/main">
    <mc:Choice Requires="p14">
      <p:transition spd="slow" p14:dur="2000" advTm="976"/>
    </mc:Choice>
    <mc:Fallback xmlns="">
      <p:transition spd="slow" advTm="976"/>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3" name="文本框 2"/>
          <p:cNvSpPr txBox="1"/>
          <p:nvPr/>
        </p:nvSpPr>
        <p:spPr>
          <a:xfrm>
            <a:off x="446592" y="1372745"/>
            <a:ext cx="2068008" cy="400110"/>
          </a:xfrm>
          <a:prstGeom prst="rect">
            <a:avLst/>
          </a:prstGeom>
          <a:solidFill>
            <a:schemeClr val="bg2"/>
          </a:solidFill>
        </p:spPr>
        <p:txBody>
          <a:bodyPr wrap="square" rtlCol="0">
            <a:spAutoFit/>
          </a:bodyPr>
          <a:lstStyle/>
          <a:p>
            <a:pPr marL="342900" indent="-342900">
              <a:buFont typeface="Wingdings" panose="05000000000000000000" pitchFamily="2" charset="2"/>
              <a:buChar char="Ø"/>
            </a:pPr>
            <a:r>
              <a:rPr lang="zh-CN" altLang="en-US" sz="2000" b="1" dirty="0">
                <a:latin typeface="黑体" panose="02010609060101010101" pitchFamily="49" charset="-122"/>
                <a:ea typeface="黑体" panose="02010609060101010101" pitchFamily="49" charset="-122"/>
              </a:rPr>
              <a:t>贪心追踪算法</a:t>
            </a:r>
          </a:p>
        </p:txBody>
      </p:sp>
      <p:sp>
        <p:nvSpPr>
          <p:cNvPr id="4" name="文本框 3"/>
          <p:cNvSpPr txBox="1"/>
          <p:nvPr/>
        </p:nvSpPr>
        <p:spPr>
          <a:xfrm>
            <a:off x="928397" y="1974846"/>
            <a:ext cx="5825329" cy="646331"/>
          </a:xfrm>
          <a:prstGeom prst="rect">
            <a:avLst/>
          </a:prstGeom>
          <a:noFill/>
        </p:spPr>
        <p:txBody>
          <a:bodyPr wrap="square" rtlCol="0">
            <a:spAutoFit/>
          </a:bodyPr>
          <a:lstStyle/>
          <a:p>
            <a:r>
              <a:rPr lang="zh-CN" altLang="en-US" b="1" dirty="0">
                <a:latin typeface="黑体" panose="02010609060101010101" pitchFamily="49" charset="-122"/>
                <a:ea typeface="黑体" panose="02010609060101010101" pitchFamily="49" charset="-122"/>
              </a:rPr>
              <a:t>采用贪心的思想每次从字典矩阵中选择一个或多个与信号最匹配的原子</a:t>
            </a:r>
          </a:p>
        </p:txBody>
      </p:sp>
      <p:sp>
        <p:nvSpPr>
          <p:cNvPr id="5" name="文本框 4"/>
          <p:cNvSpPr txBox="1"/>
          <p:nvPr/>
        </p:nvSpPr>
        <p:spPr>
          <a:xfrm>
            <a:off x="1027953" y="2743200"/>
            <a:ext cx="3556000" cy="1569660"/>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sz="1600" b="1" dirty="0">
                <a:latin typeface="Times New Roman" panose="02020603050405020304" pitchFamily="18" charset="0"/>
                <a:ea typeface="黑体" panose="02010609060101010101" pitchFamily="49" charset="-122"/>
                <a:cs typeface="Times New Roman" panose="02020603050405020304" pitchFamily="18" charset="0"/>
              </a:rPr>
              <a:t>匹配追踪算法（</a:t>
            </a:r>
            <a:r>
              <a:rPr lang="en-US" altLang="zh-CN" sz="1600" b="1" dirty="0">
                <a:latin typeface="Times New Roman" panose="02020603050405020304" pitchFamily="18" charset="0"/>
                <a:ea typeface="黑体" panose="02010609060101010101" pitchFamily="49" charset="-122"/>
                <a:cs typeface="Times New Roman" panose="02020603050405020304" pitchFamily="18" charset="0"/>
              </a:rPr>
              <a:t>MP</a:t>
            </a:r>
            <a:r>
              <a:rPr lang="zh-CN" altLang="en-US" sz="1600" b="1" dirty="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1600" b="1" dirty="0">
              <a:latin typeface="Times New Roman" panose="02020603050405020304" pitchFamily="18" charset="0"/>
              <a:ea typeface="黑体" panose="02010609060101010101" pitchFamily="49" charset="-122"/>
              <a:cs typeface="Times New Roman" panose="02020603050405020304" pitchFamily="18" charset="0"/>
            </a:endParaRPr>
          </a:p>
          <a:p>
            <a:pPr marL="285750" indent="-285750">
              <a:lnSpc>
                <a:spcPct val="150000"/>
              </a:lnSpc>
              <a:buFont typeface="Wingdings" panose="05000000000000000000" pitchFamily="2" charset="2"/>
              <a:buChar char="l"/>
            </a:pPr>
            <a:r>
              <a:rPr lang="zh-CN" altLang="en-US" sz="1600" b="1" dirty="0">
                <a:latin typeface="Times New Roman" panose="02020603050405020304" pitchFamily="18" charset="0"/>
                <a:ea typeface="黑体" panose="02010609060101010101" pitchFamily="49" charset="-122"/>
                <a:cs typeface="Times New Roman" panose="02020603050405020304" pitchFamily="18" charset="0"/>
              </a:rPr>
              <a:t>正交匹配追踪算法（</a:t>
            </a:r>
            <a:r>
              <a:rPr lang="en-US" altLang="zh-CN" sz="1600" b="1" dirty="0">
                <a:latin typeface="Times New Roman" panose="02020603050405020304" pitchFamily="18" charset="0"/>
                <a:ea typeface="黑体" panose="02010609060101010101" pitchFamily="49" charset="-122"/>
                <a:cs typeface="Times New Roman" panose="02020603050405020304" pitchFamily="18" charset="0"/>
              </a:rPr>
              <a:t>OMP</a:t>
            </a:r>
            <a:r>
              <a:rPr lang="zh-CN" altLang="en-US" sz="1600" b="1" dirty="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1600" b="1" dirty="0">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lnSpc>
                <a:spcPct val="150000"/>
              </a:lnSpc>
              <a:buFont typeface="Arial" panose="020B0604020202020204" pitchFamily="34" charset="0"/>
              <a:buChar char="•"/>
            </a:pPr>
            <a:r>
              <a:rPr lang="en-US" altLang="zh-CN" sz="1600" b="1" dirty="0">
                <a:latin typeface="Times New Roman" panose="02020603050405020304" pitchFamily="18" charset="0"/>
                <a:ea typeface="黑体" panose="02010609060101010101" pitchFamily="49" charset="-122"/>
                <a:cs typeface="Times New Roman" panose="02020603050405020304" pitchFamily="18" charset="0"/>
              </a:rPr>
              <a:t>OMP</a:t>
            </a:r>
            <a:r>
              <a:rPr lang="zh-CN" altLang="en-US" sz="1600" b="1" dirty="0">
                <a:latin typeface="Times New Roman" panose="02020603050405020304" pitchFamily="18" charset="0"/>
                <a:ea typeface="黑体" panose="02010609060101010101" pitchFamily="49" charset="-122"/>
                <a:cs typeface="Times New Roman" panose="02020603050405020304" pitchFamily="18" charset="0"/>
              </a:rPr>
              <a:t>收敛速度比</a:t>
            </a:r>
            <a:r>
              <a:rPr lang="en-US" altLang="zh-CN" sz="1600" b="1" dirty="0">
                <a:latin typeface="Times New Roman" panose="02020603050405020304" pitchFamily="18" charset="0"/>
                <a:ea typeface="黑体" panose="02010609060101010101" pitchFamily="49" charset="-122"/>
                <a:cs typeface="Times New Roman" panose="02020603050405020304" pitchFamily="18" charset="0"/>
              </a:rPr>
              <a:t>MP</a:t>
            </a:r>
            <a:r>
              <a:rPr lang="zh-CN" altLang="en-US" sz="1600" b="1" dirty="0">
                <a:latin typeface="Times New Roman" panose="02020603050405020304" pitchFamily="18" charset="0"/>
                <a:ea typeface="黑体" panose="02010609060101010101" pitchFamily="49" charset="-122"/>
                <a:cs typeface="Times New Roman" panose="02020603050405020304" pitchFamily="18" charset="0"/>
              </a:rPr>
              <a:t>算法快</a:t>
            </a:r>
            <a:endParaRPr lang="en-US" altLang="zh-CN" sz="1600" b="1" dirty="0">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lnSpc>
                <a:spcPct val="150000"/>
              </a:lnSpc>
              <a:buFont typeface="Wingdings" panose="05000000000000000000" pitchFamily="2" charset="2"/>
              <a:buChar char="û"/>
            </a:pPr>
            <a:r>
              <a:rPr lang="zh-CN" altLang="en-US" sz="16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停止条件不容易选取</a:t>
            </a:r>
            <a:endParaRPr lang="en-US" altLang="zh-CN" sz="16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6" name="图片 5"/>
          <p:cNvPicPr>
            <a:picLocks noChangeAspect="1"/>
          </p:cNvPicPr>
          <p:nvPr/>
        </p:nvPicPr>
        <p:blipFill>
          <a:blip r:embed="rId3"/>
          <a:stretch>
            <a:fillRect/>
          </a:stretch>
        </p:blipFill>
        <p:spPr>
          <a:xfrm>
            <a:off x="5517819" y="3224178"/>
            <a:ext cx="4008963" cy="2768428"/>
          </a:xfrm>
          <a:prstGeom prst="rect">
            <a:avLst/>
          </a:prstGeom>
        </p:spPr>
      </p:pic>
      <p:sp>
        <p:nvSpPr>
          <p:cNvPr id="7" name="矩形 6"/>
          <p:cNvSpPr/>
          <p:nvPr/>
        </p:nvSpPr>
        <p:spPr>
          <a:xfrm>
            <a:off x="1027953" y="4463317"/>
            <a:ext cx="4504088" cy="1569660"/>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sz="1600" b="1" dirty="0">
                <a:latin typeface="Times New Roman" panose="02020603050405020304" pitchFamily="18" charset="0"/>
                <a:ea typeface="黑体" panose="02010609060101010101" pitchFamily="49" charset="-122"/>
                <a:cs typeface="Times New Roman" panose="02020603050405020304" pitchFamily="18" charset="0"/>
              </a:rPr>
              <a:t>压缩感知匹配追踪算法（</a:t>
            </a:r>
            <a:r>
              <a:rPr lang="en-US" altLang="zh-CN" sz="1600" b="1" dirty="0" err="1">
                <a:latin typeface="Times New Roman" panose="02020603050405020304" pitchFamily="18" charset="0"/>
                <a:ea typeface="黑体" panose="02010609060101010101" pitchFamily="49" charset="-122"/>
                <a:cs typeface="Times New Roman" panose="02020603050405020304" pitchFamily="18" charset="0"/>
              </a:rPr>
              <a:t>CoSaMP</a:t>
            </a:r>
            <a:r>
              <a:rPr lang="zh-CN" altLang="en-US" sz="1600" b="1" dirty="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1600" b="1" dirty="0">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lnSpc>
                <a:spcPct val="150000"/>
              </a:lnSpc>
              <a:buFont typeface="Wingdings" panose="05000000000000000000" pitchFamily="2" charset="2"/>
              <a:buChar char="ü"/>
            </a:pPr>
            <a:r>
              <a:rPr lang="zh-CN" altLang="en-US" sz="1600" b="1" dirty="0">
                <a:solidFill>
                  <a:schemeClr val="accent5"/>
                </a:solidFill>
                <a:latin typeface="Times New Roman" panose="02020603050405020304" pitchFamily="18" charset="0"/>
                <a:ea typeface="黑体" panose="02010609060101010101" pitchFamily="49" charset="-122"/>
                <a:cs typeface="Times New Roman" panose="02020603050405020304" pitchFamily="18" charset="0"/>
              </a:rPr>
              <a:t>可以一次选择多个原子</a:t>
            </a:r>
            <a:endParaRPr lang="en-US" altLang="zh-CN" sz="1600" b="1" dirty="0">
              <a:solidFill>
                <a:schemeClr val="accent5"/>
              </a:solidFill>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lnSpc>
                <a:spcPct val="150000"/>
              </a:lnSpc>
              <a:buFont typeface="Wingdings" panose="05000000000000000000" pitchFamily="2" charset="2"/>
              <a:buChar char="ü"/>
            </a:pPr>
            <a:r>
              <a:rPr lang="zh-CN" altLang="en-US" sz="1600" b="1" dirty="0">
                <a:solidFill>
                  <a:schemeClr val="accent5"/>
                </a:solidFill>
                <a:latin typeface="Times New Roman" panose="02020603050405020304" pitchFamily="18" charset="0"/>
                <a:ea typeface="黑体" panose="02010609060101010101" pitchFamily="49" charset="-122"/>
                <a:cs typeface="Times New Roman" panose="02020603050405020304" pitchFamily="18" charset="0"/>
              </a:rPr>
              <a:t>具有良好的理论收敛性</a:t>
            </a:r>
            <a:endParaRPr lang="en-US" altLang="zh-CN" sz="1600" b="1" dirty="0">
              <a:solidFill>
                <a:schemeClr val="accent5"/>
              </a:solidFill>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lnSpc>
                <a:spcPct val="150000"/>
              </a:lnSpc>
              <a:buFont typeface="Wingdings" panose="05000000000000000000" pitchFamily="2" charset="2"/>
              <a:buChar char="û"/>
            </a:pPr>
            <a:r>
              <a:rPr lang="zh-CN" altLang="en-US" sz="16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需要预设稀疏度信息（目标个数）</a:t>
            </a:r>
            <a:endParaRPr lang="en-US" altLang="zh-CN" sz="16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8" name="组合 7"/>
          <p:cNvGrpSpPr/>
          <p:nvPr/>
        </p:nvGrpSpPr>
        <p:grpSpPr>
          <a:xfrm>
            <a:off x="7522301" y="1366270"/>
            <a:ext cx="4050605" cy="1660155"/>
            <a:chOff x="6961560" y="3359239"/>
            <a:chExt cx="4050605" cy="602451"/>
          </a:xfrm>
        </p:grpSpPr>
        <p:sp>
          <p:nvSpPr>
            <p:cNvPr id="9" name="矩形 8"/>
            <p:cNvSpPr/>
            <p:nvPr/>
          </p:nvSpPr>
          <p:spPr>
            <a:xfrm>
              <a:off x="7146085" y="3394778"/>
              <a:ext cx="3866080" cy="536105"/>
            </a:xfrm>
            <a:prstGeom prst="rect">
              <a:avLst/>
            </a:prstGeom>
          </p:spPr>
          <p:txBody>
            <a:bodyPr wrap="square">
              <a:spAutoFit/>
            </a:bodyPr>
            <a:lstStyle/>
            <a:p>
              <a:pPr marL="285750" indent="-285750" algn="just">
                <a:buFont typeface="Wingdings" panose="05000000000000000000" pitchFamily="2" charset="2"/>
                <a:buChar char="ü"/>
              </a:pPr>
              <a:r>
                <a:rPr lang="zh-CN" altLang="en-US" b="1" dirty="0">
                  <a:solidFill>
                    <a:schemeClr val="accent5"/>
                  </a:solidFill>
                  <a:latin typeface="黑体" panose="02010609060101010101" pitchFamily="49" charset="-122"/>
                  <a:ea typeface="黑体" panose="02010609060101010101" pitchFamily="49" charset="-122"/>
                </a:rPr>
                <a:t>可以处理相干，单快拍信号</a:t>
              </a:r>
              <a:endParaRPr lang="en-US" altLang="zh-CN" b="1" dirty="0">
                <a:solidFill>
                  <a:schemeClr val="accent5"/>
                </a:solidFill>
                <a:latin typeface="黑体" panose="02010609060101010101" pitchFamily="49" charset="-122"/>
                <a:ea typeface="黑体" panose="02010609060101010101" pitchFamily="49" charset="-122"/>
              </a:endParaRPr>
            </a:p>
            <a:p>
              <a:pPr marL="285750" indent="-285750" algn="just">
                <a:buFont typeface="Wingdings" panose="05000000000000000000" pitchFamily="2" charset="2"/>
                <a:buChar char="ü"/>
              </a:pPr>
              <a:r>
                <a:rPr lang="zh-CN" altLang="en-US" b="1" dirty="0">
                  <a:solidFill>
                    <a:schemeClr val="accent5"/>
                  </a:solidFill>
                  <a:latin typeface="黑体" panose="02010609060101010101" pitchFamily="49" charset="-122"/>
                  <a:ea typeface="黑体" panose="02010609060101010101" pitchFamily="49" charset="-122"/>
                </a:rPr>
                <a:t>计算量较低</a:t>
              </a:r>
              <a:endParaRPr lang="en-US" altLang="zh-CN" b="1" dirty="0">
                <a:solidFill>
                  <a:schemeClr val="accent5"/>
                </a:solidFill>
                <a:latin typeface="黑体" panose="02010609060101010101" pitchFamily="49" charset="-122"/>
                <a:ea typeface="黑体" panose="02010609060101010101" pitchFamily="49" charset="-122"/>
              </a:endParaRPr>
            </a:p>
            <a:p>
              <a:pPr marL="285750" indent="-285750" algn="just">
                <a:buFont typeface="Wingdings" panose="05000000000000000000" pitchFamily="2" charset="2"/>
                <a:buChar char="û"/>
              </a:pPr>
              <a:r>
                <a:rPr lang="zh-CN" altLang="en-US" b="1" dirty="0">
                  <a:solidFill>
                    <a:srgbClr val="FF0000"/>
                  </a:solidFill>
                  <a:latin typeface="黑体" panose="02010609060101010101" pitchFamily="49" charset="-122"/>
                  <a:ea typeface="黑体" panose="02010609060101010101" pitchFamily="49" charset="-122"/>
                </a:rPr>
                <a:t>都是</a:t>
              </a:r>
              <a:r>
                <a:rPr lang="en-US" altLang="zh-CN"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RELAX</a:t>
              </a:r>
              <a:r>
                <a:rPr lang="zh-CN" altLang="en-US" b="1" dirty="0">
                  <a:solidFill>
                    <a:srgbClr val="FF0000"/>
                  </a:solidFill>
                  <a:latin typeface="黑体" panose="02010609060101010101" pitchFamily="49" charset="-122"/>
                  <a:ea typeface="黑体" panose="02010609060101010101" pitchFamily="49" charset="-122"/>
                </a:rPr>
                <a:t>的次优算法</a:t>
              </a:r>
              <a:endParaRPr lang="en-US" altLang="zh-CN" b="1" dirty="0">
                <a:solidFill>
                  <a:schemeClr val="accent5"/>
                </a:solidFill>
                <a:latin typeface="黑体" panose="02010609060101010101" pitchFamily="49" charset="-122"/>
                <a:ea typeface="黑体" panose="02010609060101010101" pitchFamily="49" charset="-122"/>
              </a:endParaRPr>
            </a:p>
            <a:p>
              <a:pPr marL="285750" indent="-285750" algn="just">
                <a:buFont typeface="Wingdings" panose="05000000000000000000" pitchFamily="2" charset="2"/>
                <a:buChar char="û"/>
              </a:pPr>
              <a:r>
                <a:rPr lang="zh-CN" altLang="en-US" b="1" dirty="0">
                  <a:solidFill>
                    <a:srgbClr val="FF0000"/>
                  </a:solidFill>
                  <a:latin typeface="黑体" panose="02010609060101010101" pitchFamily="49" charset="-122"/>
                  <a:ea typeface="黑体" panose="02010609060101010101" pitchFamily="49" charset="-122"/>
                </a:rPr>
                <a:t>分辨率比</a:t>
              </a:r>
              <a:r>
                <a:rPr lang="en-US" altLang="zh-CN"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RELAX</a:t>
              </a:r>
              <a:r>
                <a:rPr lang="zh-CN" altLang="en-US" b="1" dirty="0">
                  <a:solidFill>
                    <a:srgbClr val="FF0000"/>
                  </a:solidFill>
                  <a:latin typeface="黑体" panose="02010609060101010101" pitchFamily="49" charset="-122"/>
                  <a:ea typeface="黑体" panose="02010609060101010101" pitchFamily="49" charset="-122"/>
                </a:rPr>
                <a:t>低</a:t>
              </a:r>
              <a:endParaRPr lang="en-US" altLang="zh-CN" b="1" dirty="0">
                <a:solidFill>
                  <a:srgbClr val="FF0000"/>
                </a:solidFill>
                <a:latin typeface="黑体" panose="02010609060101010101" pitchFamily="49" charset="-122"/>
                <a:ea typeface="黑体" panose="02010609060101010101" pitchFamily="49" charset="-122"/>
              </a:endParaRPr>
            </a:p>
            <a:p>
              <a:pPr marL="285750" indent="-285750" algn="just">
                <a:buFont typeface="Wingdings" panose="05000000000000000000" pitchFamily="2" charset="2"/>
                <a:buChar char="û"/>
              </a:pPr>
              <a:r>
                <a:rPr lang="zh-CN" altLang="en-US" b="1" dirty="0">
                  <a:solidFill>
                    <a:srgbClr val="FF0000"/>
                  </a:solidFill>
                  <a:latin typeface="黑体" panose="02010609060101010101" pitchFamily="49" charset="-122"/>
                  <a:ea typeface="黑体" panose="02010609060101010101" pitchFamily="49" charset="-122"/>
                </a:rPr>
                <a:t>鲁棒性比</a:t>
              </a:r>
              <a:r>
                <a:rPr lang="en-US" altLang="zh-CN"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RELAX</a:t>
              </a:r>
              <a:r>
                <a:rPr lang="zh-CN" altLang="en-US" b="1" dirty="0">
                  <a:solidFill>
                    <a:srgbClr val="FF0000"/>
                  </a:solidFill>
                  <a:latin typeface="黑体" panose="02010609060101010101" pitchFamily="49" charset="-122"/>
                  <a:ea typeface="黑体" panose="02010609060101010101" pitchFamily="49" charset="-122"/>
                </a:rPr>
                <a:t>差</a:t>
              </a:r>
            </a:p>
          </p:txBody>
        </p:sp>
        <p:sp>
          <p:nvSpPr>
            <p:cNvPr id="10" name="矩形 9"/>
            <p:cNvSpPr/>
            <p:nvPr/>
          </p:nvSpPr>
          <p:spPr>
            <a:xfrm>
              <a:off x="6961560" y="3359239"/>
              <a:ext cx="3708934" cy="602451"/>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矩形 1"/>
          <p:cNvSpPr/>
          <p:nvPr/>
        </p:nvSpPr>
        <p:spPr>
          <a:xfrm>
            <a:off x="1027953" y="6261063"/>
            <a:ext cx="9846283" cy="253916"/>
          </a:xfrm>
          <a:prstGeom prst="rect">
            <a:avLst/>
          </a:prstGeom>
        </p:spPr>
        <p:txBody>
          <a:bodyPr wrap="square">
            <a:spAutoFit/>
          </a:bodyPr>
          <a:lstStyle/>
          <a:p>
            <a:pPr lvl="0" algn="just">
              <a:lnSpc>
                <a:spcPct val="150000"/>
              </a:lnSpc>
              <a:spcAft>
                <a:spcPts val="0"/>
              </a:spcAft>
            </a:pPr>
            <a:r>
              <a:rPr lang="en-US" altLang="zh-CN" sz="700" b="1" dirty="0">
                <a:latin typeface="Times New Roman" panose="02020603050405020304" pitchFamily="18" charset="0"/>
                <a:cs typeface="Times New Roman" panose="02020603050405020304" pitchFamily="18" charset="0"/>
              </a:rPr>
              <a:t>Y. C. </a:t>
            </a:r>
            <a:r>
              <a:rPr lang="en-US" altLang="zh-CN" sz="700" b="1" dirty="0" err="1">
                <a:latin typeface="Times New Roman" panose="02020603050405020304" pitchFamily="18" charset="0"/>
                <a:cs typeface="Times New Roman" panose="02020603050405020304" pitchFamily="18" charset="0"/>
              </a:rPr>
              <a:t>Pati</a:t>
            </a:r>
            <a:r>
              <a:rPr lang="en-US" altLang="zh-CN" sz="700" b="1" dirty="0">
                <a:latin typeface="Times New Roman" panose="02020603050405020304" pitchFamily="18" charset="0"/>
                <a:cs typeface="Times New Roman" panose="02020603050405020304" pitchFamily="18" charset="0"/>
              </a:rPr>
              <a:t>, R. </a:t>
            </a:r>
            <a:r>
              <a:rPr lang="en-US" altLang="zh-CN" sz="700" b="1" dirty="0" err="1">
                <a:latin typeface="Times New Roman" panose="02020603050405020304" pitchFamily="18" charset="0"/>
                <a:cs typeface="Times New Roman" panose="02020603050405020304" pitchFamily="18" charset="0"/>
              </a:rPr>
              <a:t>Rezaiifar</a:t>
            </a:r>
            <a:r>
              <a:rPr lang="en-US" altLang="zh-CN" sz="700" b="1" dirty="0">
                <a:latin typeface="Times New Roman" panose="02020603050405020304" pitchFamily="18" charset="0"/>
                <a:cs typeface="Times New Roman" panose="02020603050405020304" pitchFamily="18" charset="0"/>
              </a:rPr>
              <a:t>, and P. S. </a:t>
            </a:r>
            <a:r>
              <a:rPr lang="en-US" altLang="zh-CN" sz="700" b="1" dirty="0" err="1">
                <a:latin typeface="Times New Roman" panose="02020603050405020304" pitchFamily="18" charset="0"/>
                <a:cs typeface="Times New Roman" panose="02020603050405020304" pitchFamily="18" charset="0"/>
              </a:rPr>
              <a:t>Krishnaprasad</a:t>
            </a:r>
            <a:r>
              <a:rPr lang="en-US" altLang="zh-CN" sz="700" b="1" dirty="0">
                <a:latin typeface="Times New Roman" panose="02020603050405020304" pitchFamily="18" charset="0"/>
                <a:cs typeface="Times New Roman" panose="02020603050405020304" pitchFamily="18" charset="0"/>
              </a:rPr>
              <a:t>, “Orthogonal matching pursuit: Recursive function approximation with applications to wavelet decomposition,” in Proc. 27th </a:t>
            </a:r>
            <a:r>
              <a:rPr lang="en-US" altLang="zh-CN" sz="700" b="1" dirty="0" err="1">
                <a:latin typeface="Times New Roman" panose="02020603050405020304" pitchFamily="18" charset="0"/>
                <a:cs typeface="Times New Roman" panose="02020603050405020304" pitchFamily="18" charset="0"/>
              </a:rPr>
              <a:t>Annu</a:t>
            </a:r>
            <a:r>
              <a:rPr lang="en-US" altLang="zh-CN" sz="700" b="1" dirty="0">
                <a:latin typeface="Times New Roman" panose="02020603050405020304" pitchFamily="18" charset="0"/>
                <a:cs typeface="Times New Roman" panose="02020603050405020304" pitchFamily="18" charset="0"/>
              </a:rPr>
              <a:t>. </a:t>
            </a:r>
            <a:r>
              <a:rPr lang="en-US" altLang="zh-CN" sz="700" b="1" dirty="0" err="1">
                <a:latin typeface="Times New Roman" panose="02020603050405020304" pitchFamily="18" charset="0"/>
                <a:cs typeface="Times New Roman" panose="02020603050405020304" pitchFamily="18" charset="0"/>
              </a:rPr>
              <a:t>Asilomar</a:t>
            </a:r>
            <a:r>
              <a:rPr lang="en-US" altLang="zh-CN" sz="700" b="1" dirty="0">
                <a:latin typeface="Times New Roman" panose="02020603050405020304" pitchFamily="18" charset="0"/>
                <a:cs typeface="Times New Roman" panose="02020603050405020304" pitchFamily="18" charset="0"/>
              </a:rPr>
              <a:t> Conf. Signals Syst. </a:t>
            </a:r>
            <a:r>
              <a:rPr lang="en-US" altLang="zh-CN" sz="700" b="1" dirty="0" err="1">
                <a:latin typeface="Times New Roman" panose="02020603050405020304" pitchFamily="18" charset="0"/>
                <a:cs typeface="Times New Roman" panose="02020603050405020304" pitchFamily="18" charset="0"/>
              </a:rPr>
              <a:t>Comput</a:t>
            </a:r>
            <a:r>
              <a:rPr lang="en-US" altLang="zh-CN" sz="700" b="1" dirty="0">
                <a:latin typeface="Times New Roman" panose="02020603050405020304" pitchFamily="18" charset="0"/>
                <a:cs typeface="Times New Roman" panose="02020603050405020304" pitchFamily="18" charset="0"/>
              </a:rPr>
              <a:t>., 1993, vol. 1, pp. 40–44.</a:t>
            </a:r>
          </a:p>
        </p:txBody>
      </p:sp>
      <p:sp>
        <p:nvSpPr>
          <p:cNvPr id="11" name="矩形 10"/>
          <p:cNvSpPr/>
          <p:nvPr/>
        </p:nvSpPr>
        <p:spPr>
          <a:xfrm>
            <a:off x="1027953" y="6450568"/>
            <a:ext cx="8227726" cy="276999"/>
          </a:xfrm>
          <a:prstGeom prst="rect">
            <a:avLst/>
          </a:prstGeom>
        </p:spPr>
        <p:txBody>
          <a:bodyPr wrap="square">
            <a:spAutoFit/>
          </a:bodyPr>
          <a:lstStyle/>
          <a:p>
            <a:pPr algn="just">
              <a:lnSpc>
                <a:spcPct val="150000"/>
              </a:lnSpc>
            </a:pPr>
            <a:r>
              <a:rPr lang="en-US" altLang="zh-CN" sz="800" b="1" dirty="0">
                <a:latin typeface="Times New Roman" panose="02020603050405020304" pitchFamily="18" charset="0"/>
                <a:cs typeface="Times New Roman" panose="02020603050405020304" pitchFamily="18" charset="0"/>
              </a:rPr>
              <a:t>D. </a:t>
            </a:r>
            <a:r>
              <a:rPr lang="en-US" altLang="zh-CN" sz="800" b="1" dirty="0" err="1">
                <a:latin typeface="Times New Roman" panose="02020603050405020304" pitchFamily="18" charset="0"/>
                <a:cs typeface="Times New Roman" panose="02020603050405020304" pitchFamily="18" charset="0"/>
              </a:rPr>
              <a:t>Needell</a:t>
            </a:r>
            <a:r>
              <a:rPr lang="en-US" altLang="zh-CN" sz="800" b="1" dirty="0">
                <a:latin typeface="Times New Roman" panose="02020603050405020304" pitchFamily="18" charset="0"/>
                <a:cs typeface="Times New Roman" panose="02020603050405020304" pitchFamily="18" charset="0"/>
              </a:rPr>
              <a:t> and J. A. </a:t>
            </a:r>
            <a:r>
              <a:rPr lang="en-US" altLang="zh-CN" sz="800" b="1" dirty="0" err="1">
                <a:latin typeface="Times New Roman" panose="02020603050405020304" pitchFamily="18" charset="0"/>
                <a:cs typeface="Times New Roman" panose="02020603050405020304" pitchFamily="18" charset="0"/>
              </a:rPr>
              <a:t>Tropp</a:t>
            </a:r>
            <a:r>
              <a:rPr lang="en-US" altLang="zh-CN" sz="800" b="1" dirty="0">
                <a:latin typeface="Times New Roman" panose="02020603050405020304" pitchFamily="18" charset="0"/>
                <a:cs typeface="Times New Roman" panose="02020603050405020304" pitchFamily="18" charset="0"/>
              </a:rPr>
              <a:t>, “</a:t>
            </a:r>
            <a:r>
              <a:rPr lang="en-US" altLang="zh-CN" sz="800" b="1" dirty="0" err="1">
                <a:latin typeface="Times New Roman" panose="02020603050405020304" pitchFamily="18" charset="0"/>
                <a:cs typeface="Times New Roman" panose="02020603050405020304" pitchFamily="18" charset="0"/>
              </a:rPr>
              <a:t>CoSaMP</a:t>
            </a:r>
            <a:r>
              <a:rPr lang="en-US" altLang="zh-CN" sz="800" b="1" dirty="0">
                <a:latin typeface="Times New Roman" panose="02020603050405020304" pitchFamily="18" charset="0"/>
                <a:cs typeface="Times New Roman" panose="02020603050405020304" pitchFamily="18" charset="0"/>
              </a:rPr>
              <a:t>: Iterative signal recovery from incomplete and inaccurate samples,” Appl. </a:t>
            </a:r>
            <a:r>
              <a:rPr lang="en-US" altLang="zh-CN" sz="800" b="1" dirty="0" err="1">
                <a:latin typeface="Times New Roman" panose="02020603050405020304" pitchFamily="18" charset="0"/>
                <a:cs typeface="Times New Roman" panose="02020603050405020304" pitchFamily="18" charset="0"/>
              </a:rPr>
              <a:t>Comput</a:t>
            </a:r>
            <a:r>
              <a:rPr lang="en-US" altLang="zh-CN" sz="800" b="1" dirty="0">
                <a:latin typeface="Times New Roman" panose="02020603050405020304" pitchFamily="18" charset="0"/>
                <a:cs typeface="Times New Roman" panose="02020603050405020304" pitchFamily="18" charset="0"/>
              </a:rPr>
              <a:t>. Harmonic Anal., vol. 26, no. 3, pp. 301–321, 2009.</a:t>
            </a:r>
          </a:p>
        </p:txBody>
      </p:sp>
    </p:spTree>
    <p:extLst>
      <p:ext uri="{BB962C8B-B14F-4D97-AF65-F5344CB8AC3E}">
        <p14:creationId xmlns:p14="http://schemas.microsoft.com/office/powerpoint/2010/main" val="474506109"/>
      </p:ext>
    </p:extLst>
  </p:cSld>
  <p:clrMapOvr>
    <a:masterClrMapping/>
  </p:clrMapOvr>
  <mc:AlternateContent xmlns:mc="http://schemas.openxmlformats.org/markup-compatibility/2006" xmlns:p14="http://schemas.microsoft.com/office/powerpoint/2010/main">
    <mc:Choice Requires="p14">
      <p:transition spd="slow" p14:dur="2000" advTm="976"/>
    </mc:Choice>
    <mc:Fallback xmlns="">
      <p:transition spd="slow" advTm="976"/>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5" name="文本框 14"/>
          <p:cNvSpPr txBox="1"/>
          <p:nvPr/>
        </p:nvSpPr>
        <p:spPr>
          <a:xfrm>
            <a:off x="2956857" y="1104624"/>
            <a:ext cx="6278286" cy="584775"/>
          </a:xfrm>
          <a:prstGeom prst="rect">
            <a:avLst/>
          </a:prstGeom>
          <a:noFill/>
        </p:spPr>
        <p:txBody>
          <a:bodyPr wrap="square" rtlCol="0">
            <a:spAutoFit/>
          </a:bodyPr>
          <a:lstStyle/>
          <a:p>
            <a:pPr algn="ctr"/>
            <a:r>
              <a:rPr lang="zh-CN" altLang="en-US" sz="3200" b="1" dirty="0">
                <a:solidFill>
                  <a:srgbClr val="0000FF"/>
                </a:solidFill>
                <a:latin typeface="黑体" panose="02010609060101010101" pitchFamily="49" charset="-122"/>
                <a:ea typeface="黑体" panose="02010609060101010101" pitchFamily="49" charset="-122"/>
              </a:rPr>
              <a:t>内点法的起源</a:t>
            </a:r>
          </a:p>
        </p:txBody>
      </p:sp>
      <p:sp>
        <p:nvSpPr>
          <p:cNvPr id="2" name="圆角矩形 1"/>
          <p:cNvSpPr/>
          <p:nvPr/>
        </p:nvSpPr>
        <p:spPr>
          <a:xfrm>
            <a:off x="6400800" y="5411585"/>
            <a:ext cx="806335" cy="349135"/>
          </a:xfrm>
          <a:prstGeom prst="round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algn="ctr"/>
            <a:endParaRPr lang="zh-CN" altLang="en-US"/>
          </a:p>
        </p:txBody>
      </p:sp>
      <p:graphicFrame>
        <p:nvGraphicFramePr>
          <p:cNvPr id="22" name="对象 21">
            <a:extLst>
              <a:ext uri="{FF2B5EF4-FFF2-40B4-BE49-F238E27FC236}">
                <a16:creationId xmlns:a16="http://schemas.microsoft.com/office/drawing/2014/main" id="{9D68A3D7-3982-45A9-8B21-454EFBB21241}"/>
              </a:ext>
            </a:extLst>
          </p:cNvPr>
          <p:cNvGraphicFramePr>
            <a:graphicFrameLocks noChangeAspect="1"/>
          </p:cNvGraphicFramePr>
          <p:nvPr>
            <p:extLst>
              <p:ext uri="{D42A27DB-BD31-4B8C-83A1-F6EECF244321}">
                <p14:modId xmlns:p14="http://schemas.microsoft.com/office/powerpoint/2010/main" val="2538437561"/>
              </p:ext>
            </p:extLst>
          </p:nvPr>
        </p:nvGraphicFramePr>
        <p:xfrm>
          <a:off x="326019" y="2079181"/>
          <a:ext cx="4779962" cy="3783013"/>
        </p:xfrm>
        <a:graphic>
          <a:graphicData uri="http://schemas.openxmlformats.org/presentationml/2006/ole">
            <mc:AlternateContent xmlns:mc="http://schemas.openxmlformats.org/markup-compatibility/2006">
              <mc:Choice xmlns:v="urn:schemas-microsoft-com:vml" Requires="v">
                <p:oleObj name="Equation" r:id="rId4" imgW="1536480" imgH="1409400" progId="Equation.DSMT4">
                  <p:embed/>
                </p:oleObj>
              </mc:Choice>
              <mc:Fallback>
                <p:oleObj name="Equation" r:id="rId4" imgW="1536480" imgH="1409400" progId="Equation.DSMT4">
                  <p:embed/>
                  <p:pic>
                    <p:nvPicPr>
                      <p:cNvPr id="22" name="对象 21">
                        <a:extLst>
                          <a:ext uri="{FF2B5EF4-FFF2-40B4-BE49-F238E27FC236}">
                            <a16:creationId xmlns:a16="http://schemas.microsoft.com/office/drawing/2014/main" id="{9D68A3D7-3982-45A9-8B21-454EFBB21241}"/>
                          </a:ext>
                        </a:extLst>
                      </p:cNvPr>
                      <p:cNvPicPr>
                        <a:picLocks noChangeAspect="1" noChangeArrowheads="1"/>
                      </p:cNvPicPr>
                      <p:nvPr/>
                    </p:nvPicPr>
                    <p:blipFill>
                      <a:blip r:embed="rId5"/>
                      <a:srcRect/>
                      <a:stretch>
                        <a:fillRect/>
                      </a:stretch>
                    </p:blipFill>
                    <p:spPr bwMode="auto">
                      <a:xfrm>
                        <a:off x="326019" y="2079181"/>
                        <a:ext cx="4779962" cy="3783013"/>
                      </a:xfrm>
                      <a:prstGeom prst="rect">
                        <a:avLst/>
                      </a:prstGeom>
                      <a:noFill/>
                    </p:spPr>
                  </p:pic>
                </p:oleObj>
              </mc:Fallback>
            </mc:AlternateContent>
          </a:graphicData>
        </a:graphic>
      </p:graphicFrame>
      <p:pic>
        <p:nvPicPr>
          <p:cNvPr id="23" name="图片 22">
            <a:extLst>
              <a:ext uri="{FF2B5EF4-FFF2-40B4-BE49-F238E27FC236}">
                <a16:creationId xmlns:a16="http://schemas.microsoft.com/office/drawing/2014/main" id="{37DEB039-9310-47DB-AC68-6BFCAC5BA873}"/>
              </a:ext>
            </a:extLst>
          </p:cNvPr>
          <p:cNvPicPr>
            <a:picLocks noChangeAspect="1"/>
          </p:cNvPicPr>
          <p:nvPr/>
        </p:nvPicPr>
        <p:blipFill>
          <a:blip r:embed="rId6"/>
          <a:stretch>
            <a:fillRect/>
          </a:stretch>
        </p:blipFill>
        <p:spPr>
          <a:xfrm>
            <a:off x="0" y="2145505"/>
            <a:ext cx="5349862" cy="3783013"/>
          </a:xfrm>
          <a:prstGeom prst="rect">
            <a:avLst/>
          </a:prstGeom>
        </p:spPr>
      </p:pic>
      <p:sp>
        <p:nvSpPr>
          <p:cNvPr id="27" name="矩形 26">
            <a:extLst>
              <a:ext uri="{FF2B5EF4-FFF2-40B4-BE49-F238E27FC236}">
                <a16:creationId xmlns:a16="http://schemas.microsoft.com/office/drawing/2014/main" id="{1A92AF19-EFCF-45E7-8E69-1C972F6BD3EE}"/>
              </a:ext>
            </a:extLst>
          </p:cNvPr>
          <p:cNvSpPr/>
          <p:nvPr/>
        </p:nvSpPr>
        <p:spPr>
          <a:xfrm>
            <a:off x="1060323" y="1733909"/>
            <a:ext cx="2314856" cy="377309"/>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1"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LP</a:t>
            </a:r>
            <a:r>
              <a:rPr lang="zh-CN" altLang="en-US" sz="1600" b="1"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问题</a:t>
            </a:r>
            <a:endParaRPr kumimoji="0" lang="zh-CN" altLang="en-US" sz="16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pic>
        <p:nvPicPr>
          <p:cNvPr id="28" name="图片 27">
            <a:extLst>
              <a:ext uri="{FF2B5EF4-FFF2-40B4-BE49-F238E27FC236}">
                <a16:creationId xmlns:a16="http://schemas.microsoft.com/office/drawing/2014/main" id="{2B49A1B8-D17F-4C2F-8A43-D8C408F56DD3}"/>
              </a:ext>
            </a:extLst>
          </p:cNvPr>
          <p:cNvPicPr>
            <a:picLocks noChangeAspect="1"/>
          </p:cNvPicPr>
          <p:nvPr/>
        </p:nvPicPr>
        <p:blipFill>
          <a:blip r:embed="rId7"/>
          <a:stretch>
            <a:fillRect/>
          </a:stretch>
        </p:blipFill>
        <p:spPr>
          <a:xfrm>
            <a:off x="9455720" y="2079181"/>
            <a:ext cx="2736280" cy="3049336"/>
          </a:xfrm>
          <a:prstGeom prst="rect">
            <a:avLst/>
          </a:prstGeom>
        </p:spPr>
      </p:pic>
      <p:sp>
        <p:nvSpPr>
          <p:cNvPr id="30" name="文本框 29">
            <a:extLst>
              <a:ext uri="{FF2B5EF4-FFF2-40B4-BE49-F238E27FC236}">
                <a16:creationId xmlns:a16="http://schemas.microsoft.com/office/drawing/2014/main" id="{7461F4EC-2ECB-4F49-9C3C-DB28CC202AFD}"/>
              </a:ext>
            </a:extLst>
          </p:cNvPr>
          <p:cNvSpPr txBox="1"/>
          <p:nvPr/>
        </p:nvSpPr>
        <p:spPr>
          <a:xfrm>
            <a:off x="9642061" y="5128517"/>
            <a:ext cx="2363598" cy="369332"/>
          </a:xfrm>
          <a:prstGeom prst="rect">
            <a:avLst/>
          </a:prstGeom>
          <a:noFill/>
        </p:spPr>
        <p:txBody>
          <a:bodyPr wrap="square">
            <a:spAutoFit/>
          </a:bodyPr>
          <a:lstStyle/>
          <a:p>
            <a:r>
              <a:rPr lang="en-US" altLang="zh-CN" b="0" i="0" dirty="0">
                <a:solidFill>
                  <a:srgbClr val="000000"/>
                </a:solidFill>
                <a:effectLst/>
                <a:latin typeface="Tenorite" panose="020B0604020202020204" pitchFamily="2" charset="0"/>
              </a:rPr>
              <a:t>Narendra </a:t>
            </a:r>
            <a:r>
              <a:rPr lang="en-US" altLang="zh-CN" b="0" i="0" dirty="0" err="1">
                <a:solidFill>
                  <a:srgbClr val="000000"/>
                </a:solidFill>
                <a:effectLst/>
                <a:latin typeface="Tenorite" panose="020B0604020202020204" pitchFamily="2" charset="0"/>
              </a:rPr>
              <a:t>Karmarkar</a:t>
            </a:r>
            <a:endParaRPr lang="zh-CN" altLang="en-US" dirty="0">
              <a:latin typeface="Tenorite" panose="020B0604020202020204" pitchFamily="2" charset="0"/>
            </a:endParaRPr>
          </a:p>
        </p:txBody>
      </p:sp>
      <p:sp>
        <p:nvSpPr>
          <p:cNvPr id="32" name="文本框 31">
            <a:extLst>
              <a:ext uri="{FF2B5EF4-FFF2-40B4-BE49-F238E27FC236}">
                <a16:creationId xmlns:a16="http://schemas.microsoft.com/office/drawing/2014/main" id="{097C71E6-EDA7-4ADB-9A15-CEAE639849DB}"/>
              </a:ext>
            </a:extLst>
          </p:cNvPr>
          <p:cNvSpPr txBox="1"/>
          <p:nvPr/>
        </p:nvSpPr>
        <p:spPr>
          <a:xfrm>
            <a:off x="0" y="6393058"/>
            <a:ext cx="5620624" cy="415498"/>
          </a:xfrm>
          <a:prstGeom prst="rect">
            <a:avLst/>
          </a:prstGeom>
          <a:noFill/>
        </p:spPr>
        <p:txBody>
          <a:bodyPr wrap="square">
            <a:spAutoFit/>
          </a:bodyPr>
          <a:lstStyle/>
          <a:p>
            <a:r>
              <a:rPr lang="en-US" altLang="zh-CN" sz="1050" b="1" i="0" dirty="0">
                <a:effectLst/>
                <a:latin typeface="Times New Roman" panose="02020603050405020304" pitchFamily="18" charset="0"/>
                <a:cs typeface="Times New Roman" panose="02020603050405020304" pitchFamily="18" charset="0"/>
              </a:rPr>
              <a:t>[2] </a:t>
            </a:r>
            <a:r>
              <a:rPr lang="en-US" altLang="zh-CN" sz="1050" b="1" i="0" dirty="0" err="1">
                <a:effectLst/>
                <a:latin typeface="Times New Roman" panose="02020603050405020304" pitchFamily="18" charset="0"/>
                <a:cs typeface="Times New Roman" panose="02020603050405020304" pitchFamily="18" charset="0"/>
              </a:rPr>
              <a:t>Karmarkar</a:t>
            </a:r>
            <a:r>
              <a:rPr lang="en-US" altLang="zh-CN" sz="1050" b="1" i="0" dirty="0">
                <a:effectLst/>
                <a:latin typeface="Times New Roman" panose="02020603050405020304" pitchFamily="18" charset="0"/>
                <a:cs typeface="Times New Roman" panose="02020603050405020304" pitchFamily="18" charset="0"/>
              </a:rPr>
              <a:t>, Narendra. “A new polynomial-time algorithm for linear programming.” </a:t>
            </a:r>
            <a:r>
              <a:rPr lang="en-US" altLang="zh-CN" sz="1050" b="1" i="1" dirty="0">
                <a:effectLst/>
                <a:latin typeface="Times New Roman" panose="02020603050405020304" pitchFamily="18" charset="0"/>
                <a:cs typeface="Times New Roman" panose="02020603050405020304" pitchFamily="18" charset="0"/>
              </a:rPr>
              <a:t>STOC '84</a:t>
            </a:r>
            <a:r>
              <a:rPr lang="en-US" altLang="zh-CN" sz="1050" b="1" i="0" dirty="0">
                <a:effectLst/>
                <a:latin typeface="Times New Roman" panose="02020603050405020304" pitchFamily="18" charset="0"/>
                <a:cs typeface="Times New Roman" panose="02020603050405020304" pitchFamily="18" charset="0"/>
              </a:rPr>
              <a:t> (1984).</a:t>
            </a:r>
            <a:endParaRPr lang="zh-CN" altLang="en-US" sz="1050" b="1" dirty="0">
              <a:latin typeface="Times New Roman" panose="02020603050405020304" pitchFamily="18" charset="0"/>
              <a:cs typeface="Times New Roman" panose="02020603050405020304" pitchFamily="18" charset="0"/>
            </a:endParaRPr>
          </a:p>
        </p:txBody>
      </p:sp>
      <p:sp>
        <p:nvSpPr>
          <p:cNvPr id="39" name="文本框 38">
            <a:extLst>
              <a:ext uri="{FF2B5EF4-FFF2-40B4-BE49-F238E27FC236}">
                <a16:creationId xmlns:a16="http://schemas.microsoft.com/office/drawing/2014/main" id="{4A4570C8-EAB8-4790-BF92-C354F90E53AE}"/>
              </a:ext>
            </a:extLst>
          </p:cNvPr>
          <p:cNvSpPr txBox="1"/>
          <p:nvPr/>
        </p:nvSpPr>
        <p:spPr>
          <a:xfrm>
            <a:off x="5349862" y="3907915"/>
            <a:ext cx="2557117" cy="400110"/>
          </a:xfrm>
          <a:prstGeom prst="rect">
            <a:avLst/>
          </a:prstGeom>
          <a:solidFill>
            <a:schemeClr val="bg2"/>
          </a:solidFill>
        </p:spPr>
        <p:txBody>
          <a:bodyPr wrap="square" rtlCol="0">
            <a:spAutoFit/>
          </a:bodyPr>
          <a:lstStyle/>
          <a:p>
            <a:pPr marL="342900" indent="-342900">
              <a:buFont typeface="Wingdings" panose="05000000000000000000" pitchFamily="2" charset="2"/>
              <a:buChar char="Ø"/>
            </a:pPr>
            <a:r>
              <a:rPr lang="en-US" altLang="zh-CN" sz="2000" b="1" i="0" dirty="0">
                <a:solidFill>
                  <a:srgbClr val="000000"/>
                </a:solidFill>
                <a:effectLst/>
                <a:latin typeface="Times New Roman" panose="02020603050405020304" pitchFamily="18" charset="0"/>
                <a:cs typeface="Times New Roman" panose="02020603050405020304" pitchFamily="18" charset="0"/>
              </a:rPr>
              <a:t>ellipsoid method </a:t>
            </a:r>
            <a:endParaRPr lang="zh-CN" altLang="en-US" sz="2000" b="1" baseline="300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1" name="文本框 40">
            <a:extLst>
              <a:ext uri="{FF2B5EF4-FFF2-40B4-BE49-F238E27FC236}">
                <a16:creationId xmlns:a16="http://schemas.microsoft.com/office/drawing/2014/main" id="{E1DE5BCC-389D-419A-BB90-703C9053FFB1}"/>
              </a:ext>
            </a:extLst>
          </p:cNvPr>
          <p:cNvSpPr txBox="1"/>
          <p:nvPr/>
        </p:nvSpPr>
        <p:spPr>
          <a:xfrm>
            <a:off x="5376163" y="2155484"/>
            <a:ext cx="2557117" cy="400110"/>
          </a:xfrm>
          <a:prstGeom prst="rect">
            <a:avLst/>
          </a:prstGeom>
          <a:solidFill>
            <a:schemeClr val="bg2"/>
          </a:solidFill>
        </p:spPr>
        <p:txBody>
          <a:bodyPr wrap="square" rtlCol="0">
            <a:spAutoFit/>
          </a:bodyPr>
          <a:lstStyle/>
          <a:p>
            <a:pPr marL="342900" indent="-342900">
              <a:buFont typeface="Wingdings" panose="05000000000000000000" pitchFamily="2" charset="2"/>
              <a:buChar char="Ø"/>
            </a:pPr>
            <a:r>
              <a:rPr lang="en-US" altLang="zh-CN" sz="2000" b="1" dirty="0">
                <a:solidFill>
                  <a:srgbClr val="000000"/>
                </a:solidFill>
                <a:latin typeface="Times New Roman" panose="02020603050405020304" pitchFamily="18" charset="0"/>
                <a:cs typeface="Times New Roman" panose="02020603050405020304" pitchFamily="18" charset="0"/>
              </a:rPr>
              <a:t>simplex</a:t>
            </a:r>
            <a:r>
              <a:rPr lang="en-US" altLang="zh-CN" sz="2000" b="1" i="0" dirty="0">
                <a:solidFill>
                  <a:srgbClr val="000000"/>
                </a:solidFill>
                <a:effectLst/>
                <a:latin typeface="Times New Roman" panose="02020603050405020304" pitchFamily="18" charset="0"/>
                <a:cs typeface="Times New Roman" panose="02020603050405020304" pitchFamily="18" charset="0"/>
              </a:rPr>
              <a:t> method </a:t>
            </a:r>
            <a:endParaRPr lang="zh-CN" altLang="en-US" sz="2000" b="1" baseline="30000" dirty="0">
              <a:latin typeface="Times New Roman" panose="02020603050405020304" pitchFamily="18" charset="0"/>
              <a:ea typeface="黑体" panose="02010609060101010101" pitchFamily="49"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9F69C798-E93B-482E-895C-FC4CA77BE9E4}"/>
                  </a:ext>
                </a:extLst>
              </p:cNvPr>
              <p:cNvSpPr txBox="1"/>
              <p:nvPr/>
            </p:nvSpPr>
            <p:spPr>
              <a:xfrm>
                <a:off x="5349862" y="2621918"/>
                <a:ext cx="2557117" cy="1077218"/>
              </a:xfrm>
              <a:prstGeom prst="rect">
                <a:avLst/>
              </a:prstGeom>
              <a:noFill/>
              <a:ln w="19050">
                <a:solidFill>
                  <a:schemeClr val="tx1"/>
                </a:solidFill>
                <a:prstDash val="sysDash"/>
              </a:ln>
            </p:spPr>
            <p:txBody>
              <a:bodyPr wrap="square" rtlCol="0">
                <a:spAutoFit/>
              </a:bodyPr>
              <a:lstStyle/>
              <a:p>
                <a:pPr marL="285750" indent="-285750">
                  <a:buFont typeface="Wingdings" panose="05000000000000000000" pitchFamily="2" charset="2"/>
                  <a:buChar char="ü"/>
                </a:pPr>
                <a:r>
                  <a:rPr lang="en-US" altLang="zh-CN" sz="1600" b="1" dirty="0">
                    <a:solidFill>
                      <a:schemeClr val="accent5"/>
                    </a:solidFill>
                    <a:latin typeface="黑体" panose="02010609060101010101" pitchFamily="49" charset="-122"/>
                    <a:ea typeface="黑体" panose="02010609060101010101" pitchFamily="49" charset="-122"/>
                  </a:rPr>
                  <a:t>average complexity</a:t>
                </a:r>
              </a:p>
              <a:p>
                <a:r>
                  <a:rPr lang="en-US" altLang="zh-CN" sz="1600" b="1" dirty="0">
                    <a:solidFill>
                      <a:schemeClr val="accent5"/>
                    </a:solidFill>
                    <a:latin typeface="黑体" panose="02010609060101010101" pitchFamily="49" charset="-122"/>
                    <a:ea typeface="黑体" panose="02010609060101010101" pitchFamily="49" charset="-122"/>
                  </a:rPr>
                  <a:t>   </a:t>
                </a:r>
                <a14:m>
                  <m:oMath xmlns:m="http://schemas.openxmlformats.org/officeDocument/2006/math">
                    <m:r>
                      <a:rPr lang="en-US" altLang="zh-CN" sz="1600" b="1" i="1" smtClean="0">
                        <a:solidFill>
                          <a:schemeClr val="accent5"/>
                        </a:solidFill>
                        <a:latin typeface="Cambria Math" panose="02040503050406030204" pitchFamily="18" charset="0"/>
                        <a:ea typeface="黑体" panose="02010609060101010101" pitchFamily="49" charset="-122"/>
                      </a:rPr>
                      <m:t>𝑶</m:t>
                    </m:r>
                    <m:r>
                      <a:rPr lang="en-US" altLang="zh-CN" sz="1600" b="1" i="1" smtClean="0">
                        <a:solidFill>
                          <a:schemeClr val="accent5"/>
                        </a:solidFill>
                        <a:latin typeface="Cambria Math" panose="02040503050406030204" pitchFamily="18" charset="0"/>
                        <a:ea typeface="黑体" panose="02010609060101010101" pitchFamily="49" charset="-122"/>
                      </a:rPr>
                      <m:t>(</m:t>
                    </m:r>
                    <m:r>
                      <a:rPr lang="en-US" altLang="zh-CN" sz="1600" b="1" i="1" smtClean="0">
                        <a:solidFill>
                          <a:schemeClr val="accent5"/>
                        </a:solidFill>
                        <a:latin typeface="Cambria Math" panose="02040503050406030204" pitchFamily="18" charset="0"/>
                        <a:ea typeface="黑体" panose="02010609060101010101" pitchFamily="49" charset="-122"/>
                      </a:rPr>
                      <m:t>𝒎</m:t>
                    </m:r>
                    <m:r>
                      <a:rPr lang="en-US" altLang="zh-CN" sz="1600" b="1" i="1" smtClean="0">
                        <a:solidFill>
                          <a:schemeClr val="accent5"/>
                        </a:solidFill>
                        <a:latin typeface="Cambria Math" panose="02040503050406030204" pitchFamily="18" charset="0"/>
                        <a:ea typeface="黑体" panose="02010609060101010101" pitchFamily="49" charset="-122"/>
                      </a:rPr>
                      <m:t>∗</m:t>
                    </m:r>
                    <m:r>
                      <a:rPr lang="en-US" altLang="zh-CN" sz="1600" b="1" i="1" smtClean="0">
                        <a:solidFill>
                          <a:schemeClr val="accent5"/>
                        </a:solidFill>
                        <a:latin typeface="Cambria Math" panose="02040503050406030204" pitchFamily="18" charset="0"/>
                        <a:ea typeface="黑体" panose="02010609060101010101" pitchFamily="49" charset="-122"/>
                      </a:rPr>
                      <m:t>𝒍𝒐𝒈𝒏</m:t>
                    </m:r>
                    <m:r>
                      <a:rPr lang="en-US" altLang="zh-CN" sz="1600" b="1" i="1" smtClean="0">
                        <a:solidFill>
                          <a:schemeClr val="accent5"/>
                        </a:solidFill>
                        <a:latin typeface="Cambria Math" panose="02040503050406030204" pitchFamily="18" charset="0"/>
                        <a:ea typeface="黑体" panose="02010609060101010101" pitchFamily="49" charset="-122"/>
                      </a:rPr>
                      <m:t>)</m:t>
                    </m:r>
                  </m:oMath>
                </a14:m>
                <a:endParaRPr lang="en-US" altLang="zh-CN" sz="1600" b="1" dirty="0">
                  <a:solidFill>
                    <a:schemeClr val="accent5"/>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û"/>
                </a:pPr>
                <a:r>
                  <a:rPr lang="en-US" altLang="zh-CN" sz="1600" b="1" dirty="0">
                    <a:solidFill>
                      <a:srgbClr val="FF0000"/>
                    </a:solidFill>
                    <a:latin typeface="黑体" panose="02010609060101010101" pitchFamily="49" charset="-122"/>
                    <a:ea typeface="黑体" panose="02010609060101010101" pitchFamily="49" charset="-122"/>
                  </a:rPr>
                  <a:t>upper</a:t>
                </a:r>
                <a:r>
                  <a:rPr lang="zh-CN" altLang="en-US" sz="1600" b="1" dirty="0">
                    <a:solidFill>
                      <a:srgbClr val="FF0000"/>
                    </a:solidFill>
                    <a:latin typeface="黑体" panose="02010609060101010101" pitchFamily="49" charset="-122"/>
                    <a:ea typeface="黑体" panose="02010609060101010101" pitchFamily="49" charset="-122"/>
                  </a:rPr>
                  <a:t> </a:t>
                </a:r>
                <a:r>
                  <a:rPr lang="en-US" altLang="zh-CN" sz="1600" b="1" dirty="0">
                    <a:solidFill>
                      <a:srgbClr val="FF0000"/>
                    </a:solidFill>
                    <a:latin typeface="黑体" panose="02010609060101010101" pitchFamily="49" charset="-122"/>
                    <a:ea typeface="黑体" panose="02010609060101010101" pitchFamily="49" charset="-122"/>
                  </a:rPr>
                  <a:t>complexity</a:t>
                </a:r>
              </a:p>
              <a:p>
                <a:r>
                  <a:rPr lang="en-US" altLang="zh-CN" sz="1600" b="1" dirty="0">
                    <a:solidFill>
                      <a:srgbClr val="FF0000"/>
                    </a:solidFill>
                    <a:latin typeface="黑体" panose="02010609060101010101" pitchFamily="49" charset="-122"/>
                    <a:ea typeface="黑体" panose="02010609060101010101" pitchFamily="49" charset="-122"/>
                  </a:rPr>
                  <a:t>   </a:t>
                </a:r>
                <a14:m>
                  <m:oMath xmlns:m="http://schemas.openxmlformats.org/officeDocument/2006/math">
                    <m:r>
                      <a:rPr lang="en-US" altLang="zh-CN" sz="1600" b="1" i="1" smtClean="0">
                        <a:solidFill>
                          <a:srgbClr val="FF0000"/>
                        </a:solidFill>
                        <a:latin typeface="Cambria Math" panose="02040503050406030204" pitchFamily="18" charset="0"/>
                        <a:ea typeface="黑体" panose="02010609060101010101" pitchFamily="49" charset="-122"/>
                      </a:rPr>
                      <m:t>𝒏𝒐𝒕</m:t>
                    </m:r>
                    <m:r>
                      <a:rPr lang="en-US" altLang="zh-CN" sz="1600" b="1" i="1" smtClean="0">
                        <a:solidFill>
                          <a:srgbClr val="FF0000"/>
                        </a:solidFill>
                        <a:latin typeface="Cambria Math" panose="02040503050406030204" pitchFamily="18" charset="0"/>
                        <a:ea typeface="黑体" panose="02010609060101010101" pitchFamily="49" charset="-122"/>
                      </a:rPr>
                      <m:t> </m:t>
                    </m:r>
                    <m:r>
                      <a:rPr lang="en-US" altLang="zh-CN" sz="1600" b="1" i="1" smtClean="0">
                        <a:solidFill>
                          <a:srgbClr val="FF0000"/>
                        </a:solidFill>
                        <a:latin typeface="Cambria Math" panose="02040503050406030204" pitchFamily="18" charset="0"/>
                        <a:ea typeface="黑体" panose="02010609060101010101" pitchFamily="49" charset="-122"/>
                      </a:rPr>
                      <m:t>𝒑𝒐𝒍𝒚𝒏𝒐𝒎𝒊𝒂𝒍</m:t>
                    </m:r>
                  </m:oMath>
                </a14:m>
                <a:endParaRPr lang="en-US" altLang="zh-CN" sz="1600" b="1" dirty="0">
                  <a:solidFill>
                    <a:srgbClr val="FF0000"/>
                  </a:solidFill>
                  <a:latin typeface="黑体" panose="02010609060101010101" pitchFamily="49" charset="-122"/>
                  <a:ea typeface="黑体" panose="02010609060101010101" pitchFamily="49" charset="-122"/>
                </a:endParaRPr>
              </a:p>
            </p:txBody>
          </p:sp>
        </mc:Choice>
        <mc:Fallback xmlns="">
          <p:sp>
            <p:nvSpPr>
              <p:cNvPr id="43" name="文本框 42">
                <a:extLst>
                  <a:ext uri="{FF2B5EF4-FFF2-40B4-BE49-F238E27FC236}">
                    <a16:creationId xmlns:a16="http://schemas.microsoft.com/office/drawing/2014/main" id="{9F69C798-E93B-482E-895C-FC4CA77BE9E4}"/>
                  </a:ext>
                </a:extLst>
              </p:cNvPr>
              <p:cNvSpPr txBox="1">
                <a:spLocks noRot="1" noChangeAspect="1" noMove="1" noResize="1" noEditPoints="1" noAdjustHandles="1" noChangeArrowheads="1" noChangeShapeType="1" noTextEdit="1"/>
              </p:cNvSpPr>
              <p:nvPr/>
            </p:nvSpPr>
            <p:spPr>
              <a:xfrm>
                <a:off x="5349862" y="2621918"/>
                <a:ext cx="2557117" cy="1077218"/>
              </a:xfrm>
              <a:prstGeom prst="rect">
                <a:avLst/>
              </a:prstGeom>
              <a:blipFill>
                <a:blip r:embed="rId8"/>
                <a:stretch>
                  <a:fillRect l="-711" t="-1111" b="-2778"/>
                </a:stretch>
              </a:blipFill>
              <a:ln w="19050">
                <a:solidFill>
                  <a:schemeClr val="tx1"/>
                </a:solidFill>
                <a:prstDash val="sysDash"/>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文本框 43">
                <a:extLst>
                  <a:ext uri="{FF2B5EF4-FFF2-40B4-BE49-F238E27FC236}">
                    <a16:creationId xmlns:a16="http://schemas.microsoft.com/office/drawing/2014/main" id="{54480137-5E18-4A48-973A-DC7A73ED6458}"/>
                  </a:ext>
                </a:extLst>
              </p:cNvPr>
              <p:cNvSpPr txBox="1"/>
              <p:nvPr/>
            </p:nvSpPr>
            <p:spPr>
              <a:xfrm>
                <a:off x="5350548" y="4420631"/>
                <a:ext cx="2582732" cy="1077218"/>
              </a:xfrm>
              <a:prstGeom prst="rect">
                <a:avLst/>
              </a:prstGeom>
              <a:noFill/>
              <a:ln w="19050">
                <a:solidFill>
                  <a:schemeClr val="tx1"/>
                </a:solidFill>
                <a:prstDash val="sysDash"/>
              </a:ln>
            </p:spPr>
            <p:txBody>
              <a:bodyPr wrap="square" rtlCol="0">
                <a:spAutoFit/>
              </a:bodyPr>
              <a:lstStyle/>
              <a:p>
                <a:pPr marL="285750" indent="-285750">
                  <a:buFont typeface="Wingdings" panose="05000000000000000000" pitchFamily="2" charset="2"/>
                  <a:buChar char="ü"/>
                </a:pPr>
                <a:r>
                  <a:rPr lang="en-US" altLang="zh-CN" sz="1600" b="1" dirty="0">
                    <a:solidFill>
                      <a:schemeClr val="accent5"/>
                    </a:solidFill>
                    <a:latin typeface="黑体" panose="02010609060101010101" pitchFamily="49" charset="-122"/>
                    <a:ea typeface="黑体" panose="02010609060101010101" pitchFamily="49" charset="-122"/>
                  </a:rPr>
                  <a:t>upper complexity</a:t>
                </a:r>
              </a:p>
              <a:p>
                <a:r>
                  <a:rPr lang="en-US" altLang="zh-CN" sz="1600" b="1" dirty="0">
                    <a:solidFill>
                      <a:schemeClr val="accent5"/>
                    </a:solidFill>
                    <a:latin typeface="黑体" panose="02010609060101010101" pitchFamily="49" charset="-122"/>
                    <a:ea typeface="黑体" panose="02010609060101010101" pitchFamily="49" charset="-122"/>
                  </a:rPr>
                  <a:t>   </a:t>
                </a:r>
                <a14:m>
                  <m:oMath xmlns:m="http://schemas.openxmlformats.org/officeDocument/2006/math">
                    <m:r>
                      <a:rPr lang="en-US" altLang="zh-CN" sz="1600" b="1" i="1" smtClean="0">
                        <a:solidFill>
                          <a:schemeClr val="accent5"/>
                        </a:solidFill>
                        <a:latin typeface="Cambria Math" panose="02040503050406030204" pitchFamily="18" charset="0"/>
                        <a:ea typeface="黑体" panose="02010609060101010101" pitchFamily="49" charset="-122"/>
                      </a:rPr>
                      <m:t>𝒑𝒐𝒍𝒚𝒏𝒐𝒎𝒊𝒂𝒍</m:t>
                    </m:r>
                  </m:oMath>
                </a14:m>
                <a:endParaRPr lang="en-US" altLang="zh-CN" sz="1600" b="1" dirty="0">
                  <a:solidFill>
                    <a:schemeClr val="accent5"/>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û"/>
                </a:pPr>
                <a:r>
                  <a:rPr lang="en-US" altLang="zh-CN" sz="1600" b="1" dirty="0">
                    <a:solidFill>
                      <a:srgbClr val="FF0000"/>
                    </a:solidFill>
                    <a:latin typeface="黑体" panose="02010609060101010101" pitchFamily="49" charset="-122"/>
                    <a:ea typeface="黑体" panose="02010609060101010101" pitchFamily="49" charset="-122"/>
                  </a:rPr>
                  <a:t>practical</a:t>
                </a:r>
              </a:p>
              <a:p>
                <a:r>
                  <a:rPr lang="en-US" altLang="zh-CN" sz="1600" b="1" dirty="0">
                    <a:solidFill>
                      <a:srgbClr val="FF0000"/>
                    </a:solidFill>
                    <a:latin typeface="黑体" panose="02010609060101010101" pitchFamily="49" charset="-122"/>
                    <a:ea typeface="黑体" panose="02010609060101010101" pitchFamily="49" charset="-122"/>
                  </a:rPr>
                  <a:t>   </a:t>
                </a:r>
                <a14:m>
                  <m:oMath xmlns:m="http://schemas.openxmlformats.org/officeDocument/2006/math">
                    <m:r>
                      <a:rPr lang="en-US" altLang="zh-CN" sz="1600" b="1" i="1" smtClean="0">
                        <a:solidFill>
                          <a:srgbClr val="FF0000"/>
                        </a:solidFill>
                        <a:latin typeface="Cambria Math" panose="02040503050406030204" pitchFamily="18" charset="0"/>
                        <a:ea typeface="黑体" panose="02010609060101010101" pitchFamily="49" charset="-122"/>
                      </a:rPr>
                      <m:t>𝒑𝒐𝒐𝒓</m:t>
                    </m:r>
                    <m:r>
                      <a:rPr lang="en-US" altLang="zh-CN" sz="1600" b="1" i="1" smtClean="0">
                        <a:solidFill>
                          <a:srgbClr val="FF0000"/>
                        </a:solidFill>
                        <a:latin typeface="Cambria Math" panose="02040503050406030204" pitchFamily="18" charset="0"/>
                        <a:ea typeface="黑体" panose="02010609060101010101" pitchFamily="49" charset="-122"/>
                      </a:rPr>
                      <m:t> </m:t>
                    </m:r>
                    <m:r>
                      <a:rPr lang="en-US" altLang="zh-CN" sz="1600" b="1" i="1" smtClean="0">
                        <a:solidFill>
                          <a:srgbClr val="FF0000"/>
                        </a:solidFill>
                        <a:latin typeface="Cambria Math" panose="02040503050406030204" pitchFamily="18" charset="0"/>
                        <a:ea typeface="黑体" panose="02010609060101010101" pitchFamily="49" charset="-122"/>
                      </a:rPr>
                      <m:t>𝒑𝒆𝒓𝒇𝒐𝒓𝒎𝒂𝒏𝒄𝒆</m:t>
                    </m:r>
                  </m:oMath>
                </a14:m>
                <a:endParaRPr lang="en-US" altLang="zh-CN" sz="1600" b="1" dirty="0">
                  <a:solidFill>
                    <a:srgbClr val="FF0000"/>
                  </a:solidFill>
                  <a:latin typeface="黑体" panose="02010609060101010101" pitchFamily="49" charset="-122"/>
                  <a:ea typeface="黑体" panose="02010609060101010101" pitchFamily="49" charset="-122"/>
                </a:endParaRPr>
              </a:p>
            </p:txBody>
          </p:sp>
        </mc:Choice>
        <mc:Fallback xmlns="">
          <p:sp>
            <p:nvSpPr>
              <p:cNvPr id="44" name="文本框 43">
                <a:extLst>
                  <a:ext uri="{FF2B5EF4-FFF2-40B4-BE49-F238E27FC236}">
                    <a16:creationId xmlns:a16="http://schemas.microsoft.com/office/drawing/2014/main" id="{54480137-5E18-4A48-973A-DC7A73ED6458}"/>
                  </a:ext>
                </a:extLst>
              </p:cNvPr>
              <p:cNvSpPr txBox="1">
                <a:spLocks noRot="1" noChangeAspect="1" noMove="1" noResize="1" noEditPoints="1" noAdjustHandles="1" noChangeArrowheads="1" noChangeShapeType="1" noTextEdit="1"/>
              </p:cNvSpPr>
              <p:nvPr/>
            </p:nvSpPr>
            <p:spPr>
              <a:xfrm>
                <a:off x="5350548" y="4420631"/>
                <a:ext cx="2582732" cy="1077218"/>
              </a:xfrm>
              <a:prstGeom prst="rect">
                <a:avLst/>
              </a:prstGeom>
              <a:blipFill>
                <a:blip r:embed="rId9"/>
                <a:stretch>
                  <a:fillRect l="-704" t="-1111" b="-2222"/>
                </a:stretch>
              </a:blipFill>
              <a:ln w="19050">
                <a:solidFill>
                  <a:schemeClr val="tx1"/>
                </a:solidFill>
                <a:prstDash val="sysDash"/>
              </a:ln>
            </p:spPr>
            <p:txBody>
              <a:bodyPr/>
              <a:lstStyle/>
              <a:p>
                <a:r>
                  <a:rPr lang="zh-CN" altLang="en-US">
                    <a:noFill/>
                  </a:rPr>
                  <a:t> </a:t>
                </a:r>
              </a:p>
            </p:txBody>
          </p:sp>
        </mc:Fallback>
      </mc:AlternateContent>
      <p:sp>
        <p:nvSpPr>
          <p:cNvPr id="46" name="文本框 45">
            <a:extLst>
              <a:ext uri="{FF2B5EF4-FFF2-40B4-BE49-F238E27FC236}">
                <a16:creationId xmlns:a16="http://schemas.microsoft.com/office/drawing/2014/main" id="{EDACD04B-D19F-4293-8F8E-C26E33C6A0C5}"/>
              </a:ext>
            </a:extLst>
          </p:cNvPr>
          <p:cNvSpPr txBox="1"/>
          <p:nvPr/>
        </p:nvSpPr>
        <p:spPr>
          <a:xfrm>
            <a:off x="0" y="6011595"/>
            <a:ext cx="5620624" cy="415498"/>
          </a:xfrm>
          <a:prstGeom prst="rect">
            <a:avLst/>
          </a:prstGeom>
          <a:noFill/>
        </p:spPr>
        <p:txBody>
          <a:bodyPr wrap="square">
            <a:spAutoFit/>
          </a:bodyPr>
          <a:lstStyle/>
          <a:p>
            <a:r>
              <a:rPr lang="en-US" altLang="zh-CN" sz="1050" b="1" i="0" dirty="0">
                <a:effectLst/>
                <a:latin typeface="Times New Roman" panose="02020603050405020304" pitchFamily="18" charset="0"/>
                <a:cs typeface="Times New Roman" panose="02020603050405020304" pitchFamily="18" charset="0"/>
              </a:rPr>
              <a:t>[1] Ye, </a:t>
            </a:r>
            <a:r>
              <a:rPr lang="en-US" altLang="zh-CN" sz="1050" b="1" i="0" dirty="0" err="1">
                <a:effectLst/>
                <a:latin typeface="Times New Roman" panose="02020603050405020304" pitchFamily="18" charset="0"/>
                <a:cs typeface="Times New Roman" panose="02020603050405020304" pitchFamily="18" charset="0"/>
              </a:rPr>
              <a:t>Yinyu</a:t>
            </a:r>
            <a:r>
              <a:rPr lang="en-US" altLang="zh-CN" sz="1050" b="1" i="0" dirty="0">
                <a:effectLst/>
                <a:latin typeface="Times New Roman" panose="02020603050405020304" pitchFamily="18" charset="0"/>
                <a:cs typeface="Times New Roman" panose="02020603050405020304" pitchFamily="18" charset="0"/>
              </a:rPr>
              <a:t>. “Interior point algorithms - theory and analysis.” </a:t>
            </a:r>
            <a:r>
              <a:rPr lang="en-US" altLang="zh-CN" sz="1050" b="1" i="1" dirty="0">
                <a:effectLst/>
                <a:latin typeface="Times New Roman" panose="02020603050405020304" pitchFamily="18" charset="0"/>
                <a:cs typeface="Times New Roman" panose="02020603050405020304" pitchFamily="18" charset="0"/>
              </a:rPr>
              <a:t>Wiley-</a:t>
            </a:r>
            <a:r>
              <a:rPr lang="en-US" altLang="zh-CN" sz="1050" b="1" i="1" dirty="0" err="1">
                <a:effectLst/>
                <a:latin typeface="Times New Roman" panose="02020603050405020304" pitchFamily="18" charset="0"/>
                <a:cs typeface="Times New Roman" panose="02020603050405020304" pitchFamily="18" charset="0"/>
              </a:rPr>
              <a:t>Interscience</a:t>
            </a:r>
            <a:r>
              <a:rPr lang="en-US" altLang="zh-CN" sz="1050" b="1" i="1" dirty="0">
                <a:effectLst/>
                <a:latin typeface="Times New Roman" panose="02020603050405020304" pitchFamily="18" charset="0"/>
                <a:cs typeface="Times New Roman" panose="02020603050405020304" pitchFamily="18" charset="0"/>
              </a:rPr>
              <a:t> series in discrete mathematics and optimization</a:t>
            </a:r>
            <a:r>
              <a:rPr lang="en-US" altLang="zh-CN" sz="1050" b="1" i="0" dirty="0">
                <a:effectLst/>
                <a:latin typeface="Times New Roman" panose="02020603050405020304" pitchFamily="18" charset="0"/>
                <a:cs typeface="Times New Roman" panose="02020603050405020304" pitchFamily="18" charset="0"/>
              </a:rPr>
              <a:t> (1998).</a:t>
            </a:r>
            <a:endParaRPr lang="zh-CN" altLang="en-US" sz="1050" b="1" dirty="0">
              <a:latin typeface="Times New Roman" panose="02020603050405020304" pitchFamily="18" charset="0"/>
              <a:cs typeface="Times New Roman" panose="02020603050405020304" pitchFamily="18" charset="0"/>
            </a:endParaRPr>
          </a:p>
        </p:txBody>
      </p:sp>
      <p:sp>
        <p:nvSpPr>
          <p:cNvPr id="47" name="文本框 46">
            <a:extLst>
              <a:ext uri="{FF2B5EF4-FFF2-40B4-BE49-F238E27FC236}">
                <a16:creationId xmlns:a16="http://schemas.microsoft.com/office/drawing/2014/main" id="{EE6A4A3D-6C78-401D-91D6-D39B506366D9}"/>
              </a:ext>
            </a:extLst>
          </p:cNvPr>
          <p:cNvSpPr txBox="1"/>
          <p:nvPr/>
        </p:nvSpPr>
        <p:spPr>
          <a:xfrm>
            <a:off x="5946643" y="5808283"/>
            <a:ext cx="5203236" cy="584775"/>
          </a:xfrm>
          <a:prstGeom prst="rect">
            <a:avLst/>
          </a:prstGeom>
          <a:noFill/>
        </p:spPr>
        <p:txBody>
          <a:bodyPr wrap="square" rtlCol="0">
            <a:spAutoFit/>
          </a:bodyPr>
          <a:lstStyle/>
          <a:p>
            <a:r>
              <a:rPr lang="en-US" altLang="zh-CN" sz="1600" b="1" dirty="0">
                <a:solidFill>
                  <a:srgbClr val="0000FF"/>
                </a:solidFill>
              </a:rPr>
              <a:t>1984</a:t>
            </a:r>
            <a:r>
              <a:rPr lang="zh-CN" altLang="en-US" sz="1600" b="1" dirty="0">
                <a:solidFill>
                  <a:srgbClr val="0000FF"/>
                </a:solidFill>
              </a:rPr>
              <a:t>年</a:t>
            </a:r>
            <a:r>
              <a:rPr lang="en-US" altLang="zh-CN" sz="1600" b="1" dirty="0">
                <a:solidFill>
                  <a:srgbClr val="0000FF"/>
                </a:solidFill>
              </a:rPr>
              <a:t>,IBM</a:t>
            </a:r>
            <a:r>
              <a:rPr lang="zh-CN" altLang="en-US" sz="1600" b="1" dirty="0">
                <a:solidFill>
                  <a:srgbClr val="0000FF"/>
                </a:solidFill>
              </a:rPr>
              <a:t>研究员</a:t>
            </a:r>
            <a:r>
              <a:rPr lang="en-US" altLang="zh-CN" sz="1600" b="1" dirty="0">
                <a:solidFill>
                  <a:srgbClr val="0000FF"/>
                </a:solidFill>
              </a:rPr>
              <a:t>Narendra </a:t>
            </a:r>
            <a:r>
              <a:rPr lang="en-US" altLang="zh-CN" sz="1600" b="1" dirty="0" err="1">
                <a:solidFill>
                  <a:srgbClr val="0000FF"/>
                </a:solidFill>
              </a:rPr>
              <a:t>Karmakar</a:t>
            </a:r>
            <a:r>
              <a:rPr lang="zh-CN" altLang="en-US" sz="1600" b="1" dirty="0">
                <a:solidFill>
                  <a:srgbClr val="0000FF"/>
                </a:solidFill>
              </a:rPr>
              <a:t>在</a:t>
            </a:r>
            <a:r>
              <a:rPr lang="en-US" altLang="zh-CN" sz="1600" b="1" dirty="0">
                <a:solidFill>
                  <a:srgbClr val="0000FF"/>
                </a:solidFill>
              </a:rPr>
              <a:t>[2]</a:t>
            </a:r>
            <a:r>
              <a:rPr lang="zh-CN" altLang="en-US" sz="1600" b="1" dirty="0">
                <a:solidFill>
                  <a:srgbClr val="0000FF"/>
                </a:solidFill>
              </a:rPr>
              <a:t>中提出了针对</a:t>
            </a:r>
            <a:r>
              <a:rPr lang="en-US" altLang="zh-CN" sz="1600" b="1" dirty="0">
                <a:solidFill>
                  <a:srgbClr val="0000FF"/>
                </a:solidFill>
              </a:rPr>
              <a:t>LP</a:t>
            </a:r>
            <a:r>
              <a:rPr lang="zh-CN" altLang="en-US" sz="1600" b="1" dirty="0">
                <a:solidFill>
                  <a:srgbClr val="0000FF"/>
                </a:solidFill>
              </a:rPr>
              <a:t>的一个新多项式时间算法，为内点法雏形</a:t>
            </a:r>
          </a:p>
        </p:txBody>
      </p:sp>
    </p:spTree>
    <p:extLst>
      <p:ext uri="{BB962C8B-B14F-4D97-AF65-F5344CB8AC3E}">
        <p14:creationId xmlns:p14="http://schemas.microsoft.com/office/powerpoint/2010/main" val="204024150"/>
      </p:ext>
    </p:extLst>
  </p:cSld>
  <p:clrMapOvr>
    <a:masterClrMapping/>
  </p:clrMapOvr>
  <mc:AlternateContent xmlns:mc="http://schemas.openxmlformats.org/markup-compatibility/2006" xmlns:p14="http://schemas.microsoft.com/office/powerpoint/2010/main">
    <mc:Choice Requires="p14">
      <p:transition spd="slow" p14:dur="2000" advTm="1104"/>
    </mc:Choice>
    <mc:Fallback xmlns="">
      <p:transition spd="slow" advTm="1104"/>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文本框 3"/>
          <p:cNvSpPr txBox="1"/>
          <p:nvPr/>
        </p:nvSpPr>
        <p:spPr>
          <a:xfrm>
            <a:off x="571538" y="1278981"/>
            <a:ext cx="3238462" cy="400110"/>
          </a:xfrm>
          <a:prstGeom prst="rect">
            <a:avLst/>
          </a:prstGeom>
          <a:solidFill>
            <a:schemeClr val="bg2"/>
          </a:solidFill>
        </p:spPr>
        <p:txBody>
          <a:bodyPr wrap="square" rtlCol="0">
            <a:spAutoFit/>
          </a:bodyPr>
          <a:lstStyle/>
          <a:p>
            <a:pPr marL="342900" indent="-342900">
              <a:buFont typeface="Wingdings" panose="05000000000000000000" pitchFamily="2" charset="2"/>
              <a:buChar char="Ø"/>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无超参稀疏算法：</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SLIM</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文本框 10"/>
          <p:cNvSpPr txBox="1"/>
          <p:nvPr/>
        </p:nvSpPr>
        <p:spPr>
          <a:xfrm>
            <a:off x="825681" y="3461018"/>
            <a:ext cx="2102789" cy="369332"/>
          </a:xfrm>
          <a:prstGeom prst="rect">
            <a:avLst/>
          </a:prstGeom>
          <a:solidFill>
            <a:schemeClr val="bg2"/>
          </a:solidFill>
        </p:spPr>
        <p:txBody>
          <a:bodyPr wrap="square" rtlCol="0">
            <a:spAutoFit/>
          </a:bodyPr>
          <a:lstStyle/>
          <a:p>
            <a:pPr marL="285750" indent="-285750">
              <a:buFont typeface="Wingdings" panose="05000000000000000000" pitchFamily="2" charset="2"/>
              <a:buChar char="Ø"/>
            </a:pPr>
            <a:r>
              <a:rPr lang="en-US" altLang="zh-CN" b="1" dirty="0">
                <a:latin typeface="Times New Roman" panose="02020603050405020304" pitchFamily="18" charset="0"/>
                <a:ea typeface="黑体" panose="02010609060101010101" pitchFamily="49" charset="-122"/>
                <a:cs typeface="Times New Roman" panose="02020603050405020304" pitchFamily="18" charset="0"/>
              </a:rPr>
              <a:t>SLIM</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更新公式</a:t>
            </a:r>
          </a:p>
        </p:txBody>
      </p:sp>
      <p:sp>
        <p:nvSpPr>
          <p:cNvPr id="14" name="文本框 13"/>
          <p:cNvSpPr txBox="1"/>
          <p:nvPr/>
        </p:nvSpPr>
        <p:spPr>
          <a:xfrm>
            <a:off x="8744655" y="6189914"/>
            <a:ext cx="2483299" cy="276999"/>
          </a:xfrm>
          <a:prstGeom prst="rect">
            <a:avLst/>
          </a:prstGeom>
          <a:noFill/>
        </p:spPr>
        <p:txBody>
          <a:bodyPr wrap="square" rtlCol="0">
            <a:spAutoFit/>
          </a:bodyPr>
          <a:lstStyle/>
          <a:p>
            <a:pPr algn="ctr"/>
            <a:r>
              <a:rPr lang="zh-CN" altLang="en-US" sz="1200" b="1" dirty="0">
                <a:latin typeface="黑体" panose="02010609060101010101" pitchFamily="49" charset="-122"/>
                <a:ea typeface="黑体" panose="02010609060101010101" pitchFamily="49" charset="-122"/>
              </a:rPr>
              <a:t>实际应用中可以取</a:t>
            </a:r>
          </a:p>
        </p:txBody>
      </p:sp>
      <p:pic>
        <p:nvPicPr>
          <p:cNvPr id="3" name="图片 2"/>
          <p:cNvPicPr>
            <a:picLocks noChangeAspect="1"/>
          </p:cNvPicPr>
          <p:nvPr/>
        </p:nvPicPr>
        <p:blipFill>
          <a:blip r:embed="rId3"/>
          <a:stretch>
            <a:fillRect/>
          </a:stretch>
        </p:blipFill>
        <p:spPr>
          <a:xfrm>
            <a:off x="8856614" y="2195444"/>
            <a:ext cx="2628250" cy="952647"/>
          </a:xfrm>
          <a:prstGeom prst="rect">
            <a:avLst/>
          </a:prstGeom>
        </p:spPr>
      </p:pic>
      <p:pic>
        <p:nvPicPr>
          <p:cNvPr id="8" name="图片 7"/>
          <p:cNvPicPr>
            <a:picLocks noChangeAspect="1"/>
          </p:cNvPicPr>
          <p:nvPr/>
        </p:nvPicPr>
        <p:blipFill>
          <a:blip r:embed="rId4"/>
          <a:stretch>
            <a:fillRect/>
          </a:stretch>
        </p:blipFill>
        <p:spPr>
          <a:xfrm>
            <a:off x="2247379" y="2441260"/>
            <a:ext cx="4603519" cy="821359"/>
          </a:xfrm>
          <a:prstGeom prst="rect">
            <a:avLst/>
          </a:prstGeom>
        </p:spPr>
      </p:pic>
      <p:sp>
        <p:nvSpPr>
          <p:cNvPr id="15" name="文本框 14"/>
          <p:cNvSpPr txBox="1"/>
          <p:nvPr/>
        </p:nvSpPr>
        <p:spPr>
          <a:xfrm>
            <a:off x="815714" y="2166492"/>
            <a:ext cx="1881766" cy="369332"/>
          </a:xfrm>
          <a:prstGeom prst="rect">
            <a:avLst/>
          </a:prstGeom>
          <a:solidFill>
            <a:schemeClr val="bg2"/>
          </a:solidFill>
        </p:spPr>
        <p:txBody>
          <a:bodyPr wrap="square" rtlCol="0">
            <a:spAutoFit/>
          </a:bodyPr>
          <a:lstStyle/>
          <a:p>
            <a:pPr marL="285750" indent="-285750" algn="ctr">
              <a:buFont typeface="Wingdings" panose="05000000000000000000" pitchFamily="2" charset="2"/>
              <a:buChar char="Ø"/>
            </a:pPr>
            <a:r>
              <a:rPr lang="zh-CN" altLang="en-US" b="1" dirty="0">
                <a:latin typeface="黑体" panose="02010609060101010101" pitchFamily="49" charset="-122"/>
                <a:ea typeface="黑体" panose="02010609060101010101" pitchFamily="49" charset="-122"/>
              </a:rPr>
              <a:t>极大后验估计</a:t>
            </a:r>
          </a:p>
        </p:txBody>
      </p:sp>
      <p:sp>
        <p:nvSpPr>
          <p:cNvPr id="20" name="文本框 19"/>
          <p:cNvSpPr txBox="1"/>
          <p:nvPr/>
        </p:nvSpPr>
        <p:spPr>
          <a:xfrm>
            <a:off x="8327234" y="2707565"/>
            <a:ext cx="890016" cy="261610"/>
          </a:xfrm>
          <a:prstGeom prst="rect">
            <a:avLst/>
          </a:prstGeom>
          <a:noFill/>
        </p:spPr>
        <p:txBody>
          <a:bodyPr wrap="square" rtlCol="0">
            <a:spAutoFit/>
          </a:bodyPr>
          <a:lstStyle/>
          <a:p>
            <a:r>
              <a:rPr lang="zh-CN" altLang="en-US" sz="1100" b="1" dirty="0">
                <a:latin typeface="黑体" panose="02010609060101010101" pitchFamily="49" charset="-122"/>
                <a:ea typeface="黑体" panose="02010609060101010101" pitchFamily="49" charset="-122"/>
              </a:rPr>
              <a:t>稀疏先验</a:t>
            </a:r>
          </a:p>
        </p:txBody>
      </p:sp>
      <p:sp>
        <p:nvSpPr>
          <p:cNvPr id="21" name="右箭头 20"/>
          <p:cNvSpPr/>
          <p:nvPr/>
        </p:nvSpPr>
        <p:spPr>
          <a:xfrm rot="10800000">
            <a:off x="7392873" y="2671767"/>
            <a:ext cx="626088" cy="3099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a:blip r:embed="rId5"/>
          <a:stretch>
            <a:fillRect/>
          </a:stretch>
        </p:blipFill>
        <p:spPr>
          <a:xfrm>
            <a:off x="4430303" y="4237421"/>
            <a:ext cx="1194174" cy="355291"/>
          </a:xfrm>
          <a:prstGeom prst="rect">
            <a:avLst/>
          </a:prstGeom>
        </p:spPr>
      </p:pic>
      <p:pic>
        <p:nvPicPr>
          <p:cNvPr id="24" name="图片 23"/>
          <p:cNvPicPr>
            <a:picLocks noChangeAspect="1"/>
          </p:cNvPicPr>
          <p:nvPr/>
        </p:nvPicPr>
        <p:blipFill>
          <a:blip r:embed="rId6"/>
          <a:stretch>
            <a:fillRect/>
          </a:stretch>
        </p:blipFill>
        <p:spPr>
          <a:xfrm>
            <a:off x="5886230" y="4175585"/>
            <a:ext cx="1521355" cy="470659"/>
          </a:xfrm>
          <a:prstGeom prst="rect">
            <a:avLst/>
          </a:prstGeom>
        </p:spPr>
      </p:pic>
      <p:pic>
        <p:nvPicPr>
          <p:cNvPr id="28" name="图片 27"/>
          <p:cNvPicPr>
            <a:picLocks noChangeAspect="1"/>
          </p:cNvPicPr>
          <p:nvPr/>
        </p:nvPicPr>
        <p:blipFill>
          <a:blip r:embed="rId7"/>
          <a:stretch>
            <a:fillRect/>
          </a:stretch>
        </p:blipFill>
        <p:spPr>
          <a:xfrm>
            <a:off x="10664018" y="6222828"/>
            <a:ext cx="439716" cy="211173"/>
          </a:xfrm>
          <a:prstGeom prst="rect">
            <a:avLst/>
          </a:prstGeom>
        </p:spPr>
      </p:pic>
      <p:cxnSp>
        <p:nvCxnSpPr>
          <p:cNvPr id="30" name="直接箭头连接符 29"/>
          <p:cNvCxnSpPr/>
          <p:nvPr/>
        </p:nvCxnSpPr>
        <p:spPr>
          <a:xfrm flipH="1" flipV="1">
            <a:off x="10297454" y="2818147"/>
            <a:ext cx="58291" cy="205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10106212" y="3029272"/>
            <a:ext cx="557806" cy="261610"/>
          </a:xfrm>
          <a:prstGeom prst="rect">
            <a:avLst/>
          </a:prstGeom>
          <a:noFill/>
          <a:ln>
            <a:solidFill>
              <a:schemeClr val="accent5"/>
            </a:solidFill>
          </a:ln>
        </p:spPr>
        <p:txBody>
          <a:bodyPr wrap="square" rtlCol="0">
            <a:spAutoFit/>
          </a:bodyPr>
          <a:lstStyle/>
          <a:p>
            <a:pPr algn="ctr"/>
            <a:r>
              <a:rPr lang="en-US" altLang="zh-CN" sz="1050" b="1" dirty="0">
                <a:latin typeface="黑体" panose="02010609060101010101" pitchFamily="49" charset="-122"/>
                <a:ea typeface="黑体" panose="02010609060101010101" pitchFamily="49" charset="-122"/>
              </a:rPr>
              <a:t>q</a:t>
            </a:r>
            <a:r>
              <a:rPr lang="zh-CN" altLang="en-US" sz="1050" b="1" dirty="0">
                <a:latin typeface="黑体" panose="02010609060101010101" pitchFamily="49" charset="-122"/>
                <a:ea typeface="黑体" panose="02010609060101010101" pitchFamily="49" charset="-122"/>
              </a:rPr>
              <a:t>范数</a:t>
            </a:r>
          </a:p>
        </p:txBody>
      </p:sp>
      <p:pic>
        <p:nvPicPr>
          <p:cNvPr id="36" name="图片 35"/>
          <p:cNvPicPr>
            <a:picLocks noChangeAspect="1"/>
          </p:cNvPicPr>
          <p:nvPr/>
        </p:nvPicPr>
        <p:blipFill>
          <a:blip r:embed="rId8"/>
          <a:stretch>
            <a:fillRect/>
          </a:stretch>
        </p:blipFill>
        <p:spPr>
          <a:xfrm>
            <a:off x="8520092" y="3585432"/>
            <a:ext cx="3464156" cy="2601015"/>
          </a:xfrm>
          <a:prstGeom prst="rect">
            <a:avLst/>
          </a:prstGeom>
        </p:spPr>
      </p:pic>
      <p:sp>
        <p:nvSpPr>
          <p:cNvPr id="37" name="文本框 36"/>
          <p:cNvSpPr txBox="1"/>
          <p:nvPr/>
        </p:nvSpPr>
        <p:spPr>
          <a:xfrm>
            <a:off x="1515566" y="5960437"/>
            <a:ext cx="6384850" cy="369332"/>
          </a:xfrm>
          <a:prstGeom prst="rect">
            <a:avLst/>
          </a:prstGeom>
          <a:noFill/>
        </p:spPr>
        <p:txBody>
          <a:bodyPr wrap="square" rtlCol="0">
            <a:spAutoFit/>
          </a:bodyPr>
          <a:lstStyle/>
          <a:p>
            <a:pPr marL="285750" indent="-285750">
              <a:buFont typeface="Wingdings" panose="05000000000000000000" pitchFamily="2" charset="2"/>
              <a:buChar char="ü"/>
            </a:pPr>
            <a:r>
              <a:rPr lang="zh-CN" altLang="en-US" b="1" dirty="0">
                <a:solidFill>
                  <a:schemeClr val="accent5"/>
                </a:solidFill>
                <a:latin typeface="黑体" panose="02010609060101010101" pitchFamily="49" charset="-122"/>
                <a:ea typeface="黑体" panose="02010609060101010101" pitchFamily="49" charset="-122"/>
              </a:rPr>
              <a:t>由于</a:t>
            </a:r>
            <a:r>
              <a:rPr lang="en-US" altLang="zh-CN" b="1" dirty="0">
                <a:solidFill>
                  <a:schemeClr val="accent5"/>
                </a:solidFill>
                <a:latin typeface="Times New Roman" panose="02020603050405020304" pitchFamily="18" charset="0"/>
                <a:ea typeface="黑体" panose="02010609060101010101" pitchFamily="49" charset="-122"/>
                <a:cs typeface="Times New Roman" panose="02020603050405020304" pitchFamily="18" charset="0"/>
              </a:rPr>
              <a:t>SLIM</a:t>
            </a:r>
            <a:r>
              <a:rPr lang="zh-CN" altLang="en-US" b="1" dirty="0">
                <a:solidFill>
                  <a:schemeClr val="accent5"/>
                </a:solidFill>
                <a:latin typeface="黑体" panose="02010609060101010101" pitchFamily="49" charset="-122"/>
                <a:ea typeface="黑体" panose="02010609060101010101" pitchFamily="49" charset="-122"/>
              </a:rPr>
              <a:t>可以更新噪声功率，所以避免了超参数的选取</a:t>
            </a:r>
          </a:p>
        </p:txBody>
      </p:sp>
      <p:pic>
        <p:nvPicPr>
          <p:cNvPr id="38" name="图片 37"/>
          <p:cNvPicPr>
            <a:picLocks noChangeAspect="1"/>
          </p:cNvPicPr>
          <p:nvPr/>
        </p:nvPicPr>
        <p:blipFill>
          <a:blip r:embed="rId9"/>
          <a:stretch>
            <a:fillRect/>
          </a:stretch>
        </p:blipFill>
        <p:spPr>
          <a:xfrm>
            <a:off x="1485686" y="4831438"/>
            <a:ext cx="1836523" cy="577965"/>
          </a:xfrm>
          <a:prstGeom prst="rect">
            <a:avLst/>
          </a:prstGeom>
        </p:spPr>
      </p:pic>
      <p:sp>
        <p:nvSpPr>
          <p:cNvPr id="25" name="文本框 24"/>
          <p:cNvSpPr txBox="1"/>
          <p:nvPr/>
        </p:nvSpPr>
        <p:spPr>
          <a:xfrm>
            <a:off x="9649879" y="1689250"/>
            <a:ext cx="912666" cy="307777"/>
          </a:xfrm>
          <a:prstGeom prst="rect">
            <a:avLst/>
          </a:prstGeom>
          <a:noFill/>
          <a:ln>
            <a:solidFill>
              <a:schemeClr val="accent5"/>
            </a:solidFill>
          </a:ln>
        </p:spPr>
        <p:txBody>
          <a:bodyPr wrap="square" rtlCol="0">
            <a:spAutoFit/>
          </a:bodyPr>
          <a:lstStyle/>
          <a:p>
            <a:r>
              <a:rPr lang="zh-CN" altLang="en-US" sz="1400" b="1" dirty="0">
                <a:latin typeface="黑体" panose="02010609060101010101" pitchFamily="49" charset="-122"/>
                <a:ea typeface="黑体" panose="02010609060101010101" pitchFamily="49" charset="-122"/>
              </a:rPr>
              <a:t>概率模型</a:t>
            </a:r>
          </a:p>
        </p:txBody>
      </p:sp>
      <p:sp>
        <p:nvSpPr>
          <p:cNvPr id="5" name="矩形 4"/>
          <p:cNvSpPr/>
          <p:nvPr/>
        </p:nvSpPr>
        <p:spPr>
          <a:xfrm>
            <a:off x="9048376" y="2069787"/>
            <a:ext cx="2492189" cy="1277037"/>
          </a:xfrm>
          <a:prstGeom prst="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2"/>
          <p:cNvSpPr>
            <a:spLocks noChangeArrowheads="1"/>
          </p:cNvSpPr>
          <p:nvPr/>
        </p:nvSpPr>
        <p:spPr bwMode="auto">
          <a:xfrm>
            <a:off x="1515566" y="42374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763035016"/>
              </p:ext>
            </p:extLst>
          </p:nvPr>
        </p:nvGraphicFramePr>
        <p:xfrm>
          <a:off x="1452789" y="4201040"/>
          <a:ext cx="2862223" cy="439228"/>
        </p:xfrm>
        <a:graphic>
          <a:graphicData uri="http://schemas.openxmlformats.org/presentationml/2006/ole">
            <mc:AlternateContent xmlns:mc="http://schemas.openxmlformats.org/markup-compatibility/2006">
              <mc:Choice xmlns:v="urn:schemas-microsoft-com:vml" Requires="v">
                <p:oleObj name="Equation" r:id="rId10" imgW="1866090" imgH="304668" progId="Equation.DSMT4">
                  <p:embed/>
                </p:oleObj>
              </mc:Choice>
              <mc:Fallback>
                <p:oleObj name="Equation" r:id="rId10" imgW="1866090" imgH="304668" progId="Equation.DSMT4">
                  <p:embed/>
                  <p:pic>
                    <p:nvPicPr>
                      <p:cNvPr id="7" name="对象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52789" y="4201040"/>
                        <a:ext cx="2862223" cy="439228"/>
                      </a:xfrm>
                      <a:prstGeom prst="rect">
                        <a:avLst/>
                      </a:prstGeom>
                      <a:noFill/>
                    </p:spPr>
                  </p:pic>
                </p:oleObj>
              </mc:Fallback>
            </mc:AlternateContent>
          </a:graphicData>
        </a:graphic>
      </p:graphicFrame>
      <p:sp>
        <p:nvSpPr>
          <p:cNvPr id="2" name="矩形 1"/>
          <p:cNvSpPr/>
          <p:nvPr/>
        </p:nvSpPr>
        <p:spPr>
          <a:xfrm>
            <a:off x="4053673" y="1210933"/>
            <a:ext cx="7930575" cy="430887"/>
          </a:xfrm>
          <a:prstGeom prst="rect">
            <a:avLst/>
          </a:prstGeom>
        </p:spPr>
        <p:txBody>
          <a:bodyPr wrap="square">
            <a:spAutoFit/>
          </a:bodyPr>
          <a:lstStyle/>
          <a:p>
            <a:r>
              <a:rPr lang="en-US" altLang="zh-CN" sz="1100" b="1" dirty="0">
                <a:latin typeface="Times New Roman" panose="02020603050405020304" pitchFamily="18" charset="0"/>
                <a:cs typeface="Times New Roman" panose="02020603050405020304" pitchFamily="18" charset="0"/>
              </a:rPr>
              <a:t>Xing Tan, William Roberts, </a:t>
            </a:r>
            <a:r>
              <a:rPr lang="en-US" altLang="zh-CN" sz="1100" b="1" dirty="0">
                <a:solidFill>
                  <a:srgbClr val="FF0000"/>
                </a:solidFill>
                <a:latin typeface="Times New Roman" panose="02020603050405020304" pitchFamily="18" charset="0"/>
                <a:cs typeface="Times New Roman" panose="02020603050405020304" pitchFamily="18" charset="0"/>
              </a:rPr>
              <a:t>Jian Li</a:t>
            </a:r>
            <a:r>
              <a:rPr lang="en-US" altLang="zh-CN" sz="1100" b="1" dirty="0">
                <a:latin typeface="Times New Roman" panose="02020603050405020304" pitchFamily="18" charset="0"/>
                <a:cs typeface="Times New Roman" panose="02020603050405020304" pitchFamily="18" charset="0"/>
              </a:rPr>
              <a:t>, and </a:t>
            </a:r>
            <a:r>
              <a:rPr lang="en-US" altLang="zh-CN" sz="1100" b="1" dirty="0" err="1">
                <a:latin typeface="Times New Roman" panose="02020603050405020304" pitchFamily="18" charset="0"/>
                <a:cs typeface="Times New Roman" panose="02020603050405020304" pitchFamily="18" charset="0"/>
              </a:rPr>
              <a:t>Petre</a:t>
            </a:r>
            <a:r>
              <a:rPr lang="en-US" altLang="zh-CN" sz="1100" b="1" dirty="0">
                <a:latin typeface="Times New Roman" panose="02020603050405020304" pitchFamily="18" charset="0"/>
                <a:cs typeface="Times New Roman" panose="02020603050405020304" pitchFamily="18" charset="0"/>
              </a:rPr>
              <a:t> </a:t>
            </a:r>
            <a:r>
              <a:rPr lang="en-US" altLang="zh-CN" sz="1100" b="1" dirty="0" err="1">
                <a:latin typeface="Times New Roman" panose="02020603050405020304" pitchFamily="18" charset="0"/>
                <a:cs typeface="Times New Roman" panose="02020603050405020304" pitchFamily="18" charset="0"/>
              </a:rPr>
              <a:t>Stoica</a:t>
            </a:r>
            <a:r>
              <a:rPr lang="en-US" altLang="zh-CN" sz="1100" b="1" dirty="0">
                <a:latin typeface="Times New Roman" panose="02020603050405020304" pitchFamily="18" charset="0"/>
                <a:cs typeface="Times New Roman" panose="02020603050405020304" pitchFamily="18" charset="0"/>
              </a:rPr>
              <a:t>, “Sparse learning via iterative minimization with application to MIMO radar imaging,” IEEE Trans. Signal Process., vol. 59 no. 3, pp. 1088–1101, 2011.</a:t>
            </a:r>
            <a:endParaRPr lang="zh-CN" altLang="en-US" sz="1100" b="1" dirty="0"/>
          </a:p>
        </p:txBody>
      </p:sp>
    </p:spTree>
    <p:extLst>
      <p:ext uri="{BB962C8B-B14F-4D97-AF65-F5344CB8AC3E}">
        <p14:creationId xmlns:p14="http://schemas.microsoft.com/office/powerpoint/2010/main" val="3291599551"/>
      </p:ext>
    </p:extLst>
  </p:cSld>
  <p:clrMapOvr>
    <a:masterClrMapping/>
  </p:clrMapOvr>
  <mc:AlternateContent xmlns:mc="http://schemas.openxmlformats.org/markup-compatibility/2006" xmlns:p14="http://schemas.microsoft.com/office/powerpoint/2010/main">
    <mc:Choice Requires="p14">
      <p:transition spd="slow" p14:dur="2000" advTm="976"/>
    </mc:Choice>
    <mc:Fallback xmlns="">
      <p:transition spd="slow" advTm="976"/>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文本框 1"/>
          <p:cNvSpPr txBox="1"/>
          <p:nvPr/>
        </p:nvSpPr>
        <p:spPr>
          <a:xfrm>
            <a:off x="450371" y="1268347"/>
            <a:ext cx="3321529" cy="400110"/>
          </a:xfrm>
          <a:prstGeom prst="rect">
            <a:avLst/>
          </a:prstGeom>
          <a:solidFill>
            <a:schemeClr val="bg2"/>
          </a:solidFill>
        </p:spPr>
        <p:txBody>
          <a:bodyPr wrap="square" rtlCol="0">
            <a:spAutoFit/>
          </a:bodyPr>
          <a:lstStyle/>
          <a:p>
            <a:pPr marL="285750" indent="-285750">
              <a:buFont typeface="Wingdings" panose="05000000000000000000" pitchFamily="2" charset="2"/>
              <a:buChar char="Ø"/>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无超参稀疏算法：</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SPICE</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文本框 4"/>
          <p:cNvSpPr txBox="1"/>
          <p:nvPr/>
        </p:nvSpPr>
        <p:spPr>
          <a:xfrm>
            <a:off x="787907" y="2247195"/>
            <a:ext cx="2552701" cy="369332"/>
          </a:xfrm>
          <a:prstGeom prst="rect">
            <a:avLst/>
          </a:prstGeom>
          <a:solidFill>
            <a:schemeClr val="bg2"/>
          </a:solidFill>
        </p:spPr>
        <p:txBody>
          <a:bodyPr wrap="square" rtlCol="0">
            <a:spAutoFit/>
          </a:bodyPr>
          <a:lstStyle/>
          <a:p>
            <a:pPr marL="285750" indent="-285750">
              <a:buFont typeface="Wingdings" panose="05000000000000000000" pitchFamily="2" charset="2"/>
              <a:buChar char="Ø"/>
            </a:pPr>
            <a:r>
              <a:rPr lang="zh-CN" altLang="en-US" b="1" dirty="0">
                <a:latin typeface="黑体" panose="02010609060101010101" pitchFamily="49" charset="-122"/>
                <a:ea typeface="黑体" panose="02010609060101010101" pitchFamily="49" charset="-122"/>
              </a:rPr>
              <a:t>接收信号协方差矩阵</a:t>
            </a:r>
          </a:p>
        </p:txBody>
      </p:sp>
      <p:graphicFrame>
        <p:nvGraphicFramePr>
          <p:cNvPr id="10" name="对象 9"/>
          <p:cNvGraphicFramePr>
            <a:graphicFrameLocks noChangeAspect="1"/>
          </p:cNvGraphicFramePr>
          <p:nvPr>
            <p:extLst>
              <p:ext uri="{D42A27DB-BD31-4B8C-83A1-F6EECF244321}">
                <p14:modId xmlns:p14="http://schemas.microsoft.com/office/powerpoint/2010/main" val="1905420963"/>
              </p:ext>
            </p:extLst>
          </p:nvPr>
        </p:nvGraphicFramePr>
        <p:xfrm>
          <a:off x="850374" y="2858573"/>
          <a:ext cx="4514106" cy="2614506"/>
        </p:xfrm>
        <a:graphic>
          <a:graphicData uri="http://schemas.openxmlformats.org/presentationml/2006/ole">
            <mc:AlternateContent xmlns:mc="http://schemas.openxmlformats.org/markup-compatibility/2006">
              <mc:Choice xmlns:v="urn:schemas-microsoft-com:vml" Requires="v">
                <p:oleObj name="Equation" r:id="rId3" imgW="2806560" imgH="1625400" progId="Equation.DSMT4">
                  <p:embed/>
                </p:oleObj>
              </mc:Choice>
              <mc:Fallback>
                <p:oleObj name="Equation" r:id="rId3" imgW="2806560" imgH="1625400" progId="Equation.DSMT4">
                  <p:embed/>
                  <p:pic>
                    <p:nvPicPr>
                      <p:cNvPr id="10" name="对象 9"/>
                      <p:cNvPicPr/>
                      <p:nvPr/>
                    </p:nvPicPr>
                    <p:blipFill>
                      <a:blip r:embed="rId4"/>
                      <a:stretch>
                        <a:fillRect/>
                      </a:stretch>
                    </p:blipFill>
                    <p:spPr>
                      <a:xfrm>
                        <a:off x="850374" y="2858573"/>
                        <a:ext cx="4514106" cy="2614506"/>
                      </a:xfrm>
                      <a:prstGeom prst="rect">
                        <a:avLst/>
                      </a:prstGeom>
                    </p:spPr>
                  </p:pic>
                </p:oleObj>
              </mc:Fallback>
            </mc:AlternateContent>
          </a:graphicData>
        </a:graphic>
      </p:graphicFrame>
      <p:sp>
        <p:nvSpPr>
          <p:cNvPr id="11" name="文本框 10"/>
          <p:cNvSpPr txBox="1"/>
          <p:nvPr/>
        </p:nvSpPr>
        <p:spPr>
          <a:xfrm>
            <a:off x="6309360" y="1774541"/>
            <a:ext cx="2840737" cy="307777"/>
          </a:xfrm>
          <a:prstGeom prst="rect">
            <a:avLst/>
          </a:prstGeom>
          <a:noFill/>
          <a:ln>
            <a:solidFill>
              <a:schemeClr val="accent5"/>
            </a:solidFill>
          </a:ln>
        </p:spPr>
        <p:txBody>
          <a:bodyPr wrap="square" rtlCol="0">
            <a:spAutoFit/>
          </a:bodyPr>
          <a:lstStyle/>
          <a:p>
            <a:r>
              <a:rPr lang="en-US" altLang="zh-CN" sz="1400" b="1" dirty="0">
                <a:latin typeface="Times New Roman" panose="02020603050405020304" pitchFamily="18" charset="0"/>
                <a:ea typeface="黑体" panose="02010609060101010101" pitchFamily="49" charset="-122"/>
                <a:cs typeface="Times New Roman" panose="02020603050405020304" pitchFamily="18" charset="0"/>
              </a:rPr>
              <a:t>SPICE</a:t>
            </a:r>
            <a:r>
              <a:rPr lang="zh-CN" altLang="en-US" sz="1400" b="1" dirty="0">
                <a:latin typeface="Times New Roman" panose="02020603050405020304" pitchFamily="18" charset="0"/>
                <a:ea typeface="黑体" panose="02010609060101010101" pitchFamily="49" charset="-122"/>
                <a:cs typeface="Times New Roman" panose="02020603050405020304" pitchFamily="18" charset="0"/>
              </a:rPr>
              <a:t>优化准则：协方差矩阵拟合</a:t>
            </a:r>
          </a:p>
        </p:txBody>
      </p:sp>
      <p:pic>
        <p:nvPicPr>
          <p:cNvPr id="13" name="图片 12"/>
          <p:cNvPicPr>
            <a:picLocks noChangeAspect="1"/>
          </p:cNvPicPr>
          <p:nvPr/>
        </p:nvPicPr>
        <p:blipFill>
          <a:blip r:embed="rId5"/>
          <a:stretch>
            <a:fillRect/>
          </a:stretch>
        </p:blipFill>
        <p:spPr>
          <a:xfrm>
            <a:off x="8700667" y="2763641"/>
            <a:ext cx="2167203" cy="1037556"/>
          </a:xfrm>
          <a:prstGeom prst="rect">
            <a:avLst/>
          </a:prstGeom>
        </p:spPr>
      </p:pic>
      <p:pic>
        <p:nvPicPr>
          <p:cNvPr id="14" name="图片 13"/>
          <p:cNvPicPr>
            <a:picLocks noChangeAspect="1"/>
          </p:cNvPicPr>
          <p:nvPr/>
        </p:nvPicPr>
        <p:blipFill>
          <a:blip r:embed="rId6"/>
          <a:stretch>
            <a:fillRect/>
          </a:stretch>
        </p:blipFill>
        <p:spPr>
          <a:xfrm>
            <a:off x="10941022" y="3314176"/>
            <a:ext cx="812105" cy="332830"/>
          </a:xfrm>
          <a:prstGeom prst="rect">
            <a:avLst/>
          </a:prstGeom>
        </p:spPr>
      </p:pic>
      <p:sp>
        <p:nvSpPr>
          <p:cNvPr id="19" name="文本框 18"/>
          <p:cNvSpPr txBox="1"/>
          <p:nvPr/>
        </p:nvSpPr>
        <p:spPr>
          <a:xfrm>
            <a:off x="850374" y="6110615"/>
            <a:ext cx="4163586" cy="369332"/>
          </a:xfrm>
          <a:prstGeom prst="rect">
            <a:avLst/>
          </a:prstGeom>
          <a:noFill/>
        </p:spPr>
        <p:txBody>
          <a:bodyPr wrap="square" rtlCol="0">
            <a:spAutoFit/>
          </a:bodyPr>
          <a:lstStyle/>
          <a:p>
            <a:pPr marL="285750" indent="-285750">
              <a:buFont typeface="Wingdings" panose="05000000000000000000" pitchFamily="2" charset="2"/>
              <a:buChar char="ü"/>
            </a:pPr>
            <a:r>
              <a:rPr lang="en-US" altLang="zh-CN" b="1" dirty="0">
                <a:solidFill>
                  <a:schemeClr val="accent5"/>
                </a:solidFill>
                <a:latin typeface="Times New Roman" panose="02020603050405020304" pitchFamily="18" charset="0"/>
                <a:ea typeface="黑体" panose="02010609060101010101" pitchFamily="49" charset="-122"/>
                <a:cs typeface="Times New Roman" panose="02020603050405020304" pitchFamily="18" charset="0"/>
              </a:rPr>
              <a:t>SPICE</a:t>
            </a:r>
            <a:r>
              <a:rPr lang="zh-CN" altLang="en-US" b="1" dirty="0">
                <a:solidFill>
                  <a:schemeClr val="accent5"/>
                </a:solidFill>
                <a:latin typeface="Times New Roman" panose="02020603050405020304" pitchFamily="18" charset="0"/>
                <a:ea typeface="黑体" panose="02010609060101010101" pitchFamily="49" charset="-122"/>
                <a:cs typeface="Times New Roman" panose="02020603050405020304" pitchFamily="18" charset="0"/>
              </a:rPr>
              <a:t>可以在相干信号下稳定工作</a:t>
            </a:r>
            <a:endParaRPr lang="en-US" altLang="zh-CN" b="1" dirty="0">
              <a:solidFill>
                <a:schemeClr val="accent5"/>
              </a:solidFill>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20" name="图片 19"/>
          <p:cNvPicPr>
            <a:picLocks noChangeAspect="1"/>
          </p:cNvPicPr>
          <p:nvPr/>
        </p:nvPicPr>
        <p:blipFill>
          <a:blip r:embed="rId7"/>
          <a:stretch>
            <a:fillRect/>
          </a:stretch>
        </p:blipFill>
        <p:spPr>
          <a:xfrm>
            <a:off x="6502383" y="4336192"/>
            <a:ext cx="4058053" cy="738468"/>
          </a:xfrm>
          <a:prstGeom prst="rect">
            <a:avLst/>
          </a:prstGeom>
        </p:spPr>
      </p:pic>
      <p:graphicFrame>
        <p:nvGraphicFramePr>
          <p:cNvPr id="22" name="对象 21"/>
          <p:cNvGraphicFramePr>
            <a:graphicFrameLocks noChangeAspect="1"/>
          </p:cNvGraphicFramePr>
          <p:nvPr>
            <p:extLst>
              <p:ext uri="{D42A27DB-BD31-4B8C-83A1-F6EECF244321}">
                <p14:modId xmlns:p14="http://schemas.microsoft.com/office/powerpoint/2010/main" val="1095850874"/>
              </p:ext>
            </p:extLst>
          </p:nvPr>
        </p:nvGraphicFramePr>
        <p:xfrm>
          <a:off x="6685071" y="5815584"/>
          <a:ext cx="2155548" cy="500087"/>
        </p:xfrm>
        <a:graphic>
          <a:graphicData uri="http://schemas.openxmlformats.org/presentationml/2006/ole">
            <mc:AlternateContent xmlns:mc="http://schemas.openxmlformats.org/markup-compatibility/2006">
              <mc:Choice xmlns:v="urn:schemas-microsoft-com:vml" Requires="v">
                <p:oleObj name="Equation" r:id="rId8" imgW="1587240" imgH="368280" progId="Equation.DSMT4">
                  <p:embed/>
                </p:oleObj>
              </mc:Choice>
              <mc:Fallback>
                <p:oleObj name="Equation" r:id="rId8" imgW="1587240" imgH="368280" progId="Equation.DSMT4">
                  <p:embed/>
                  <p:pic>
                    <p:nvPicPr>
                      <p:cNvPr id="22" name="对象 21"/>
                      <p:cNvPicPr/>
                      <p:nvPr/>
                    </p:nvPicPr>
                    <p:blipFill>
                      <a:blip r:embed="rId9"/>
                      <a:stretch>
                        <a:fillRect/>
                      </a:stretch>
                    </p:blipFill>
                    <p:spPr>
                      <a:xfrm>
                        <a:off x="6685071" y="5815584"/>
                        <a:ext cx="2155548" cy="500087"/>
                      </a:xfrm>
                      <a:prstGeom prst="rect">
                        <a:avLst/>
                      </a:prstGeom>
                    </p:spPr>
                  </p:pic>
                </p:oleObj>
              </mc:Fallback>
            </mc:AlternateContent>
          </a:graphicData>
        </a:graphic>
      </p:graphicFrame>
      <p:sp>
        <p:nvSpPr>
          <p:cNvPr id="23" name="文本框 22"/>
          <p:cNvSpPr txBox="1"/>
          <p:nvPr/>
        </p:nvSpPr>
        <p:spPr>
          <a:xfrm>
            <a:off x="6207439" y="2261449"/>
            <a:ext cx="1351601" cy="369332"/>
          </a:xfrm>
          <a:prstGeom prst="rect">
            <a:avLst/>
          </a:prstGeom>
          <a:solidFill>
            <a:schemeClr val="bg2"/>
          </a:solidFill>
        </p:spPr>
        <p:txBody>
          <a:bodyPr wrap="square" rtlCol="0">
            <a:spAutoFit/>
          </a:bodyPr>
          <a:lstStyle/>
          <a:p>
            <a:pPr marL="171450" indent="-171450">
              <a:buFont typeface="Wingdings" panose="05000000000000000000" pitchFamily="2" charset="2"/>
              <a:buChar char="Ø"/>
            </a:pPr>
            <a:r>
              <a:rPr lang="zh-CN" altLang="en-US" b="1" dirty="0">
                <a:latin typeface="黑体" panose="02010609060101010101" pitchFamily="49" charset="-122"/>
                <a:ea typeface="黑体" panose="02010609060101010101" pitchFamily="49" charset="-122"/>
              </a:rPr>
              <a:t>单快拍时</a:t>
            </a:r>
          </a:p>
        </p:txBody>
      </p:sp>
      <p:graphicFrame>
        <p:nvGraphicFramePr>
          <p:cNvPr id="24" name="对象 23"/>
          <p:cNvGraphicFramePr>
            <a:graphicFrameLocks noChangeAspect="1"/>
          </p:cNvGraphicFramePr>
          <p:nvPr>
            <p:extLst>
              <p:ext uri="{D42A27DB-BD31-4B8C-83A1-F6EECF244321}">
                <p14:modId xmlns:p14="http://schemas.microsoft.com/office/powerpoint/2010/main" val="3246604984"/>
              </p:ext>
            </p:extLst>
          </p:nvPr>
        </p:nvGraphicFramePr>
        <p:xfrm>
          <a:off x="9050975" y="5888736"/>
          <a:ext cx="1166062" cy="300349"/>
        </p:xfrm>
        <a:graphic>
          <a:graphicData uri="http://schemas.openxmlformats.org/presentationml/2006/ole">
            <mc:AlternateContent xmlns:mc="http://schemas.openxmlformats.org/markup-compatibility/2006">
              <mc:Choice xmlns:v="urn:schemas-microsoft-com:vml" Requires="v">
                <p:oleObj name="Equation" r:id="rId10" imgW="838080" imgH="215640" progId="Equation.DSMT4">
                  <p:embed/>
                </p:oleObj>
              </mc:Choice>
              <mc:Fallback>
                <p:oleObj name="Equation" r:id="rId10" imgW="838080" imgH="215640" progId="Equation.DSMT4">
                  <p:embed/>
                  <p:pic>
                    <p:nvPicPr>
                      <p:cNvPr id="24" name="对象 23"/>
                      <p:cNvPicPr/>
                      <p:nvPr/>
                    </p:nvPicPr>
                    <p:blipFill>
                      <a:blip r:embed="rId11"/>
                      <a:stretch>
                        <a:fillRect/>
                      </a:stretch>
                    </p:blipFill>
                    <p:spPr>
                      <a:xfrm>
                        <a:off x="9050975" y="5888736"/>
                        <a:ext cx="1166062" cy="300349"/>
                      </a:xfrm>
                      <a:prstGeom prst="rect">
                        <a:avLst/>
                      </a:prstGeom>
                    </p:spPr>
                  </p:pic>
                </p:oleObj>
              </mc:Fallback>
            </mc:AlternateContent>
          </a:graphicData>
        </a:graphic>
      </p:graphicFrame>
      <p:sp>
        <p:nvSpPr>
          <p:cNvPr id="18" name="文本框 17"/>
          <p:cNvSpPr txBox="1"/>
          <p:nvPr/>
        </p:nvSpPr>
        <p:spPr>
          <a:xfrm>
            <a:off x="6254526" y="5232988"/>
            <a:ext cx="1304514" cy="369332"/>
          </a:xfrm>
          <a:prstGeom prst="rect">
            <a:avLst/>
          </a:prstGeom>
          <a:solidFill>
            <a:schemeClr val="bg2"/>
          </a:solidFill>
        </p:spPr>
        <p:txBody>
          <a:bodyPr wrap="square" rtlCol="0">
            <a:spAutoFit/>
          </a:bodyPr>
          <a:lstStyle/>
          <a:p>
            <a:pPr marL="171450" indent="-171450">
              <a:buFont typeface="Wingdings" panose="05000000000000000000" pitchFamily="2" charset="2"/>
              <a:buChar char="Ø"/>
            </a:pPr>
            <a:r>
              <a:rPr lang="zh-CN" altLang="en-US" b="1" dirty="0">
                <a:latin typeface="黑体" panose="02010609060101010101" pitchFamily="49" charset="-122"/>
                <a:ea typeface="黑体" panose="02010609060101010101" pitchFamily="49" charset="-122"/>
              </a:rPr>
              <a:t>多快拍时</a:t>
            </a:r>
          </a:p>
        </p:txBody>
      </p:sp>
      <p:sp>
        <p:nvSpPr>
          <p:cNvPr id="6" name="右箭头 5"/>
          <p:cNvSpPr/>
          <p:nvPr/>
        </p:nvSpPr>
        <p:spPr>
          <a:xfrm>
            <a:off x="8417692" y="2970386"/>
            <a:ext cx="208938" cy="1416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451451" y="4027292"/>
            <a:ext cx="969264" cy="276999"/>
          </a:xfrm>
          <a:prstGeom prst="rect">
            <a:avLst/>
          </a:prstGeom>
          <a:noFill/>
          <a:ln>
            <a:solidFill>
              <a:schemeClr val="accent5"/>
            </a:solidFill>
          </a:ln>
        </p:spPr>
        <p:txBody>
          <a:bodyPr wrap="square" rtlCol="0">
            <a:spAutoFit/>
          </a:bodyPr>
          <a:lstStyle/>
          <a:p>
            <a:pPr marL="171450" indent="-171450">
              <a:buFont typeface="Arial" panose="020B0604020202020204" pitchFamily="34" charset="0"/>
              <a:buChar char="•"/>
            </a:pPr>
            <a:r>
              <a:rPr lang="zh-CN" altLang="en-US" sz="1200" b="1" dirty="0">
                <a:latin typeface="黑体" panose="02010609060101010101" pitchFamily="49" charset="-122"/>
                <a:ea typeface="黑体" panose="02010609060101010101" pitchFamily="49" charset="-122"/>
              </a:rPr>
              <a:t>迭代公式</a:t>
            </a:r>
          </a:p>
        </p:txBody>
      </p:sp>
      <p:graphicFrame>
        <p:nvGraphicFramePr>
          <p:cNvPr id="3" name="对象 2"/>
          <p:cNvGraphicFramePr>
            <a:graphicFrameLocks noChangeAspect="1"/>
          </p:cNvGraphicFramePr>
          <p:nvPr>
            <p:extLst>
              <p:ext uri="{D42A27DB-BD31-4B8C-83A1-F6EECF244321}">
                <p14:modId xmlns:p14="http://schemas.microsoft.com/office/powerpoint/2010/main" val="3558756252"/>
              </p:ext>
            </p:extLst>
          </p:nvPr>
        </p:nvGraphicFramePr>
        <p:xfrm>
          <a:off x="6513232" y="2809912"/>
          <a:ext cx="1814966" cy="445492"/>
        </p:xfrm>
        <a:graphic>
          <a:graphicData uri="http://schemas.openxmlformats.org/presentationml/2006/ole">
            <mc:AlternateContent xmlns:mc="http://schemas.openxmlformats.org/markup-compatibility/2006">
              <mc:Choice xmlns:v="urn:schemas-microsoft-com:vml" Requires="v">
                <p:oleObj name="Equation" r:id="rId12" imgW="1396800" imgH="342720" progId="Equation.DSMT4">
                  <p:embed/>
                </p:oleObj>
              </mc:Choice>
              <mc:Fallback>
                <p:oleObj name="Equation" r:id="rId12" imgW="1396800" imgH="342720" progId="Equation.DSMT4">
                  <p:embed/>
                  <p:pic>
                    <p:nvPicPr>
                      <p:cNvPr id="3" name="对象 2"/>
                      <p:cNvPicPr/>
                      <p:nvPr/>
                    </p:nvPicPr>
                    <p:blipFill>
                      <a:blip r:embed="rId13"/>
                      <a:stretch>
                        <a:fillRect/>
                      </a:stretch>
                    </p:blipFill>
                    <p:spPr>
                      <a:xfrm>
                        <a:off x="6513232" y="2809912"/>
                        <a:ext cx="1814966" cy="445492"/>
                      </a:xfrm>
                      <a:prstGeom prst="rect">
                        <a:avLst/>
                      </a:prstGeom>
                    </p:spPr>
                  </p:pic>
                </p:oleObj>
              </mc:Fallback>
            </mc:AlternateContent>
          </a:graphicData>
        </a:graphic>
      </p:graphicFrame>
      <p:sp>
        <p:nvSpPr>
          <p:cNvPr id="4" name="矩形 3"/>
          <p:cNvSpPr/>
          <p:nvPr/>
        </p:nvSpPr>
        <p:spPr>
          <a:xfrm>
            <a:off x="3977640" y="1195301"/>
            <a:ext cx="7209517" cy="430887"/>
          </a:xfrm>
          <a:prstGeom prst="rect">
            <a:avLst/>
          </a:prstGeom>
        </p:spPr>
        <p:txBody>
          <a:bodyPr wrap="square">
            <a:spAutoFit/>
          </a:bodyPr>
          <a:lstStyle/>
          <a:p>
            <a:pPr lvl="0" algn="just">
              <a:spcAft>
                <a:spcPts val="0"/>
              </a:spcAft>
            </a:pPr>
            <a:r>
              <a:rPr lang="en-US" altLang="zh-CN" sz="1100" b="1" dirty="0" err="1">
                <a:latin typeface="Times New Roman" panose="02020603050405020304" pitchFamily="18" charset="0"/>
                <a:cs typeface="Times New Roman" panose="02020603050405020304" pitchFamily="18" charset="0"/>
              </a:rPr>
              <a:t>Petre</a:t>
            </a:r>
            <a:r>
              <a:rPr lang="en-US" altLang="zh-CN" sz="1100" b="1" dirty="0">
                <a:latin typeface="Times New Roman" panose="02020603050405020304" pitchFamily="18" charset="0"/>
                <a:cs typeface="Times New Roman" panose="02020603050405020304" pitchFamily="18" charset="0"/>
              </a:rPr>
              <a:t> </a:t>
            </a:r>
            <a:r>
              <a:rPr lang="en-US" altLang="zh-CN" sz="1100" b="1" dirty="0" err="1">
                <a:latin typeface="Times New Roman" panose="02020603050405020304" pitchFamily="18" charset="0"/>
                <a:cs typeface="Times New Roman" panose="02020603050405020304" pitchFamily="18" charset="0"/>
              </a:rPr>
              <a:t>Stoica</a:t>
            </a:r>
            <a:r>
              <a:rPr lang="en-US" altLang="zh-CN" sz="1100" b="1" dirty="0">
                <a:latin typeface="Times New Roman" panose="02020603050405020304" pitchFamily="18" charset="0"/>
                <a:cs typeface="Times New Roman" panose="02020603050405020304" pitchFamily="18" charset="0"/>
              </a:rPr>
              <a:t>, </a:t>
            </a:r>
            <a:r>
              <a:rPr lang="en-US" altLang="zh-CN" sz="1100" b="1" dirty="0" err="1">
                <a:latin typeface="Times New Roman" panose="02020603050405020304" pitchFamily="18" charset="0"/>
                <a:cs typeface="Times New Roman" panose="02020603050405020304" pitchFamily="18" charset="0"/>
              </a:rPr>
              <a:t>Prabhu</a:t>
            </a:r>
            <a:r>
              <a:rPr lang="en-US" altLang="zh-CN" sz="1100" b="1" dirty="0">
                <a:latin typeface="Times New Roman" panose="02020603050405020304" pitchFamily="18" charset="0"/>
                <a:cs typeface="Times New Roman" panose="02020603050405020304" pitchFamily="18" charset="0"/>
              </a:rPr>
              <a:t> </a:t>
            </a:r>
            <a:r>
              <a:rPr lang="en-US" altLang="zh-CN" sz="1100" b="1" dirty="0" err="1">
                <a:latin typeface="Times New Roman" panose="02020603050405020304" pitchFamily="18" charset="0"/>
                <a:cs typeface="Times New Roman" panose="02020603050405020304" pitchFamily="18" charset="0"/>
              </a:rPr>
              <a:t>Babu</a:t>
            </a:r>
            <a:r>
              <a:rPr lang="en-US" altLang="zh-CN" sz="1100" b="1" dirty="0">
                <a:latin typeface="Times New Roman" panose="02020603050405020304" pitchFamily="18" charset="0"/>
                <a:cs typeface="Times New Roman" panose="02020603050405020304" pitchFamily="18" charset="0"/>
              </a:rPr>
              <a:t>, and </a:t>
            </a:r>
            <a:r>
              <a:rPr lang="en-US" altLang="zh-CN" sz="1100" b="1" dirty="0">
                <a:solidFill>
                  <a:srgbClr val="FF0000"/>
                </a:solidFill>
                <a:latin typeface="Times New Roman" panose="02020603050405020304" pitchFamily="18" charset="0"/>
                <a:cs typeface="Times New Roman" panose="02020603050405020304" pitchFamily="18" charset="0"/>
              </a:rPr>
              <a:t>Jian Li</a:t>
            </a:r>
            <a:r>
              <a:rPr lang="en-US" altLang="zh-CN" sz="1100" b="1" dirty="0">
                <a:latin typeface="Times New Roman" panose="02020603050405020304" pitchFamily="18" charset="0"/>
                <a:cs typeface="Times New Roman" panose="02020603050405020304" pitchFamily="18" charset="0"/>
              </a:rPr>
              <a:t>, “New method of sparse parameter estimation in separable models and its use for spectral analysis of irregularly sampled data,” IEEE Trans. Signal Process., vol. 59, no. 1, pp. 35–47, 2010.</a:t>
            </a:r>
          </a:p>
        </p:txBody>
      </p:sp>
    </p:spTree>
    <p:extLst>
      <p:ext uri="{BB962C8B-B14F-4D97-AF65-F5344CB8AC3E}">
        <p14:creationId xmlns:p14="http://schemas.microsoft.com/office/powerpoint/2010/main" val="2119326198"/>
      </p:ext>
    </p:extLst>
  </p:cSld>
  <p:clrMapOvr>
    <a:masterClrMapping/>
  </p:clrMapOvr>
  <mc:AlternateContent xmlns:mc="http://schemas.openxmlformats.org/markup-compatibility/2006" xmlns:p14="http://schemas.microsoft.com/office/powerpoint/2010/main">
    <mc:Choice Requires="p14">
      <p:transition spd="slow" p14:dur="2000" advTm="976"/>
    </mc:Choice>
    <mc:Fallback xmlns="">
      <p:transition spd="slow" advTm="976"/>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061250" y="2383376"/>
            <a:ext cx="2306035" cy="478998"/>
          </a:xfrm>
          <a:prstGeom prst="rect">
            <a:avLst/>
          </a:prstGeom>
        </p:spPr>
      </p:pic>
      <p:pic>
        <p:nvPicPr>
          <p:cNvPr id="3" name="图片 2"/>
          <p:cNvPicPr>
            <a:picLocks noChangeAspect="1"/>
          </p:cNvPicPr>
          <p:nvPr/>
        </p:nvPicPr>
        <p:blipFill>
          <a:blip r:embed="rId4"/>
          <a:stretch>
            <a:fillRect/>
          </a:stretch>
        </p:blipFill>
        <p:spPr>
          <a:xfrm>
            <a:off x="823521" y="3708264"/>
            <a:ext cx="3010321" cy="542950"/>
          </a:xfrm>
          <a:prstGeom prst="rect">
            <a:avLst/>
          </a:prstGeom>
        </p:spPr>
      </p:pic>
      <p:pic>
        <p:nvPicPr>
          <p:cNvPr id="4" name="图片 3"/>
          <p:cNvPicPr>
            <a:picLocks noChangeAspect="1"/>
          </p:cNvPicPr>
          <p:nvPr/>
        </p:nvPicPr>
        <p:blipFill>
          <a:blip r:embed="rId5"/>
          <a:stretch>
            <a:fillRect/>
          </a:stretch>
        </p:blipFill>
        <p:spPr>
          <a:xfrm>
            <a:off x="718044" y="4481888"/>
            <a:ext cx="3830035" cy="672333"/>
          </a:xfrm>
          <a:prstGeom prst="rect">
            <a:avLst/>
          </a:prstGeom>
        </p:spPr>
      </p:pic>
      <p:grpSp>
        <p:nvGrpSpPr>
          <p:cNvPr id="12" name="组合 11"/>
          <p:cNvGrpSpPr/>
          <p:nvPr/>
        </p:nvGrpSpPr>
        <p:grpSpPr>
          <a:xfrm>
            <a:off x="5857157" y="2307829"/>
            <a:ext cx="5296574" cy="3288991"/>
            <a:chOff x="5857157" y="2307829"/>
            <a:chExt cx="5296574" cy="3288991"/>
          </a:xfrm>
        </p:grpSpPr>
        <p:pic>
          <p:nvPicPr>
            <p:cNvPr id="10" name="图片 9"/>
            <p:cNvPicPr>
              <a:picLocks noChangeAspect="1"/>
            </p:cNvPicPr>
            <p:nvPr/>
          </p:nvPicPr>
          <p:blipFill>
            <a:blip r:embed="rId6"/>
            <a:stretch>
              <a:fillRect/>
            </a:stretch>
          </p:blipFill>
          <p:spPr>
            <a:xfrm>
              <a:off x="5857157" y="2307829"/>
              <a:ext cx="5296574" cy="2981214"/>
            </a:xfrm>
            <a:prstGeom prst="rect">
              <a:avLst/>
            </a:prstGeom>
          </p:spPr>
        </p:pic>
        <p:sp>
          <p:nvSpPr>
            <p:cNvPr id="11" name="文本框 10"/>
            <p:cNvSpPr txBox="1"/>
            <p:nvPr/>
          </p:nvSpPr>
          <p:spPr>
            <a:xfrm>
              <a:off x="6576060" y="5289043"/>
              <a:ext cx="3858768" cy="307777"/>
            </a:xfrm>
            <a:prstGeom prst="rect">
              <a:avLst/>
            </a:prstGeom>
            <a:noFill/>
          </p:spPr>
          <p:txBody>
            <a:bodyPr wrap="square" rtlCol="0">
              <a:spAutoFit/>
            </a:bodyPr>
            <a:lstStyle/>
            <a:p>
              <a:pPr algn="ctr"/>
              <a:r>
                <a:rPr lang="en-US" altLang="zh-CN" sz="1400" b="1" dirty="0">
                  <a:latin typeface="Times New Roman" panose="02020603050405020304" pitchFamily="18" charset="0"/>
                  <a:ea typeface="黑体" panose="02010609060101010101" pitchFamily="49" charset="-122"/>
                  <a:cs typeface="Times New Roman" panose="02020603050405020304" pitchFamily="18" charset="0"/>
                </a:rPr>
                <a:t>MM</a:t>
              </a:r>
              <a:r>
                <a:rPr lang="zh-CN" altLang="en-US" sz="1400" b="1" dirty="0">
                  <a:latin typeface="Times New Roman" panose="02020603050405020304" pitchFamily="18" charset="0"/>
                  <a:ea typeface="黑体" panose="02010609060101010101" pitchFamily="49" charset="-122"/>
                  <a:cs typeface="Times New Roman" panose="02020603050405020304" pitchFamily="18" charset="0"/>
                </a:rPr>
                <a:t>迭代</a:t>
              </a:r>
              <a:r>
                <a:rPr lang="zh-CN" altLang="en-US" sz="1400" b="1" dirty="0">
                  <a:latin typeface="黑体" panose="02010609060101010101" pitchFamily="49" charset="-122"/>
                  <a:ea typeface="黑体" panose="02010609060101010101" pitchFamily="49" charset="-122"/>
                </a:rPr>
                <a:t>优化过程</a:t>
              </a:r>
            </a:p>
          </p:txBody>
        </p:sp>
      </p:grpSp>
      <p:sp>
        <p:nvSpPr>
          <p:cNvPr id="8" name="文本框 7"/>
          <p:cNvSpPr txBox="1"/>
          <p:nvPr/>
        </p:nvSpPr>
        <p:spPr>
          <a:xfrm>
            <a:off x="884175" y="5673606"/>
            <a:ext cx="4628970" cy="83099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600" b="1" dirty="0">
                <a:latin typeface="Times New Roman" panose="02020603050405020304" pitchFamily="18" charset="0"/>
                <a:ea typeface="黑体" panose="02010609060101010101" pitchFamily="49" charset="-122"/>
                <a:cs typeface="Times New Roman" panose="02020603050405020304" pitchFamily="18" charset="0"/>
              </a:rPr>
              <a:t>可以用</a:t>
            </a:r>
            <a:r>
              <a:rPr lang="en-US" altLang="zh-CN" sz="1600" b="1" dirty="0">
                <a:latin typeface="Times New Roman" panose="02020603050405020304" pitchFamily="18" charset="0"/>
                <a:ea typeface="黑体" panose="02010609060101010101" pitchFamily="49" charset="-122"/>
                <a:cs typeface="Times New Roman" panose="02020603050405020304" pitchFamily="18" charset="0"/>
              </a:rPr>
              <a:t>SPICE</a:t>
            </a:r>
            <a:r>
              <a:rPr lang="zh-CN" altLang="en-US" sz="1600" b="1" dirty="0">
                <a:latin typeface="Times New Roman" panose="02020603050405020304" pitchFamily="18" charset="0"/>
                <a:ea typeface="黑体" panose="02010609060101010101" pitchFamily="49" charset="-122"/>
                <a:cs typeface="Times New Roman" panose="02020603050405020304" pitchFamily="18" charset="0"/>
              </a:rPr>
              <a:t>算法迭代最小化</a:t>
            </a:r>
            <a:endParaRPr lang="en-US" altLang="zh-CN" sz="1600" b="1" dirty="0">
              <a:latin typeface="Times New Roman" panose="02020603050405020304" pitchFamily="18" charset="0"/>
              <a:ea typeface="黑体" panose="02010609060101010101" pitchFamily="49"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en-US" sz="1600" b="1" dirty="0">
                <a:latin typeface="Times New Roman" panose="02020603050405020304" pitchFamily="18" charset="0"/>
                <a:ea typeface="黑体" panose="02010609060101010101" pitchFamily="49" charset="-122"/>
                <a:cs typeface="Times New Roman" panose="02020603050405020304" pitchFamily="18" charset="0"/>
              </a:rPr>
              <a:t>计算量比</a:t>
            </a:r>
            <a:r>
              <a:rPr lang="en-US" altLang="zh-CN" sz="1600" b="1" dirty="0">
                <a:latin typeface="Times New Roman" panose="02020603050405020304" pitchFamily="18" charset="0"/>
                <a:ea typeface="黑体" panose="02010609060101010101" pitchFamily="49" charset="-122"/>
                <a:cs typeface="Times New Roman" panose="02020603050405020304" pitchFamily="18" charset="0"/>
              </a:rPr>
              <a:t>SPICE</a:t>
            </a:r>
            <a:r>
              <a:rPr lang="zh-CN" altLang="en-US" sz="1600" b="1" dirty="0">
                <a:latin typeface="Times New Roman" panose="02020603050405020304" pitchFamily="18" charset="0"/>
                <a:ea typeface="黑体" panose="02010609060101010101" pitchFamily="49" charset="-122"/>
                <a:cs typeface="Times New Roman" panose="02020603050405020304" pitchFamily="18" charset="0"/>
              </a:rPr>
              <a:t>高，幅值估计更准</a:t>
            </a:r>
          </a:p>
        </p:txBody>
      </p:sp>
      <p:sp>
        <p:nvSpPr>
          <p:cNvPr id="9" name="文本框 8"/>
          <p:cNvSpPr txBox="1"/>
          <p:nvPr/>
        </p:nvSpPr>
        <p:spPr>
          <a:xfrm>
            <a:off x="589761" y="3195483"/>
            <a:ext cx="1938023" cy="369332"/>
          </a:xfrm>
          <a:prstGeom prst="rect">
            <a:avLst/>
          </a:prstGeom>
          <a:noFill/>
        </p:spPr>
        <p:txBody>
          <a:bodyPr wrap="square" rtlCol="0">
            <a:spAutoFit/>
          </a:bodyPr>
          <a:lstStyle/>
          <a:p>
            <a:pPr marL="285750" indent="-285750">
              <a:buFont typeface="Wingdings" panose="05000000000000000000" pitchFamily="2" charset="2"/>
              <a:buChar char="l"/>
            </a:pPr>
            <a:r>
              <a:rPr lang="en-US" altLang="zh-CN" b="1" dirty="0">
                <a:latin typeface="Times New Roman" panose="02020603050405020304" pitchFamily="18" charset="0"/>
                <a:ea typeface="黑体" panose="02010609060101010101" pitchFamily="49" charset="-122"/>
                <a:cs typeface="Times New Roman" panose="02020603050405020304" pitchFamily="18" charset="0"/>
              </a:rPr>
              <a:t>MM</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迭代优化</a:t>
            </a:r>
          </a:p>
        </p:txBody>
      </p:sp>
      <p:cxnSp>
        <p:nvCxnSpPr>
          <p:cNvPr id="13" name="直接箭头连接符 12"/>
          <p:cNvCxnSpPr/>
          <p:nvPr/>
        </p:nvCxnSpPr>
        <p:spPr>
          <a:xfrm flipH="1" flipV="1">
            <a:off x="2956404" y="5145269"/>
            <a:ext cx="3177" cy="174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995842" y="5319821"/>
            <a:ext cx="2130911" cy="276999"/>
          </a:xfrm>
          <a:prstGeom prst="rect">
            <a:avLst/>
          </a:prstGeom>
          <a:noFill/>
          <a:ln>
            <a:solidFill>
              <a:schemeClr val="accent5"/>
            </a:solidFill>
          </a:ln>
        </p:spPr>
        <p:txBody>
          <a:bodyPr wrap="square" rtlCol="0">
            <a:spAutoFit/>
          </a:bodyPr>
          <a:lstStyle/>
          <a:p>
            <a:r>
              <a:rPr lang="zh-CN" altLang="en-US" sz="1200" b="1" dirty="0">
                <a:latin typeface="Times New Roman" panose="02020603050405020304" pitchFamily="18" charset="0"/>
                <a:ea typeface="黑体" panose="02010609060101010101" pitchFamily="49" charset="-122"/>
                <a:cs typeface="Times New Roman" panose="02020603050405020304" pitchFamily="18" charset="0"/>
              </a:rPr>
              <a:t>与</a:t>
            </a:r>
            <a:r>
              <a:rPr lang="en-US" altLang="zh-CN" sz="1200" b="1" dirty="0">
                <a:latin typeface="Times New Roman" panose="02020603050405020304" pitchFamily="18" charset="0"/>
                <a:ea typeface="黑体" panose="02010609060101010101" pitchFamily="49" charset="-122"/>
                <a:cs typeface="Times New Roman" panose="02020603050405020304" pitchFamily="18" charset="0"/>
              </a:rPr>
              <a:t>SPICE</a:t>
            </a:r>
            <a:r>
              <a:rPr lang="zh-CN" altLang="en-US" sz="1200" b="1" dirty="0">
                <a:latin typeface="Times New Roman" panose="02020603050405020304" pitchFamily="18" charset="0"/>
                <a:ea typeface="黑体" panose="02010609060101010101" pitchFamily="49" charset="-122"/>
                <a:cs typeface="Times New Roman" panose="02020603050405020304" pitchFamily="18" charset="0"/>
              </a:rPr>
              <a:t>优化目标函数相同</a:t>
            </a:r>
          </a:p>
        </p:txBody>
      </p:sp>
      <p:sp>
        <p:nvSpPr>
          <p:cNvPr id="14" name="文本框 13"/>
          <p:cNvSpPr txBox="1"/>
          <p:nvPr/>
        </p:nvSpPr>
        <p:spPr>
          <a:xfrm>
            <a:off x="435131" y="1259431"/>
            <a:ext cx="3321529" cy="400110"/>
          </a:xfrm>
          <a:prstGeom prst="rect">
            <a:avLst/>
          </a:prstGeom>
          <a:solidFill>
            <a:schemeClr val="bg2"/>
          </a:solidFill>
        </p:spPr>
        <p:txBody>
          <a:bodyPr wrap="square" rtlCol="0">
            <a:spAutoFit/>
          </a:bodyPr>
          <a:lstStyle/>
          <a:p>
            <a:pPr marL="285750" indent="-285750">
              <a:buFont typeface="Wingdings" panose="05000000000000000000" pitchFamily="2" charset="2"/>
              <a:buChar char="Ø"/>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无超参稀疏算法：</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LIKES</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8" name="矩形 17"/>
          <p:cNvSpPr/>
          <p:nvPr/>
        </p:nvSpPr>
        <p:spPr>
          <a:xfrm>
            <a:off x="1569693" y="4599961"/>
            <a:ext cx="2978386" cy="5542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579120" y="2011680"/>
            <a:ext cx="2147104"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b="1" dirty="0">
                <a:latin typeface="黑体" panose="02010609060101010101" pitchFamily="49" charset="-122"/>
                <a:ea typeface="黑体" panose="02010609060101010101" pitchFamily="49" charset="-122"/>
              </a:rPr>
              <a:t>负对数似然函数</a:t>
            </a:r>
          </a:p>
        </p:txBody>
      </p:sp>
      <p:sp>
        <p:nvSpPr>
          <p:cNvPr id="20" name="左大括号 19"/>
          <p:cNvSpPr/>
          <p:nvPr/>
        </p:nvSpPr>
        <p:spPr>
          <a:xfrm rot="16200000">
            <a:off x="2192429" y="3703871"/>
            <a:ext cx="195820" cy="978653"/>
          </a:xfrm>
          <a:prstGeom prst="leftBrace">
            <a:avLst>
              <a:gd name="adj1" fmla="val 8333"/>
              <a:gd name="adj2" fmla="val 48443"/>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21" name="图片 20"/>
          <p:cNvPicPr>
            <a:picLocks noChangeAspect="1"/>
          </p:cNvPicPr>
          <p:nvPr/>
        </p:nvPicPr>
        <p:blipFill>
          <a:blip r:embed="rId7"/>
          <a:stretch>
            <a:fillRect/>
          </a:stretch>
        </p:blipFill>
        <p:spPr>
          <a:xfrm>
            <a:off x="2191245" y="4284135"/>
            <a:ext cx="198188" cy="221056"/>
          </a:xfrm>
          <a:prstGeom prst="rect">
            <a:avLst/>
          </a:prstGeom>
        </p:spPr>
      </p:pic>
      <p:cxnSp>
        <p:nvCxnSpPr>
          <p:cNvPr id="16" name="直接箭头连接符 15"/>
          <p:cNvCxnSpPr/>
          <p:nvPr/>
        </p:nvCxnSpPr>
        <p:spPr>
          <a:xfrm flipH="1">
            <a:off x="2281700" y="3657159"/>
            <a:ext cx="351362" cy="161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2633062" y="3489818"/>
            <a:ext cx="1399884" cy="276999"/>
          </a:xfrm>
          <a:prstGeom prst="rect">
            <a:avLst/>
          </a:prstGeom>
          <a:noFill/>
          <a:ln>
            <a:solidFill>
              <a:schemeClr val="accent5"/>
            </a:solidFill>
          </a:ln>
        </p:spPr>
        <p:txBody>
          <a:bodyPr wrap="square" rtlCol="0">
            <a:spAutoFit/>
          </a:bodyPr>
          <a:lstStyle/>
          <a:p>
            <a:r>
              <a:rPr lang="zh-CN" altLang="en-US" sz="1200" b="1" dirty="0">
                <a:latin typeface="Times New Roman" panose="02020603050405020304" pitchFamily="18" charset="0"/>
                <a:ea typeface="黑体" panose="02010609060101010101" pitchFamily="49" charset="-122"/>
                <a:cs typeface="Times New Roman" panose="02020603050405020304" pitchFamily="18" charset="0"/>
              </a:rPr>
              <a:t>第</a:t>
            </a:r>
            <a:r>
              <a:rPr lang="en-US" altLang="zh-CN" sz="1200" b="1" dirty="0">
                <a:latin typeface="Times New Roman" panose="02020603050405020304" pitchFamily="18" charset="0"/>
                <a:ea typeface="黑体" panose="02010609060101010101" pitchFamily="49" charset="-122"/>
                <a:cs typeface="Times New Roman" panose="02020603050405020304" pitchFamily="18" charset="0"/>
              </a:rPr>
              <a:t>k</a:t>
            </a:r>
            <a:r>
              <a:rPr lang="zh-CN" altLang="en-US" sz="1200" b="1" dirty="0">
                <a:latin typeface="Times New Roman" panose="02020603050405020304" pitchFamily="18" charset="0"/>
                <a:ea typeface="黑体" panose="02010609060101010101" pitchFamily="49" charset="-122"/>
                <a:cs typeface="Times New Roman" panose="02020603050405020304" pitchFamily="18" charset="0"/>
              </a:rPr>
              <a:t>次迭代估计值</a:t>
            </a:r>
          </a:p>
        </p:txBody>
      </p:sp>
      <p:sp>
        <p:nvSpPr>
          <p:cNvPr id="24" name="文本框 23"/>
          <p:cNvSpPr txBox="1"/>
          <p:nvPr/>
        </p:nvSpPr>
        <p:spPr>
          <a:xfrm>
            <a:off x="3333004" y="2463541"/>
            <a:ext cx="1290917" cy="307777"/>
          </a:xfrm>
          <a:prstGeom prst="rect">
            <a:avLst/>
          </a:prstGeom>
          <a:noFill/>
        </p:spPr>
        <p:txBody>
          <a:bodyPr wrap="square" rtlCol="0">
            <a:spAutoFit/>
          </a:bodyPr>
          <a:lstStyle/>
          <a:p>
            <a:r>
              <a:rPr lang="zh-CN" altLang="en-US" sz="1400" b="1" dirty="0">
                <a:latin typeface="黑体" panose="02010609060101010101" pitchFamily="49" charset="-122"/>
                <a:ea typeface="黑体" panose="02010609060101010101" pitchFamily="49" charset="-122"/>
              </a:rPr>
              <a:t>不易直接求解</a:t>
            </a:r>
          </a:p>
        </p:txBody>
      </p:sp>
      <p:sp>
        <p:nvSpPr>
          <p:cNvPr id="5" name="矩形 4"/>
          <p:cNvSpPr/>
          <p:nvPr/>
        </p:nvSpPr>
        <p:spPr>
          <a:xfrm>
            <a:off x="4031885" y="1259499"/>
            <a:ext cx="7978140" cy="430887"/>
          </a:xfrm>
          <a:prstGeom prst="rect">
            <a:avLst/>
          </a:prstGeom>
        </p:spPr>
        <p:txBody>
          <a:bodyPr wrap="square">
            <a:spAutoFit/>
          </a:bodyPr>
          <a:lstStyle/>
          <a:p>
            <a:pPr lvl="0" algn="just">
              <a:spcAft>
                <a:spcPts val="0"/>
              </a:spcAft>
            </a:pPr>
            <a:r>
              <a:rPr lang="en-US" altLang="zh-CN" sz="1100" b="1" dirty="0" err="1">
                <a:latin typeface="Times New Roman" panose="02020603050405020304" pitchFamily="18" charset="0"/>
                <a:cs typeface="Times New Roman" panose="02020603050405020304" pitchFamily="18" charset="0"/>
              </a:rPr>
              <a:t>Petre</a:t>
            </a:r>
            <a:r>
              <a:rPr lang="en-US" altLang="zh-CN" sz="1100" b="1" dirty="0">
                <a:latin typeface="Times New Roman" panose="02020603050405020304" pitchFamily="18" charset="0"/>
                <a:cs typeface="Times New Roman" panose="02020603050405020304" pitchFamily="18" charset="0"/>
              </a:rPr>
              <a:t> </a:t>
            </a:r>
            <a:r>
              <a:rPr lang="en-US" altLang="zh-CN" sz="1100" b="1" dirty="0" err="1">
                <a:latin typeface="Times New Roman" panose="02020603050405020304" pitchFamily="18" charset="0"/>
                <a:cs typeface="Times New Roman" panose="02020603050405020304" pitchFamily="18" charset="0"/>
              </a:rPr>
              <a:t>Stoica</a:t>
            </a:r>
            <a:r>
              <a:rPr lang="en-US" altLang="zh-CN" sz="1100" b="1" dirty="0">
                <a:latin typeface="Times New Roman" panose="02020603050405020304" pitchFamily="18" charset="0"/>
                <a:cs typeface="Times New Roman" panose="02020603050405020304" pitchFamily="18" charset="0"/>
              </a:rPr>
              <a:t> and </a:t>
            </a:r>
            <a:r>
              <a:rPr lang="en-US" altLang="zh-CN" sz="1100" b="1" dirty="0" err="1">
                <a:latin typeface="Times New Roman" panose="02020603050405020304" pitchFamily="18" charset="0"/>
                <a:cs typeface="Times New Roman" panose="02020603050405020304" pitchFamily="18" charset="0"/>
              </a:rPr>
              <a:t>Prabhu</a:t>
            </a:r>
            <a:r>
              <a:rPr lang="en-US" altLang="zh-CN" sz="1100" b="1" dirty="0">
                <a:latin typeface="Times New Roman" panose="02020603050405020304" pitchFamily="18" charset="0"/>
                <a:cs typeface="Times New Roman" panose="02020603050405020304" pitchFamily="18" charset="0"/>
              </a:rPr>
              <a:t> </a:t>
            </a:r>
            <a:r>
              <a:rPr lang="en-US" altLang="zh-CN" sz="1100" b="1" dirty="0" err="1">
                <a:latin typeface="Times New Roman" panose="02020603050405020304" pitchFamily="18" charset="0"/>
                <a:cs typeface="Times New Roman" panose="02020603050405020304" pitchFamily="18" charset="0"/>
              </a:rPr>
              <a:t>Babu</a:t>
            </a:r>
            <a:r>
              <a:rPr lang="en-US" altLang="zh-CN" sz="1100" b="1" dirty="0">
                <a:latin typeface="Times New Roman" panose="02020603050405020304" pitchFamily="18" charset="0"/>
                <a:cs typeface="Times New Roman" panose="02020603050405020304" pitchFamily="18" charset="0"/>
              </a:rPr>
              <a:t>, “SPICE and LIKES: Two </a:t>
            </a:r>
            <a:r>
              <a:rPr lang="en-US" altLang="zh-CN" sz="1100" b="1" dirty="0" err="1">
                <a:latin typeface="Times New Roman" panose="02020603050405020304" pitchFamily="18" charset="0"/>
                <a:cs typeface="Times New Roman" panose="02020603050405020304" pitchFamily="18" charset="0"/>
              </a:rPr>
              <a:t>hyperparameter</a:t>
            </a:r>
            <a:r>
              <a:rPr lang="en-US" altLang="zh-CN" sz="1100" b="1" dirty="0">
                <a:latin typeface="Times New Roman" panose="02020603050405020304" pitchFamily="18" charset="0"/>
                <a:cs typeface="Times New Roman" panose="02020603050405020304" pitchFamily="18" charset="0"/>
              </a:rPr>
              <a:t>-free methods for sparse-parameter estimation,” Signal Process., vol. 92, no. 7, pp. 1580–1590, 2012.</a:t>
            </a:r>
          </a:p>
        </p:txBody>
      </p:sp>
    </p:spTree>
    <p:extLst>
      <p:ext uri="{BB962C8B-B14F-4D97-AF65-F5344CB8AC3E}">
        <p14:creationId xmlns:p14="http://schemas.microsoft.com/office/powerpoint/2010/main" val="4134213312"/>
      </p:ext>
    </p:extLst>
  </p:cSld>
  <p:clrMapOvr>
    <a:masterClrMapping/>
  </p:clrMapOvr>
  <mc:AlternateContent xmlns:mc="http://schemas.openxmlformats.org/markup-compatibility/2006" xmlns:p14="http://schemas.microsoft.com/office/powerpoint/2010/main">
    <mc:Choice Requires="p14">
      <p:transition spd="slow" p14:dur="2000" advTm="976"/>
    </mc:Choice>
    <mc:Fallback xmlns="">
      <p:transition spd="slow" advTm="976"/>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文本框 1"/>
          <p:cNvSpPr txBox="1"/>
          <p:nvPr/>
        </p:nvSpPr>
        <p:spPr>
          <a:xfrm>
            <a:off x="395696" y="1116071"/>
            <a:ext cx="2850424" cy="400110"/>
          </a:xfrm>
          <a:prstGeom prst="rect">
            <a:avLst/>
          </a:prstGeom>
          <a:solidFill>
            <a:schemeClr val="bg2"/>
          </a:solidFill>
        </p:spPr>
        <p:txBody>
          <a:bodyPr wrap="square" rtlCol="0">
            <a:spAutoFit/>
          </a:bodyPr>
          <a:lstStyle/>
          <a:p>
            <a:pPr marL="285750" indent="-285750">
              <a:buFont typeface="Wingdings" panose="05000000000000000000" pitchFamily="2" charset="2"/>
              <a:buChar char="Ø"/>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Weighted SPICE</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框架</a:t>
            </a:r>
          </a:p>
        </p:txBody>
      </p:sp>
      <p:sp>
        <p:nvSpPr>
          <p:cNvPr id="4" name="文本框 3"/>
          <p:cNvSpPr txBox="1"/>
          <p:nvPr/>
        </p:nvSpPr>
        <p:spPr>
          <a:xfrm>
            <a:off x="602053" y="1951160"/>
            <a:ext cx="1347247"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b="1" dirty="0">
                <a:latin typeface="Times New Roman" panose="02020603050405020304" pitchFamily="18" charset="0"/>
                <a:cs typeface="Times New Roman" panose="02020603050405020304" pitchFamily="18" charset="0"/>
              </a:rPr>
              <a:t>SPICE</a:t>
            </a:r>
            <a:endParaRPr lang="zh-CN" altLang="en-US" b="1" dirty="0">
              <a:latin typeface="Times New Roman" panose="02020603050405020304" pitchFamily="18" charset="0"/>
              <a:cs typeface="Times New Roman" panose="02020603050405020304" pitchFamily="18" charset="0"/>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1677470546"/>
              </p:ext>
            </p:extLst>
          </p:nvPr>
        </p:nvGraphicFramePr>
        <p:xfrm>
          <a:off x="1119765" y="2328677"/>
          <a:ext cx="2197280" cy="633114"/>
        </p:xfrm>
        <a:graphic>
          <a:graphicData uri="http://schemas.openxmlformats.org/presentationml/2006/ole">
            <mc:AlternateContent xmlns:mc="http://schemas.openxmlformats.org/markup-compatibility/2006">
              <mc:Choice xmlns:v="urn:schemas-microsoft-com:vml" Requires="v">
                <p:oleObj name="Equation" r:id="rId3" imgW="1498320" imgH="431640" progId="Equation.DSMT4">
                  <p:embed/>
                </p:oleObj>
              </mc:Choice>
              <mc:Fallback>
                <p:oleObj name="Equation" r:id="rId3" imgW="1498320" imgH="431640" progId="Equation.DSMT4">
                  <p:embed/>
                  <p:pic>
                    <p:nvPicPr>
                      <p:cNvPr id="8" name="对象 7"/>
                      <p:cNvPicPr/>
                      <p:nvPr/>
                    </p:nvPicPr>
                    <p:blipFill>
                      <a:blip r:embed="rId4"/>
                      <a:stretch>
                        <a:fillRect/>
                      </a:stretch>
                    </p:blipFill>
                    <p:spPr>
                      <a:xfrm>
                        <a:off x="1119765" y="2328677"/>
                        <a:ext cx="2197280" cy="633114"/>
                      </a:xfrm>
                      <a:prstGeom prst="rect">
                        <a:avLst/>
                      </a:prstGeom>
                    </p:spPr>
                  </p:pic>
                </p:oleObj>
              </mc:Fallback>
            </mc:AlternateContent>
          </a:graphicData>
        </a:graphic>
      </p:graphicFrame>
      <p:pic>
        <p:nvPicPr>
          <p:cNvPr id="9" name="图片 8"/>
          <p:cNvPicPr>
            <a:picLocks noChangeAspect="1"/>
          </p:cNvPicPr>
          <p:nvPr/>
        </p:nvPicPr>
        <p:blipFill>
          <a:blip r:embed="rId5"/>
          <a:stretch>
            <a:fillRect/>
          </a:stretch>
        </p:blipFill>
        <p:spPr>
          <a:xfrm>
            <a:off x="1406300" y="2934379"/>
            <a:ext cx="839283" cy="343969"/>
          </a:xfrm>
          <a:prstGeom prst="rect">
            <a:avLst/>
          </a:prstGeom>
        </p:spPr>
      </p:pic>
      <p:graphicFrame>
        <p:nvGraphicFramePr>
          <p:cNvPr id="10" name="对象 9"/>
          <p:cNvGraphicFramePr>
            <a:graphicFrameLocks noChangeAspect="1"/>
          </p:cNvGraphicFramePr>
          <p:nvPr>
            <p:extLst>
              <p:ext uri="{D42A27DB-BD31-4B8C-83A1-F6EECF244321}">
                <p14:modId xmlns:p14="http://schemas.microsoft.com/office/powerpoint/2010/main" val="2952475168"/>
              </p:ext>
            </p:extLst>
          </p:nvPr>
        </p:nvGraphicFramePr>
        <p:xfrm>
          <a:off x="1102210" y="4304844"/>
          <a:ext cx="2233613" cy="633412"/>
        </p:xfrm>
        <a:graphic>
          <a:graphicData uri="http://schemas.openxmlformats.org/presentationml/2006/ole">
            <mc:AlternateContent xmlns:mc="http://schemas.openxmlformats.org/markup-compatibility/2006">
              <mc:Choice xmlns:v="urn:schemas-microsoft-com:vml" Requires="v">
                <p:oleObj name="Equation" r:id="rId6" imgW="1523880" imgH="431640" progId="Equation.DSMT4">
                  <p:embed/>
                </p:oleObj>
              </mc:Choice>
              <mc:Fallback>
                <p:oleObj name="Equation" r:id="rId6" imgW="1523880" imgH="431640" progId="Equation.DSMT4">
                  <p:embed/>
                  <p:pic>
                    <p:nvPicPr>
                      <p:cNvPr id="10" name="对象 9"/>
                      <p:cNvPicPr/>
                      <p:nvPr/>
                    </p:nvPicPr>
                    <p:blipFill>
                      <a:blip r:embed="rId7"/>
                      <a:stretch>
                        <a:fillRect/>
                      </a:stretch>
                    </p:blipFill>
                    <p:spPr>
                      <a:xfrm>
                        <a:off x="1102210" y="4304844"/>
                        <a:ext cx="2233613" cy="633412"/>
                      </a:xfrm>
                      <a:prstGeom prst="rect">
                        <a:avLst/>
                      </a:prstGeom>
                    </p:spPr>
                  </p:pic>
                </p:oleObj>
              </mc:Fallback>
            </mc:AlternateContent>
          </a:graphicData>
        </a:graphic>
      </p:graphicFrame>
      <p:pic>
        <p:nvPicPr>
          <p:cNvPr id="12" name="图片 11"/>
          <p:cNvPicPr>
            <a:picLocks noChangeAspect="1"/>
          </p:cNvPicPr>
          <p:nvPr/>
        </p:nvPicPr>
        <p:blipFill>
          <a:blip r:embed="rId8"/>
          <a:stretch>
            <a:fillRect/>
          </a:stretch>
        </p:blipFill>
        <p:spPr>
          <a:xfrm>
            <a:off x="1410292" y="4922718"/>
            <a:ext cx="1616225" cy="487982"/>
          </a:xfrm>
          <a:prstGeom prst="rect">
            <a:avLst/>
          </a:prstGeom>
        </p:spPr>
      </p:pic>
      <p:graphicFrame>
        <p:nvGraphicFramePr>
          <p:cNvPr id="13" name="对象 12"/>
          <p:cNvGraphicFramePr>
            <a:graphicFrameLocks noChangeAspect="1"/>
          </p:cNvGraphicFramePr>
          <p:nvPr>
            <p:extLst>
              <p:ext uri="{D42A27DB-BD31-4B8C-83A1-F6EECF244321}">
                <p14:modId xmlns:p14="http://schemas.microsoft.com/office/powerpoint/2010/main" val="3009705027"/>
              </p:ext>
            </p:extLst>
          </p:nvPr>
        </p:nvGraphicFramePr>
        <p:xfrm>
          <a:off x="4407814" y="2322646"/>
          <a:ext cx="2216150" cy="633413"/>
        </p:xfrm>
        <a:graphic>
          <a:graphicData uri="http://schemas.openxmlformats.org/presentationml/2006/ole">
            <mc:AlternateContent xmlns:mc="http://schemas.openxmlformats.org/markup-compatibility/2006">
              <mc:Choice xmlns:v="urn:schemas-microsoft-com:vml" Requires="v">
                <p:oleObj name="Equation" r:id="rId9" imgW="1511280" imgH="431640" progId="Equation.DSMT4">
                  <p:embed/>
                </p:oleObj>
              </mc:Choice>
              <mc:Fallback>
                <p:oleObj name="Equation" r:id="rId9" imgW="1511280" imgH="431640" progId="Equation.DSMT4">
                  <p:embed/>
                  <p:pic>
                    <p:nvPicPr>
                      <p:cNvPr id="13" name="对象 12"/>
                      <p:cNvPicPr/>
                      <p:nvPr/>
                    </p:nvPicPr>
                    <p:blipFill>
                      <a:blip r:embed="rId10"/>
                      <a:stretch>
                        <a:fillRect/>
                      </a:stretch>
                    </p:blipFill>
                    <p:spPr>
                      <a:xfrm>
                        <a:off x="4407814" y="2322646"/>
                        <a:ext cx="2216150" cy="633413"/>
                      </a:xfrm>
                      <a:prstGeom prst="rect">
                        <a:avLst/>
                      </a:prstGeom>
                    </p:spPr>
                  </p:pic>
                </p:oleObj>
              </mc:Fallback>
            </mc:AlternateContent>
          </a:graphicData>
        </a:graphic>
      </p:graphicFrame>
      <p:pic>
        <p:nvPicPr>
          <p:cNvPr id="15" name="图片 14"/>
          <p:cNvPicPr>
            <a:picLocks noChangeAspect="1"/>
          </p:cNvPicPr>
          <p:nvPr/>
        </p:nvPicPr>
        <p:blipFill>
          <a:blip r:embed="rId11"/>
          <a:stretch>
            <a:fillRect/>
          </a:stretch>
        </p:blipFill>
        <p:spPr>
          <a:xfrm>
            <a:off x="4731114" y="2956059"/>
            <a:ext cx="881177" cy="364220"/>
          </a:xfrm>
          <a:prstGeom prst="rect">
            <a:avLst/>
          </a:prstGeom>
        </p:spPr>
      </p:pic>
      <p:graphicFrame>
        <p:nvGraphicFramePr>
          <p:cNvPr id="16" name="对象 15"/>
          <p:cNvGraphicFramePr>
            <a:graphicFrameLocks noChangeAspect="1"/>
          </p:cNvGraphicFramePr>
          <p:nvPr>
            <p:extLst>
              <p:ext uri="{D42A27DB-BD31-4B8C-83A1-F6EECF244321}">
                <p14:modId xmlns:p14="http://schemas.microsoft.com/office/powerpoint/2010/main" val="1830732229"/>
              </p:ext>
            </p:extLst>
          </p:nvPr>
        </p:nvGraphicFramePr>
        <p:xfrm>
          <a:off x="4430992" y="4228644"/>
          <a:ext cx="2235200" cy="633412"/>
        </p:xfrm>
        <a:graphic>
          <a:graphicData uri="http://schemas.openxmlformats.org/presentationml/2006/ole">
            <mc:AlternateContent xmlns:mc="http://schemas.openxmlformats.org/markup-compatibility/2006">
              <mc:Choice xmlns:v="urn:schemas-microsoft-com:vml" Requires="v">
                <p:oleObj name="Equation" r:id="rId12" imgW="1523880" imgH="431640" progId="Equation.DSMT4">
                  <p:embed/>
                </p:oleObj>
              </mc:Choice>
              <mc:Fallback>
                <p:oleObj name="Equation" r:id="rId12" imgW="1523880" imgH="431640" progId="Equation.DSMT4">
                  <p:embed/>
                  <p:pic>
                    <p:nvPicPr>
                      <p:cNvPr id="16" name="对象 15"/>
                      <p:cNvPicPr/>
                      <p:nvPr/>
                    </p:nvPicPr>
                    <p:blipFill>
                      <a:blip r:embed="rId13"/>
                      <a:stretch>
                        <a:fillRect/>
                      </a:stretch>
                    </p:blipFill>
                    <p:spPr>
                      <a:xfrm>
                        <a:off x="4430992" y="4228644"/>
                        <a:ext cx="2235200" cy="633412"/>
                      </a:xfrm>
                      <a:prstGeom prst="rect">
                        <a:avLst/>
                      </a:prstGeom>
                    </p:spPr>
                  </p:pic>
                </p:oleObj>
              </mc:Fallback>
            </mc:AlternateContent>
          </a:graphicData>
        </a:graphic>
      </p:graphicFrame>
      <p:pic>
        <p:nvPicPr>
          <p:cNvPr id="17" name="图片 16"/>
          <p:cNvPicPr>
            <a:picLocks noChangeAspect="1"/>
          </p:cNvPicPr>
          <p:nvPr/>
        </p:nvPicPr>
        <p:blipFill>
          <a:blip r:embed="rId14"/>
          <a:stretch>
            <a:fillRect/>
          </a:stretch>
        </p:blipFill>
        <p:spPr>
          <a:xfrm>
            <a:off x="4773253" y="4919657"/>
            <a:ext cx="1502010" cy="483698"/>
          </a:xfrm>
          <a:prstGeom prst="rect">
            <a:avLst/>
          </a:prstGeom>
        </p:spPr>
      </p:pic>
      <p:sp>
        <p:nvSpPr>
          <p:cNvPr id="18" name="文本框 17"/>
          <p:cNvSpPr txBox="1"/>
          <p:nvPr/>
        </p:nvSpPr>
        <p:spPr>
          <a:xfrm>
            <a:off x="577729" y="5674128"/>
            <a:ext cx="7660170" cy="83099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1600" b="1" dirty="0">
                <a:latin typeface="Times New Roman" panose="02020603050405020304" pitchFamily="18" charset="0"/>
                <a:ea typeface="黑体" panose="02010609060101010101" pitchFamily="49" charset="-122"/>
                <a:cs typeface="Times New Roman" panose="02020603050405020304" pitchFamily="18" charset="0"/>
              </a:rPr>
              <a:t>SPICE</a:t>
            </a:r>
            <a:r>
              <a:rPr lang="zh-CN" altLang="en-US" sz="1600" b="1" dirty="0">
                <a:latin typeface="Times New Roman" panose="02020603050405020304" pitchFamily="18" charset="0"/>
                <a:ea typeface="黑体" panose="02010609060101010101" pitchFamily="49" charset="-122"/>
                <a:cs typeface="Times New Roman" panose="02020603050405020304" pitchFamily="18" charset="0"/>
              </a:rPr>
              <a:t>加权值是常数，相当于</a:t>
            </a:r>
            <a:r>
              <a:rPr lang="en-US" altLang="zh-CN" sz="16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1600" b="1" dirty="0">
                <a:latin typeface="Times New Roman" panose="02020603050405020304" pitchFamily="18" charset="0"/>
                <a:ea typeface="黑体" panose="02010609060101010101" pitchFamily="49" charset="-122"/>
                <a:cs typeface="Times New Roman" panose="02020603050405020304" pitchFamily="18" charset="0"/>
              </a:rPr>
              <a:t>范数优化问题</a:t>
            </a:r>
            <a:endParaRPr lang="en-US" altLang="zh-CN" sz="1600" b="1" dirty="0">
              <a:latin typeface="Times New Roman" panose="02020603050405020304" pitchFamily="18" charset="0"/>
              <a:ea typeface="黑体" panose="02010609060101010101" pitchFamily="49" charset="-122"/>
              <a:cs typeface="Times New Roman" panose="02020603050405020304" pitchFamily="18" charset="0"/>
            </a:endParaRPr>
          </a:p>
          <a:p>
            <a:pPr marL="285750" indent="-285750">
              <a:lnSpc>
                <a:spcPct val="150000"/>
              </a:lnSpc>
              <a:buFont typeface="Arial" panose="020B0604020202020204" pitchFamily="34" charset="0"/>
              <a:buChar char="•"/>
            </a:pPr>
            <a:r>
              <a:rPr lang="en-US" altLang="zh-CN" sz="1600" b="1" dirty="0">
                <a:latin typeface="Times New Roman" panose="02020603050405020304" pitchFamily="18" charset="0"/>
                <a:ea typeface="黑体" panose="02010609060101010101" pitchFamily="49" charset="-122"/>
                <a:cs typeface="Times New Roman" panose="02020603050405020304" pitchFamily="18" charset="0"/>
              </a:rPr>
              <a:t>SLIM</a:t>
            </a:r>
            <a:r>
              <a:rPr lang="zh-CN" altLang="en-US" sz="1600" b="1" dirty="0">
                <a:latin typeface="Times New Roman" panose="02020603050405020304" pitchFamily="18" charset="0"/>
                <a:ea typeface="黑体" panose="02010609060101010101" pitchFamily="49" charset="-122"/>
                <a:cs typeface="Times New Roman" panose="02020603050405020304" pitchFamily="18" charset="0"/>
              </a:rPr>
              <a:t>和</a:t>
            </a:r>
            <a:r>
              <a:rPr lang="en-US" altLang="zh-CN" sz="1600" b="1" dirty="0">
                <a:latin typeface="Times New Roman" panose="02020603050405020304" pitchFamily="18" charset="0"/>
                <a:ea typeface="黑体" panose="02010609060101010101" pitchFamily="49" charset="-122"/>
                <a:cs typeface="Times New Roman" panose="02020603050405020304" pitchFamily="18" charset="0"/>
              </a:rPr>
              <a:t>LIKES</a:t>
            </a:r>
            <a:r>
              <a:rPr lang="zh-CN" altLang="en-US" sz="1600" b="1" dirty="0">
                <a:latin typeface="Times New Roman" panose="02020603050405020304" pitchFamily="18" charset="0"/>
                <a:ea typeface="黑体" panose="02010609060101010101" pitchFamily="49" charset="-122"/>
                <a:cs typeface="Times New Roman" panose="02020603050405020304" pitchFamily="18" charset="0"/>
              </a:rPr>
              <a:t>的加权值相当于</a:t>
            </a:r>
            <a:r>
              <a:rPr lang="en-US" altLang="zh-CN" sz="16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1600" b="1" dirty="0">
                <a:latin typeface="Times New Roman" panose="02020603050405020304" pitchFamily="18" charset="0"/>
                <a:ea typeface="黑体" panose="02010609060101010101" pitchFamily="49" charset="-122"/>
                <a:cs typeface="Times New Roman" panose="02020603050405020304" pitchFamily="18" charset="0"/>
              </a:rPr>
              <a:t>范数优化问题，获得的解更稀疏</a:t>
            </a:r>
            <a:endParaRPr lang="en-US" altLang="zh-CN" sz="16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9" name="文本框 18"/>
          <p:cNvSpPr txBox="1"/>
          <p:nvPr/>
        </p:nvSpPr>
        <p:spPr>
          <a:xfrm>
            <a:off x="602052" y="3916220"/>
            <a:ext cx="1347247"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b="1" dirty="0">
                <a:latin typeface="Times New Roman" panose="02020603050405020304" pitchFamily="18" charset="0"/>
                <a:cs typeface="Times New Roman" panose="02020603050405020304" pitchFamily="18" charset="0"/>
              </a:rPr>
              <a:t>LIKES</a:t>
            </a:r>
            <a:endParaRPr lang="zh-CN" altLang="en-US" b="1" dirty="0">
              <a:latin typeface="Times New Roman" panose="02020603050405020304" pitchFamily="18" charset="0"/>
              <a:cs typeface="Times New Roman" panose="02020603050405020304" pitchFamily="18" charset="0"/>
            </a:endParaRPr>
          </a:p>
        </p:txBody>
      </p:sp>
      <p:sp>
        <p:nvSpPr>
          <p:cNvPr id="20" name="文本框 19"/>
          <p:cNvSpPr txBox="1"/>
          <p:nvPr/>
        </p:nvSpPr>
        <p:spPr>
          <a:xfrm>
            <a:off x="4025222" y="1947673"/>
            <a:ext cx="1763517"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b="1" dirty="0">
                <a:latin typeface="Times New Roman" panose="02020603050405020304" pitchFamily="18" charset="0"/>
                <a:cs typeface="Times New Roman" panose="02020603050405020304" pitchFamily="18" charset="0"/>
              </a:rPr>
              <a:t>SLIM</a:t>
            </a:r>
            <a:r>
              <a:rPr lang="zh-CN" altLang="en-US" b="1" dirty="0">
                <a:latin typeface="Times New Roman" panose="02020603050405020304" pitchFamily="18" charset="0"/>
                <a:cs typeface="Times New Roman" panose="02020603050405020304" pitchFamily="18" charset="0"/>
              </a:rPr>
              <a:t>（        ）</a:t>
            </a:r>
          </a:p>
        </p:txBody>
      </p:sp>
      <p:sp>
        <p:nvSpPr>
          <p:cNvPr id="21" name="文本框 20"/>
          <p:cNvSpPr txBox="1"/>
          <p:nvPr/>
        </p:nvSpPr>
        <p:spPr>
          <a:xfrm>
            <a:off x="4047900" y="3916220"/>
            <a:ext cx="1347247"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b="1" dirty="0">
                <a:latin typeface="Times New Roman" panose="02020603050405020304" pitchFamily="18" charset="0"/>
                <a:cs typeface="Times New Roman" panose="02020603050405020304" pitchFamily="18" charset="0"/>
              </a:rPr>
              <a:t>IAA</a:t>
            </a:r>
            <a:endParaRPr lang="zh-CN" altLang="en-US" b="1" dirty="0">
              <a:latin typeface="Times New Roman" panose="02020603050405020304" pitchFamily="18" charset="0"/>
              <a:cs typeface="Times New Roman" panose="02020603050405020304" pitchFamily="18" charset="0"/>
            </a:endParaRPr>
          </a:p>
        </p:txBody>
      </p:sp>
      <p:sp>
        <p:nvSpPr>
          <p:cNvPr id="11" name="矩形 10"/>
          <p:cNvSpPr/>
          <p:nvPr/>
        </p:nvSpPr>
        <p:spPr>
          <a:xfrm>
            <a:off x="648008" y="1947673"/>
            <a:ext cx="2777445" cy="1464678"/>
          </a:xfrm>
          <a:prstGeom prst="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919090" y="1947297"/>
            <a:ext cx="2777445" cy="1464678"/>
          </a:xfrm>
          <a:prstGeom prst="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602052" y="3911462"/>
            <a:ext cx="2777445" cy="1464678"/>
          </a:xfrm>
          <a:prstGeom prst="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3933472" y="3950332"/>
            <a:ext cx="2777445" cy="1464678"/>
          </a:xfrm>
          <a:prstGeom prst="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图片 24"/>
          <p:cNvPicPr>
            <a:picLocks noChangeAspect="1"/>
          </p:cNvPicPr>
          <p:nvPr/>
        </p:nvPicPr>
        <p:blipFill>
          <a:blip r:embed="rId15"/>
          <a:stretch>
            <a:fillRect/>
          </a:stretch>
        </p:blipFill>
        <p:spPr>
          <a:xfrm>
            <a:off x="5230292" y="2023409"/>
            <a:ext cx="439716" cy="211173"/>
          </a:xfrm>
          <a:prstGeom prst="rect">
            <a:avLst/>
          </a:prstGeom>
        </p:spPr>
      </p:pic>
      <p:sp>
        <p:nvSpPr>
          <p:cNvPr id="26" name="文本框 25"/>
          <p:cNvSpPr txBox="1"/>
          <p:nvPr/>
        </p:nvSpPr>
        <p:spPr>
          <a:xfrm>
            <a:off x="7536316" y="2274604"/>
            <a:ext cx="3946850" cy="2862322"/>
          </a:xfrm>
          <a:prstGeom prst="rect">
            <a:avLst/>
          </a:prstGeom>
          <a:noFill/>
          <a:ln w="19050">
            <a:solidFill>
              <a:schemeClr val="tx1"/>
            </a:solidFill>
            <a:prstDash val="sysDash"/>
          </a:ln>
        </p:spPr>
        <p:txBody>
          <a:bodyPr wrap="square" rtlCol="0">
            <a:spAutoFit/>
          </a:bodyPr>
          <a:lstStyle/>
          <a:p>
            <a:pPr marL="285750" indent="-285750">
              <a:buFont typeface="Wingdings" panose="05000000000000000000" pitchFamily="2" charset="2"/>
              <a:buChar char="ü"/>
            </a:pPr>
            <a:r>
              <a:rPr lang="zh-CN" altLang="en-US" b="1" dirty="0">
                <a:solidFill>
                  <a:schemeClr val="accent5"/>
                </a:solidFill>
                <a:latin typeface="Times New Roman" panose="02020603050405020304" pitchFamily="18" charset="0"/>
                <a:ea typeface="黑体" panose="02010609060101010101" pitchFamily="49" charset="-122"/>
                <a:cs typeface="Times New Roman" panose="02020603050405020304" pitchFamily="18" charset="0"/>
              </a:rPr>
              <a:t>无需超参数</a:t>
            </a:r>
            <a:endParaRPr lang="en-US" altLang="zh-CN" b="1" dirty="0">
              <a:solidFill>
                <a:schemeClr val="accent5"/>
              </a:solidFill>
              <a:latin typeface="Times New Roman" panose="02020603050405020304" pitchFamily="18" charset="0"/>
              <a:ea typeface="黑体" panose="02010609060101010101" pitchFamily="49" charset="-122"/>
              <a:cs typeface="Times New Roman" panose="02020603050405020304" pitchFamily="18" charset="0"/>
            </a:endParaRPr>
          </a:p>
          <a:p>
            <a:pPr marL="285750" indent="-285750">
              <a:buFont typeface="Wingdings" panose="05000000000000000000" pitchFamily="2" charset="2"/>
              <a:buChar char="ü"/>
            </a:pPr>
            <a:r>
              <a:rPr lang="zh-CN" altLang="en-US" b="1" dirty="0">
                <a:solidFill>
                  <a:schemeClr val="accent5"/>
                </a:solidFill>
                <a:latin typeface="Times New Roman" panose="02020603050405020304" pitchFamily="18" charset="0"/>
                <a:ea typeface="黑体" panose="02010609060101010101" pitchFamily="49" charset="-122"/>
                <a:cs typeface="Times New Roman" panose="02020603050405020304" pitchFamily="18" charset="0"/>
              </a:rPr>
              <a:t>分辨率高</a:t>
            </a:r>
            <a:endParaRPr lang="en-US" altLang="zh-CN" b="1" dirty="0">
              <a:solidFill>
                <a:schemeClr val="accent5"/>
              </a:solidFill>
              <a:latin typeface="Times New Roman" panose="02020603050405020304" pitchFamily="18" charset="0"/>
              <a:ea typeface="黑体" panose="02010609060101010101" pitchFamily="49" charset="-122"/>
              <a:cs typeface="Times New Roman" panose="02020603050405020304" pitchFamily="18" charset="0"/>
            </a:endParaRPr>
          </a:p>
          <a:p>
            <a:pPr marL="285750" indent="-285750">
              <a:buFont typeface="Wingdings" panose="05000000000000000000" pitchFamily="2" charset="2"/>
              <a:buChar char="ü"/>
            </a:pPr>
            <a:r>
              <a:rPr lang="zh-CN" altLang="en-US" b="1" dirty="0">
                <a:solidFill>
                  <a:schemeClr val="accent5"/>
                </a:solidFill>
                <a:latin typeface="Times New Roman" panose="02020603050405020304" pitchFamily="18" charset="0"/>
                <a:ea typeface="黑体" panose="02010609060101010101" pitchFamily="49" charset="-122"/>
                <a:cs typeface="Times New Roman" panose="02020603050405020304" pitchFamily="18" charset="0"/>
              </a:rPr>
              <a:t>抗干扰能力强</a:t>
            </a:r>
            <a:endParaRPr lang="en-US" altLang="zh-CN" b="1" dirty="0">
              <a:solidFill>
                <a:schemeClr val="accent5"/>
              </a:solidFill>
              <a:latin typeface="Times New Roman" panose="02020603050405020304" pitchFamily="18" charset="0"/>
              <a:ea typeface="黑体" panose="02010609060101010101" pitchFamily="49" charset="-122"/>
              <a:cs typeface="Times New Roman" panose="02020603050405020304" pitchFamily="18" charset="0"/>
            </a:endParaRPr>
          </a:p>
          <a:p>
            <a:pPr marL="285750" indent="-285750">
              <a:buFont typeface="Wingdings" panose="05000000000000000000" pitchFamily="2" charset="2"/>
              <a:buChar char="ü"/>
            </a:pPr>
            <a:r>
              <a:rPr lang="zh-CN" altLang="en-US" b="1" dirty="0">
                <a:solidFill>
                  <a:schemeClr val="accent5"/>
                </a:solidFill>
                <a:latin typeface="Times New Roman" panose="02020603050405020304" pitchFamily="18" charset="0"/>
                <a:ea typeface="黑体" panose="02010609060101010101" pitchFamily="49" charset="-122"/>
                <a:cs typeface="Times New Roman" panose="02020603050405020304" pitchFamily="18" charset="0"/>
              </a:rPr>
              <a:t>快拍数可以为</a:t>
            </a:r>
            <a:r>
              <a:rPr lang="en-US" altLang="zh-CN" b="1" dirty="0">
                <a:solidFill>
                  <a:schemeClr val="accent5"/>
                </a:solidFill>
                <a:latin typeface="Times New Roman" panose="02020603050405020304" pitchFamily="18" charset="0"/>
                <a:ea typeface="黑体" panose="02010609060101010101" pitchFamily="49" charset="-122"/>
                <a:cs typeface="Times New Roman" panose="02020603050405020304" pitchFamily="18" charset="0"/>
              </a:rPr>
              <a:t>1</a:t>
            </a:r>
          </a:p>
          <a:p>
            <a:pPr marL="285750" indent="-285750">
              <a:buFont typeface="Wingdings" panose="05000000000000000000" pitchFamily="2" charset="2"/>
              <a:buChar char="ü"/>
            </a:pPr>
            <a:r>
              <a:rPr lang="zh-CN" altLang="en-US" b="1" dirty="0">
                <a:solidFill>
                  <a:schemeClr val="accent5"/>
                </a:solidFill>
                <a:latin typeface="Times New Roman" panose="02020603050405020304" pitchFamily="18" charset="0"/>
                <a:ea typeface="黑体" panose="02010609060101010101" pitchFamily="49" charset="-122"/>
                <a:cs typeface="Times New Roman" panose="02020603050405020304" pitchFamily="18" charset="0"/>
              </a:rPr>
              <a:t>目标不需在格点上</a:t>
            </a:r>
            <a:endParaRPr lang="en-US" altLang="zh-CN"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marL="285750" indent="-285750">
              <a:buFont typeface="Wingdings" panose="05000000000000000000" pitchFamily="2" charset="2"/>
              <a:buChar char="ü"/>
            </a:pPr>
            <a:r>
              <a:rPr lang="zh-CN" altLang="en-US" b="1" dirty="0">
                <a:solidFill>
                  <a:schemeClr val="accent5"/>
                </a:solidFill>
                <a:latin typeface="Times New Roman" panose="02020603050405020304" pitchFamily="18" charset="0"/>
                <a:ea typeface="黑体" panose="02010609060101010101" pitchFamily="49" charset="-122"/>
                <a:cs typeface="Times New Roman" panose="02020603050405020304" pitchFamily="18" charset="0"/>
              </a:rPr>
              <a:t>相干或高度相关信号下性能不变</a:t>
            </a:r>
            <a:endParaRPr lang="en-US" altLang="zh-CN" b="1" dirty="0">
              <a:solidFill>
                <a:schemeClr val="accent5"/>
              </a:solidFill>
              <a:latin typeface="Times New Roman" panose="02020603050405020304" pitchFamily="18" charset="0"/>
              <a:ea typeface="黑体" panose="02010609060101010101" pitchFamily="49" charset="-122"/>
              <a:cs typeface="Times New Roman" panose="02020603050405020304" pitchFamily="18" charset="0"/>
            </a:endParaRPr>
          </a:p>
          <a:p>
            <a:pPr marL="285750" indent="-285750">
              <a:buFont typeface="Wingdings" panose="05000000000000000000" pitchFamily="2" charset="2"/>
              <a:buChar char="ü"/>
            </a:pPr>
            <a:r>
              <a:rPr lang="en-US" altLang="zh-CN" b="1" dirty="0">
                <a:solidFill>
                  <a:schemeClr val="accent5"/>
                </a:solidFill>
                <a:latin typeface="Times New Roman" panose="02020603050405020304" pitchFamily="18" charset="0"/>
                <a:ea typeface="黑体" panose="02010609060101010101" pitchFamily="49" charset="-122"/>
                <a:cs typeface="Times New Roman" panose="02020603050405020304" pitchFamily="18" charset="0"/>
              </a:rPr>
              <a:t>SPICE</a:t>
            </a:r>
            <a:r>
              <a:rPr lang="zh-CN" altLang="en-US" b="1" dirty="0">
                <a:solidFill>
                  <a:schemeClr val="accent5"/>
                </a:solidFill>
                <a:latin typeface="Times New Roman" panose="02020603050405020304" pitchFamily="18" charset="0"/>
                <a:ea typeface="黑体" panose="02010609060101010101" pitchFamily="49" charset="-122"/>
                <a:cs typeface="Times New Roman" panose="02020603050405020304" pitchFamily="18" charset="0"/>
              </a:rPr>
              <a:t>和</a:t>
            </a:r>
            <a:r>
              <a:rPr lang="en-US" altLang="zh-CN" b="1" dirty="0">
                <a:solidFill>
                  <a:schemeClr val="accent5"/>
                </a:solidFill>
                <a:latin typeface="Times New Roman" panose="02020603050405020304" pitchFamily="18" charset="0"/>
                <a:ea typeface="黑体" panose="02010609060101010101" pitchFamily="49" charset="-122"/>
                <a:cs typeface="Times New Roman" panose="02020603050405020304" pitchFamily="18" charset="0"/>
              </a:rPr>
              <a:t>SLIM</a:t>
            </a:r>
            <a:r>
              <a:rPr lang="zh-CN" altLang="en-US" b="1" dirty="0">
                <a:solidFill>
                  <a:schemeClr val="accent5"/>
                </a:solidFill>
                <a:latin typeface="Times New Roman" panose="02020603050405020304" pitchFamily="18" charset="0"/>
                <a:ea typeface="黑体" panose="02010609060101010101" pitchFamily="49" charset="-122"/>
                <a:cs typeface="Times New Roman" panose="02020603050405020304" pitchFamily="18" charset="0"/>
              </a:rPr>
              <a:t>的计算量低于</a:t>
            </a:r>
            <a:r>
              <a:rPr lang="en-US" altLang="zh-CN" b="1" dirty="0">
                <a:solidFill>
                  <a:schemeClr val="accent5"/>
                </a:solidFill>
                <a:latin typeface="Times New Roman" panose="02020603050405020304" pitchFamily="18" charset="0"/>
                <a:ea typeface="黑体" panose="02010609060101010101" pitchFamily="49" charset="-122"/>
                <a:cs typeface="Times New Roman" panose="02020603050405020304" pitchFamily="18" charset="0"/>
              </a:rPr>
              <a:t>IAA</a:t>
            </a:r>
          </a:p>
          <a:p>
            <a:pPr marL="285750" indent="-285750">
              <a:buFont typeface="Wingdings" panose="05000000000000000000" pitchFamily="2" charset="2"/>
              <a:buChar char="û"/>
            </a:pPr>
            <a:r>
              <a:rPr lang="zh-CN" altLang="en-US"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鲁棒性低于</a:t>
            </a:r>
            <a:r>
              <a:rPr lang="en-US" altLang="zh-CN"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IAA</a:t>
            </a:r>
          </a:p>
          <a:p>
            <a:pPr marL="285750" indent="-285750">
              <a:buFont typeface="Wingdings" panose="05000000000000000000" pitchFamily="2" charset="2"/>
              <a:buChar char="û"/>
            </a:pPr>
            <a:r>
              <a:rPr lang="zh-CN" altLang="en-US"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幅值估计偏低，劣于</a:t>
            </a:r>
            <a:r>
              <a:rPr lang="en-US" altLang="zh-CN"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IAA</a:t>
            </a:r>
          </a:p>
          <a:p>
            <a:pPr marL="285750" indent="-285750">
              <a:buFont typeface="Wingdings" panose="05000000000000000000" pitchFamily="2" charset="2"/>
              <a:buChar char="û"/>
            </a:pPr>
            <a:r>
              <a:rPr lang="zh-CN" altLang="en-US"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对信噪比的要求高于</a:t>
            </a:r>
            <a:r>
              <a:rPr lang="en-US" altLang="zh-CN"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IAA</a:t>
            </a:r>
            <a:endParaRPr lang="zh-CN" altLang="en-US"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矩形 2"/>
          <p:cNvSpPr/>
          <p:nvPr/>
        </p:nvSpPr>
        <p:spPr>
          <a:xfrm>
            <a:off x="3662916" y="1112986"/>
            <a:ext cx="8155703" cy="430887"/>
          </a:xfrm>
          <a:prstGeom prst="rect">
            <a:avLst/>
          </a:prstGeom>
        </p:spPr>
        <p:txBody>
          <a:bodyPr wrap="square">
            <a:spAutoFit/>
          </a:bodyPr>
          <a:lstStyle/>
          <a:p>
            <a:pPr lvl="0" algn="just">
              <a:spcAft>
                <a:spcPts val="0"/>
              </a:spcAft>
            </a:pPr>
            <a:r>
              <a:rPr lang="en-US" altLang="zh-CN" sz="1100" b="1" dirty="0" err="1">
                <a:latin typeface="Times New Roman" panose="02020603050405020304" pitchFamily="18" charset="0"/>
                <a:cs typeface="Times New Roman" panose="02020603050405020304" pitchFamily="18" charset="0"/>
              </a:rPr>
              <a:t>Petre</a:t>
            </a:r>
            <a:r>
              <a:rPr lang="en-US" altLang="zh-CN" sz="1100" b="1" dirty="0">
                <a:latin typeface="Times New Roman" panose="02020603050405020304" pitchFamily="18" charset="0"/>
                <a:cs typeface="Times New Roman" panose="02020603050405020304" pitchFamily="18" charset="0"/>
              </a:rPr>
              <a:t> </a:t>
            </a:r>
            <a:r>
              <a:rPr lang="en-US" altLang="zh-CN" sz="1100" b="1" dirty="0" err="1">
                <a:latin typeface="Times New Roman" panose="02020603050405020304" pitchFamily="18" charset="0"/>
                <a:cs typeface="Times New Roman" panose="02020603050405020304" pitchFamily="18" charset="0"/>
              </a:rPr>
              <a:t>Stoica</a:t>
            </a:r>
            <a:r>
              <a:rPr lang="en-US" altLang="zh-CN" sz="1100" b="1" dirty="0">
                <a:latin typeface="Times New Roman" panose="02020603050405020304" pitchFamily="18" charset="0"/>
                <a:cs typeface="Times New Roman" panose="02020603050405020304" pitchFamily="18" charset="0"/>
              </a:rPr>
              <a:t>, Dave Zachariah, and </a:t>
            </a:r>
            <a:r>
              <a:rPr lang="en-US" altLang="zh-CN" sz="1100" b="1" dirty="0">
                <a:solidFill>
                  <a:srgbClr val="FF0000"/>
                </a:solidFill>
                <a:latin typeface="Times New Roman" panose="02020603050405020304" pitchFamily="18" charset="0"/>
                <a:cs typeface="Times New Roman" panose="02020603050405020304" pitchFamily="18" charset="0"/>
              </a:rPr>
              <a:t>Jian Li</a:t>
            </a:r>
            <a:r>
              <a:rPr lang="en-US" altLang="zh-CN" sz="1100" b="1" dirty="0">
                <a:latin typeface="Times New Roman" panose="02020603050405020304" pitchFamily="18" charset="0"/>
                <a:cs typeface="Times New Roman" panose="02020603050405020304" pitchFamily="18" charset="0"/>
              </a:rPr>
              <a:t>, “Weighted SPICE: A unifying approach for </a:t>
            </a:r>
            <a:r>
              <a:rPr lang="en-US" altLang="zh-CN" sz="1100" b="1" dirty="0" err="1">
                <a:latin typeface="Times New Roman" panose="02020603050405020304" pitchFamily="18" charset="0"/>
                <a:cs typeface="Times New Roman" panose="02020603050405020304" pitchFamily="18" charset="0"/>
              </a:rPr>
              <a:t>hyperparameter</a:t>
            </a:r>
            <a:r>
              <a:rPr lang="en-US" altLang="zh-CN" sz="1100" b="1" dirty="0">
                <a:latin typeface="Times New Roman" panose="02020603050405020304" pitchFamily="18" charset="0"/>
                <a:cs typeface="Times New Roman" panose="02020603050405020304" pitchFamily="18" charset="0"/>
              </a:rPr>
              <a:t>-free sparse estimation,” Digital Signal Process., vol. 33, pp. 1–12, 2014.</a:t>
            </a:r>
          </a:p>
        </p:txBody>
      </p:sp>
    </p:spTree>
    <p:extLst>
      <p:ext uri="{BB962C8B-B14F-4D97-AF65-F5344CB8AC3E}">
        <p14:creationId xmlns:p14="http://schemas.microsoft.com/office/powerpoint/2010/main" val="2550650866"/>
      </p:ext>
    </p:extLst>
  </p:cSld>
  <p:clrMapOvr>
    <a:masterClrMapping/>
  </p:clrMapOvr>
  <mc:AlternateContent xmlns:mc="http://schemas.openxmlformats.org/markup-compatibility/2006" xmlns:p14="http://schemas.microsoft.com/office/powerpoint/2010/main">
    <mc:Choice Requires="p14">
      <p:transition spd="slow" p14:dur="2000" advTm="976"/>
    </mc:Choice>
    <mc:Fallback xmlns="">
      <p:transition spd="slow" advTm="976"/>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pic>
        <p:nvPicPr>
          <p:cNvPr id="11" name="图片 10"/>
          <p:cNvPicPr>
            <a:picLocks noChangeAspect="1"/>
          </p:cNvPicPr>
          <p:nvPr/>
        </p:nvPicPr>
        <p:blipFill>
          <a:blip r:embed="rId3"/>
          <a:stretch>
            <a:fillRect/>
          </a:stretch>
        </p:blipFill>
        <p:spPr>
          <a:xfrm>
            <a:off x="4212471" y="2363026"/>
            <a:ext cx="2785738" cy="389821"/>
          </a:xfrm>
          <a:prstGeom prst="rect">
            <a:avLst/>
          </a:prstGeom>
        </p:spPr>
      </p:pic>
      <p:pic>
        <p:nvPicPr>
          <p:cNvPr id="12" name="图片 11"/>
          <p:cNvPicPr>
            <a:picLocks noChangeAspect="1"/>
          </p:cNvPicPr>
          <p:nvPr/>
        </p:nvPicPr>
        <p:blipFill>
          <a:blip r:embed="rId4"/>
          <a:stretch>
            <a:fillRect/>
          </a:stretch>
        </p:blipFill>
        <p:spPr>
          <a:xfrm>
            <a:off x="4212471" y="2847099"/>
            <a:ext cx="1244348" cy="371463"/>
          </a:xfrm>
          <a:prstGeom prst="rect">
            <a:avLst/>
          </a:prstGeom>
        </p:spPr>
      </p:pic>
      <p:pic>
        <p:nvPicPr>
          <p:cNvPr id="13" name="图片 12"/>
          <p:cNvPicPr>
            <a:picLocks noChangeAspect="1"/>
          </p:cNvPicPr>
          <p:nvPr/>
        </p:nvPicPr>
        <p:blipFill>
          <a:blip r:embed="rId5"/>
          <a:stretch>
            <a:fillRect/>
          </a:stretch>
        </p:blipFill>
        <p:spPr>
          <a:xfrm>
            <a:off x="4359596" y="4504848"/>
            <a:ext cx="1578050" cy="352261"/>
          </a:xfrm>
          <a:prstGeom prst="rect">
            <a:avLst/>
          </a:prstGeom>
        </p:spPr>
      </p:pic>
      <p:pic>
        <p:nvPicPr>
          <p:cNvPr id="14" name="图片 13"/>
          <p:cNvPicPr>
            <a:picLocks noChangeAspect="1"/>
          </p:cNvPicPr>
          <p:nvPr/>
        </p:nvPicPr>
        <p:blipFill>
          <a:blip r:embed="rId6"/>
          <a:stretch>
            <a:fillRect/>
          </a:stretch>
        </p:blipFill>
        <p:spPr>
          <a:xfrm>
            <a:off x="4064015" y="4785173"/>
            <a:ext cx="2058955" cy="481882"/>
          </a:xfrm>
          <a:prstGeom prst="rect">
            <a:avLst/>
          </a:prstGeom>
        </p:spPr>
      </p:pic>
      <p:pic>
        <p:nvPicPr>
          <p:cNvPr id="15" name="图片 14"/>
          <p:cNvPicPr>
            <a:picLocks noChangeAspect="1"/>
          </p:cNvPicPr>
          <p:nvPr/>
        </p:nvPicPr>
        <p:blipFill>
          <a:blip r:embed="rId7"/>
          <a:stretch>
            <a:fillRect/>
          </a:stretch>
        </p:blipFill>
        <p:spPr>
          <a:xfrm>
            <a:off x="4340617" y="5287119"/>
            <a:ext cx="2242958" cy="511743"/>
          </a:xfrm>
          <a:prstGeom prst="rect">
            <a:avLst/>
          </a:prstGeom>
        </p:spPr>
      </p:pic>
      <p:pic>
        <p:nvPicPr>
          <p:cNvPr id="16" name="图片 15"/>
          <p:cNvPicPr>
            <a:picLocks noChangeAspect="1"/>
          </p:cNvPicPr>
          <p:nvPr/>
        </p:nvPicPr>
        <p:blipFill>
          <a:blip r:embed="rId8"/>
          <a:stretch>
            <a:fillRect/>
          </a:stretch>
        </p:blipFill>
        <p:spPr>
          <a:xfrm>
            <a:off x="7897627" y="2805776"/>
            <a:ext cx="3875700" cy="720444"/>
          </a:xfrm>
          <a:prstGeom prst="rect">
            <a:avLst/>
          </a:prstGeom>
        </p:spPr>
      </p:pic>
      <p:sp>
        <p:nvSpPr>
          <p:cNvPr id="17" name="文本框 16"/>
          <p:cNvSpPr txBox="1"/>
          <p:nvPr/>
        </p:nvSpPr>
        <p:spPr>
          <a:xfrm>
            <a:off x="7540513" y="2387084"/>
            <a:ext cx="1975343" cy="338554"/>
          </a:xfrm>
          <a:prstGeom prst="rect">
            <a:avLst/>
          </a:prstGeom>
          <a:noFill/>
        </p:spPr>
        <p:txBody>
          <a:bodyPr wrap="square" rtlCol="0">
            <a:spAutoFit/>
          </a:bodyPr>
          <a:lstStyle/>
          <a:p>
            <a:pPr marL="342900" indent="-342900">
              <a:buFont typeface="+mj-lt"/>
              <a:buAutoNum type="arabicPeriod"/>
            </a:pPr>
            <a:r>
              <a:rPr lang="en-US" altLang="zh-CN" sz="1600" b="1" dirty="0">
                <a:latin typeface="Times New Roman" panose="02020603050405020304" pitchFamily="18" charset="0"/>
                <a:ea typeface="黑体" panose="02010609060101010101" pitchFamily="49" charset="-122"/>
                <a:cs typeface="Times New Roman" panose="02020603050405020304" pitchFamily="18" charset="0"/>
              </a:rPr>
              <a:t>LASSO</a:t>
            </a:r>
            <a:r>
              <a:rPr lang="zh-CN" altLang="en-US" sz="1600" b="1" dirty="0">
                <a:latin typeface="Times New Roman" panose="02020603050405020304" pitchFamily="18" charset="0"/>
                <a:ea typeface="黑体" panose="02010609060101010101" pitchFamily="49" charset="-122"/>
                <a:cs typeface="Times New Roman" panose="02020603050405020304" pitchFamily="18" charset="0"/>
              </a:rPr>
              <a:t>方法</a:t>
            </a:r>
          </a:p>
        </p:txBody>
      </p:sp>
      <p:sp>
        <p:nvSpPr>
          <p:cNvPr id="18" name="文本框 17"/>
          <p:cNvSpPr txBox="1"/>
          <p:nvPr/>
        </p:nvSpPr>
        <p:spPr>
          <a:xfrm>
            <a:off x="7540513" y="3619429"/>
            <a:ext cx="2348755" cy="338554"/>
          </a:xfrm>
          <a:prstGeom prst="rect">
            <a:avLst/>
          </a:prstGeom>
          <a:noFill/>
        </p:spPr>
        <p:txBody>
          <a:bodyPr wrap="square" rtlCol="0">
            <a:spAutoFit/>
          </a:bodyPr>
          <a:lstStyle/>
          <a:p>
            <a:pPr marL="342900" indent="-342900">
              <a:buFont typeface="+mj-lt"/>
              <a:buAutoNum type="arabicPeriod" startAt="2"/>
            </a:pPr>
            <a:r>
              <a:rPr lang="zh-CN" altLang="en-US" sz="1600" b="1" dirty="0">
                <a:latin typeface="Times New Roman" panose="02020603050405020304" pitchFamily="18" charset="0"/>
                <a:ea typeface="黑体" panose="02010609060101010101" pitchFamily="49" charset="-122"/>
                <a:cs typeface="Times New Roman" panose="02020603050405020304" pitchFamily="18" charset="0"/>
              </a:rPr>
              <a:t>稀疏贝叶斯方法</a:t>
            </a:r>
          </a:p>
        </p:txBody>
      </p:sp>
      <p:sp>
        <p:nvSpPr>
          <p:cNvPr id="19" name="文本框 18"/>
          <p:cNvSpPr txBox="1"/>
          <p:nvPr/>
        </p:nvSpPr>
        <p:spPr>
          <a:xfrm>
            <a:off x="8042539" y="4185174"/>
            <a:ext cx="3693459" cy="156966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b="1" dirty="0">
                <a:latin typeface="黑体" panose="02010609060101010101" pitchFamily="49" charset="-122"/>
                <a:ea typeface="黑体" panose="02010609060101010101" pitchFamily="49" charset="-122"/>
              </a:rPr>
              <a:t>对信号加稀疏先验信息</a:t>
            </a:r>
            <a:endParaRPr lang="en-US" altLang="zh-CN" sz="1400" b="1" dirty="0">
              <a:latin typeface="黑体" panose="02010609060101010101" pitchFamily="49" charset="-122"/>
              <a:ea typeface="黑体" panose="02010609060101010101" pitchFamily="49" charset="-122"/>
            </a:endParaRPr>
          </a:p>
          <a:p>
            <a:pPr>
              <a:lnSpc>
                <a:spcPct val="150000"/>
              </a:lnSpc>
            </a:pPr>
            <a:endParaRPr lang="en-US" altLang="zh-CN" b="1" dirty="0">
              <a:latin typeface="黑体" panose="02010609060101010101" pitchFamily="49" charset="-122"/>
              <a:ea typeface="黑体" panose="02010609060101010101" pitchFamily="49" charset="-122"/>
            </a:endParaRPr>
          </a:p>
          <a:p>
            <a:pPr marL="285750" indent="-285750">
              <a:lnSpc>
                <a:spcPct val="150000"/>
              </a:lnSpc>
              <a:buFont typeface="Arial" panose="020B0604020202020204" pitchFamily="34" charset="0"/>
              <a:buChar char="•"/>
            </a:pPr>
            <a:r>
              <a:rPr lang="zh-CN" altLang="en-US" sz="1400" b="1" dirty="0">
                <a:latin typeface="黑体" panose="02010609060101010101" pitchFamily="49" charset="-122"/>
                <a:ea typeface="黑体" panose="02010609060101010101" pitchFamily="49" charset="-122"/>
              </a:rPr>
              <a:t>对偏移角假设均匀分布</a:t>
            </a:r>
            <a:endParaRPr lang="en-US" altLang="zh-CN" sz="1400" b="1" dirty="0">
              <a:latin typeface="黑体" panose="02010609060101010101" pitchFamily="49" charset="-122"/>
              <a:ea typeface="黑体" panose="02010609060101010101" pitchFamily="49" charset="-122"/>
            </a:endParaRPr>
          </a:p>
          <a:p>
            <a:pPr marL="285750" indent="-285750">
              <a:lnSpc>
                <a:spcPct val="150000"/>
              </a:lnSpc>
              <a:buFont typeface="Arial" panose="020B0604020202020204" pitchFamily="34" charset="0"/>
              <a:buChar char="•"/>
            </a:pPr>
            <a:endParaRPr lang="zh-CN" altLang="en-US" b="1" dirty="0">
              <a:latin typeface="黑体" panose="02010609060101010101" pitchFamily="49" charset="-122"/>
              <a:ea typeface="黑体" panose="02010609060101010101" pitchFamily="49" charset="-122"/>
            </a:endParaRPr>
          </a:p>
        </p:txBody>
      </p:sp>
      <p:sp>
        <p:nvSpPr>
          <p:cNvPr id="20" name="文本框 19"/>
          <p:cNvSpPr txBox="1"/>
          <p:nvPr/>
        </p:nvSpPr>
        <p:spPr>
          <a:xfrm>
            <a:off x="2593042" y="1509613"/>
            <a:ext cx="3753970" cy="369332"/>
          </a:xfrm>
          <a:prstGeom prst="rect">
            <a:avLst/>
          </a:prstGeom>
          <a:noFill/>
        </p:spPr>
        <p:txBody>
          <a:bodyPr wrap="square" rtlCol="0">
            <a:spAutoFit/>
          </a:bodyPr>
          <a:lstStyle/>
          <a:p>
            <a:pPr marL="285750" indent="-285750">
              <a:buFont typeface="Wingdings" panose="05000000000000000000" pitchFamily="2" charset="2"/>
              <a:buChar char="û"/>
            </a:pPr>
            <a:r>
              <a:rPr lang="zh-CN" altLang="en-US" b="1" dirty="0">
                <a:solidFill>
                  <a:srgbClr val="FF0000"/>
                </a:solidFill>
                <a:latin typeface="黑体" panose="02010609060101010101" pitchFamily="49" charset="-122"/>
                <a:ea typeface="黑体" panose="02010609060101010101" pitchFamily="49" charset="-122"/>
              </a:rPr>
              <a:t>复杂度较高或需要选择超参数</a:t>
            </a:r>
            <a:r>
              <a:rPr lang="zh-CN" altLang="en-US" dirty="0">
                <a:solidFill>
                  <a:srgbClr val="FF0000"/>
                </a:solidFill>
              </a:rPr>
              <a:t>！</a:t>
            </a:r>
          </a:p>
        </p:txBody>
      </p:sp>
      <p:pic>
        <p:nvPicPr>
          <p:cNvPr id="21" name="图片 20"/>
          <p:cNvPicPr>
            <a:picLocks noChangeAspect="1"/>
          </p:cNvPicPr>
          <p:nvPr/>
        </p:nvPicPr>
        <p:blipFill>
          <a:blip r:embed="rId9"/>
          <a:stretch>
            <a:fillRect/>
          </a:stretch>
        </p:blipFill>
        <p:spPr>
          <a:xfrm>
            <a:off x="8527649" y="4568346"/>
            <a:ext cx="1754632" cy="364551"/>
          </a:xfrm>
          <a:prstGeom prst="rect">
            <a:avLst/>
          </a:prstGeom>
        </p:spPr>
      </p:pic>
      <p:pic>
        <p:nvPicPr>
          <p:cNvPr id="22" name="图片 21"/>
          <p:cNvPicPr>
            <a:picLocks noChangeAspect="1"/>
          </p:cNvPicPr>
          <p:nvPr/>
        </p:nvPicPr>
        <p:blipFill>
          <a:blip r:embed="rId10"/>
          <a:stretch>
            <a:fillRect/>
          </a:stretch>
        </p:blipFill>
        <p:spPr>
          <a:xfrm>
            <a:off x="8644534" y="5257703"/>
            <a:ext cx="1437922" cy="377759"/>
          </a:xfrm>
          <a:prstGeom prst="rect">
            <a:avLst/>
          </a:prstGeom>
        </p:spPr>
      </p:pic>
      <p:sp>
        <p:nvSpPr>
          <p:cNvPr id="23" name="文本框 22"/>
          <p:cNvSpPr txBox="1"/>
          <p:nvPr/>
        </p:nvSpPr>
        <p:spPr>
          <a:xfrm>
            <a:off x="390789" y="4861801"/>
            <a:ext cx="3048000" cy="68820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b="1" dirty="0">
                <a:solidFill>
                  <a:schemeClr val="accent5"/>
                </a:solidFill>
                <a:latin typeface="黑体" panose="02010609060101010101" pitchFamily="49" charset="-122"/>
                <a:ea typeface="黑体" panose="02010609060101010101" pitchFamily="49" charset="-122"/>
              </a:rPr>
              <a:t>同时估计格点角度  </a:t>
            </a:r>
            <a:r>
              <a:rPr lang="zh-CN" altLang="en-US" sz="1400" b="1" dirty="0">
                <a:latin typeface="黑体" panose="02010609060101010101" pitchFamily="49" charset="-122"/>
                <a:ea typeface="黑体" panose="02010609060101010101" pitchFamily="49" charset="-122"/>
              </a:rPr>
              <a:t>以及真实角度相对于格点  的</a:t>
            </a:r>
            <a:r>
              <a:rPr lang="zh-CN" altLang="en-US" sz="1400" b="1" dirty="0">
                <a:solidFill>
                  <a:schemeClr val="accent5"/>
                </a:solidFill>
                <a:latin typeface="黑体" panose="02010609060101010101" pitchFamily="49" charset="-122"/>
                <a:ea typeface="黑体" panose="02010609060101010101" pitchFamily="49" charset="-122"/>
              </a:rPr>
              <a:t>偏移</a:t>
            </a:r>
          </a:p>
        </p:txBody>
      </p:sp>
      <p:pic>
        <p:nvPicPr>
          <p:cNvPr id="31" name="图片 30"/>
          <p:cNvPicPr>
            <a:picLocks noChangeAspect="1"/>
          </p:cNvPicPr>
          <p:nvPr/>
        </p:nvPicPr>
        <p:blipFill>
          <a:blip r:embed="rId11"/>
          <a:stretch>
            <a:fillRect/>
          </a:stretch>
        </p:blipFill>
        <p:spPr>
          <a:xfrm>
            <a:off x="2193460" y="4951580"/>
            <a:ext cx="201258" cy="270261"/>
          </a:xfrm>
          <a:prstGeom prst="rect">
            <a:avLst/>
          </a:prstGeom>
        </p:spPr>
      </p:pic>
      <p:pic>
        <p:nvPicPr>
          <p:cNvPr id="32" name="图片 31"/>
          <p:cNvPicPr>
            <a:picLocks noChangeAspect="1"/>
          </p:cNvPicPr>
          <p:nvPr/>
        </p:nvPicPr>
        <p:blipFill>
          <a:blip r:embed="rId12"/>
          <a:stretch>
            <a:fillRect/>
          </a:stretch>
        </p:blipFill>
        <p:spPr>
          <a:xfrm>
            <a:off x="2540831" y="5280829"/>
            <a:ext cx="220447" cy="254362"/>
          </a:xfrm>
          <a:prstGeom prst="rect">
            <a:avLst/>
          </a:prstGeom>
        </p:spPr>
      </p:pic>
      <p:grpSp>
        <p:nvGrpSpPr>
          <p:cNvPr id="29" name="组合 28"/>
          <p:cNvGrpSpPr/>
          <p:nvPr/>
        </p:nvGrpSpPr>
        <p:grpSpPr>
          <a:xfrm>
            <a:off x="328791" y="2630168"/>
            <a:ext cx="3123569" cy="1929716"/>
            <a:chOff x="197375" y="2381860"/>
            <a:chExt cx="3123569" cy="1929716"/>
          </a:xfrm>
        </p:grpSpPr>
        <p:grpSp>
          <p:nvGrpSpPr>
            <p:cNvPr id="10" name="组合 9"/>
            <p:cNvGrpSpPr/>
            <p:nvPr/>
          </p:nvGrpSpPr>
          <p:grpSpPr>
            <a:xfrm>
              <a:off x="389966" y="2590294"/>
              <a:ext cx="2733002" cy="1721282"/>
              <a:chOff x="8694644" y="2892611"/>
              <a:chExt cx="2594907" cy="1561557"/>
            </a:xfrm>
          </p:grpSpPr>
          <p:pic>
            <p:nvPicPr>
              <p:cNvPr id="4" name="图片 3" descr="C:\Users\尚晓磊\Documents\Tencent Files\3022564125\Image\C2C\D1]M[X](TCQ~D)YSQJ_[%J9.png"/>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694644" y="2892611"/>
                <a:ext cx="2571003" cy="1561557"/>
              </a:xfrm>
              <a:prstGeom prst="rect">
                <a:avLst/>
              </a:prstGeom>
              <a:noFill/>
              <a:ln>
                <a:noFill/>
              </a:ln>
            </p:spPr>
          </p:pic>
          <p:pic>
            <p:nvPicPr>
              <p:cNvPr id="5" name="图片 4"/>
              <p:cNvPicPr>
                <a:picLocks noChangeAspect="1"/>
              </p:cNvPicPr>
              <p:nvPr/>
            </p:nvPicPr>
            <p:blipFill>
              <a:blip r:embed="rId14"/>
              <a:stretch>
                <a:fillRect/>
              </a:stretch>
            </p:blipFill>
            <p:spPr>
              <a:xfrm>
                <a:off x="8800654" y="3245224"/>
                <a:ext cx="182110" cy="259488"/>
              </a:xfrm>
              <a:prstGeom prst="rect">
                <a:avLst/>
              </a:prstGeom>
            </p:spPr>
          </p:pic>
          <p:pic>
            <p:nvPicPr>
              <p:cNvPr id="8" name="图片 7"/>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913034" y="3157855"/>
                <a:ext cx="376517" cy="359402"/>
              </a:xfrm>
              <a:prstGeom prst="rect">
                <a:avLst/>
              </a:prstGeom>
              <a:solidFill>
                <a:schemeClr val="bg1"/>
              </a:solidFill>
            </p:spPr>
          </p:pic>
          <p:pic>
            <p:nvPicPr>
              <p:cNvPr id="9" name="图片 8"/>
              <p:cNvPicPr>
                <a:picLocks noChangeAspect="1"/>
              </p:cNvPicPr>
              <p:nvPr/>
            </p:nvPicPr>
            <p:blipFill>
              <a:blip r:embed="rId16"/>
              <a:stretch>
                <a:fillRect/>
              </a:stretch>
            </p:blipFill>
            <p:spPr>
              <a:xfrm>
                <a:off x="9263763" y="2892611"/>
                <a:ext cx="214919" cy="234656"/>
              </a:xfrm>
              <a:prstGeom prst="rect">
                <a:avLst/>
              </a:prstGeom>
            </p:spPr>
          </p:pic>
        </p:grpSp>
        <p:sp>
          <p:nvSpPr>
            <p:cNvPr id="24" name="文本框 23"/>
            <p:cNvSpPr txBox="1"/>
            <p:nvPr/>
          </p:nvSpPr>
          <p:spPr>
            <a:xfrm>
              <a:off x="197375" y="2784523"/>
              <a:ext cx="499115" cy="253916"/>
            </a:xfrm>
            <a:prstGeom prst="rect">
              <a:avLst/>
            </a:prstGeom>
            <a:noFill/>
          </p:spPr>
          <p:txBody>
            <a:bodyPr wrap="square" rtlCol="0">
              <a:spAutoFit/>
            </a:bodyPr>
            <a:lstStyle/>
            <a:p>
              <a:r>
                <a:rPr lang="zh-CN" altLang="en-US" sz="1050" b="1" dirty="0">
                  <a:latin typeface="黑体" panose="02010609060101010101" pitchFamily="49" charset="-122"/>
                  <a:ea typeface="黑体" panose="02010609060101010101" pitchFamily="49" charset="-122"/>
                </a:rPr>
                <a:t>格点</a:t>
              </a:r>
            </a:p>
          </p:txBody>
        </p:sp>
        <p:sp>
          <p:nvSpPr>
            <p:cNvPr id="25" name="文本框 24"/>
            <p:cNvSpPr txBox="1"/>
            <p:nvPr/>
          </p:nvSpPr>
          <p:spPr>
            <a:xfrm>
              <a:off x="2759902" y="2708333"/>
              <a:ext cx="561042" cy="253916"/>
            </a:xfrm>
            <a:prstGeom prst="rect">
              <a:avLst/>
            </a:prstGeom>
            <a:noFill/>
          </p:spPr>
          <p:txBody>
            <a:bodyPr wrap="square" rtlCol="0">
              <a:spAutoFit/>
            </a:bodyPr>
            <a:lstStyle/>
            <a:p>
              <a:r>
                <a:rPr lang="zh-CN" altLang="en-US" sz="1050" b="1" dirty="0">
                  <a:latin typeface="黑体" panose="02010609060101010101" pitchFamily="49" charset="-122"/>
                  <a:ea typeface="黑体" panose="02010609060101010101" pitchFamily="49" charset="-122"/>
                </a:rPr>
                <a:t>格点</a:t>
              </a:r>
            </a:p>
          </p:txBody>
        </p:sp>
        <p:sp>
          <p:nvSpPr>
            <p:cNvPr id="26" name="文本框 25"/>
            <p:cNvSpPr txBox="1"/>
            <p:nvPr/>
          </p:nvSpPr>
          <p:spPr>
            <a:xfrm>
              <a:off x="734783" y="2381860"/>
              <a:ext cx="782626" cy="253916"/>
            </a:xfrm>
            <a:prstGeom prst="rect">
              <a:avLst/>
            </a:prstGeom>
            <a:noFill/>
          </p:spPr>
          <p:txBody>
            <a:bodyPr wrap="square" rtlCol="0">
              <a:spAutoFit/>
            </a:bodyPr>
            <a:lstStyle/>
            <a:p>
              <a:r>
                <a:rPr lang="zh-CN" altLang="en-US" sz="1050" b="1" dirty="0">
                  <a:latin typeface="Times New Roman" panose="02020603050405020304" pitchFamily="18" charset="0"/>
                  <a:ea typeface="黑体" panose="02010609060101010101" pitchFamily="49" charset="-122"/>
                  <a:cs typeface="Times New Roman" panose="02020603050405020304" pitchFamily="18" charset="0"/>
                </a:rPr>
                <a:t>真实</a:t>
              </a:r>
              <a:r>
                <a:rPr lang="en-US" altLang="zh-CN" sz="1050" b="1" dirty="0">
                  <a:latin typeface="Times New Roman" panose="02020603050405020304" pitchFamily="18" charset="0"/>
                  <a:ea typeface="黑体" panose="02010609060101010101" pitchFamily="49" charset="-122"/>
                  <a:cs typeface="Times New Roman" panose="02020603050405020304" pitchFamily="18" charset="0"/>
                </a:rPr>
                <a:t>DOA</a:t>
              </a:r>
              <a:endParaRPr lang="zh-CN" altLang="en-US" sz="105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7" name="右大括号 26"/>
            <p:cNvSpPr/>
            <p:nvPr/>
          </p:nvSpPr>
          <p:spPr>
            <a:xfrm rot="3161902">
              <a:off x="925513" y="2957918"/>
              <a:ext cx="225970" cy="388232"/>
            </a:xfrm>
            <a:prstGeom prst="rightBrace">
              <a:avLst>
                <a:gd name="adj1" fmla="val 8333"/>
                <a:gd name="adj2" fmla="val 49402"/>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文本框 27"/>
            <p:cNvSpPr txBox="1"/>
            <p:nvPr/>
          </p:nvSpPr>
          <p:spPr>
            <a:xfrm>
              <a:off x="1001124" y="3277912"/>
              <a:ext cx="485250" cy="400110"/>
            </a:xfrm>
            <a:prstGeom prst="rect">
              <a:avLst/>
            </a:prstGeom>
            <a:noFill/>
          </p:spPr>
          <p:txBody>
            <a:bodyPr wrap="square" rtlCol="0">
              <a:spAutoFit/>
            </a:bodyPr>
            <a:lstStyle/>
            <a:p>
              <a:r>
                <a:rPr lang="zh-CN" altLang="en-US" sz="1000" b="1" dirty="0">
                  <a:latin typeface="黑体" panose="02010609060101010101" pitchFamily="49" charset="-122"/>
                  <a:ea typeface="黑体" panose="02010609060101010101" pitchFamily="49" charset="-122"/>
                </a:rPr>
                <a:t>角度偏移</a:t>
              </a:r>
            </a:p>
          </p:txBody>
        </p:sp>
        <p:grpSp>
          <p:nvGrpSpPr>
            <p:cNvPr id="34" name="组合 33"/>
            <p:cNvGrpSpPr/>
            <p:nvPr/>
          </p:nvGrpSpPr>
          <p:grpSpPr>
            <a:xfrm>
              <a:off x="1384664" y="3289864"/>
              <a:ext cx="993956" cy="306366"/>
              <a:chOff x="4427818" y="4853940"/>
              <a:chExt cx="1309491" cy="313461"/>
            </a:xfrm>
          </p:grpSpPr>
          <p:pic>
            <p:nvPicPr>
              <p:cNvPr id="30" name="图片 29"/>
              <p:cNvPicPr>
                <a:picLocks noChangeAspect="1"/>
              </p:cNvPicPr>
              <p:nvPr/>
            </p:nvPicPr>
            <p:blipFill>
              <a:blip r:embed="rId17"/>
              <a:stretch>
                <a:fillRect/>
              </a:stretch>
            </p:blipFill>
            <p:spPr>
              <a:xfrm>
                <a:off x="4450469" y="4853940"/>
                <a:ext cx="1286840" cy="313461"/>
              </a:xfrm>
              <a:prstGeom prst="rect">
                <a:avLst/>
              </a:prstGeom>
            </p:spPr>
          </p:pic>
          <p:pic>
            <p:nvPicPr>
              <p:cNvPr id="33" name="图片 32"/>
              <p:cNvPicPr>
                <a:picLocks noChangeAspect="1"/>
              </p:cNvPicPr>
              <p:nvPr/>
            </p:nvPicPr>
            <p:blipFill>
              <a:blip r:embed="rId12"/>
              <a:stretch>
                <a:fillRect/>
              </a:stretch>
            </p:blipFill>
            <p:spPr>
              <a:xfrm>
                <a:off x="4427818" y="4959720"/>
                <a:ext cx="179990" cy="207681"/>
              </a:xfrm>
              <a:prstGeom prst="rect">
                <a:avLst/>
              </a:prstGeom>
            </p:spPr>
          </p:pic>
        </p:grpSp>
      </p:grpSp>
      <p:sp>
        <p:nvSpPr>
          <p:cNvPr id="35" name="文本框 34"/>
          <p:cNvSpPr txBox="1"/>
          <p:nvPr/>
        </p:nvSpPr>
        <p:spPr>
          <a:xfrm>
            <a:off x="480936" y="1498480"/>
            <a:ext cx="2029099" cy="400110"/>
          </a:xfrm>
          <a:prstGeom prst="rect">
            <a:avLst/>
          </a:prstGeom>
          <a:solidFill>
            <a:schemeClr val="bg2"/>
          </a:solidFill>
        </p:spPr>
        <p:txBody>
          <a:bodyPr wrap="square" rtlCol="0">
            <a:spAutoFit/>
          </a:bodyPr>
          <a:lstStyle/>
          <a:p>
            <a:pPr marL="285750" indent="-285750">
              <a:buFont typeface="Wingdings" panose="05000000000000000000" pitchFamily="2" charset="2"/>
              <a:buChar char="Ø"/>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Off-Grid</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算法</a:t>
            </a:r>
          </a:p>
        </p:txBody>
      </p:sp>
      <p:sp>
        <p:nvSpPr>
          <p:cNvPr id="6" name="文本框 5"/>
          <p:cNvSpPr txBox="1"/>
          <p:nvPr/>
        </p:nvSpPr>
        <p:spPr>
          <a:xfrm>
            <a:off x="4056883" y="1918451"/>
            <a:ext cx="1853846" cy="369332"/>
          </a:xfrm>
          <a:prstGeom prst="rect">
            <a:avLst/>
          </a:prstGeom>
          <a:solidFill>
            <a:schemeClr val="bg2"/>
          </a:solidFill>
        </p:spPr>
        <p:txBody>
          <a:bodyPr wrap="square" rtlCol="0">
            <a:spAutoFit/>
          </a:bodyPr>
          <a:lstStyle/>
          <a:p>
            <a:pPr marL="285750" indent="-285750">
              <a:buFont typeface="Wingdings" panose="05000000000000000000" pitchFamily="2" charset="2"/>
              <a:buChar char="l"/>
            </a:pPr>
            <a:r>
              <a:rPr lang="zh-CN" altLang="en-US" b="1" dirty="0">
                <a:latin typeface="黑体" panose="02010609060101010101" pitchFamily="49" charset="-122"/>
                <a:ea typeface="黑体" panose="02010609060101010101" pitchFamily="49" charset="-122"/>
              </a:rPr>
              <a:t>一阶泰勒展开</a:t>
            </a:r>
          </a:p>
        </p:txBody>
      </p:sp>
      <p:sp>
        <p:nvSpPr>
          <p:cNvPr id="7" name="文本框 6"/>
          <p:cNvSpPr txBox="1"/>
          <p:nvPr/>
        </p:nvSpPr>
        <p:spPr>
          <a:xfrm>
            <a:off x="4072918" y="3926330"/>
            <a:ext cx="2399600" cy="369332"/>
          </a:xfrm>
          <a:prstGeom prst="rect">
            <a:avLst/>
          </a:prstGeom>
          <a:solidFill>
            <a:schemeClr val="bg2"/>
          </a:solidFill>
        </p:spPr>
        <p:txBody>
          <a:bodyPr wrap="square" rtlCol="0">
            <a:spAutoFit/>
          </a:bodyPr>
          <a:lstStyle/>
          <a:p>
            <a:pPr marL="342900" indent="-342900">
              <a:buFont typeface="Wingdings" panose="05000000000000000000" pitchFamily="2" charset="2"/>
              <a:buChar char="l"/>
            </a:pPr>
            <a:r>
              <a:rPr lang="en-US" altLang="zh-CN" b="1" dirty="0">
                <a:latin typeface="Times New Roman" panose="02020603050405020304" pitchFamily="18" charset="0"/>
                <a:ea typeface="黑体" panose="02010609060101010101" pitchFamily="49" charset="-122"/>
                <a:cs typeface="Times New Roman" panose="02020603050405020304" pitchFamily="18" charset="0"/>
              </a:rPr>
              <a:t>Off-Grid</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信号模型</a:t>
            </a:r>
          </a:p>
        </p:txBody>
      </p:sp>
      <p:pic>
        <p:nvPicPr>
          <p:cNvPr id="36" name="图片 35"/>
          <p:cNvPicPr>
            <a:picLocks noChangeAspect="1"/>
          </p:cNvPicPr>
          <p:nvPr/>
        </p:nvPicPr>
        <p:blipFill>
          <a:blip r:embed="rId11"/>
          <a:stretch>
            <a:fillRect/>
          </a:stretch>
        </p:blipFill>
        <p:spPr>
          <a:xfrm>
            <a:off x="1835636" y="5281396"/>
            <a:ext cx="201258" cy="270261"/>
          </a:xfrm>
          <a:prstGeom prst="rect">
            <a:avLst/>
          </a:prstGeom>
        </p:spPr>
      </p:pic>
      <p:sp>
        <p:nvSpPr>
          <p:cNvPr id="37" name="矩形 36"/>
          <p:cNvSpPr/>
          <p:nvPr/>
        </p:nvSpPr>
        <p:spPr>
          <a:xfrm>
            <a:off x="236220" y="2483864"/>
            <a:ext cx="3474719" cy="3202285"/>
          </a:xfrm>
          <a:prstGeom prst="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7540513" y="1855349"/>
            <a:ext cx="1830594" cy="369332"/>
          </a:xfrm>
          <a:prstGeom prst="rect">
            <a:avLst/>
          </a:prstGeom>
          <a:solidFill>
            <a:schemeClr val="bg2"/>
          </a:solidFill>
        </p:spPr>
        <p:txBody>
          <a:bodyPr wrap="square" rtlCol="0">
            <a:spAutoFit/>
          </a:bodyPr>
          <a:lstStyle/>
          <a:p>
            <a:pPr marL="285750" indent="-285750">
              <a:buFont typeface="Wingdings" panose="05000000000000000000" pitchFamily="2" charset="2"/>
              <a:buChar char="l"/>
            </a:pPr>
            <a:r>
              <a:rPr lang="en-US" altLang="zh-CN" b="1" dirty="0">
                <a:latin typeface="Times New Roman" panose="02020603050405020304" pitchFamily="18" charset="0"/>
                <a:ea typeface="黑体" panose="02010609060101010101" pitchFamily="49" charset="-122"/>
                <a:cs typeface="Times New Roman" panose="02020603050405020304" pitchFamily="18" charset="0"/>
              </a:rPr>
              <a:t>Off-Grid</a:t>
            </a:r>
            <a:r>
              <a:rPr lang="zh-CN" altLang="en-US" b="1" dirty="0">
                <a:latin typeface="黑体" panose="02010609060101010101" pitchFamily="49" charset="-122"/>
                <a:ea typeface="黑体" panose="02010609060101010101" pitchFamily="49" charset="-122"/>
                <a:cs typeface="Times New Roman" panose="02020603050405020304" pitchFamily="18" charset="0"/>
              </a:rPr>
              <a:t>算法</a:t>
            </a:r>
          </a:p>
        </p:txBody>
      </p:sp>
      <p:sp>
        <p:nvSpPr>
          <p:cNvPr id="2" name="左大括号 1"/>
          <p:cNvSpPr/>
          <p:nvPr/>
        </p:nvSpPr>
        <p:spPr>
          <a:xfrm rot="16200000">
            <a:off x="6475823" y="2502142"/>
            <a:ext cx="111579" cy="561341"/>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39" name="图片 38"/>
          <p:cNvPicPr>
            <a:picLocks noChangeAspect="1"/>
          </p:cNvPicPr>
          <p:nvPr/>
        </p:nvPicPr>
        <p:blipFill>
          <a:blip r:embed="rId12"/>
          <a:stretch>
            <a:fillRect/>
          </a:stretch>
        </p:blipFill>
        <p:spPr>
          <a:xfrm>
            <a:off x="6421388" y="2933567"/>
            <a:ext cx="220447" cy="254362"/>
          </a:xfrm>
          <a:prstGeom prst="rect">
            <a:avLst/>
          </a:prstGeom>
        </p:spPr>
      </p:pic>
      <p:sp>
        <p:nvSpPr>
          <p:cNvPr id="40" name="矩形 39"/>
          <p:cNvSpPr/>
          <p:nvPr/>
        </p:nvSpPr>
        <p:spPr>
          <a:xfrm>
            <a:off x="888954" y="6277119"/>
            <a:ext cx="10266980" cy="230832"/>
          </a:xfrm>
          <a:prstGeom prst="rect">
            <a:avLst/>
          </a:prstGeom>
        </p:spPr>
        <p:txBody>
          <a:bodyPr wrap="square">
            <a:spAutoFit/>
          </a:bodyPr>
          <a:lstStyle/>
          <a:p>
            <a:r>
              <a:rPr lang="en-US" altLang="zh-CN" sz="900" b="1" dirty="0">
                <a:latin typeface="Times New Roman" panose="02020603050405020304" pitchFamily="18" charset="0"/>
                <a:cs typeface="Times New Roman" panose="02020603050405020304" pitchFamily="18" charset="0"/>
              </a:rPr>
              <a:t>H. Zhu, G. </a:t>
            </a:r>
            <a:r>
              <a:rPr lang="en-US" altLang="zh-CN" sz="900" b="1" dirty="0" err="1">
                <a:latin typeface="Times New Roman" panose="02020603050405020304" pitchFamily="18" charset="0"/>
                <a:cs typeface="Times New Roman" panose="02020603050405020304" pitchFamily="18" charset="0"/>
              </a:rPr>
              <a:t>Leus</a:t>
            </a:r>
            <a:r>
              <a:rPr lang="en-US" altLang="zh-CN" sz="900" b="1" dirty="0">
                <a:latin typeface="Times New Roman" panose="02020603050405020304" pitchFamily="18" charset="0"/>
                <a:cs typeface="Times New Roman" panose="02020603050405020304" pitchFamily="18" charset="0"/>
              </a:rPr>
              <a:t>, and G. </a:t>
            </a:r>
            <a:r>
              <a:rPr lang="en-US" altLang="zh-CN" sz="900" b="1" dirty="0" err="1">
                <a:latin typeface="Times New Roman" panose="02020603050405020304" pitchFamily="18" charset="0"/>
                <a:cs typeface="Times New Roman" panose="02020603050405020304" pitchFamily="18" charset="0"/>
              </a:rPr>
              <a:t>Giannakis</a:t>
            </a:r>
            <a:r>
              <a:rPr lang="en-US" altLang="zh-CN" sz="900" b="1" dirty="0">
                <a:latin typeface="Times New Roman" panose="02020603050405020304" pitchFamily="18" charset="0"/>
                <a:cs typeface="Times New Roman" panose="02020603050405020304" pitchFamily="18" charset="0"/>
              </a:rPr>
              <a:t>, “</a:t>
            </a:r>
            <a:r>
              <a:rPr lang="en-US" altLang="zh-CN" sz="900" b="1" dirty="0" err="1">
                <a:latin typeface="Times New Roman" panose="02020603050405020304" pitchFamily="18" charset="0"/>
                <a:cs typeface="Times New Roman" panose="02020603050405020304" pitchFamily="18" charset="0"/>
              </a:rPr>
              <a:t>Sparsity</a:t>
            </a:r>
            <a:r>
              <a:rPr lang="en-US" altLang="zh-CN" sz="900" b="1" dirty="0">
                <a:latin typeface="Times New Roman" panose="02020603050405020304" pitchFamily="18" charset="0"/>
                <a:cs typeface="Times New Roman" panose="02020603050405020304" pitchFamily="18" charset="0"/>
              </a:rPr>
              <a:t>-cognizant total least-squares for perturbed compressive sampling,” IEEE Trans. Signal Process., vol. 59, no. 5, pp. 2002–2016, 2011.</a:t>
            </a:r>
          </a:p>
        </p:txBody>
      </p:sp>
      <p:sp>
        <p:nvSpPr>
          <p:cNvPr id="41" name="矩形 40"/>
          <p:cNvSpPr/>
          <p:nvPr/>
        </p:nvSpPr>
        <p:spPr>
          <a:xfrm>
            <a:off x="888954" y="6482497"/>
            <a:ext cx="10481140" cy="230832"/>
          </a:xfrm>
          <a:prstGeom prst="rect">
            <a:avLst/>
          </a:prstGeom>
        </p:spPr>
        <p:txBody>
          <a:bodyPr wrap="square">
            <a:spAutoFit/>
          </a:bodyPr>
          <a:lstStyle/>
          <a:p>
            <a:pPr algn="just"/>
            <a:r>
              <a:rPr lang="en-US" altLang="zh-CN" sz="900" b="1" dirty="0">
                <a:latin typeface="Times New Roman" panose="02020603050405020304" pitchFamily="18" charset="0"/>
                <a:cs typeface="Times New Roman" panose="02020603050405020304" pitchFamily="18" charset="0"/>
              </a:rPr>
              <a:t>Z. Yang, L. </a:t>
            </a:r>
            <a:r>
              <a:rPr lang="en-US" altLang="zh-CN" sz="900" b="1" dirty="0" err="1">
                <a:latin typeface="Times New Roman" panose="02020603050405020304" pitchFamily="18" charset="0"/>
                <a:cs typeface="Times New Roman" panose="02020603050405020304" pitchFamily="18" charset="0"/>
              </a:rPr>
              <a:t>Xie</a:t>
            </a:r>
            <a:r>
              <a:rPr lang="en-US" altLang="zh-CN" sz="900" b="1" dirty="0">
                <a:latin typeface="Times New Roman" panose="02020603050405020304" pitchFamily="18" charset="0"/>
                <a:cs typeface="Times New Roman" panose="02020603050405020304" pitchFamily="18" charset="0"/>
              </a:rPr>
              <a:t>, and C. Zhang, “Off-grid direction of arrival estimation using sparse Bayesian inference,” IEEE Trans. Signal Process., vol. 61, no. 1, pp. 38–43, 2013.</a:t>
            </a:r>
            <a:endParaRPr lang="zh-CN" altLang="zh-CN" sz="9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967779"/>
      </p:ext>
    </p:extLst>
  </p:cSld>
  <p:clrMapOvr>
    <a:masterClrMapping/>
  </p:clrMapOvr>
  <mc:AlternateContent xmlns:mc="http://schemas.openxmlformats.org/markup-compatibility/2006" xmlns:p14="http://schemas.microsoft.com/office/powerpoint/2010/main">
    <mc:Choice Requires="p14">
      <p:transition spd="slow" p14:dur="2000" advTm="976"/>
    </mc:Choice>
    <mc:Fallback xmlns="">
      <p:transition spd="slow" advTm="976"/>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2467326" y="2208245"/>
            <a:ext cx="1344962" cy="314092"/>
          </a:xfrm>
          <a:prstGeom prst="rect">
            <a:avLst/>
          </a:prstGeom>
        </p:spPr>
      </p:pic>
      <p:pic>
        <p:nvPicPr>
          <p:cNvPr id="8" name="图片 7"/>
          <p:cNvPicPr>
            <a:picLocks noChangeAspect="1"/>
          </p:cNvPicPr>
          <p:nvPr/>
        </p:nvPicPr>
        <p:blipFill>
          <a:blip r:embed="rId4"/>
          <a:stretch>
            <a:fillRect/>
          </a:stretch>
        </p:blipFill>
        <p:spPr>
          <a:xfrm>
            <a:off x="1246887" y="5155256"/>
            <a:ext cx="2841019" cy="1348973"/>
          </a:xfrm>
          <a:prstGeom prst="rect">
            <a:avLst/>
          </a:prstGeom>
        </p:spPr>
      </p:pic>
      <p:graphicFrame>
        <p:nvGraphicFramePr>
          <p:cNvPr id="11" name="对象 10"/>
          <p:cNvGraphicFramePr>
            <a:graphicFrameLocks noChangeAspect="1"/>
          </p:cNvGraphicFramePr>
          <p:nvPr>
            <p:extLst>
              <p:ext uri="{D42A27DB-BD31-4B8C-83A1-F6EECF244321}">
                <p14:modId xmlns:p14="http://schemas.microsoft.com/office/powerpoint/2010/main" val="1896436989"/>
              </p:ext>
            </p:extLst>
          </p:nvPr>
        </p:nvGraphicFramePr>
        <p:xfrm>
          <a:off x="1325723" y="4205442"/>
          <a:ext cx="2140141" cy="724543"/>
        </p:xfrm>
        <a:graphic>
          <a:graphicData uri="http://schemas.openxmlformats.org/presentationml/2006/ole">
            <mc:AlternateContent xmlns:mc="http://schemas.openxmlformats.org/markup-compatibility/2006">
              <mc:Choice xmlns:v="urn:schemas-microsoft-com:vml" Requires="v">
                <p:oleObj name="Equation" r:id="rId5" imgW="1574640" imgH="533160" progId="Equation.DSMT4">
                  <p:embed/>
                </p:oleObj>
              </mc:Choice>
              <mc:Fallback>
                <p:oleObj name="Equation" r:id="rId5" imgW="1574640" imgH="533160" progId="Equation.DSMT4">
                  <p:embed/>
                  <p:pic>
                    <p:nvPicPr>
                      <p:cNvPr id="11" name="对象 10"/>
                      <p:cNvPicPr/>
                      <p:nvPr/>
                    </p:nvPicPr>
                    <p:blipFill>
                      <a:blip r:embed="rId6"/>
                      <a:stretch>
                        <a:fillRect/>
                      </a:stretch>
                    </p:blipFill>
                    <p:spPr>
                      <a:xfrm>
                        <a:off x="1325723" y="4205442"/>
                        <a:ext cx="2140141" cy="724543"/>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1592779261"/>
              </p:ext>
            </p:extLst>
          </p:nvPr>
        </p:nvGraphicFramePr>
        <p:xfrm>
          <a:off x="7273459" y="2632075"/>
          <a:ext cx="2539906" cy="1001611"/>
        </p:xfrm>
        <a:graphic>
          <a:graphicData uri="http://schemas.openxmlformats.org/presentationml/2006/ole">
            <mc:AlternateContent xmlns:mc="http://schemas.openxmlformats.org/markup-compatibility/2006">
              <mc:Choice xmlns:v="urn:schemas-microsoft-com:vml" Requires="v">
                <p:oleObj name="Equation" r:id="rId7" imgW="1739880" imgH="685800" progId="Equation.DSMT4">
                  <p:embed/>
                </p:oleObj>
              </mc:Choice>
              <mc:Fallback>
                <p:oleObj name="Equation" r:id="rId7" imgW="1739880" imgH="685800" progId="Equation.DSMT4">
                  <p:embed/>
                  <p:pic>
                    <p:nvPicPr>
                      <p:cNvPr id="12" name="对象 11"/>
                      <p:cNvPicPr/>
                      <p:nvPr/>
                    </p:nvPicPr>
                    <p:blipFill>
                      <a:blip r:embed="rId8"/>
                      <a:stretch>
                        <a:fillRect/>
                      </a:stretch>
                    </p:blipFill>
                    <p:spPr>
                      <a:xfrm>
                        <a:off x="7273459" y="2632075"/>
                        <a:ext cx="2539906" cy="1001611"/>
                      </a:xfrm>
                      <a:prstGeom prst="rect">
                        <a:avLst/>
                      </a:prstGeom>
                    </p:spPr>
                  </p:pic>
                </p:oleObj>
              </mc:Fallback>
            </mc:AlternateContent>
          </a:graphicData>
        </a:graphic>
      </p:graphicFrame>
      <p:sp>
        <p:nvSpPr>
          <p:cNvPr id="13" name="文本框 12"/>
          <p:cNvSpPr txBox="1"/>
          <p:nvPr/>
        </p:nvSpPr>
        <p:spPr>
          <a:xfrm>
            <a:off x="6463105" y="2159877"/>
            <a:ext cx="3947907" cy="369332"/>
          </a:xfrm>
          <a:prstGeom prst="rect">
            <a:avLst/>
          </a:prstGeom>
          <a:solidFill>
            <a:schemeClr val="bg2"/>
          </a:solidFill>
        </p:spPr>
        <p:txBody>
          <a:bodyPr wrap="square" rtlCol="0">
            <a:spAutoFit/>
          </a:bodyPr>
          <a:lstStyle/>
          <a:p>
            <a:pPr marL="285750" indent="-285750">
              <a:buFont typeface="Arial" panose="020B0604020202020204" pitchFamily="34" charset="0"/>
              <a:buChar char="•"/>
            </a:pPr>
            <a:r>
              <a:rPr lang="zh-CN" altLang="zh-CN" b="1" dirty="0">
                <a:latin typeface="黑体" panose="02010609060101010101" pitchFamily="49" charset="-122"/>
                <a:ea typeface="黑体" panose="02010609060101010101" pitchFamily="49" charset="-122"/>
              </a:rPr>
              <a:t>半正定拓普利兹</a:t>
            </a:r>
            <a:r>
              <a:rPr lang="zh-CN" altLang="en-US" b="1" dirty="0">
                <a:latin typeface="黑体" panose="02010609060101010101" pitchFamily="49" charset="-122"/>
                <a:ea typeface="黑体" panose="02010609060101010101" pitchFamily="49" charset="-122"/>
              </a:rPr>
              <a:t>矩阵唯一分解理论</a:t>
            </a:r>
          </a:p>
        </p:txBody>
      </p:sp>
      <p:sp>
        <p:nvSpPr>
          <p:cNvPr id="16" name="文本框 15"/>
          <p:cNvSpPr txBox="1"/>
          <p:nvPr/>
        </p:nvSpPr>
        <p:spPr>
          <a:xfrm>
            <a:off x="6463105" y="4024465"/>
            <a:ext cx="4491766" cy="2308324"/>
          </a:xfrm>
          <a:prstGeom prst="rect">
            <a:avLst/>
          </a:prstGeom>
          <a:noFill/>
          <a:ln w="19050">
            <a:solidFill>
              <a:schemeClr val="tx1"/>
            </a:solidFill>
            <a:prstDash val="sysDash"/>
          </a:ln>
        </p:spPr>
        <p:txBody>
          <a:bodyPr wrap="square" rtlCol="0">
            <a:spAutoFit/>
          </a:bodyPr>
          <a:lstStyle/>
          <a:p>
            <a:pPr marL="285750" indent="-285750">
              <a:lnSpc>
                <a:spcPct val="150000"/>
              </a:lnSpc>
              <a:buFont typeface="Arial" panose="020B0604020202020204" pitchFamily="34" charset="0"/>
              <a:buChar char="•"/>
            </a:pPr>
            <a:r>
              <a:rPr lang="en-US" altLang="zh-CN" sz="1600" b="1" dirty="0" err="1">
                <a:latin typeface="Times New Roman" panose="02020603050405020304" pitchFamily="18" charset="0"/>
                <a:ea typeface="黑体" panose="02010609060101010101" pitchFamily="49" charset="-122"/>
                <a:cs typeface="Times New Roman" panose="02020603050405020304" pitchFamily="18" charset="0"/>
              </a:rPr>
              <a:t>Gridless</a:t>
            </a:r>
            <a:r>
              <a:rPr lang="zh-CN" altLang="en-US" sz="1600" b="1" dirty="0">
                <a:latin typeface="Times New Roman" panose="02020603050405020304" pitchFamily="18" charset="0"/>
                <a:ea typeface="黑体" panose="02010609060101010101" pitchFamily="49" charset="-122"/>
                <a:cs typeface="Times New Roman" panose="02020603050405020304" pitchFamily="18" charset="0"/>
              </a:rPr>
              <a:t>方法是基于协方差矩阵估计的方法</a:t>
            </a:r>
            <a:endParaRPr lang="en-US" altLang="zh-CN" sz="1600" b="1" dirty="0">
              <a:latin typeface="Times New Roman" panose="02020603050405020304" pitchFamily="18" charset="0"/>
              <a:ea typeface="黑体" panose="02010609060101010101" pitchFamily="49"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en-US" sz="1600" b="1" dirty="0">
                <a:latin typeface="Times New Roman" panose="02020603050405020304" pitchFamily="18" charset="0"/>
                <a:ea typeface="黑体" panose="02010609060101010101" pitchFamily="49" charset="-122"/>
                <a:cs typeface="Times New Roman" panose="02020603050405020304" pitchFamily="18" charset="0"/>
              </a:rPr>
              <a:t>协方差矩阵：</a:t>
            </a:r>
            <a:endParaRPr lang="en-US" altLang="zh-CN" sz="1600" b="1" dirty="0">
              <a:latin typeface="Times New Roman" panose="02020603050405020304" pitchFamily="18" charset="0"/>
              <a:ea typeface="黑体" panose="02010609060101010101" pitchFamily="49" charset="-122"/>
              <a:cs typeface="Times New Roman" panose="02020603050405020304" pitchFamily="18" charset="0"/>
            </a:endParaRPr>
          </a:p>
          <a:p>
            <a:pPr marL="800100" lvl="1" indent="-342900">
              <a:lnSpc>
                <a:spcPct val="150000"/>
              </a:lnSpc>
              <a:buFont typeface="+mj-lt"/>
              <a:buAutoNum type="arabicPeriod"/>
            </a:pPr>
            <a:r>
              <a:rPr lang="zh-CN" altLang="en-US" sz="1600" b="1" dirty="0">
                <a:latin typeface="Times New Roman" panose="02020603050405020304" pitchFamily="18" charset="0"/>
                <a:ea typeface="黑体" panose="02010609060101010101" pitchFamily="49" charset="-122"/>
                <a:cs typeface="Times New Roman" panose="02020603050405020304" pitchFamily="18" charset="0"/>
              </a:rPr>
              <a:t>半正定</a:t>
            </a:r>
            <a:endParaRPr lang="en-US" altLang="zh-CN" sz="1600" b="1" dirty="0">
              <a:latin typeface="Times New Roman" panose="02020603050405020304" pitchFamily="18" charset="0"/>
              <a:ea typeface="黑体" panose="02010609060101010101" pitchFamily="49" charset="-122"/>
              <a:cs typeface="Times New Roman" panose="02020603050405020304" pitchFamily="18" charset="0"/>
            </a:endParaRPr>
          </a:p>
          <a:p>
            <a:pPr marL="800100" lvl="1" indent="-342900">
              <a:lnSpc>
                <a:spcPct val="150000"/>
              </a:lnSpc>
              <a:buFont typeface="+mj-lt"/>
              <a:buAutoNum type="arabicPeriod"/>
            </a:pPr>
            <a:r>
              <a:rPr lang="zh-CN" altLang="en-US" sz="1600" b="1" dirty="0">
                <a:latin typeface="Times New Roman" panose="02020603050405020304" pitchFamily="18" charset="0"/>
                <a:ea typeface="黑体" panose="02010609060101010101" pitchFamily="49" charset="-122"/>
                <a:cs typeface="Times New Roman" panose="02020603050405020304" pitchFamily="18" charset="0"/>
              </a:rPr>
              <a:t>拓普利兹</a:t>
            </a:r>
            <a:endParaRPr lang="en-US" altLang="zh-CN" sz="1600" b="1" dirty="0">
              <a:latin typeface="Times New Roman" panose="02020603050405020304" pitchFamily="18" charset="0"/>
              <a:ea typeface="黑体" panose="02010609060101010101" pitchFamily="49" charset="-122"/>
              <a:cs typeface="Times New Roman" panose="02020603050405020304" pitchFamily="18" charset="0"/>
            </a:endParaRPr>
          </a:p>
          <a:p>
            <a:pPr marL="800100" lvl="1" indent="-342900">
              <a:lnSpc>
                <a:spcPct val="150000"/>
              </a:lnSpc>
              <a:buFont typeface="+mj-lt"/>
              <a:buAutoNum type="arabicPeriod"/>
            </a:pPr>
            <a:r>
              <a:rPr lang="zh-CN" altLang="en-US" sz="1600" b="1" dirty="0">
                <a:latin typeface="Times New Roman" panose="02020603050405020304" pitchFamily="18" charset="0"/>
                <a:ea typeface="黑体" panose="02010609060101010101" pitchFamily="49" charset="-122"/>
                <a:cs typeface="Times New Roman" panose="02020603050405020304" pitchFamily="18" charset="0"/>
              </a:rPr>
              <a:t>低秩</a:t>
            </a:r>
            <a:endParaRPr lang="en-US" altLang="zh-CN" sz="1600" b="1" dirty="0">
              <a:latin typeface="Times New Roman" panose="02020603050405020304" pitchFamily="18" charset="0"/>
              <a:ea typeface="黑体" panose="02010609060101010101" pitchFamily="49" charset="-122"/>
              <a:cs typeface="Times New Roman" panose="02020603050405020304" pitchFamily="18" charset="0"/>
            </a:endParaRPr>
          </a:p>
          <a:p>
            <a:pPr marL="285750" indent="-285750">
              <a:lnSpc>
                <a:spcPct val="150000"/>
              </a:lnSpc>
              <a:buFont typeface="Arial" panose="020B0604020202020204" pitchFamily="34" charset="0"/>
              <a:buChar char="•"/>
            </a:pPr>
            <a:r>
              <a:rPr lang="en-US" altLang="zh-CN" sz="1600" b="1" dirty="0">
                <a:latin typeface="Times New Roman" panose="02020603050405020304" pitchFamily="18" charset="0"/>
                <a:ea typeface="黑体" panose="02010609060101010101" pitchFamily="49" charset="-122"/>
                <a:cs typeface="Times New Roman" panose="02020603050405020304" pitchFamily="18" charset="0"/>
              </a:rPr>
              <a:t>DOA</a:t>
            </a:r>
            <a:r>
              <a:rPr lang="zh-CN" altLang="en-US" sz="1600" b="1" dirty="0">
                <a:latin typeface="Times New Roman" panose="02020603050405020304" pitchFamily="18" charset="0"/>
                <a:ea typeface="黑体" panose="02010609060101010101" pitchFamily="49" charset="-122"/>
                <a:cs typeface="Times New Roman" panose="02020603050405020304" pitchFamily="18" charset="0"/>
              </a:rPr>
              <a:t>可以从协方差矩阵的范德蒙分解中恢复</a:t>
            </a:r>
          </a:p>
        </p:txBody>
      </p:sp>
      <p:sp>
        <p:nvSpPr>
          <p:cNvPr id="10" name="文本框 9"/>
          <p:cNvSpPr txBox="1"/>
          <p:nvPr/>
        </p:nvSpPr>
        <p:spPr>
          <a:xfrm>
            <a:off x="480937" y="1498480"/>
            <a:ext cx="1963559" cy="400110"/>
          </a:xfrm>
          <a:prstGeom prst="rect">
            <a:avLst/>
          </a:prstGeom>
          <a:solidFill>
            <a:schemeClr val="bg2"/>
          </a:solidFill>
        </p:spPr>
        <p:txBody>
          <a:bodyPr wrap="square" rtlCol="0">
            <a:spAutoFit/>
          </a:bodyPr>
          <a:lstStyle/>
          <a:p>
            <a:pPr marL="285750" indent="-285750">
              <a:buFont typeface="Wingdings" panose="05000000000000000000" pitchFamily="2" charset="2"/>
              <a:buChar char="Ø"/>
            </a:pP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Gridless</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算法</a:t>
            </a:r>
          </a:p>
        </p:txBody>
      </p:sp>
      <p:sp>
        <p:nvSpPr>
          <p:cNvPr id="5" name="文本框 4"/>
          <p:cNvSpPr txBox="1"/>
          <p:nvPr/>
        </p:nvSpPr>
        <p:spPr>
          <a:xfrm>
            <a:off x="658700" y="2179762"/>
            <a:ext cx="1911182"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latin typeface="黑体" panose="02010609060101010101" pitchFamily="49" charset="-122"/>
                <a:ea typeface="黑体" panose="02010609060101010101" pitchFamily="49" charset="-122"/>
              </a:rPr>
              <a:t>接收信号模型</a:t>
            </a:r>
          </a:p>
        </p:txBody>
      </p:sp>
      <p:sp>
        <p:nvSpPr>
          <p:cNvPr id="14" name="文本框 13"/>
          <p:cNvSpPr txBox="1"/>
          <p:nvPr/>
        </p:nvSpPr>
        <p:spPr>
          <a:xfrm>
            <a:off x="663719" y="3684183"/>
            <a:ext cx="2874351" cy="369332"/>
          </a:xfrm>
          <a:prstGeom prst="rect">
            <a:avLst/>
          </a:prstGeom>
          <a:solidFill>
            <a:schemeClr val="bg2"/>
          </a:solidFill>
        </p:spPr>
        <p:txBody>
          <a:bodyPr wrap="square" rtlCol="0">
            <a:spAutoFit/>
          </a:bodyPr>
          <a:lstStyle/>
          <a:p>
            <a:pPr marL="285750" indent="-285750">
              <a:buFont typeface="Arial" panose="020B0604020202020204" pitchFamily="34" charset="0"/>
              <a:buChar char="•"/>
            </a:pPr>
            <a:r>
              <a:rPr lang="zh-CN" altLang="en-US" b="1" dirty="0">
                <a:latin typeface="黑体" panose="02010609060101010101" pitchFamily="49" charset="-122"/>
                <a:ea typeface="黑体" panose="02010609060101010101" pitchFamily="49" charset="-122"/>
              </a:rPr>
              <a:t>协方差矩阵（无噪声时）</a:t>
            </a:r>
          </a:p>
        </p:txBody>
      </p:sp>
      <p:cxnSp>
        <p:nvCxnSpPr>
          <p:cNvPr id="7" name="直接箭头连接符 6"/>
          <p:cNvCxnSpPr/>
          <p:nvPr/>
        </p:nvCxnSpPr>
        <p:spPr>
          <a:xfrm flipH="1">
            <a:off x="3194672" y="2215370"/>
            <a:ext cx="284082" cy="62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3288563" y="1953760"/>
            <a:ext cx="1229471" cy="261610"/>
          </a:xfrm>
          <a:prstGeom prst="rect">
            <a:avLst/>
          </a:prstGeom>
          <a:noFill/>
          <a:ln>
            <a:solidFill>
              <a:schemeClr val="accent5"/>
            </a:solidFill>
          </a:ln>
        </p:spPr>
        <p:txBody>
          <a:bodyPr wrap="square" rtlCol="0">
            <a:spAutoFit/>
          </a:bodyPr>
          <a:lstStyle/>
          <a:p>
            <a:r>
              <a:rPr lang="zh-CN" altLang="en-US" sz="1100" b="1" dirty="0">
                <a:latin typeface="Times New Roman" panose="02020603050405020304" pitchFamily="18" charset="0"/>
                <a:ea typeface="黑体" panose="02010609060101010101" pitchFamily="49" charset="-122"/>
                <a:cs typeface="Times New Roman" panose="02020603050405020304" pitchFamily="18" charset="0"/>
              </a:rPr>
              <a:t>与</a:t>
            </a:r>
            <a:r>
              <a:rPr lang="en-US" altLang="zh-CN" sz="1100" b="1" dirty="0">
                <a:latin typeface="Times New Roman" panose="02020603050405020304" pitchFamily="18" charset="0"/>
                <a:ea typeface="黑体" panose="02010609060101010101" pitchFamily="49" charset="-122"/>
                <a:cs typeface="Times New Roman" panose="02020603050405020304" pitchFamily="18" charset="0"/>
              </a:rPr>
              <a:t>DOA</a:t>
            </a:r>
            <a:r>
              <a:rPr lang="zh-CN" altLang="en-US" sz="1100" b="1" dirty="0">
                <a:latin typeface="Times New Roman" panose="02020603050405020304" pitchFamily="18" charset="0"/>
                <a:ea typeface="黑体" panose="02010609060101010101" pitchFamily="49" charset="-122"/>
                <a:cs typeface="Times New Roman" panose="02020603050405020304" pitchFamily="18" charset="0"/>
              </a:rPr>
              <a:t>一一映射</a:t>
            </a:r>
          </a:p>
        </p:txBody>
      </p:sp>
      <p:pic>
        <p:nvPicPr>
          <p:cNvPr id="20" name="图片 19"/>
          <p:cNvPicPr>
            <a:picLocks noChangeAspect="1"/>
          </p:cNvPicPr>
          <p:nvPr/>
        </p:nvPicPr>
        <p:blipFill>
          <a:blip r:embed="rId9"/>
          <a:stretch>
            <a:fillRect/>
          </a:stretch>
        </p:blipFill>
        <p:spPr>
          <a:xfrm>
            <a:off x="1319561" y="2632075"/>
            <a:ext cx="2271878" cy="636854"/>
          </a:xfrm>
          <a:prstGeom prst="rect">
            <a:avLst/>
          </a:prstGeom>
        </p:spPr>
      </p:pic>
    </p:spTree>
    <p:extLst>
      <p:ext uri="{BB962C8B-B14F-4D97-AF65-F5344CB8AC3E}">
        <p14:creationId xmlns:p14="http://schemas.microsoft.com/office/powerpoint/2010/main" val="1189499463"/>
      </p:ext>
    </p:extLst>
  </p:cSld>
  <p:clrMapOvr>
    <a:masterClrMapping/>
  </p:clrMapOvr>
  <mc:AlternateContent xmlns:mc="http://schemas.openxmlformats.org/markup-compatibility/2006" xmlns:p14="http://schemas.microsoft.com/office/powerpoint/2010/main">
    <mc:Choice Requires="p14">
      <p:transition spd="slow" p14:dur="2000" advTm="976"/>
    </mc:Choice>
    <mc:Fallback xmlns="">
      <p:transition spd="slow" advTm="976"/>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文本框 3"/>
          <p:cNvSpPr txBox="1"/>
          <p:nvPr/>
        </p:nvSpPr>
        <p:spPr>
          <a:xfrm>
            <a:off x="352759" y="1436588"/>
            <a:ext cx="1715251" cy="400110"/>
          </a:xfrm>
          <a:prstGeom prst="rect">
            <a:avLst/>
          </a:prstGeom>
          <a:solidFill>
            <a:schemeClr val="bg2"/>
          </a:solidFill>
        </p:spPr>
        <p:txBody>
          <a:bodyPr wrap="square" rtlCol="0">
            <a:spAutoFit/>
          </a:bodyPr>
          <a:lstStyle/>
          <a:p>
            <a:pPr marL="285750" indent="-285750">
              <a:buFont typeface="Wingdings" panose="05000000000000000000" pitchFamily="2" charset="2"/>
              <a:buChar char="Ø"/>
            </a:pPr>
            <a:r>
              <a:rPr lang="zh-CN" altLang="en-US" sz="2000" b="1" dirty="0">
                <a:latin typeface="黑体" panose="02010609060101010101" pitchFamily="49" charset="-122"/>
                <a:ea typeface="黑体" panose="02010609060101010101" pitchFamily="49" charset="-122"/>
              </a:rPr>
              <a:t>原子</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b="1" dirty="0">
                <a:latin typeface="黑体" panose="02010609060101010101" pitchFamily="49" charset="-122"/>
                <a:ea typeface="黑体" panose="02010609060101010101" pitchFamily="49" charset="-122"/>
              </a:rPr>
              <a:t>范数</a:t>
            </a:r>
          </a:p>
        </p:txBody>
      </p:sp>
      <p:pic>
        <p:nvPicPr>
          <p:cNvPr id="5" name="图片 4"/>
          <p:cNvPicPr>
            <a:picLocks noChangeAspect="1"/>
          </p:cNvPicPr>
          <p:nvPr/>
        </p:nvPicPr>
        <p:blipFill>
          <a:blip r:embed="rId3"/>
          <a:stretch>
            <a:fillRect/>
          </a:stretch>
        </p:blipFill>
        <p:spPr>
          <a:xfrm>
            <a:off x="958774" y="2517376"/>
            <a:ext cx="4175008" cy="1143067"/>
          </a:xfrm>
          <a:prstGeom prst="rect">
            <a:avLst/>
          </a:prstGeom>
        </p:spPr>
      </p:pic>
      <p:sp>
        <p:nvSpPr>
          <p:cNvPr id="6" name="文本框 5"/>
          <p:cNvSpPr txBox="1"/>
          <p:nvPr/>
        </p:nvSpPr>
        <p:spPr>
          <a:xfrm>
            <a:off x="819075" y="2125007"/>
            <a:ext cx="2862431" cy="307777"/>
          </a:xfrm>
          <a:prstGeom prst="rect">
            <a:avLst/>
          </a:prstGeom>
          <a:noFill/>
        </p:spPr>
        <p:txBody>
          <a:bodyPr wrap="square" rtlCol="0">
            <a:spAutoFit/>
          </a:bodyPr>
          <a:lstStyle/>
          <a:p>
            <a:r>
              <a:rPr lang="zh-CN" altLang="en-US" sz="1400" b="1" dirty="0">
                <a:latin typeface="黑体" panose="02010609060101010101" pitchFamily="49" charset="-122"/>
                <a:ea typeface="黑体" panose="02010609060101010101" pitchFamily="49" charset="-122"/>
              </a:rPr>
              <a:t>能够合成信号</a:t>
            </a:r>
            <a:r>
              <a:rPr lang="en-US" altLang="zh-CN" sz="1400" b="1" dirty="0">
                <a:latin typeface="黑体" panose="02010609060101010101" pitchFamily="49" charset="-122"/>
                <a:ea typeface="黑体" panose="02010609060101010101" pitchFamily="49" charset="-122"/>
              </a:rPr>
              <a:t>z</a:t>
            </a:r>
            <a:r>
              <a:rPr lang="zh-CN" altLang="en-US" sz="1400" b="1" dirty="0">
                <a:latin typeface="黑体" panose="02010609060101010101" pitchFamily="49" charset="-122"/>
                <a:ea typeface="黑体" panose="02010609060101010101" pitchFamily="49" charset="-122"/>
              </a:rPr>
              <a:t>的最小的原子数目</a:t>
            </a:r>
          </a:p>
        </p:txBody>
      </p:sp>
      <p:pic>
        <p:nvPicPr>
          <p:cNvPr id="7" name="图片 6"/>
          <p:cNvPicPr>
            <a:picLocks noChangeAspect="1"/>
          </p:cNvPicPr>
          <p:nvPr/>
        </p:nvPicPr>
        <p:blipFill>
          <a:blip r:embed="rId4"/>
          <a:stretch>
            <a:fillRect/>
          </a:stretch>
        </p:blipFill>
        <p:spPr>
          <a:xfrm>
            <a:off x="958774" y="4855746"/>
            <a:ext cx="3598403" cy="852838"/>
          </a:xfrm>
          <a:prstGeom prst="rect">
            <a:avLst/>
          </a:prstGeom>
        </p:spPr>
      </p:pic>
      <p:sp>
        <p:nvSpPr>
          <p:cNvPr id="9" name="下箭头 8"/>
          <p:cNvSpPr/>
          <p:nvPr/>
        </p:nvSpPr>
        <p:spPr>
          <a:xfrm>
            <a:off x="1946536" y="3950318"/>
            <a:ext cx="768872" cy="8054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319755" y="4027224"/>
            <a:ext cx="748255" cy="307777"/>
          </a:xfrm>
          <a:prstGeom prst="rect">
            <a:avLst/>
          </a:prstGeom>
          <a:noFill/>
        </p:spPr>
        <p:txBody>
          <a:bodyPr wrap="square" rtlCol="0">
            <a:spAutoFit/>
          </a:bodyPr>
          <a:lstStyle/>
          <a:p>
            <a:r>
              <a:rPr lang="zh-CN" altLang="en-US" sz="1400" b="1" dirty="0">
                <a:latin typeface="黑体" panose="02010609060101010101" pitchFamily="49" charset="-122"/>
                <a:ea typeface="黑体" panose="02010609060101010101" pitchFamily="49" charset="-122"/>
              </a:rPr>
              <a:t>等价于</a:t>
            </a:r>
          </a:p>
        </p:txBody>
      </p:sp>
      <p:sp>
        <p:nvSpPr>
          <p:cNvPr id="11" name="文本框 10"/>
          <p:cNvSpPr txBox="1"/>
          <p:nvPr/>
        </p:nvSpPr>
        <p:spPr>
          <a:xfrm>
            <a:off x="1107960" y="5762364"/>
            <a:ext cx="2218168" cy="338554"/>
          </a:xfrm>
          <a:prstGeom prst="rect">
            <a:avLst/>
          </a:prstGeom>
          <a:noFill/>
        </p:spPr>
        <p:txBody>
          <a:bodyPr wrap="square" rtlCol="0">
            <a:spAutoFit/>
          </a:bodyPr>
          <a:lstStyle/>
          <a:p>
            <a:pPr algn="ctr"/>
            <a:r>
              <a:rPr lang="en-US" altLang="zh-CN" sz="16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NP</a:t>
            </a:r>
            <a:r>
              <a:rPr lang="zh-CN" altLang="en-US" sz="16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难题！</a:t>
            </a:r>
          </a:p>
        </p:txBody>
      </p:sp>
      <p:pic>
        <p:nvPicPr>
          <p:cNvPr id="13" name="图片 12"/>
          <p:cNvPicPr>
            <a:picLocks noChangeAspect="1"/>
          </p:cNvPicPr>
          <p:nvPr/>
        </p:nvPicPr>
        <p:blipFill>
          <a:blip r:embed="rId5"/>
          <a:stretch>
            <a:fillRect/>
          </a:stretch>
        </p:blipFill>
        <p:spPr>
          <a:xfrm>
            <a:off x="6289797" y="2218854"/>
            <a:ext cx="4445384" cy="1505649"/>
          </a:xfrm>
          <a:prstGeom prst="rect">
            <a:avLst/>
          </a:prstGeom>
        </p:spPr>
      </p:pic>
      <p:pic>
        <p:nvPicPr>
          <p:cNvPr id="14" name="图片 13"/>
          <p:cNvPicPr>
            <a:picLocks noChangeAspect="1"/>
          </p:cNvPicPr>
          <p:nvPr/>
        </p:nvPicPr>
        <p:blipFill>
          <a:blip r:embed="rId6"/>
          <a:stretch>
            <a:fillRect/>
          </a:stretch>
        </p:blipFill>
        <p:spPr>
          <a:xfrm>
            <a:off x="6289797" y="4860072"/>
            <a:ext cx="3818764" cy="947722"/>
          </a:xfrm>
          <a:prstGeom prst="rect">
            <a:avLst/>
          </a:prstGeom>
        </p:spPr>
      </p:pic>
      <p:sp>
        <p:nvSpPr>
          <p:cNvPr id="15" name="下箭头 14"/>
          <p:cNvSpPr/>
          <p:nvPr/>
        </p:nvSpPr>
        <p:spPr>
          <a:xfrm>
            <a:off x="7615816" y="3996395"/>
            <a:ext cx="768872" cy="8054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7009652" y="4091360"/>
            <a:ext cx="748255" cy="307777"/>
          </a:xfrm>
          <a:prstGeom prst="rect">
            <a:avLst/>
          </a:prstGeom>
          <a:noFill/>
        </p:spPr>
        <p:txBody>
          <a:bodyPr wrap="square" rtlCol="0">
            <a:spAutoFit/>
          </a:bodyPr>
          <a:lstStyle/>
          <a:p>
            <a:r>
              <a:rPr lang="zh-CN" altLang="en-US" sz="1400" b="1" dirty="0">
                <a:latin typeface="黑体" panose="02010609060101010101" pitchFamily="49" charset="-122"/>
                <a:ea typeface="黑体" panose="02010609060101010101" pitchFamily="49" charset="-122"/>
              </a:rPr>
              <a:t>等价于</a:t>
            </a:r>
          </a:p>
        </p:txBody>
      </p:sp>
      <p:sp>
        <p:nvSpPr>
          <p:cNvPr id="17" name="文本框 16"/>
          <p:cNvSpPr txBox="1"/>
          <p:nvPr/>
        </p:nvSpPr>
        <p:spPr>
          <a:xfrm>
            <a:off x="5790002" y="1436588"/>
            <a:ext cx="1593777" cy="400110"/>
          </a:xfrm>
          <a:prstGeom prst="rect">
            <a:avLst/>
          </a:prstGeom>
          <a:solidFill>
            <a:schemeClr val="bg2"/>
          </a:solidFill>
        </p:spPr>
        <p:txBody>
          <a:bodyPr wrap="square" rtlCol="0">
            <a:spAutoFit/>
          </a:bodyPr>
          <a:lstStyle/>
          <a:p>
            <a:pPr marL="285750" indent="-285750">
              <a:buFont typeface="Wingdings" panose="05000000000000000000" pitchFamily="2" charset="2"/>
              <a:buChar char="Ø"/>
            </a:pPr>
            <a:r>
              <a:rPr lang="zh-CN" altLang="en-US" sz="2000" b="1" dirty="0">
                <a:latin typeface="黑体" panose="02010609060101010101" pitchFamily="49" charset="-122"/>
                <a:ea typeface="黑体" panose="02010609060101010101" pitchFamily="49" charset="-122"/>
              </a:rPr>
              <a:t>原子范数</a:t>
            </a:r>
          </a:p>
        </p:txBody>
      </p:sp>
      <p:cxnSp>
        <p:nvCxnSpPr>
          <p:cNvPr id="8" name="直接箭头连接符 7"/>
          <p:cNvCxnSpPr/>
          <p:nvPr/>
        </p:nvCxnSpPr>
        <p:spPr>
          <a:xfrm flipH="1" flipV="1">
            <a:off x="3986784" y="5638800"/>
            <a:ext cx="164592" cy="298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3773424" y="5931641"/>
            <a:ext cx="981456" cy="276999"/>
          </a:xfrm>
          <a:prstGeom prst="rect">
            <a:avLst/>
          </a:prstGeom>
          <a:noFill/>
          <a:ln>
            <a:solidFill>
              <a:schemeClr val="accent5"/>
            </a:solidFill>
          </a:ln>
        </p:spPr>
        <p:txBody>
          <a:bodyPr wrap="square" rtlCol="0">
            <a:spAutoFit/>
          </a:bodyPr>
          <a:lstStyle/>
          <a:p>
            <a:r>
              <a:rPr lang="zh-CN" altLang="en-US" sz="1200" b="1" dirty="0">
                <a:latin typeface="黑体" panose="02010609060101010101" pitchFamily="49" charset="-122"/>
                <a:ea typeface="黑体" panose="02010609060101010101" pitchFamily="49" charset="-122"/>
              </a:rPr>
              <a:t>协方差矩阵</a:t>
            </a:r>
          </a:p>
        </p:txBody>
      </p:sp>
    </p:spTree>
    <p:extLst>
      <p:ext uri="{BB962C8B-B14F-4D97-AF65-F5344CB8AC3E}">
        <p14:creationId xmlns:p14="http://schemas.microsoft.com/office/powerpoint/2010/main" val="653408787"/>
      </p:ext>
    </p:extLst>
  </p:cSld>
  <p:clrMapOvr>
    <a:masterClrMapping/>
  </p:clrMapOvr>
  <mc:AlternateContent xmlns:mc="http://schemas.openxmlformats.org/markup-compatibility/2006" xmlns:p14="http://schemas.microsoft.com/office/powerpoint/2010/main">
    <mc:Choice Requires="p14">
      <p:transition spd="slow" p14:dur="2000" advTm="976"/>
    </mc:Choice>
    <mc:Fallback xmlns="">
      <p:transition spd="slow" advTm="976"/>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文本框 1"/>
          <p:cNvSpPr txBox="1"/>
          <p:nvPr/>
        </p:nvSpPr>
        <p:spPr>
          <a:xfrm>
            <a:off x="601980" y="1585141"/>
            <a:ext cx="2358196" cy="400110"/>
          </a:xfrm>
          <a:prstGeom prst="rect">
            <a:avLst/>
          </a:prstGeom>
          <a:solidFill>
            <a:schemeClr val="bg2"/>
          </a:solidFill>
        </p:spPr>
        <p:txBody>
          <a:bodyPr wrap="square" rtlCol="0">
            <a:spAutoFit/>
          </a:bodyPr>
          <a:lstStyle/>
          <a:p>
            <a:pPr marL="285750" indent="-285750">
              <a:buFont typeface="Wingdings" panose="05000000000000000000" pitchFamily="2" charset="2"/>
              <a:buChar char="Ø"/>
            </a:pPr>
            <a:r>
              <a:rPr lang="zh-CN" altLang="en-US" sz="2000" b="1" dirty="0">
                <a:latin typeface="黑体" panose="02010609060101010101" pitchFamily="49" charset="-122"/>
                <a:ea typeface="黑体" panose="02010609060101010101" pitchFamily="49" charset="-122"/>
              </a:rPr>
              <a:t>原子范数最小化</a:t>
            </a:r>
          </a:p>
        </p:txBody>
      </p:sp>
      <p:pic>
        <p:nvPicPr>
          <p:cNvPr id="4" name="图片 3"/>
          <p:cNvPicPr>
            <a:picLocks noChangeAspect="1"/>
          </p:cNvPicPr>
          <p:nvPr/>
        </p:nvPicPr>
        <p:blipFill>
          <a:blip r:embed="rId3"/>
          <a:stretch>
            <a:fillRect/>
          </a:stretch>
        </p:blipFill>
        <p:spPr>
          <a:xfrm>
            <a:off x="1153756" y="2182755"/>
            <a:ext cx="4189210" cy="684204"/>
          </a:xfrm>
          <a:prstGeom prst="rect">
            <a:avLst/>
          </a:prstGeom>
        </p:spPr>
      </p:pic>
      <p:sp>
        <p:nvSpPr>
          <p:cNvPr id="5" name="文本框 4"/>
          <p:cNvSpPr txBox="1"/>
          <p:nvPr/>
        </p:nvSpPr>
        <p:spPr>
          <a:xfrm>
            <a:off x="2188377" y="2960487"/>
            <a:ext cx="1493966" cy="307777"/>
          </a:xfrm>
          <a:prstGeom prst="rect">
            <a:avLst/>
          </a:prstGeom>
          <a:noFill/>
          <a:ln>
            <a:solidFill>
              <a:schemeClr val="accent5"/>
            </a:solidFill>
          </a:ln>
        </p:spPr>
        <p:txBody>
          <a:bodyPr wrap="square" rtlCol="0">
            <a:spAutoFit/>
          </a:bodyPr>
          <a:lstStyle/>
          <a:p>
            <a:r>
              <a:rPr lang="zh-CN" altLang="en-US" sz="1400" b="1" dirty="0">
                <a:latin typeface="黑体" panose="02010609060101010101" pitchFamily="49" charset="-122"/>
                <a:ea typeface="黑体" panose="02010609060101010101" pitchFamily="49" charset="-122"/>
              </a:rPr>
              <a:t>半正定规划问题</a:t>
            </a:r>
          </a:p>
        </p:txBody>
      </p:sp>
      <p:sp>
        <p:nvSpPr>
          <p:cNvPr id="8" name="文本框 7"/>
          <p:cNvSpPr txBox="1"/>
          <p:nvPr/>
        </p:nvSpPr>
        <p:spPr>
          <a:xfrm>
            <a:off x="6205506" y="1585141"/>
            <a:ext cx="3029934" cy="400110"/>
          </a:xfrm>
          <a:prstGeom prst="rect">
            <a:avLst/>
          </a:prstGeom>
          <a:solidFill>
            <a:schemeClr val="bg2"/>
          </a:solidFill>
        </p:spPr>
        <p:txBody>
          <a:bodyPr wrap="square" rtlCol="0">
            <a:spAutoFit/>
          </a:bodyPr>
          <a:lstStyle/>
          <a:p>
            <a:pPr marL="285750" indent="-285750">
              <a:buFont typeface="Wingdings" panose="05000000000000000000" pitchFamily="2" charset="2"/>
              <a:buChar char="Ø"/>
            </a:pPr>
            <a:r>
              <a:rPr lang="zh-CN" altLang="en-US" sz="2000" b="1" dirty="0">
                <a:latin typeface="黑体" panose="02010609060101010101" pitchFamily="49" charset="-122"/>
                <a:ea typeface="黑体" panose="02010609060101010101" pitchFamily="49" charset="-122"/>
              </a:rPr>
              <a:t>重加权原子范数最小化</a:t>
            </a:r>
          </a:p>
        </p:txBody>
      </p:sp>
      <p:pic>
        <p:nvPicPr>
          <p:cNvPr id="13" name="图片 12"/>
          <p:cNvPicPr>
            <a:picLocks noChangeAspect="1"/>
          </p:cNvPicPr>
          <p:nvPr/>
        </p:nvPicPr>
        <p:blipFill>
          <a:blip r:embed="rId4"/>
          <a:stretch>
            <a:fillRect/>
          </a:stretch>
        </p:blipFill>
        <p:spPr>
          <a:xfrm>
            <a:off x="6904259" y="2265741"/>
            <a:ext cx="4739647" cy="765366"/>
          </a:xfrm>
          <a:prstGeom prst="rect">
            <a:avLst/>
          </a:prstGeom>
        </p:spPr>
      </p:pic>
      <p:grpSp>
        <p:nvGrpSpPr>
          <p:cNvPr id="11" name="组合 10"/>
          <p:cNvGrpSpPr/>
          <p:nvPr/>
        </p:nvGrpSpPr>
        <p:grpSpPr>
          <a:xfrm>
            <a:off x="7095905" y="2936891"/>
            <a:ext cx="1935700" cy="594742"/>
            <a:chOff x="6945410" y="3247525"/>
            <a:chExt cx="1935700" cy="594742"/>
          </a:xfrm>
        </p:grpSpPr>
        <p:grpSp>
          <p:nvGrpSpPr>
            <p:cNvPr id="22" name="组合 21"/>
            <p:cNvGrpSpPr/>
            <p:nvPr/>
          </p:nvGrpSpPr>
          <p:grpSpPr>
            <a:xfrm>
              <a:off x="6945410" y="3247525"/>
              <a:ext cx="1908088" cy="592927"/>
              <a:chOff x="6945410" y="3247525"/>
              <a:chExt cx="1908088" cy="592927"/>
            </a:xfrm>
          </p:grpSpPr>
          <p:pic>
            <p:nvPicPr>
              <p:cNvPr id="12" name="图片 11"/>
              <p:cNvPicPr>
                <a:picLocks noChangeAspect="1"/>
              </p:cNvPicPr>
              <p:nvPr/>
            </p:nvPicPr>
            <p:blipFill>
              <a:blip r:embed="rId5"/>
              <a:stretch>
                <a:fillRect/>
              </a:stretch>
            </p:blipFill>
            <p:spPr>
              <a:xfrm>
                <a:off x="6945410" y="3266998"/>
                <a:ext cx="478320" cy="244722"/>
              </a:xfrm>
              <a:prstGeom prst="rect">
                <a:avLst/>
              </a:prstGeom>
            </p:spPr>
          </p:pic>
          <p:pic>
            <p:nvPicPr>
              <p:cNvPr id="14" name="图片 13"/>
              <p:cNvPicPr>
                <a:picLocks noChangeAspect="1"/>
              </p:cNvPicPr>
              <p:nvPr/>
            </p:nvPicPr>
            <p:blipFill>
              <a:blip r:embed="rId6"/>
              <a:stretch>
                <a:fillRect/>
              </a:stretch>
            </p:blipFill>
            <p:spPr>
              <a:xfrm>
                <a:off x="7737089" y="3275844"/>
                <a:ext cx="438247" cy="210953"/>
              </a:xfrm>
              <a:prstGeom prst="rect">
                <a:avLst/>
              </a:prstGeom>
            </p:spPr>
          </p:pic>
          <p:pic>
            <p:nvPicPr>
              <p:cNvPr id="15" name="图片 14"/>
              <p:cNvPicPr>
                <a:picLocks noChangeAspect="1"/>
              </p:cNvPicPr>
              <p:nvPr/>
            </p:nvPicPr>
            <p:blipFill>
              <a:blip r:embed="rId7"/>
              <a:stretch>
                <a:fillRect/>
              </a:stretch>
            </p:blipFill>
            <p:spPr>
              <a:xfrm>
                <a:off x="8445755" y="3247525"/>
                <a:ext cx="407743" cy="294170"/>
              </a:xfrm>
              <a:prstGeom prst="rect">
                <a:avLst/>
              </a:prstGeom>
            </p:spPr>
          </p:pic>
          <p:pic>
            <p:nvPicPr>
              <p:cNvPr id="16" name="图片 15"/>
              <p:cNvPicPr>
                <a:picLocks noChangeAspect="1"/>
              </p:cNvPicPr>
              <p:nvPr/>
            </p:nvPicPr>
            <p:blipFill>
              <a:blip r:embed="rId8"/>
              <a:stretch>
                <a:fillRect/>
              </a:stretch>
            </p:blipFill>
            <p:spPr>
              <a:xfrm>
                <a:off x="6955340" y="3561168"/>
                <a:ext cx="637893" cy="213916"/>
              </a:xfrm>
              <a:prstGeom prst="rect">
                <a:avLst/>
              </a:prstGeom>
            </p:spPr>
          </p:pic>
          <p:pic>
            <p:nvPicPr>
              <p:cNvPr id="17" name="图片 16"/>
              <p:cNvPicPr>
                <a:picLocks noChangeAspect="1"/>
              </p:cNvPicPr>
              <p:nvPr/>
            </p:nvPicPr>
            <p:blipFill>
              <a:blip r:embed="rId6"/>
              <a:stretch>
                <a:fillRect/>
              </a:stretch>
            </p:blipFill>
            <p:spPr>
              <a:xfrm>
                <a:off x="7706609" y="3592171"/>
                <a:ext cx="438247" cy="210953"/>
              </a:xfrm>
              <a:prstGeom prst="rect">
                <a:avLst/>
              </a:prstGeom>
            </p:spPr>
          </p:pic>
          <p:pic>
            <p:nvPicPr>
              <p:cNvPr id="18" name="图片 17"/>
              <p:cNvPicPr>
                <a:picLocks noChangeAspect="1"/>
              </p:cNvPicPr>
              <p:nvPr/>
            </p:nvPicPr>
            <p:blipFill>
              <a:blip r:embed="rId9"/>
              <a:stretch>
                <a:fillRect/>
              </a:stretch>
            </p:blipFill>
            <p:spPr>
              <a:xfrm>
                <a:off x="8427467" y="3584896"/>
                <a:ext cx="303016" cy="255556"/>
              </a:xfrm>
              <a:prstGeom prst="rect">
                <a:avLst/>
              </a:prstGeom>
            </p:spPr>
          </p:pic>
          <p:pic>
            <p:nvPicPr>
              <p:cNvPr id="20" name="图片 19"/>
              <p:cNvPicPr>
                <a:picLocks noChangeAspect="1"/>
              </p:cNvPicPr>
              <p:nvPr/>
            </p:nvPicPr>
            <p:blipFill>
              <a:blip r:embed="rId10"/>
              <a:stretch>
                <a:fillRect/>
              </a:stretch>
            </p:blipFill>
            <p:spPr>
              <a:xfrm>
                <a:off x="8206838" y="3308785"/>
                <a:ext cx="217072" cy="144714"/>
              </a:xfrm>
              <a:prstGeom prst="rect">
                <a:avLst/>
              </a:prstGeom>
            </p:spPr>
          </p:pic>
          <p:pic>
            <p:nvPicPr>
              <p:cNvPr id="21" name="图片 20"/>
              <p:cNvPicPr>
                <a:picLocks noChangeAspect="1"/>
              </p:cNvPicPr>
              <p:nvPr/>
            </p:nvPicPr>
            <p:blipFill>
              <a:blip r:embed="rId10"/>
              <a:stretch>
                <a:fillRect/>
              </a:stretch>
            </p:blipFill>
            <p:spPr>
              <a:xfrm>
                <a:off x="8176358" y="3634089"/>
                <a:ext cx="217072" cy="144714"/>
              </a:xfrm>
              <a:prstGeom prst="rect">
                <a:avLst/>
              </a:prstGeom>
            </p:spPr>
          </p:pic>
        </p:grpSp>
        <p:sp>
          <p:nvSpPr>
            <p:cNvPr id="7" name="矩形 6"/>
            <p:cNvSpPr/>
            <p:nvPr/>
          </p:nvSpPr>
          <p:spPr>
            <a:xfrm>
              <a:off x="6945411" y="3266997"/>
              <a:ext cx="1935699" cy="2613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6945411" y="3580904"/>
              <a:ext cx="1935699" cy="2613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文本框 23"/>
          <p:cNvSpPr txBox="1"/>
          <p:nvPr/>
        </p:nvSpPr>
        <p:spPr>
          <a:xfrm>
            <a:off x="2807823" y="3829109"/>
            <a:ext cx="6556305" cy="2031325"/>
          </a:xfrm>
          <a:prstGeom prst="rect">
            <a:avLst/>
          </a:prstGeom>
          <a:noFill/>
          <a:ln w="19050">
            <a:solidFill>
              <a:schemeClr val="tx1"/>
            </a:solidFill>
            <a:prstDash val="sysDash"/>
          </a:ln>
        </p:spPr>
        <p:txBody>
          <a:bodyPr wrap="square" rtlCol="0">
            <a:spAutoFit/>
          </a:bodyPr>
          <a:lstStyle/>
          <a:p>
            <a:pPr marL="285750" indent="-285750">
              <a:buFont typeface="Wingdings" panose="05000000000000000000" pitchFamily="2" charset="2"/>
              <a:buChar char="ü"/>
            </a:pPr>
            <a:r>
              <a:rPr lang="zh-CN" altLang="en-US" b="1" dirty="0">
                <a:solidFill>
                  <a:schemeClr val="accent5"/>
                </a:solidFill>
                <a:latin typeface="黑体" panose="02010609060101010101" pitchFamily="49" charset="-122"/>
                <a:ea typeface="黑体" panose="02010609060101010101" pitchFamily="49" charset="-122"/>
              </a:rPr>
              <a:t>无需考虑目标格点，目标不需在格点上</a:t>
            </a:r>
            <a:endParaRPr lang="en-US" altLang="zh-CN" b="1" dirty="0">
              <a:solidFill>
                <a:schemeClr val="accent5"/>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ü"/>
            </a:pPr>
            <a:r>
              <a:rPr lang="zh-CN" altLang="en-US" b="1" dirty="0">
                <a:solidFill>
                  <a:schemeClr val="accent5"/>
                </a:solidFill>
                <a:latin typeface="黑体" panose="02010609060101010101" pitchFamily="49" charset="-122"/>
                <a:ea typeface="黑体" panose="02010609060101010101" pitchFamily="49" charset="-122"/>
              </a:rPr>
              <a:t>重加权方法分辨率较高</a:t>
            </a:r>
            <a:endParaRPr lang="en-US" altLang="zh-CN" b="1" dirty="0">
              <a:solidFill>
                <a:schemeClr val="accent5"/>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ü"/>
            </a:pPr>
            <a:r>
              <a:rPr lang="zh-CN" altLang="en-US" b="1" dirty="0">
                <a:solidFill>
                  <a:schemeClr val="accent5"/>
                </a:solidFill>
                <a:latin typeface="黑体" panose="02010609060101010101" pitchFamily="49" charset="-122"/>
                <a:ea typeface="黑体" panose="02010609060101010101" pitchFamily="49" charset="-122"/>
              </a:rPr>
              <a:t>快拍数可以为</a:t>
            </a:r>
            <a:r>
              <a:rPr lang="en-US" altLang="zh-CN" b="1" dirty="0">
                <a:solidFill>
                  <a:schemeClr val="accent5"/>
                </a:solidFill>
                <a:latin typeface="黑体" panose="02010609060101010101" pitchFamily="49" charset="-122"/>
                <a:ea typeface="黑体" panose="02010609060101010101" pitchFamily="49" charset="-122"/>
              </a:rPr>
              <a:t>1</a:t>
            </a:r>
          </a:p>
          <a:p>
            <a:pPr marL="285750" indent="-285750">
              <a:buFont typeface="Wingdings" panose="05000000000000000000" pitchFamily="2" charset="2"/>
              <a:buChar char="ü"/>
            </a:pPr>
            <a:r>
              <a:rPr lang="zh-CN" altLang="en-US" b="1" dirty="0">
                <a:solidFill>
                  <a:schemeClr val="accent5"/>
                </a:solidFill>
                <a:latin typeface="黑体" panose="02010609060101010101" pitchFamily="49" charset="-122"/>
                <a:ea typeface="黑体" panose="02010609060101010101" pitchFamily="49" charset="-122"/>
              </a:rPr>
              <a:t>相干或高度相关信号下性能不变</a:t>
            </a:r>
            <a:endParaRPr lang="en-US" altLang="zh-CN" b="1" dirty="0">
              <a:solidFill>
                <a:schemeClr val="accent5"/>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û"/>
            </a:pPr>
            <a:r>
              <a:rPr lang="zh-CN" altLang="en-US" b="1" dirty="0">
                <a:solidFill>
                  <a:srgbClr val="FF0000"/>
                </a:solidFill>
                <a:latin typeface="黑体" panose="02010609060101010101" pitchFamily="49" charset="-122"/>
                <a:ea typeface="黑体" panose="02010609060101010101" pitchFamily="49" charset="-122"/>
              </a:rPr>
              <a:t>计算复杂度较高</a:t>
            </a:r>
            <a:endParaRPr lang="en-US" altLang="zh-CN" b="1" dirty="0">
              <a:solidFill>
                <a:srgbClr val="FF0000"/>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û"/>
            </a:pPr>
            <a:r>
              <a:rPr lang="zh-CN" altLang="en-US" b="1" dirty="0">
                <a:solidFill>
                  <a:srgbClr val="FF0000"/>
                </a:solidFill>
                <a:latin typeface="黑体" panose="02010609060101010101" pitchFamily="49" charset="-122"/>
                <a:ea typeface="黑体" panose="02010609060101010101" pitchFamily="49" charset="-122"/>
              </a:rPr>
              <a:t>对信噪比的要求较高</a:t>
            </a:r>
            <a:endParaRPr lang="en-US" altLang="zh-CN" b="1" dirty="0">
              <a:solidFill>
                <a:srgbClr val="FF0000"/>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û"/>
            </a:pPr>
            <a:r>
              <a:rPr lang="zh-CN" altLang="en-US" b="1" dirty="0">
                <a:solidFill>
                  <a:srgbClr val="FF0000"/>
                </a:solidFill>
                <a:latin typeface="黑体" panose="02010609060101010101" pitchFamily="49" charset="-122"/>
                <a:ea typeface="黑体" panose="02010609060101010101" pitchFamily="49" charset="-122"/>
              </a:rPr>
              <a:t>超参数的选取较难</a:t>
            </a:r>
          </a:p>
        </p:txBody>
      </p:sp>
      <p:sp>
        <p:nvSpPr>
          <p:cNvPr id="3" name="矩形 2"/>
          <p:cNvSpPr/>
          <p:nvPr/>
        </p:nvSpPr>
        <p:spPr>
          <a:xfrm>
            <a:off x="1770463" y="6340692"/>
            <a:ext cx="10378440" cy="295530"/>
          </a:xfrm>
          <a:prstGeom prst="rect">
            <a:avLst/>
          </a:prstGeom>
        </p:spPr>
        <p:txBody>
          <a:bodyPr wrap="square">
            <a:spAutoFit/>
          </a:bodyPr>
          <a:lstStyle/>
          <a:p>
            <a:pPr algn="just">
              <a:lnSpc>
                <a:spcPct val="150000"/>
              </a:lnSpc>
            </a:pPr>
            <a:r>
              <a:rPr lang="en-US" altLang="zh-CN" sz="1000" b="1" dirty="0">
                <a:latin typeface="Times New Roman" panose="02020603050405020304" pitchFamily="18" charset="0"/>
                <a:cs typeface="Times New Roman" panose="02020603050405020304" pitchFamily="18" charset="0"/>
              </a:rPr>
              <a:t>Z. Yang and L. </a:t>
            </a:r>
            <a:r>
              <a:rPr lang="en-US" altLang="zh-CN" sz="1000" b="1" dirty="0" err="1">
                <a:latin typeface="Times New Roman" panose="02020603050405020304" pitchFamily="18" charset="0"/>
                <a:cs typeface="Times New Roman" panose="02020603050405020304" pitchFamily="18" charset="0"/>
              </a:rPr>
              <a:t>Xie</a:t>
            </a:r>
            <a:r>
              <a:rPr lang="en-US" altLang="zh-CN" sz="1000" b="1" dirty="0">
                <a:latin typeface="Times New Roman" panose="02020603050405020304" pitchFamily="18" charset="0"/>
                <a:cs typeface="Times New Roman" panose="02020603050405020304" pitchFamily="18" charset="0"/>
              </a:rPr>
              <a:t>, “Enhancing </a:t>
            </a:r>
            <a:r>
              <a:rPr lang="en-US" altLang="zh-CN" sz="1000" b="1" dirty="0" err="1">
                <a:latin typeface="Times New Roman" panose="02020603050405020304" pitchFamily="18" charset="0"/>
                <a:cs typeface="Times New Roman" panose="02020603050405020304" pitchFamily="18" charset="0"/>
              </a:rPr>
              <a:t>sparsity</a:t>
            </a:r>
            <a:r>
              <a:rPr lang="en-US" altLang="zh-CN" sz="1000" b="1" dirty="0">
                <a:latin typeface="Times New Roman" panose="02020603050405020304" pitchFamily="18" charset="0"/>
                <a:cs typeface="Times New Roman" panose="02020603050405020304" pitchFamily="18" charset="0"/>
              </a:rPr>
              <a:t> and resolution via reweighted atomic norm minimization,” IEEE Trans. Signal Process., vol. 64, no. 4, pp. 995–1006, 2016.</a:t>
            </a:r>
            <a:endParaRPr lang="zh-CN" altLang="zh-CN" sz="1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7018810"/>
      </p:ext>
    </p:extLst>
  </p:cSld>
  <p:clrMapOvr>
    <a:masterClrMapping/>
  </p:clrMapOvr>
  <mc:AlternateContent xmlns:mc="http://schemas.openxmlformats.org/markup-compatibility/2006" xmlns:p14="http://schemas.microsoft.com/office/powerpoint/2010/main">
    <mc:Choice Requires="p14">
      <p:transition spd="slow" p14:dur="2000" advTm="976"/>
    </mc:Choice>
    <mc:Fallback xmlns="">
      <p:transition spd="slow" advTm="976"/>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6" name="文本框 5"/>
          <p:cNvSpPr txBox="1"/>
          <p:nvPr/>
        </p:nvSpPr>
        <p:spPr>
          <a:xfrm>
            <a:off x="4103814" y="1223772"/>
            <a:ext cx="3907536" cy="584775"/>
          </a:xfrm>
          <a:prstGeom prst="rect">
            <a:avLst/>
          </a:prstGeom>
          <a:noFill/>
        </p:spPr>
        <p:txBody>
          <a:bodyPr wrap="square" rtlCol="0">
            <a:spAutoFit/>
          </a:bodyPr>
          <a:lstStyle/>
          <a:p>
            <a:pPr algn="ctr"/>
            <a:r>
              <a:rPr lang="zh-CN" altLang="en-US" sz="3200" b="1" dirty="0">
                <a:solidFill>
                  <a:srgbClr val="0000FF"/>
                </a:solidFill>
                <a:latin typeface="黑体" panose="02010609060101010101" pitchFamily="49" charset="-122"/>
                <a:ea typeface="黑体" panose="02010609060101010101" pitchFamily="49" charset="-122"/>
              </a:rPr>
              <a:t>项目研究计划</a:t>
            </a:r>
          </a:p>
        </p:txBody>
      </p:sp>
      <p:sp>
        <p:nvSpPr>
          <p:cNvPr id="3" name="矩形 2"/>
          <p:cNvSpPr/>
          <p:nvPr/>
        </p:nvSpPr>
        <p:spPr>
          <a:xfrm>
            <a:off x="1344452" y="2006667"/>
            <a:ext cx="9986487" cy="4739759"/>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研究超分辨率</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DOA</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估计算法，针对多</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多</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R</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的阵列，实现</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倍以上的角度分辨率提升 </a:t>
            </a:r>
            <a:endParaRPr lang="en-US" altLang="zh-CN" sz="2000" b="1" dirty="0">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lnSpc>
                <a:spcPct val="150000"/>
              </a:lnSpc>
              <a:buFont typeface="Arial" panose="020B0604020202020204" pitchFamily="34" charset="0"/>
              <a:buChar char="•"/>
            </a:pPr>
            <a:r>
              <a:rPr lang="zh-CN" altLang="en-US" sz="1600" b="1" dirty="0">
                <a:latin typeface="Times New Roman" panose="02020603050405020304" pitchFamily="18" charset="0"/>
                <a:ea typeface="黑体" panose="02010609060101010101" pitchFamily="49" charset="-122"/>
                <a:cs typeface="Times New Roman" panose="02020603050405020304" pitchFamily="18" charset="0"/>
              </a:rPr>
              <a:t>通过</a:t>
            </a:r>
            <a:r>
              <a:rPr lang="en-US" altLang="zh-CN" sz="1600" b="1" dirty="0">
                <a:latin typeface="Times New Roman" panose="02020603050405020304" pitchFamily="18" charset="0"/>
                <a:ea typeface="黑体" panose="02010609060101010101" pitchFamily="49" charset="-122"/>
                <a:cs typeface="Times New Roman" panose="02020603050405020304" pitchFamily="18" charset="0"/>
              </a:rPr>
              <a:t>MATLAB</a:t>
            </a:r>
            <a:r>
              <a:rPr lang="zh-CN" altLang="en-US" sz="1600" b="1" dirty="0">
                <a:latin typeface="Times New Roman" panose="02020603050405020304" pitchFamily="18" charset="0"/>
                <a:ea typeface="黑体" panose="02010609060101010101" pitchFamily="49" charset="-122"/>
                <a:cs typeface="Times New Roman" panose="02020603050405020304" pitchFamily="18" charset="0"/>
              </a:rPr>
              <a:t>程序建模，产生</a:t>
            </a:r>
            <a:r>
              <a:rPr lang="en-US" altLang="zh-CN" sz="1600" b="1" dirty="0">
                <a:latin typeface="Times New Roman" panose="02020603050405020304" pitchFamily="18" charset="0"/>
                <a:ea typeface="黑体" panose="02010609060101010101" pitchFamily="49" charset="-122"/>
                <a:cs typeface="Times New Roman" panose="02020603050405020304" pitchFamily="18" charset="0"/>
              </a:rPr>
              <a:t>DOA</a:t>
            </a:r>
            <a:r>
              <a:rPr lang="zh-CN" altLang="en-US" sz="1600" b="1" dirty="0">
                <a:latin typeface="Times New Roman" panose="02020603050405020304" pitchFamily="18" charset="0"/>
                <a:ea typeface="黑体" panose="02010609060101010101" pitchFamily="49" charset="-122"/>
                <a:cs typeface="Times New Roman" panose="02020603050405020304" pitchFamily="18" charset="0"/>
              </a:rPr>
              <a:t>间隔等于</a:t>
            </a:r>
            <a:r>
              <a:rPr lang="en-US" altLang="zh-CN" sz="1600" b="1" dirty="0">
                <a:latin typeface="Times New Roman" panose="02020603050405020304" pitchFamily="18" charset="0"/>
                <a:ea typeface="黑体" panose="02010609060101010101" pitchFamily="49" charset="-122"/>
                <a:cs typeface="Times New Roman" panose="02020603050405020304" pitchFamily="18" charset="0"/>
              </a:rPr>
              <a:t>1/2</a:t>
            </a:r>
            <a:r>
              <a:rPr lang="zh-CN" altLang="en-US" sz="1600" b="1" dirty="0">
                <a:latin typeface="Times New Roman" panose="02020603050405020304" pitchFamily="18" charset="0"/>
                <a:ea typeface="黑体" panose="02010609060101010101" pitchFamily="49" charset="-122"/>
                <a:cs typeface="Times New Roman" panose="02020603050405020304" pitchFamily="18" charset="0"/>
              </a:rPr>
              <a:t>瑞利分辨率的数据，并利用所提供的算法处理该数据测试所提供算法的超分辨性能</a:t>
            </a:r>
            <a:endParaRPr lang="en-US" altLang="zh-CN" sz="1600" b="1" dirty="0">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lnSpc>
                <a:spcPct val="150000"/>
              </a:lnSpc>
              <a:buFont typeface="Arial" panose="020B0604020202020204" pitchFamily="34" charset="0"/>
              <a:buChar char="•"/>
            </a:pPr>
            <a:r>
              <a:rPr lang="zh-CN" altLang="en-US" sz="1600" b="1" dirty="0">
                <a:latin typeface="Times New Roman" panose="02020603050405020304" pitchFamily="18" charset="0"/>
                <a:ea typeface="黑体" panose="02010609060101010101" pitchFamily="49" charset="-122"/>
                <a:cs typeface="Times New Roman" panose="02020603050405020304" pitchFamily="18" charset="0"/>
              </a:rPr>
              <a:t>在实际阵列数据下测试所提供算法的角度分辨力</a:t>
            </a:r>
            <a:endParaRPr lang="en-US" altLang="zh-CN" sz="1600" b="1" dirty="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nSpc>
                <a:spcPct val="150000"/>
              </a:lnSpc>
              <a:spcBef>
                <a:spcPts val="1200"/>
              </a:spcBef>
              <a:buFont typeface="Wingdings" panose="05000000000000000000" pitchFamily="2" charset="2"/>
              <a:buChar char="Ø"/>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研究（水平</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垂直）多径条件下的</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DOA</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鲁棒估计算法 </a:t>
            </a:r>
            <a:endParaRPr lang="en-US" altLang="zh-CN" sz="2000" b="1" dirty="0">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lnSpc>
                <a:spcPct val="150000"/>
              </a:lnSpc>
              <a:buFont typeface="Arial" panose="020B0604020202020204" pitchFamily="34" charset="0"/>
              <a:buChar char="•"/>
            </a:pPr>
            <a:r>
              <a:rPr lang="zh-CN" altLang="en-US" sz="1600" b="1" dirty="0">
                <a:latin typeface="Times New Roman" panose="02020603050405020304" pitchFamily="18" charset="0"/>
                <a:ea typeface="黑体" panose="02010609060101010101" pitchFamily="49" charset="-122"/>
                <a:cs typeface="Times New Roman" panose="02020603050405020304" pitchFamily="18" charset="0"/>
              </a:rPr>
              <a:t>模拟多径环境下的</a:t>
            </a:r>
            <a:r>
              <a:rPr lang="en-US" altLang="zh-CN" sz="1600" b="1" dirty="0">
                <a:latin typeface="Times New Roman" panose="02020603050405020304" pitchFamily="18" charset="0"/>
                <a:ea typeface="黑体" panose="02010609060101010101" pitchFamily="49" charset="-122"/>
                <a:cs typeface="Times New Roman" panose="02020603050405020304" pitchFamily="18" charset="0"/>
              </a:rPr>
              <a:t>DOA</a:t>
            </a:r>
            <a:r>
              <a:rPr lang="zh-CN" altLang="en-US" sz="1600" b="1" dirty="0">
                <a:latin typeface="Times New Roman" panose="02020603050405020304" pitchFamily="18" charset="0"/>
                <a:ea typeface="黑体" panose="02010609060101010101" pitchFamily="49" charset="-122"/>
                <a:cs typeface="Times New Roman" panose="02020603050405020304" pitchFamily="18" charset="0"/>
              </a:rPr>
              <a:t>估计场景，利用所提供的算法对多径环境下的接收数据进行</a:t>
            </a:r>
            <a:r>
              <a:rPr lang="en-US" altLang="zh-CN" sz="1600" b="1" dirty="0">
                <a:latin typeface="Times New Roman" panose="02020603050405020304" pitchFamily="18" charset="0"/>
                <a:ea typeface="黑体" panose="02010609060101010101" pitchFamily="49" charset="-122"/>
                <a:cs typeface="Times New Roman" panose="02020603050405020304" pitchFamily="18" charset="0"/>
              </a:rPr>
              <a:t>DOA</a:t>
            </a:r>
            <a:r>
              <a:rPr lang="zh-CN" altLang="en-US" sz="1600" b="1" dirty="0">
                <a:latin typeface="Times New Roman" panose="02020603050405020304" pitchFamily="18" charset="0"/>
                <a:ea typeface="黑体" panose="02010609060101010101" pitchFamily="49" charset="-122"/>
                <a:cs typeface="Times New Roman" panose="02020603050405020304" pitchFamily="18" charset="0"/>
              </a:rPr>
              <a:t>估计</a:t>
            </a:r>
            <a:endParaRPr lang="en-US" altLang="zh-CN" sz="1600" b="1" dirty="0">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lnSpc>
                <a:spcPct val="150000"/>
              </a:lnSpc>
              <a:buFont typeface="Arial" panose="020B0604020202020204" pitchFamily="34" charset="0"/>
              <a:buChar char="•"/>
            </a:pPr>
            <a:r>
              <a:rPr lang="zh-CN" altLang="en-US" sz="1600" b="1" dirty="0">
                <a:latin typeface="Times New Roman" panose="02020603050405020304" pitchFamily="18" charset="0"/>
                <a:ea typeface="黑体" panose="02010609060101010101" pitchFamily="49" charset="-122"/>
                <a:cs typeface="Times New Roman" panose="02020603050405020304" pitchFamily="18" charset="0"/>
              </a:rPr>
              <a:t>在实际阵列数数据下测试所提供算法对多径的鲁棒性</a:t>
            </a:r>
            <a:endParaRPr lang="en-US" altLang="zh-CN" sz="1600" b="1" dirty="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nSpc>
                <a:spcPct val="150000"/>
              </a:lnSpc>
              <a:spcBef>
                <a:spcPts val="1200"/>
              </a:spcBef>
              <a:buFont typeface="Wingdings" panose="05000000000000000000" pitchFamily="2" charset="2"/>
              <a:buChar char="Ø"/>
            </a:pP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研究目标数估计算法</a:t>
            </a:r>
            <a:endParaRPr lang="en-US" altLang="zh-CN" sz="2000" b="1" dirty="0">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lnSpc>
                <a:spcPct val="150000"/>
              </a:lnSpc>
              <a:buFont typeface="Arial" panose="020B0604020202020204" pitchFamily="34" charset="0"/>
              <a:buChar char="•"/>
            </a:pPr>
            <a:r>
              <a:rPr lang="zh-CN" altLang="en-US" sz="1600" b="1" dirty="0">
                <a:latin typeface="Times New Roman" panose="02020603050405020304" pitchFamily="18" charset="0"/>
                <a:ea typeface="黑体" panose="02010609060101010101" pitchFamily="49" charset="-122"/>
                <a:cs typeface="Times New Roman" panose="02020603050405020304" pitchFamily="18" charset="0"/>
              </a:rPr>
              <a:t>在不同目标个数，不同</a:t>
            </a:r>
            <a:r>
              <a:rPr lang="en-US" altLang="zh-CN" sz="1600" b="1" dirty="0">
                <a:latin typeface="Times New Roman" panose="02020603050405020304" pitchFamily="18" charset="0"/>
                <a:ea typeface="黑体" panose="02010609060101010101" pitchFamily="49" charset="-122"/>
                <a:cs typeface="Times New Roman" panose="02020603050405020304" pitchFamily="18" charset="0"/>
              </a:rPr>
              <a:t>SNR</a:t>
            </a:r>
            <a:r>
              <a:rPr lang="zh-CN" altLang="en-US" sz="1600" b="1" dirty="0">
                <a:latin typeface="Times New Roman" panose="02020603050405020304" pitchFamily="18" charset="0"/>
                <a:ea typeface="黑体" panose="02010609060101010101" pitchFamily="49" charset="-122"/>
                <a:cs typeface="Times New Roman" panose="02020603050405020304" pitchFamily="18" charset="0"/>
              </a:rPr>
              <a:t>，不同数据长度下测试所提供的目标个数估计算法的准确性</a:t>
            </a:r>
            <a:endParaRPr lang="en-US" altLang="zh-CN" sz="1600" b="1" dirty="0">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lnSpc>
                <a:spcPct val="150000"/>
              </a:lnSpc>
              <a:buFont typeface="Arial" panose="020B0604020202020204" pitchFamily="34" charset="0"/>
              <a:buChar char="•"/>
            </a:pPr>
            <a:r>
              <a:rPr lang="zh-CN" altLang="en-US" sz="1600" b="1" dirty="0">
                <a:latin typeface="Times New Roman" panose="02020603050405020304" pitchFamily="18" charset="0"/>
                <a:ea typeface="黑体" panose="02010609060101010101" pitchFamily="49" charset="-122"/>
                <a:cs typeface="Times New Roman" panose="02020603050405020304" pitchFamily="18" charset="0"/>
              </a:rPr>
              <a:t>在实际阵列数据下测试所提供算法的目标个数估计性能</a:t>
            </a:r>
            <a:endParaRPr lang="en-US" altLang="zh-CN" sz="1600" b="1" dirty="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nSpc>
                <a:spcPct val="150000"/>
              </a:lnSpc>
              <a:buFont typeface="Wingdings" panose="05000000000000000000" pitchFamily="2" charset="2"/>
              <a:buChar char="Ø"/>
            </a:pPr>
            <a:endParaRPr lang="zh-CN" altLang="en-US" dirty="0"/>
          </a:p>
        </p:txBody>
      </p:sp>
    </p:spTree>
    <p:extLst>
      <p:ext uri="{BB962C8B-B14F-4D97-AF65-F5344CB8AC3E}">
        <p14:creationId xmlns:p14="http://schemas.microsoft.com/office/powerpoint/2010/main" val="2136090479"/>
      </p:ext>
    </p:extLst>
  </p:cSld>
  <p:clrMapOvr>
    <a:masterClrMapping/>
  </p:clrMapOvr>
  <mc:AlternateContent xmlns:mc="http://schemas.openxmlformats.org/markup-compatibility/2006" xmlns:p14="http://schemas.microsoft.com/office/powerpoint/2010/main">
    <mc:Choice Requires="p14">
      <p:transition spd="slow" p14:dur="2000" advTm="976"/>
    </mc:Choice>
    <mc:Fallback xmlns="">
      <p:transition spd="slow" advTm="976"/>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文本框 1"/>
          <p:cNvSpPr txBox="1"/>
          <p:nvPr/>
        </p:nvSpPr>
        <p:spPr>
          <a:xfrm>
            <a:off x="2103120" y="2644140"/>
            <a:ext cx="7772400" cy="707886"/>
          </a:xfrm>
          <a:prstGeom prst="rect">
            <a:avLst/>
          </a:prstGeom>
          <a:noFill/>
        </p:spPr>
        <p:txBody>
          <a:bodyPr wrap="square" rtlCol="0">
            <a:spAutoFit/>
          </a:bodyPr>
          <a:lstStyle/>
          <a:p>
            <a:pPr algn="ctr"/>
            <a:r>
              <a:rPr lang="zh-CN" altLang="en-US" sz="4000" b="1" dirty="0">
                <a:latin typeface="黑体" panose="02010609060101010101" pitchFamily="49" charset="-122"/>
                <a:ea typeface="黑体" panose="02010609060101010101" pitchFamily="49" charset="-122"/>
              </a:rPr>
              <a:t>谢谢大家！</a:t>
            </a:r>
          </a:p>
        </p:txBody>
      </p:sp>
    </p:spTree>
    <p:extLst>
      <p:ext uri="{BB962C8B-B14F-4D97-AF65-F5344CB8AC3E}">
        <p14:creationId xmlns:p14="http://schemas.microsoft.com/office/powerpoint/2010/main" val="3746037102"/>
      </p:ext>
    </p:extLst>
  </p:cSld>
  <p:clrMapOvr>
    <a:masterClrMapping/>
  </p:clrMapOvr>
  <mc:AlternateContent xmlns:mc="http://schemas.openxmlformats.org/markup-compatibility/2006" xmlns:p14="http://schemas.microsoft.com/office/powerpoint/2010/main">
    <mc:Choice Requires="p14">
      <p:transition spd="slow" p14:dur="2000" advTm="976"/>
    </mc:Choice>
    <mc:Fallback xmlns="">
      <p:transition spd="slow" advTm="976"/>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7" name="文本框 16"/>
          <p:cNvSpPr txBox="1"/>
          <p:nvPr/>
        </p:nvSpPr>
        <p:spPr>
          <a:xfrm>
            <a:off x="7041935" y="1695034"/>
            <a:ext cx="3113152" cy="276999"/>
          </a:xfrm>
          <a:prstGeom prst="rect">
            <a:avLst/>
          </a:prstGeom>
          <a:noFill/>
          <a:ln w="19050">
            <a:solidFill>
              <a:schemeClr val="accent5"/>
            </a:solidFill>
          </a:ln>
        </p:spPr>
        <p:txBody>
          <a:bodyPr wrap="square" rtlCol="0">
            <a:spAutoFit/>
          </a:bodyPr>
          <a:lstStyle/>
          <a:p>
            <a:pPr algn="ctr"/>
            <a:r>
              <a:rPr lang="zh-CN" altLang="en-US" sz="1200" b="1" dirty="0">
                <a:latin typeface="黑体" panose="02010609060101010101" pitchFamily="49" charset="-122"/>
                <a:ea typeface="黑体" panose="02010609060101010101" pitchFamily="49" charset="-122"/>
                <a:cs typeface="Times New Roman" panose="02020603050405020304" pitchFamily="18" charset="0"/>
              </a:rPr>
              <a:t>不等式约束极小化问题</a:t>
            </a:r>
          </a:p>
        </p:txBody>
      </p:sp>
      <p:sp>
        <p:nvSpPr>
          <p:cNvPr id="19" name="文本框 18">
            <a:extLst>
              <a:ext uri="{FF2B5EF4-FFF2-40B4-BE49-F238E27FC236}">
                <a16:creationId xmlns:a16="http://schemas.microsoft.com/office/drawing/2014/main" id="{CFA0C8F5-17FC-4BEF-BE99-8524E0EBD0D8}"/>
              </a:ext>
            </a:extLst>
          </p:cNvPr>
          <p:cNvSpPr txBox="1"/>
          <p:nvPr/>
        </p:nvSpPr>
        <p:spPr>
          <a:xfrm>
            <a:off x="3040747" y="1074345"/>
            <a:ext cx="6278286" cy="584775"/>
          </a:xfrm>
          <a:prstGeom prst="rect">
            <a:avLst/>
          </a:prstGeom>
          <a:noFill/>
        </p:spPr>
        <p:txBody>
          <a:bodyPr wrap="square" rtlCol="0">
            <a:spAutoFit/>
          </a:bodyPr>
          <a:lstStyle/>
          <a:p>
            <a:pPr algn="ctr"/>
            <a:r>
              <a:rPr lang="zh-CN" altLang="en-US" sz="3200" b="1" dirty="0">
                <a:solidFill>
                  <a:srgbClr val="0000FF"/>
                </a:solidFill>
                <a:latin typeface="黑体" panose="02010609060101010101" pitchFamily="49" charset="-122"/>
                <a:ea typeface="黑体" panose="02010609060101010101" pitchFamily="49" charset="-122"/>
              </a:rPr>
              <a:t>内点法的发展</a:t>
            </a:r>
          </a:p>
        </p:txBody>
      </p:sp>
      <p:sp>
        <p:nvSpPr>
          <p:cNvPr id="20" name="文本框 19">
            <a:extLst>
              <a:ext uri="{FF2B5EF4-FFF2-40B4-BE49-F238E27FC236}">
                <a16:creationId xmlns:a16="http://schemas.microsoft.com/office/drawing/2014/main" id="{CBA93617-9848-4BAC-B8BC-1D22ECDD72EB}"/>
              </a:ext>
            </a:extLst>
          </p:cNvPr>
          <p:cNvSpPr txBox="1"/>
          <p:nvPr/>
        </p:nvSpPr>
        <p:spPr>
          <a:xfrm>
            <a:off x="5371622" y="5604172"/>
            <a:ext cx="6769051" cy="369332"/>
          </a:xfrm>
          <a:prstGeom prst="rect">
            <a:avLst/>
          </a:prstGeom>
          <a:noFill/>
        </p:spPr>
        <p:txBody>
          <a:bodyPr wrap="square">
            <a:spAutoFit/>
          </a:bodyPr>
          <a:lstStyle/>
          <a:p>
            <a:r>
              <a:rPr lang="en-US" altLang="zh-CN" sz="900" b="1" dirty="0">
                <a:latin typeface="Times New Roman" panose="02020603050405020304" pitchFamily="18" charset="0"/>
                <a:cs typeface="Times New Roman" panose="02020603050405020304" pitchFamily="18" charset="0"/>
              </a:rPr>
              <a:t>[4] </a:t>
            </a:r>
            <a:r>
              <a:rPr lang="en-US" altLang="zh-CN" sz="900" b="1" i="0" dirty="0">
                <a:effectLst/>
                <a:latin typeface="Times New Roman" panose="02020603050405020304" pitchFamily="18" charset="0"/>
                <a:cs typeface="Times New Roman" panose="02020603050405020304" pitchFamily="18" charset="0"/>
              </a:rPr>
              <a:t>K.R. Frisch, The logarithmic potential method of convex programming, tech. rep., University Institute of Economics, Oslo, Norway, 1955.</a:t>
            </a:r>
            <a:endParaRPr lang="zh-CN" altLang="en-US" sz="900" b="1" dirty="0">
              <a:latin typeface="Times New Roman" panose="02020603050405020304" pitchFamily="18" charset="0"/>
              <a:cs typeface="Times New Roman" panose="02020603050405020304" pitchFamily="18" charset="0"/>
            </a:endParaRPr>
          </a:p>
        </p:txBody>
      </p:sp>
      <p:sp>
        <p:nvSpPr>
          <p:cNvPr id="22" name="文本框 21">
            <a:extLst>
              <a:ext uri="{FF2B5EF4-FFF2-40B4-BE49-F238E27FC236}">
                <a16:creationId xmlns:a16="http://schemas.microsoft.com/office/drawing/2014/main" id="{3D1AA210-B307-4581-9722-CD45A098833D}"/>
              </a:ext>
            </a:extLst>
          </p:cNvPr>
          <p:cNvSpPr txBox="1"/>
          <p:nvPr/>
        </p:nvSpPr>
        <p:spPr>
          <a:xfrm>
            <a:off x="5371622" y="5193785"/>
            <a:ext cx="6769051" cy="369332"/>
          </a:xfrm>
          <a:prstGeom prst="rect">
            <a:avLst/>
          </a:prstGeom>
          <a:noFill/>
        </p:spPr>
        <p:txBody>
          <a:bodyPr wrap="square">
            <a:spAutoFit/>
          </a:bodyPr>
          <a:lstStyle/>
          <a:p>
            <a:r>
              <a:rPr lang="en-US" altLang="zh-CN" sz="900" b="1" dirty="0">
                <a:latin typeface="Times New Roman" panose="02020603050405020304" pitchFamily="18" charset="0"/>
                <a:cs typeface="Times New Roman" panose="02020603050405020304" pitchFamily="18" charset="0"/>
              </a:rPr>
              <a:t>[3] P.E. Gill, W. Murray, M.A. Saunders, J.A. Tomlin, M.H. Wright, On the </a:t>
            </a:r>
            <a:r>
              <a:rPr lang="en-US" altLang="zh-CN" sz="900" b="1" dirty="0" err="1">
                <a:latin typeface="Times New Roman" panose="02020603050405020304" pitchFamily="18" charset="0"/>
                <a:cs typeface="Times New Roman" panose="02020603050405020304" pitchFamily="18" charset="0"/>
              </a:rPr>
              <a:t>projectedNewton</a:t>
            </a:r>
            <a:r>
              <a:rPr lang="en-US" altLang="zh-CN" sz="900" b="1" dirty="0">
                <a:latin typeface="Times New Roman" panose="02020603050405020304" pitchFamily="18" charset="0"/>
                <a:cs typeface="Times New Roman" panose="02020603050405020304" pitchFamily="18" charset="0"/>
              </a:rPr>
              <a:t> barrier methods for linear programming and an equivalence </a:t>
            </a:r>
            <a:r>
              <a:rPr lang="en-US" altLang="zh-CN" sz="900" b="1" dirty="0" err="1">
                <a:latin typeface="Times New Roman" panose="02020603050405020304" pitchFamily="18" charset="0"/>
                <a:cs typeface="Times New Roman" panose="02020603050405020304" pitchFamily="18" charset="0"/>
              </a:rPr>
              <a:t>toKarmarkar’s</a:t>
            </a:r>
            <a:r>
              <a:rPr lang="en-US" altLang="zh-CN" sz="900" b="1" dirty="0">
                <a:latin typeface="Times New Roman" panose="02020603050405020304" pitchFamily="18" charset="0"/>
                <a:cs typeface="Times New Roman" panose="02020603050405020304" pitchFamily="18" charset="0"/>
              </a:rPr>
              <a:t> projective method, Mathematical Programming 36 (1986) 183–209</a:t>
            </a:r>
            <a:endParaRPr lang="zh-CN" altLang="en-US" sz="900" b="1" dirty="0">
              <a:latin typeface="Times New Roman" panose="02020603050405020304" pitchFamily="18" charset="0"/>
              <a:cs typeface="Times New Roman" panose="02020603050405020304" pitchFamily="18" charset="0"/>
            </a:endParaRPr>
          </a:p>
        </p:txBody>
      </p:sp>
      <p:sp>
        <p:nvSpPr>
          <p:cNvPr id="24" name="文本框 23">
            <a:extLst>
              <a:ext uri="{FF2B5EF4-FFF2-40B4-BE49-F238E27FC236}">
                <a16:creationId xmlns:a16="http://schemas.microsoft.com/office/drawing/2014/main" id="{F8B8A982-30FE-4437-B6A4-309A7EFBB3AF}"/>
              </a:ext>
            </a:extLst>
          </p:cNvPr>
          <p:cNvSpPr txBox="1"/>
          <p:nvPr/>
        </p:nvSpPr>
        <p:spPr>
          <a:xfrm>
            <a:off x="0" y="1752521"/>
            <a:ext cx="5371627" cy="2166234"/>
          </a:xfrm>
          <a:prstGeom prst="rect">
            <a:avLst/>
          </a:prstGeom>
          <a:noFill/>
          <a:ln w="19050">
            <a:solidFill>
              <a:schemeClr val="accent5"/>
            </a:solidFill>
          </a:ln>
        </p:spPr>
        <p:txBody>
          <a:bodyPr wrap="square" rtlCol="0">
            <a:spAutoFit/>
          </a:bodyPr>
          <a:lstStyle/>
          <a:p>
            <a:pPr>
              <a:lnSpc>
                <a:spcPct val="150000"/>
              </a:lnSpc>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   </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障碍函数法</a:t>
            </a:r>
            <a:endParaRPr lang="en-US" altLang="zh-CN" sz="2000" b="1" dirty="0">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lnSpc>
                <a:spcPct val="150000"/>
              </a:lnSpc>
              <a:buFont typeface="Arial" panose="020B0604020202020204" pitchFamily="34" charset="0"/>
              <a:buChar char="•"/>
            </a:pPr>
            <a:r>
              <a:rPr lang="en-US" altLang="zh-CN" b="1" dirty="0">
                <a:latin typeface="Times New Roman" panose="02020603050405020304" pitchFamily="18" charset="0"/>
                <a:ea typeface="黑体" panose="02010609060101010101" pitchFamily="49" charset="-122"/>
                <a:cs typeface="Times New Roman" panose="02020603050405020304" pitchFamily="18" charset="0"/>
              </a:rPr>
              <a:t>Gill</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等人在</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[3]</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中证明了牛顿障碍函数法和</a:t>
            </a:r>
            <a:endParaRPr lang="en-US" altLang="zh-CN" b="1" dirty="0">
              <a:latin typeface="Times New Roman" panose="02020603050405020304" pitchFamily="18" charset="0"/>
              <a:ea typeface="黑体" panose="02010609060101010101" pitchFamily="49" charset="-122"/>
              <a:cs typeface="Times New Roman" panose="02020603050405020304" pitchFamily="18" charset="0"/>
            </a:endParaRPr>
          </a:p>
          <a:p>
            <a:pPr lvl="1">
              <a:lnSpc>
                <a:spcPct val="150000"/>
              </a:lnSpc>
            </a:pPr>
            <a:r>
              <a:rPr lang="en-US" altLang="zh-CN" b="1" dirty="0">
                <a:solidFill>
                  <a:srgbClr val="000000"/>
                </a:solidFill>
                <a:latin typeface="Times New Roman" panose="02020603050405020304" pitchFamily="18" charset="0"/>
                <a:cs typeface="Times New Roman" panose="02020603050405020304" pitchFamily="18" charset="0"/>
              </a:rPr>
              <a:t>     </a:t>
            </a:r>
            <a:r>
              <a:rPr lang="en-US" altLang="zh-CN" b="1" i="0" dirty="0" err="1">
                <a:solidFill>
                  <a:srgbClr val="000000"/>
                </a:solidFill>
                <a:effectLst/>
                <a:latin typeface="Times New Roman" panose="02020603050405020304" pitchFamily="18" charset="0"/>
                <a:cs typeface="Times New Roman" panose="02020603050405020304" pitchFamily="18" charset="0"/>
              </a:rPr>
              <a:t>Karmarkar</a:t>
            </a:r>
            <a:r>
              <a:rPr lang="zh-CN" altLang="en-US" b="1" i="0" dirty="0">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的投影法的等价性</a:t>
            </a:r>
            <a:endParaRPr lang="en-US" altLang="zh-CN" b="1" dirty="0">
              <a:latin typeface="黑体" panose="02010609060101010101" pitchFamily="49" charset="-122"/>
              <a:ea typeface="黑体" panose="02010609060101010101" pitchFamily="49" charset="-122"/>
              <a:cs typeface="Times New Roman" panose="02020603050405020304" pitchFamily="18" charset="0"/>
            </a:endParaRPr>
          </a:p>
          <a:p>
            <a:pPr marL="742950" lvl="1" indent="-285750">
              <a:lnSpc>
                <a:spcPct val="150000"/>
              </a:lnSpc>
              <a:buFont typeface="Arial" panose="020B0604020202020204" pitchFamily="34" charset="0"/>
              <a:buChar char="•"/>
            </a:pPr>
            <a:r>
              <a:rPr lang="zh-CN" altLang="en-US" b="1" dirty="0">
                <a:latin typeface="Times New Roman" panose="02020603050405020304" pitchFamily="18" charset="0"/>
                <a:ea typeface="黑体" panose="02010609060101010101" pitchFamily="49" charset="-122"/>
                <a:cs typeface="Times New Roman" panose="02020603050405020304" pitchFamily="18" charset="0"/>
              </a:rPr>
              <a:t>有趣的是对数障碍函数方法在</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[4]</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中就被</a:t>
            </a:r>
            <a:r>
              <a:rPr lang="en-US" altLang="zh-CN" b="1" dirty="0" err="1">
                <a:latin typeface="Times New Roman" panose="02020603050405020304" pitchFamily="18" charset="0"/>
                <a:ea typeface="黑体" panose="02010609060101010101" pitchFamily="49" charset="-122"/>
                <a:cs typeface="Times New Roman" panose="02020603050405020304" pitchFamily="18" charset="0"/>
              </a:rPr>
              <a:t>Fiaccco</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等人研究过</a:t>
            </a:r>
            <a:endParaRPr lang="en-US" altLang="zh-CN"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5" name="文本框 24">
            <a:extLst>
              <a:ext uri="{FF2B5EF4-FFF2-40B4-BE49-F238E27FC236}">
                <a16:creationId xmlns:a16="http://schemas.microsoft.com/office/drawing/2014/main" id="{1A43743F-5DC2-49B6-8543-0A9E511FBDB5}"/>
              </a:ext>
            </a:extLst>
          </p:cNvPr>
          <p:cNvSpPr txBox="1"/>
          <p:nvPr/>
        </p:nvSpPr>
        <p:spPr>
          <a:xfrm>
            <a:off x="-2" y="4276268"/>
            <a:ext cx="5371627" cy="2581732"/>
          </a:xfrm>
          <a:prstGeom prst="rect">
            <a:avLst/>
          </a:prstGeom>
          <a:noFill/>
          <a:ln w="19050">
            <a:solidFill>
              <a:schemeClr val="accent5"/>
            </a:solidFill>
          </a:ln>
        </p:spPr>
        <p:txBody>
          <a:bodyPr wrap="square" rtlCol="0">
            <a:spAutoFit/>
          </a:bodyPr>
          <a:lstStyle/>
          <a:p>
            <a:pPr>
              <a:lnSpc>
                <a:spcPct val="150000"/>
              </a:lnSpc>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2.   </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原对偶内点法</a:t>
            </a:r>
            <a:endParaRPr lang="en-US" altLang="zh-CN" sz="2000" b="1" dirty="0">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lnSpc>
                <a:spcPct val="150000"/>
              </a:lnSpc>
              <a:buFont typeface="Arial" panose="020B0604020202020204" pitchFamily="34" charset="0"/>
              <a:buChar char="•"/>
            </a:pPr>
            <a:r>
              <a:rPr lang="en-US" altLang="zh-CN" b="1" dirty="0">
                <a:latin typeface="Times New Roman" panose="02020603050405020304" pitchFamily="18" charset="0"/>
                <a:ea typeface="黑体" panose="02010609060101010101" pitchFamily="49" charset="-122"/>
                <a:cs typeface="Times New Roman" panose="02020603050405020304" pitchFamily="18" charset="0"/>
              </a:rPr>
              <a:t>Megiddo</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在</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[5]</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中第一次提出障碍函数法应用在原对偶问题</a:t>
            </a:r>
            <a:endParaRPr lang="en-US" altLang="zh-CN" b="1" dirty="0">
              <a:latin typeface="黑体" panose="02010609060101010101" pitchFamily="49" charset="-122"/>
              <a:ea typeface="黑体" panose="02010609060101010101" pitchFamily="49" charset="-122"/>
              <a:cs typeface="Times New Roman" panose="02020603050405020304" pitchFamily="18" charset="0"/>
            </a:endParaRPr>
          </a:p>
          <a:p>
            <a:pPr marL="742950" lvl="1" indent="-285750">
              <a:lnSpc>
                <a:spcPct val="150000"/>
              </a:lnSpc>
              <a:buFont typeface="Arial" panose="020B0604020202020204" pitchFamily="34" charset="0"/>
              <a:buChar char="•"/>
            </a:pPr>
            <a:r>
              <a:rPr lang="en-US" altLang="zh-CN" b="1" dirty="0">
                <a:latin typeface="Times New Roman" panose="02020603050405020304" pitchFamily="18" charset="0"/>
                <a:ea typeface="黑体" panose="02010609060101010101" pitchFamily="49" charset="-122"/>
                <a:cs typeface="Times New Roman" panose="02020603050405020304" pitchFamily="18" charset="0"/>
              </a:rPr>
              <a:t>Kojima</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等人在</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[6]</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中第一次给出了原对偶内点法的理论证明和复杂度结果</a:t>
            </a:r>
            <a:endParaRPr lang="en-US" altLang="zh-CN" b="1" dirty="0">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lnSpc>
                <a:spcPct val="150000"/>
              </a:lnSpc>
              <a:buFont typeface="Arial" panose="020B0604020202020204" pitchFamily="34" charset="0"/>
              <a:buChar char="•"/>
            </a:pPr>
            <a:endParaRPr lang="en-US" altLang="zh-CN"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6" name="箭头: 右 25">
            <a:extLst>
              <a:ext uri="{FF2B5EF4-FFF2-40B4-BE49-F238E27FC236}">
                <a16:creationId xmlns:a16="http://schemas.microsoft.com/office/drawing/2014/main" id="{C970F17E-4289-4E01-8936-64B1BC98D431}"/>
              </a:ext>
            </a:extLst>
          </p:cNvPr>
          <p:cNvSpPr/>
          <p:nvPr/>
        </p:nvSpPr>
        <p:spPr>
          <a:xfrm rot="20058948">
            <a:off x="5466380" y="3961281"/>
            <a:ext cx="125923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箭头: 右 26">
            <a:extLst>
              <a:ext uri="{FF2B5EF4-FFF2-40B4-BE49-F238E27FC236}">
                <a16:creationId xmlns:a16="http://schemas.microsoft.com/office/drawing/2014/main" id="{B062AE3C-E42D-48DD-9EC2-C547A902CF0E}"/>
              </a:ext>
            </a:extLst>
          </p:cNvPr>
          <p:cNvSpPr/>
          <p:nvPr/>
        </p:nvSpPr>
        <p:spPr>
          <a:xfrm rot="794519">
            <a:off x="5415982" y="2943772"/>
            <a:ext cx="125923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8" name="对象 27">
            <a:extLst>
              <a:ext uri="{FF2B5EF4-FFF2-40B4-BE49-F238E27FC236}">
                <a16:creationId xmlns:a16="http://schemas.microsoft.com/office/drawing/2014/main" id="{9574F1DA-EA96-4CE4-BECE-278F902A1F21}"/>
              </a:ext>
            </a:extLst>
          </p:cNvPr>
          <p:cNvGraphicFramePr>
            <a:graphicFrameLocks noChangeAspect="1"/>
          </p:cNvGraphicFramePr>
          <p:nvPr>
            <p:extLst>
              <p:ext uri="{D42A27DB-BD31-4B8C-83A1-F6EECF244321}">
                <p14:modId xmlns:p14="http://schemas.microsoft.com/office/powerpoint/2010/main" val="3387340164"/>
              </p:ext>
            </p:extLst>
          </p:nvPr>
        </p:nvGraphicFramePr>
        <p:xfrm>
          <a:off x="7041935" y="2047389"/>
          <a:ext cx="4157663" cy="2097087"/>
        </p:xfrm>
        <a:graphic>
          <a:graphicData uri="http://schemas.openxmlformats.org/presentationml/2006/ole">
            <mc:AlternateContent xmlns:mc="http://schemas.openxmlformats.org/markup-compatibility/2006">
              <mc:Choice xmlns:v="urn:schemas-microsoft-com:vml" Requires="v">
                <p:oleObj name="Equation" r:id="rId4" imgW="2908080" imgH="1180800" progId="Equation.DSMT4">
                  <p:embed/>
                </p:oleObj>
              </mc:Choice>
              <mc:Fallback>
                <p:oleObj name="Equation" r:id="rId4" imgW="2908080" imgH="1180800" progId="Equation.DSMT4">
                  <p:embed/>
                  <p:pic>
                    <p:nvPicPr>
                      <p:cNvPr id="28" name="对象 27">
                        <a:extLst>
                          <a:ext uri="{FF2B5EF4-FFF2-40B4-BE49-F238E27FC236}">
                            <a16:creationId xmlns:a16="http://schemas.microsoft.com/office/drawing/2014/main" id="{9574F1DA-EA96-4CE4-BECE-278F902A1F21}"/>
                          </a:ext>
                        </a:extLst>
                      </p:cNvPr>
                      <p:cNvPicPr/>
                      <p:nvPr/>
                    </p:nvPicPr>
                    <p:blipFill>
                      <a:blip r:embed="rId5"/>
                      <a:stretch>
                        <a:fillRect/>
                      </a:stretch>
                    </p:blipFill>
                    <p:spPr>
                      <a:xfrm>
                        <a:off x="7041935" y="2047389"/>
                        <a:ext cx="4157663" cy="2097087"/>
                      </a:xfrm>
                      <a:prstGeom prst="rect">
                        <a:avLst/>
                      </a:prstGeom>
                    </p:spPr>
                  </p:pic>
                </p:oleObj>
              </mc:Fallback>
            </mc:AlternateContent>
          </a:graphicData>
        </a:graphic>
      </p:graphicFrame>
      <p:sp>
        <p:nvSpPr>
          <p:cNvPr id="30" name="文本框 29">
            <a:extLst>
              <a:ext uri="{FF2B5EF4-FFF2-40B4-BE49-F238E27FC236}">
                <a16:creationId xmlns:a16="http://schemas.microsoft.com/office/drawing/2014/main" id="{D1238233-9300-44F0-B5C5-49E9DFBC0C98}"/>
              </a:ext>
            </a:extLst>
          </p:cNvPr>
          <p:cNvSpPr txBox="1"/>
          <p:nvPr/>
        </p:nvSpPr>
        <p:spPr>
          <a:xfrm>
            <a:off x="5371624" y="5967594"/>
            <a:ext cx="6364573" cy="369332"/>
          </a:xfrm>
          <a:prstGeom prst="rect">
            <a:avLst/>
          </a:prstGeom>
          <a:noFill/>
        </p:spPr>
        <p:txBody>
          <a:bodyPr wrap="square">
            <a:spAutoFit/>
          </a:bodyPr>
          <a:lstStyle/>
          <a:p>
            <a:r>
              <a:rPr lang="en-US" altLang="zh-CN" sz="900" b="1" dirty="0">
                <a:latin typeface="Times New Roman" panose="02020603050405020304" pitchFamily="18" charset="0"/>
                <a:cs typeface="Times New Roman" panose="02020603050405020304" pitchFamily="18" charset="0"/>
              </a:rPr>
              <a:t>[5] N. Megiddo, Pathways to the optimal set in linear programming, in: </a:t>
            </a:r>
            <a:r>
              <a:rPr lang="en-US" altLang="zh-CN" sz="900" b="1" dirty="0" err="1">
                <a:latin typeface="Times New Roman" panose="02020603050405020304" pitchFamily="18" charset="0"/>
                <a:cs typeface="Times New Roman" panose="02020603050405020304" pitchFamily="18" charset="0"/>
              </a:rPr>
              <a:t>N.Megiddo</a:t>
            </a:r>
            <a:r>
              <a:rPr lang="en-US" altLang="zh-CN" sz="900" b="1" dirty="0">
                <a:latin typeface="Times New Roman" panose="02020603050405020304" pitchFamily="18" charset="0"/>
                <a:cs typeface="Times New Roman" panose="02020603050405020304" pitchFamily="18" charset="0"/>
              </a:rPr>
              <a:t> (Ed.), Progress in Mathematical Programming: Interior-</a:t>
            </a:r>
            <a:r>
              <a:rPr lang="en-US" altLang="zh-CN" sz="900" b="1" dirty="0" err="1">
                <a:latin typeface="Times New Roman" panose="02020603050405020304" pitchFamily="18" charset="0"/>
                <a:cs typeface="Times New Roman" panose="02020603050405020304" pitchFamily="18" charset="0"/>
              </a:rPr>
              <a:t>PointAlgorithms</a:t>
            </a:r>
            <a:r>
              <a:rPr lang="en-US" altLang="zh-CN" sz="900" b="1" dirty="0">
                <a:latin typeface="Times New Roman" panose="02020603050405020304" pitchFamily="18" charset="0"/>
                <a:cs typeface="Times New Roman" panose="02020603050405020304" pitchFamily="18" charset="0"/>
              </a:rPr>
              <a:t> and Related Methods, Springer-Verlag, Berlin, Germany, 1989</a:t>
            </a:r>
            <a:endParaRPr lang="zh-CN" altLang="en-US" sz="900" b="1" dirty="0">
              <a:latin typeface="Times New Roman" panose="02020603050405020304" pitchFamily="18" charset="0"/>
              <a:cs typeface="Times New Roman" panose="02020603050405020304" pitchFamily="18" charset="0"/>
            </a:endParaRPr>
          </a:p>
        </p:txBody>
      </p:sp>
      <p:sp>
        <p:nvSpPr>
          <p:cNvPr id="32" name="文本框 31">
            <a:extLst>
              <a:ext uri="{FF2B5EF4-FFF2-40B4-BE49-F238E27FC236}">
                <a16:creationId xmlns:a16="http://schemas.microsoft.com/office/drawing/2014/main" id="{AFC520D2-2036-49F9-955B-7AFA90934567}"/>
              </a:ext>
            </a:extLst>
          </p:cNvPr>
          <p:cNvSpPr txBox="1"/>
          <p:nvPr/>
        </p:nvSpPr>
        <p:spPr>
          <a:xfrm>
            <a:off x="5371622" y="6366592"/>
            <a:ext cx="6128158" cy="507831"/>
          </a:xfrm>
          <a:prstGeom prst="rect">
            <a:avLst/>
          </a:prstGeom>
          <a:noFill/>
        </p:spPr>
        <p:txBody>
          <a:bodyPr wrap="square">
            <a:spAutoFit/>
          </a:bodyPr>
          <a:lstStyle/>
          <a:p>
            <a:r>
              <a:rPr lang="en-US" altLang="zh-CN" sz="900" b="1" dirty="0">
                <a:latin typeface="Times New Roman" panose="02020603050405020304" pitchFamily="18" charset="0"/>
                <a:cs typeface="Times New Roman" panose="02020603050405020304" pitchFamily="18" charset="0"/>
              </a:rPr>
              <a:t>[6] M. Kojima, S. Mizuno, A. </a:t>
            </a:r>
            <a:r>
              <a:rPr lang="en-US" altLang="zh-CN" sz="900" b="1" dirty="0" err="1">
                <a:latin typeface="Times New Roman" panose="02020603050405020304" pitchFamily="18" charset="0"/>
                <a:cs typeface="Times New Roman" panose="02020603050405020304" pitchFamily="18" charset="0"/>
              </a:rPr>
              <a:t>Yoshise</a:t>
            </a:r>
            <a:r>
              <a:rPr lang="en-US" altLang="zh-CN" sz="900" b="1" dirty="0">
                <a:latin typeface="Times New Roman" panose="02020603050405020304" pitchFamily="18" charset="0"/>
                <a:cs typeface="Times New Roman" panose="02020603050405020304" pitchFamily="18" charset="0"/>
              </a:rPr>
              <a:t>, A primal–dual interior point algorithm </a:t>
            </a:r>
            <a:r>
              <a:rPr lang="en-US" altLang="zh-CN" sz="900" b="1" dirty="0" err="1">
                <a:latin typeface="Times New Roman" panose="02020603050405020304" pitchFamily="18" charset="0"/>
                <a:cs typeface="Times New Roman" panose="02020603050405020304" pitchFamily="18" charset="0"/>
              </a:rPr>
              <a:t>forlinear</a:t>
            </a:r>
            <a:r>
              <a:rPr lang="en-US" altLang="zh-CN" sz="900" b="1" dirty="0">
                <a:latin typeface="Times New Roman" panose="02020603050405020304" pitchFamily="18" charset="0"/>
                <a:cs typeface="Times New Roman" panose="02020603050405020304" pitchFamily="18" charset="0"/>
              </a:rPr>
              <a:t> </a:t>
            </a:r>
            <a:r>
              <a:rPr lang="en-US" altLang="zh-CN" sz="900" b="1" dirty="0" err="1">
                <a:latin typeface="Times New Roman" panose="02020603050405020304" pitchFamily="18" charset="0"/>
                <a:cs typeface="Times New Roman" panose="02020603050405020304" pitchFamily="18" charset="0"/>
              </a:rPr>
              <a:t>proramming</a:t>
            </a:r>
            <a:r>
              <a:rPr lang="en-US" altLang="zh-CN" sz="900" b="1" dirty="0">
                <a:latin typeface="Times New Roman" panose="02020603050405020304" pitchFamily="18" charset="0"/>
                <a:cs typeface="Times New Roman" panose="02020603050405020304" pitchFamily="18" charset="0"/>
              </a:rPr>
              <a:t>, in: N. Megiddo (Ed.), Progress in </a:t>
            </a:r>
            <a:r>
              <a:rPr lang="en-US" altLang="zh-CN" sz="900" b="1" dirty="0" err="1">
                <a:latin typeface="Times New Roman" panose="02020603050405020304" pitchFamily="18" charset="0"/>
                <a:cs typeface="Times New Roman" panose="02020603050405020304" pitchFamily="18" charset="0"/>
              </a:rPr>
              <a:t>MathematicalProgramming</a:t>
            </a:r>
            <a:r>
              <a:rPr lang="en-US" altLang="zh-CN" sz="900" b="1" dirty="0">
                <a:latin typeface="Times New Roman" panose="02020603050405020304" pitchFamily="18" charset="0"/>
                <a:cs typeface="Times New Roman" panose="02020603050405020304" pitchFamily="18" charset="0"/>
              </a:rPr>
              <a:t>: Interior-Point Algorithms and Related Methods, Springer-Verlag, Berlin, Germany, 1989, pp. 29–47.</a:t>
            </a:r>
            <a:endParaRPr lang="zh-CN" altLang="en-US" sz="900" b="1" dirty="0">
              <a:latin typeface="Times New Roman" panose="02020603050405020304" pitchFamily="18" charset="0"/>
              <a:cs typeface="Times New Roman" panose="02020603050405020304" pitchFamily="18" charset="0"/>
            </a:endParaRPr>
          </a:p>
        </p:txBody>
      </p:sp>
      <p:sp>
        <p:nvSpPr>
          <p:cNvPr id="33" name="文本框 32">
            <a:extLst>
              <a:ext uri="{FF2B5EF4-FFF2-40B4-BE49-F238E27FC236}">
                <a16:creationId xmlns:a16="http://schemas.microsoft.com/office/drawing/2014/main" id="{2446CAFA-4950-423E-99C8-356EA34DBF2B}"/>
              </a:ext>
            </a:extLst>
          </p:cNvPr>
          <p:cNvSpPr txBox="1"/>
          <p:nvPr/>
        </p:nvSpPr>
        <p:spPr>
          <a:xfrm>
            <a:off x="6096000" y="4430828"/>
            <a:ext cx="5371627" cy="707886"/>
          </a:xfrm>
          <a:prstGeom prst="rect">
            <a:avLst/>
          </a:prstGeom>
          <a:noFill/>
        </p:spPr>
        <p:txBody>
          <a:bodyPr wrap="square" rtlCol="0">
            <a:spAutoFit/>
          </a:bodyPr>
          <a:lstStyle/>
          <a:p>
            <a:r>
              <a:rPr lang="zh-CN" altLang="en-US" sz="2000" b="1" dirty="0">
                <a:solidFill>
                  <a:srgbClr val="FF0000"/>
                </a:solidFill>
                <a:latin typeface="黑体" panose="02010609060101010101" pitchFamily="49" charset="-122"/>
                <a:ea typeface="黑体" panose="02010609060101010101" pitchFamily="49" charset="-122"/>
              </a:rPr>
              <a:t>时至今日，内点法已经发展成为解决不等式约束问题的最基本的方法之一！</a:t>
            </a:r>
          </a:p>
        </p:txBody>
      </p:sp>
    </p:spTree>
    <p:extLst>
      <p:ext uri="{BB962C8B-B14F-4D97-AF65-F5344CB8AC3E}">
        <p14:creationId xmlns:p14="http://schemas.microsoft.com/office/powerpoint/2010/main" val="180661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5" name="文本框 14"/>
          <p:cNvSpPr txBox="1"/>
          <p:nvPr/>
        </p:nvSpPr>
        <p:spPr>
          <a:xfrm>
            <a:off x="3044663" y="1046647"/>
            <a:ext cx="6102036"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2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内点法介绍</a:t>
            </a:r>
            <a:endParaRPr kumimoji="0" lang="zh-CN" altLang="en-US" sz="3200" b="1"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endParaRPr>
          </a:p>
        </p:txBody>
      </p:sp>
      <p:sp>
        <p:nvSpPr>
          <p:cNvPr id="22" name="Rectangle 2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7" name="Rectangle 2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4" name="Rectangle 6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5" name="文本框 74">
            <a:extLst>
              <a:ext uri="{FF2B5EF4-FFF2-40B4-BE49-F238E27FC236}">
                <a16:creationId xmlns:a16="http://schemas.microsoft.com/office/drawing/2014/main" id="{A3FD4504-7519-4CAD-B20B-4933A5F63199}"/>
              </a:ext>
            </a:extLst>
          </p:cNvPr>
          <p:cNvSpPr txBox="1"/>
          <p:nvPr/>
        </p:nvSpPr>
        <p:spPr>
          <a:xfrm>
            <a:off x="526502" y="2014114"/>
            <a:ext cx="5371627" cy="2163413"/>
          </a:xfrm>
          <a:prstGeom prst="rect">
            <a:avLst/>
          </a:prstGeom>
          <a:noFill/>
          <a:ln w="19050">
            <a:solidFill>
              <a:schemeClr val="accent5"/>
            </a:solidFill>
          </a:ln>
        </p:spPr>
        <p:txBody>
          <a:bodyPr wrap="square" rtlCol="0">
            <a:spAutoFit/>
          </a:bodyPr>
          <a:lstStyle/>
          <a:p>
            <a:pPr>
              <a:lnSpc>
                <a:spcPct val="150000"/>
              </a:lnSpc>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   </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障碍法</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可行初始点</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p>
          <a:p>
            <a:pPr marL="742950" lvl="1" indent="-285750">
              <a:lnSpc>
                <a:spcPct val="150000"/>
              </a:lnSpc>
              <a:buFont typeface="Arial" panose="020B0604020202020204" pitchFamily="34" charset="0"/>
              <a:buChar char="•"/>
            </a:pPr>
            <a:r>
              <a:rPr lang="zh-CN" altLang="en-US" b="1" dirty="0">
                <a:latin typeface="Times New Roman" panose="02020603050405020304" pitchFamily="18" charset="0"/>
                <a:ea typeface="黑体" panose="02010609060101010101" pitchFamily="49" charset="-122"/>
                <a:cs typeface="Times New Roman" panose="02020603050405020304" pitchFamily="18" charset="0"/>
              </a:rPr>
              <a:t>基本原理</a:t>
            </a:r>
            <a:endParaRPr lang="en-US" altLang="zh-CN" b="1" dirty="0">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lnSpc>
                <a:spcPct val="150000"/>
              </a:lnSpc>
              <a:buFont typeface="Arial" panose="020B0604020202020204" pitchFamily="34" charset="0"/>
              <a:buChar char="•"/>
            </a:pPr>
            <a:r>
              <a:rPr lang="zh-CN" altLang="en-US" b="1" dirty="0">
                <a:latin typeface="Times New Roman" panose="02020603050405020304" pitchFamily="18" charset="0"/>
                <a:ea typeface="黑体" panose="02010609060101010101" pitchFamily="49" charset="-122"/>
                <a:cs typeface="Times New Roman" panose="02020603050405020304" pitchFamily="18" charset="0"/>
              </a:rPr>
              <a:t>收敛性分析</a:t>
            </a:r>
            <a:endParaRPr lang="en-US" altLang="zh-CN" b="1" dirty="0">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lnSpc>
                <a:spcPct val="150000"/>
              </a:lnSpc>
              <a:buFont typeface="Arial" panose="020B0604020202020204" pitchFamily="34" charset="0"/>
              <a:buChar char="•"/>
            </a:pPr>
            <a:r>
              <a:rPr lang="zh-CN" altLang="en-US" b="1" dirty="0">
                <a:latin typeface="Times New Roman" panose="02020603050405020304" pitchFamily="18" charset="0"/>
                <a:ea typeface="黑体" panose="02010609060101010101" pitchFamily="49" charset="-122"/>
                <a:cs typeface="Times New Roman" panose="02020603050405020304" pitchFamily="18" charset="0"/>
              </a:rPr>
              <a:t>自和谐条件下的复杂性分析</a:t>
            </a:r>
            <a:endParaRPr lang="en-US" altLang="zh-CN" b="1" dirty="0">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lnSpc>
                <a:spcPct val="150000"/>
              </a:lnSpc>
              <a:buFont typeface="Arial" panose="020B0604020202020204" pitchFamily="34" charset="0"/>
              <a:buChar char="•"/>
            </a:pPr>
            <a:r>
              <a:rPr lang="zh-CN" altLang="en-US" b="1" dirty="0">
                <a:latin typeface="Times New Roman" panose="02020603050405020304" pitchFamily="18" charset="0"/>
                <a:ea typeface="黑体" panose="02010609060101010101" pitchFamily="49" charset="-122"/>
                <a:cs typeface="Times New Roman" panose="02020603050405020304" pitchFamily="18" charset="0"/>
              </a:rPr>
              <a:t>数值仿真</a:t>
            </a:r>
            <a:endParaRPr lang="en-US" altLang="zh-CN"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6" name="矩形 75">
            <a:extLst>
              <a:ext uri="{FF2B5EF4-FFF2-40B4-BE49-F238E27FC236}">
                <a16:creationId xmlns:a16="http://schemas.microsoft.com/office/drawing/2014/main" id="{99F36D01-0B53-4AC1-92F4-E0A3B79CC544}"/>
              </a:ext>
            </a:extLst>
          </p:cNvPr>
          <p:cNvSpPr/>
          <p:nvPr/>
        </p:nvSpPr>
        <p:spPr>
          <a:xfrm>
            <a:off x="526501" y="2023259"/>
            <a:ext cx="5371627" cy="525780"/>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文本框 76">
            <a:extLst>
              <a:ext uri="{FF2B5EF4-FFF2-40B4-BE49-F238E27FC236}">
                <a16:creationId xmlns:a16="http://schemas.microsoft.com/office/drawing/2014/main" id="{EA6B0A49-C079-4101-BC4A-3316AB802CDB}"/>
              </a:ext>
            </a:extLst>
          </p:cNvPr>
          <p:cNvSpPr txBox="1"/>
          <p:nvPr/>
        </p:nvSpPr>
        <p:spPr>
          <a:xfrm>
            <a:off x="526500" y="4572297"/>
            <a:ext cx="5371627" cy="1750736"/>
          </a:xfrm>
          <a:prstGeom prst="rect">
            <a:avLst/>
          </a:prstGeom>
          <a:noFill/>
          <a:ln w="19050">
            <a:solidFill>
              <a:schemeClr val="accent5"/>
            </a:solidFill>
          </a:ln>
        </p:spPr>
        <p:txBody>
          <a:bodyPr wrap="square" rtlCol="0">
            <a:spAutoFit/>
          </a:bodyPr>
          <a:lstStyle/>
          <a:p>
            <a:pPr>
              <a:lnSpc>
                <a:spcPct val="150000"/>
              </a:lnSpc>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3.   </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原对偶法</a:t>
            </a:r>
            <a:endParaRPr lang="en-US" altLang="zh-CN" sz="2000" b="1" dirty="0">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lnSpc>
                <a:spcPct val="150000"/>
              </a:lnSpc>
              <a:buFont typeface="Arial" panose="020B0604020202020204" pitchFamily="34" charset="0"/>
              <a:buChar char="•"/>
            </a:pPr>
            <a:r>
              <a:rPr lang="zh-CN" altLang="en-US" b="1" dirty="0">
                <a:latin typeface="Times New Roman" panose="02020603050405020304" pitchFamily="18" charset="0"/>
                <a:ea typeface="黑体" panose="02010609060101010101" pitchFamily="49" charset="-122"/>
                <a:cs typeface="Times New Roman" panose="02020603050405020304" pitchFamily="18" charset="0"/>
              </a:rPr>
              <a:t>基本原理</a:t>
            </a:r>
            <a:endParaRPr lang="en-US" altLang="zh-CN" b="1" dirty="0">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lnSpc>
                <a:spcPct val="150000"/>
              </a:lnSpc>
              <a:buFont typeface="Arial" panose="020B0604020202020204" pitchFamily="34" charset="0"/>
              <a:buChar char="•"/>
            </a:pPr>
            <a:r>
              <a:rPr lang="zh-CN" altLang="en-US" b="1" dirty="0">
                <a:latin typeface="Times New Roman" panose="02020603050405020304" pitchFamily="18" charset="0"/>
                <a:ea typeface="黑体" panose="02010609060101010101" pitchFamily="49" charset="-122"/>
                <a:cs typeface="Times New Roman" panose="02020603050405020304" pitchFamily="18" charset="0"/>
              </a:rPr>
              <a:t>收敛性分析</a:t>
            </a:r>
            <a:endParaRPr lang="en-US" altLang="zh-CN" b="1" dirty="0">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lnSpc>
                <a:spcPct val="150000"/>
              </a:lnSpc>
              <a:buFont typeface="Arial" panose="020B0604020202020204" pitchFamily="34" charset="0"/>
              <a:buChar char="•"/>
            </a:pPr>
            <a:r>
              <a:rPr lang="zh-CN" altLang="en-US" b="1" dirty="0">
                <a:latin typeface="Times New Roman" panose="02020603050405020304" pitchFamily="18" charset="0"/>
                <a:ea typeface="黑体" panose="02010609060101010101" pitchFamily="49" charset="-122"/>
                <a:cs typeface="Times New Roman" panose="02020603050405020304" pitchFamily="18" charset="0"/>
              </a:rPr>
              <a:t>数值仿真</a:t>
            </a:r>
            <a:endParaRPr lang="en-US" altLang="zh-CN"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矩形 10">
            <a:extLst>
              <a:ext uri="{FF2B5EF4-FFF2-40B4-BE49-F238E27FC236}">
                <a16:creationId xmlns:a16="http://schemas.microsoft.com/office/drawing/2014/main" id="{C4508949-7878-4ABA-9EEA-0B26CE669AC0}"/>
              </a:ext>
            </a:extLst>
          </p:cNvPr>
          <p:cNvSpPr/>
          <p:nvPr/>
        </p:nvSpPr>
        <p:spPr>
          <a:xfrm>
            <a:off x="526500" y="4572297"/>
            <a:ext cx="5371627" cy="525780"/>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327698D5-C970-4E8E-8307-DB7A2B2D1296}"/>
              </a:ext>
            </a:extLst>
          </p:cNvPr>
          <p:cNvSpPr txBox="1"/>
          <p:nvPr/>
        </p:nvSpPr>
        <p:spPr>
          <a:xfrm>
            <a:off x="6460885" y="2014114"/>
            <a:ext cx="5371627" cy="1750736"/>
          </a:xfrm>
          <a:prstGeom prst="rect">
            <a:avLst/>
          </a:prstGeom>
          <a:noFill/>
          <a:ln w="19050">
            <a:solidFill>
              <a:schemeClr val="accent5"/>
            </a:solidFill>
          </a:ln>
        </p:spPr>
        <p:txBody>
          <a:bodyPr wrap="square" rtlCol="0">
            <a:spAutoFit/>
          </a:bodyPr>
          <a:lstStyle/>
          <a:p>
            <a:pPr>
              <a:lnSpc>
                <a:spcPct val="150000"/>
              </a:lnSpc>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2.   </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可行性和阶段</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方法</a:t>
            </a:r>
            <a:endParaRPr lang="en-US" altLang="zh-CN" sz="2000" b="1" dirty="0">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lnSpc>
                <a:spcPct val="150000"/>
              </a:lnSpc>
              <a:buFont typeface="Arial" panose="020B0604020202020204" pitchFamily="34" charset="0"/>
              <a:buChar char="•"/>
            </a:pPr>
            <a:endParaRPr lang="en-US" altLang="zh-CN" b="1" dirty="0">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lnSpc>
                <a:spcPct val="150000"/>
              </a:lnSpc>
              <a:buFont typeface="Arial" panose="020B0604020202020204" pitchFamily="34" charset="0"/>
              <a:buChar char="•"/>
            </a:pPr>
            <a:r>
              <a:rPr lang="zh-CN" altLang="en-US" b="1" dirty="0">
                <a:latin typeface="Times New Roman" panose="02020603050405020304" pitchFamily="18" charset="0"/>
                <a:ea typeface="黑体" panose="02010609060101010101" pitchFamily="49" charset="-122"/>
                <a:cs typeface="Times New Roman" panose="02020603050405020304" pitchFamily="18" charset="0"/>
              </a:rPr>
              <a:t>基本阶段</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方法</a:t>
            </a:r>
            <a:endParaRPr lang="en-US" altLang="zh-CN" b="1" dirty="0">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lnSpc>
                <a:spcPct val="150000"/>
              </a:lnSpc>
              <a:buFont typeface="Arial" panose="020B0604020202020204" pitchFamily="34" charset="0"/>
              <a:buChar char="•"/>
            </a:pPr>
            <a:r>
              <a:rPr lang="zh-CN" altLang="en-US" b="1" dirty="0">
                <a:latin typeface="Times New Roman" panose="02020603050405020304" pitchFamily="18" charset="0"/>
                <a:ea typeface="黑体" panose="02010609060101010101" pitchFamily="49" charset="-122"/>
                <a:cs typeface="Times New Roman" panose="02020603050405020304" pitchFamily="18" charset="0"/>
              </a:rPr>
              <a:t>数值仿真</a:t>
            </a:r>
            <a:endParaRPr lang="en-US" altLang="zh-CN"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3" name="矩形 12">
            <a:extLst>
              <a:ext uri="{FF2B5EF4-FFF2-40B4-BE49-F238E27FC236}">
                <a16:creationId xmlns:a16="http://schemas.microsoft.com/office/drawing/2014/main" id="{6CC7B0A4-3459-4653-9E0E-0B5D0E9BA720}"/>
              </a:ext>
            </a:extLst>
          </p:cNvPr>
          <p:cNvSpPr/>
          <p:nvPr/>
        </p:nvSpPr>
        <p:spPr>
          <a:xfrm>
            <a:off x="6460884" y="1992845"/>
            <a:ext cx="5371627" cy="525780"/>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43418483"/>
      </p:ext>
    </p:extLst>
  </p:cSld>
  <p:clrMapOvr>
    <a:masterClrMapping/>
  </p:clrMapOvr>
  <mc:AlternateContent xmlns:mc="http://schemas.openxmlformats.org/markup-compatibility/2006" xmlns:p14="http://schemas.microsoft.com/office/powerpoint/2010/main">
    <mc:Choice Requires="p14">
      <p:transition spd="slow" p14:dur="2000" advTm="1104"/>
    </mc:Choice>
    <mc:Fallback xmlns="">
      <p:transition spd="slow" advTm="1104"/>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19" name="文本框 18"/>
          <p:cNvSpPr txBox="1"/>
          <p:nvPr/>
        </p:nvSpPr>
        <p:spPr>
          <a:xfrm>
            <a:off x="3044663" y="1046647"/>
            <a:ext cx="6102036" cy="584775"/>
          </a:xfrm>
          <a:prstGeom prst="rect">
            <a:avLst/>
          </a:prstGeom>
          <a:noFill/>
        </p:spPr>
        <p:txBody>
          <a:bodyPr wrap="square" rtlCol="0">
            <a:spAutoFit/>
          </a:bodyPr>
          <a:lstStyle/>
          <a:p>
            <a:pPr algn="ctr"/>
            <a:r>
              <a:rPr lang="en-US" altLang="zh-CN" sz="32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DOA</a:t>
            </a:r>
            <a:r>
              <a:rPr lang="zh-CN" altLang="en-US" sz="32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估计算法调研</a:t>
            </a:r>
          </a:p>
        </p:txBody>
      </p:sp>
      <p:sp>
        <p:nvSpPr>
          <p:cNvPr id="21" name="文本框 20"/>
          <p:cNvSpPr txBox="1"/>
          <p:nvPr/>
        </p:nvSpPr>
        <p:spPr>
          <a:xfrm>
            <a:off x="777713" y="1846015"/>
            <a:ext cx="5371627" cy="1384995"/>
          </a:xfrm>
          <a:prstGeom prst="rect">
            <a:avLst/>
          </a:prstGeom>
          <a:noFill/>
          <a:ln w="19050">
            <a:solidFill>
              <a:schemeClr val="accent5"/>
            </a:solidFill>
          </a:ln>
        </p:spPr>
        <p:txBody>
          <a:bodyPr wrap="square" rtlCol="0">
            <a:spAutoFit/>
          </a:bodyPr>
          <a:lstStyle/>
          <a:p>
            <a:pPr>
              <a:lnSpc>
                <a:spcPct val="150000"/>
              </a:lnSpc>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1.   </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非参数估计算法</a:t>
            </a:r>
            <a:endParaRPr lang="en-US" altLang="zh-CN" sz="2000" b="1" dirty="0">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lnSpc>
                <a:spcPct val="150000"/>
              </a:lnSpc>
              <a:buFont typeface="Arial" panose="020B0604020202020204" pitchFamily="34" charset="0"/>
              <a:buChar char="•"/>
            </a:pPr>
            <a:r>
              <a:rPr lang="zh-CN" altLang="en-US" b="1" dirty="0">
                <a:latin typeface="Times New Roman" panose="02020603050405020304" pitchFamily="18" charset="0"/>
                <a:ea typeface="黑体" panose="02010609060101010101" pitchFamily="49" charset="-122"/>
                <a:cs typeface="Times New Roman" panose="02020603050405020304" pitchFamily="18" charset="0"/>
              </a:rPr>
              <a:t>波束形成：</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DAS</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Capon</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APES</a:t>
            </a:r>
          </a:p>
          <a:p>
            <a:pPr marL="742950" lvl="1" indent="-285750">
              <a:lnSpc>
                <a:spcPct val="150000"/>
              </a:lnSpc>
              <a:buFont typeface="Arial" panose="020B0604020202020204" pitchFamily="34" charset="0"/>
              <a:buChar char="•"/>
            </a:pPr>
            <a:r>
              <a:rPr lang="zh-CN" altLang="en-US" b="1" dirty="0">
                <a:latin typeface="Times New Roman" panose="02020603050405020304" pitchFamily="18" charset="0"/>
                <a:ea typeface="黑体" panose="02010609060101010101" pitchFamily="49" charset="-122"/>
                <a:cs typeface="Times New Roman" panose="02020603050405020304" pitchFamily="18" charset="0"/>
              </a:rPr>
              <a:t>迭代自适应算法：</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IAA</a:t>
            </a:r>
          </a:p>
        </p:txBody>
      </p:sp>
      <p:sp>
        <p:nvSpPr>
          <p:cNvPr id="23" name="矩形 22"/>
          <p:cNvSpPr/>
          <p:nvPr/>
        </p:nvSpPr>
        <p:spPr>
          <a:xfrm>
            <a:off x="777713" y="4132276"/>
            <a:ext cx="5371627" cy="1800493"/>
          </a:xfrm>
          <a:prstGeom prst="rect">
            <a:avLst/>
          </a:prstGeom>
          <a:ln w="19050">
            <a:solidFill>
              <a:schemeClr val="accent5"/>
            </a:solidFill>
          </a:ln>
        </p:spPr>
        <p:txBody>
          <a:bodyPr wrap="square">
            <a:spAutoFit/>
          </a:bodyPr>
          <a:lstStyle/>
          <a:p>
            <a:pPr>
              <a:lnSpc>
                <a:spcPct val="150000"/>
              </a:lnSpc>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2.   </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参数估计算法</a:t>
            </a:r>
            <a:endParaRPr lang="en-US" altLang="zh-CN" sz="2000" b="1" dirty="0">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lnSpc>
                <a:spcPct val="150000"/>
              </a:lnSpc>
              <a:buFont typeface="Arial" panose="020B0604020202020204" pitchFamily="34" charset="0"/>
              <a:buChar char="•"/>
            </a:pPr>
            <a:r>
              <a:rPr lang="zh-CN" altLang="en-US" b="1" dirty="0">
                <a:latin typeface="Times New Roman" panose="02020603050405020304" pitchFamily="18" charset="0"/>
                <a:ea typeface="黑体" panose="02010609060101010101" pitchFamily="49" charset="-122"/>
                <a:cs typeface="Times New Roman" panose="02020603050405020304" pitchFamily="18" charset="0"/>
              </a:rPr>
              <a:t>极大似然算法：</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DML</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SML</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RELAX</a:t>
            </a:r>
          </a:p>
          <a:p>
            <a:pPr marL="742950" lvl="1" indent="-285750">
              <a:lnSpc>
                <a:spcPct val="150000"/>
              </a:lnSpc>
              <a:buFont typeface="Arial" panose="020B0604020202020204" pitchFamily="34" charset="0"/>
              <a:buChar char="•"/>
            </a:pPr>
            <a:r>
              <a:rPr lang="zh-CN" altLang="en-US" b="1" dirty="0">
                <a:latin typeface="Times New Roman" panose="02020603050405020304" pitchFamily="18" charset="0"/>
                <a:ea typeface="黑体" panose="02010609060101010101" pitchFamily="49" charset="-122"/>
                <a:cs typeface="Times New Roman" panose="02020603050405020304" pitchFamily="18" charset="0"/>
              </a:rPr>
              <a:t>基于子空间拟合的算法：</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SSF</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NSF</a:t>
            </a:r>
          </a:p>
          <a:p>
            <a:pPr marL="742950" lvl="1" indent="-285750">
              <a:lnSpc>
                <a:spcPct val="150000"/>
              </a:lnSpc>
              <a:buFont typeface="Arial" panose="020B0604020202020204" pitchFamily="34" charset="0"/>
              <a:buChar char="•"/>
            </a:pPr>
            <a:r>
              <a:rPr lang="zh-CN" altLang="en-US" b="1" dirty="0">
                <a:latin typeface="Times New Roman" panose="02020603050405020304" pitchFamily="18" charset="0"/>
                <a:ea typeface="黑体" panose="02010609060101010101" pitchFamily="49" charset="-122"/>
                <a:cs typeface="Times New Roman" panose="02020603050405020304" pitchFamily="18" charset="0"/>
              </a:rPr>
              <a:t>基于子空间分解的算法：</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MUSIC</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ESPRIT</a:t>
            </a:r>
          </a:p>
        </p:txBody>
      </p:sp>
      <p:sp>
        <p:nvSpPr>
          <p:cNvPr id="24" name="矩形 23"/>
          <p:cNvSpPr/>
          <p:nvPr/>
        </p:nvSpPr>
        <p:spPr>
          <a:xfrm>
            <a:off x="6483694" y="2600395"/>
            <a:ext cx="4999646" cy="3046988"/>
          </a:xfrm>
          <a:prstGeom prst="rect">
            <a:avLst/>
          </a:prstGeom>
          <a:ln w="19050">
            <a:solidFill>
              <a:schemeClr val="accent5"/>
            </a:solidFill>
          </a:ln>
        </p:spPr>
        <p:txBody>
          <a:bodyPr wrap="square">
            <a:spAutoFit/>
          </a:bodyPr>
          <a:lstStyle/>
          <a:p>
            <a:pPr>
              <a:lnSpc>
                <a:spcPct val="150000"/>
              </a:lnSpc>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3.   </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基于稀疏表示的算法（半参）</a:t>
            </a:r>
            <a:endParaRPr lang="en-US" altLang="zh-CN" sz="2000" b="1" dirty="0">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lnSpc>
                <a:spcPct val="150000"/>
              </a:lnSpc>
              <a:buFont typeface="Arial" panose="020B0604020202020204" pitchFamily="34" charset="0"/>
              <a:buChar char="•"/>
            </a:pPr>
            <a:r>
              <a:rPr lang="zh-CN" altLang="en-US" b="1" dirty="0">
                <a:latin typeface="Times New Roman" panose="02020603050405020304" pitchFamily="18" charset="0"/>
                <a:ea typeface="黑体" panose="02010609060101010101" pitchFamily="49" charset="-122"/>
                <a:cs typeface="Times New Roman" panose="02020603050405020304" pitchFamily="18" charset="0"/>
              </a:rPr>
              <a:t>贪心追踪：</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MP</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OMP</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b="1" dirty="0" err="1">
                <a:latin typeface="Times New Roman" panose="02020603050405020304" pitchFamily="18" charset="0"/>
                <a:ea typeface="黑体" panose="02010609060101010101" pitchFamily="49" charset="-122"/>
                <a:cs typeface="Times New Roman" panose="02020603050405020304" pitchFamily="18" charset="0"/>
              </a:rPr>
              <a:t>CoSaMP</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 </a:t>
            </a:r>
          </a:p>
          <a:p>
            <a:pPr marL="742950" lvl="1" indent="-285750">
              <a:lnSpc>
                <a:spcPct val="150000"/>
              </a:lnSpc>
              <a:buFont typeface="Arial" panose="020B0604020202020204" pitchFamily="34" charset="0"/>
              <a:buChar char="•"/>
            </a:pPr>
            <a:r>
              <a:rPr lang="en-US" altLang="zh-CN"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范数优化：</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LASSO</a:t>
            </a:r>
          </a:p>
          <a:p>
            <a:pPr marL="742950" lvl="1" indent="-285750">
              <a:lnSpc>
                <a:spcPct val="150000"/>
              </a:lnSpc>
              <a:buFont typeface="Arial" panose="020B0604020202020204" pitchFamily="34" charset="0"/>
              <a:buChar char="•"/>
            </a:pPr>
            <a:r>
              <a:rPr lang="en-US" altLang="zh-CN" b="1" dirty="0">
                <a:latin typeface="Times New Roman" panose="02020603050405020304" pitchFamily="18" charset="0"/>
                <a:ea typeface="黑体" panose="02010609060101010101" pitchFamily="49" charset="-122"/>
                <a:cs typeface="Times New Roman" panose="02020603050405020304" pitchFamily="18" charset="0"/>
              </a:rPr>
              <a:t>q</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范数优化：</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FOCUSS</a:t>
            </a:r>
          </a:p>
          <a:p>
            <a:pPr marL="742950" lvl="1" indent="-285750">
              <a:lnSpc>
                <a:spcPct val="150000"/>
              </a:lnSpc>
              <a:buFont typeface="Arial" panose="020B0604020202020204" pitchFamily="34" charset="0"/>
              <a:buChar char="•"/>
            </a:pPr>
            <a:r>
              <a:rPr lang="zh-CN" altLang="en-US" b="1" dirty="0">
                <a:latin typeface="Times New Roman" panose="02020603050405020304" pitchFamily="18" charset="0"/>
                <a:ea typeface="黑体" panose="02010609060101010101" pitchFamily="49" charset="-122"/>
                <a:cs typeface="Times New Roman" panose="02020603050405020304" pitchFamily="18" charset="0"/>
              </a:rPr>
              <a:t>无超参算法：</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SLIM</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SPICE</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LIKES</a:t>
            </a:r>
          </a:p>
          <a:p>
            <a:pPr marL="742950" lvl="1" indent="-285750">
              <a:lnSpc>
                <a:spcPct val="150000"/>
              </a:lnSpc>
              <a:buFont typeface="Arial" panose="020B0604020202020204" pitchFamily="34" charset="0"/>
              <a:buChar char="•"/>
            </a:pPr>
            <a:r>
              <a:rPr lang="en-US" altLang="zh-CN" b="1" dirty="0">
                <a:latin typeface="Times New Roman" panose="02020603050405020304" pitchFamily="18" charset="0"/>
                <a:ea typeface="黑体" panose="02010609060101010101" pitchFamily="49" charset="-122"/>
                <a:cs typeface="Times New Roman" panose="02020603050405020304" pitchFamily="18" charset="0"/>
              </a:rPr>
              <a:t>Off-Grid</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：稀疏贝叶斯学习</a:t>
            </a:r>
            <a:endParaRPr lang="en-US" altLang="zh-CN" b="1" dirty="0">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lnSpc>
                <a:spcPct val="150000"/>
              </a:lnSpc>
              <a:buFont typeface="Arial" panose="020B0604020202020204" pitchFamily="34" charset="0"/>
              <a:buChar char="•"/>
            </a:pPr>
            <a:r>
              <a:rPr lang="en-US" altLang="zh-CN" b="1" dirty="0" err="1">
                <a:latin typeface="Times New Roman" panose="02020603050405020304" pitchFamily="18" charset="0"/>
                <a:ea typeface="黑体" panose="02010609060101010101" pitchFamily="49" charset="-122"/>
                <a:cs typeface="Times New Roman" panose="02020603050405020304" pitchFamily="18" charset="0"/>
              </a:rPr>
              <a:t>Gridless</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：原子范数</a:t>
            </a:r>
            <a:endParaRPr lang="en-US" altLang="zh-CN"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矩形 5"/>
          <p:cNvSpPr/>
          <p:nvPr/>
        </p:nvSpPr>
        <p:spPr>
          <a:xfrm>
            <a:off x="777712" y="1830910"/>
            <a:ext cx="5371627" cy="525780"/>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777712" y="4132276"/>
            <a:ext cx="5371627" cy="525780"/>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6484630" y="2600395"/>
            <a:ext cx="4998710" cy="525780"/>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46696675"/>
      </p:ext>
    </p:extLst>
  </p:cSld>
  <p:clrMapOvr>
    <a:masterClrMapping/>
  </p:clrMapOvr>
  <mc:AlternateContent xmlns:mc="http://schemas.openxmlformats.org/markup-compatibility/2006" xmlns:p14="http://schemas.microsoft.com/office/powerpoint/2010/main">
    <mc:Choice Requires="p14">
      <p:transition spd="slow" p14:dur="2000" advTm="976"/>
    </mc:Choice>
    <mc:Fallback xmlns="">
      <p:transition spd="slow" advTm="976"/>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641023" y="2121262"/>
            <a:ext cx="2403640" cy="4333785"/>
            <a:chOff x="641023" y="2187019"/>
            <a:chExt cx="2403640" cy="4268896"/>
          </a:xfrm>
        </p:grpSpPr>
        <p:sp>
          <p:nvSpPr>
            <p:cNvPr id="4" name="矩形 3"/>
            <p:cNvSpPr/>
            <p:nvPr/>
          </p:nvSpPr>
          <p:spPr>
            <a:xfrm>
              <a:off x="641023" y="2187019"/>
              <a:ext cx="2403640" cy="424206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6" name="直接连接符 5"/>
            <p:cNvCxnSpPr/>
            <p:nvPr/>
          </p:nvCxnSpPr>
          <p:spPr>
            <a:xfrm>
              <a:off x="1385851" y="2211585"/>
              <a:ext cx="0" cy="4242061"/>
            </a:xfrm>
            <a:prstGeom prst="line">
              <a:avLst/>
            </a:prstGeom>
            <a:ln w="381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2173652" y="2213854"/>
              <a:ext cx="0" cy="4242061"/>
            </a:xfrm>
            <a:prstGeom prst="line">
              <a:avLst/>
            </a:prstGeom>
            <a:ln w="38100">
              <a:solidFill>
                <a:schemeClr val="bg1"/>
              </a:solidFill>
              <a:prstDash val="dash"/>
            </a:ln>
          </p:spPr>
          <p:style>
            <a:lnRef idx="1">
              <a:schemeClr val="accent1"/>
            </a:lnRef>
            <a:fillRef idx="0">
              <a:schemeClr val="accent1"/>
            </a:fillRef>
            <a:effectRef idx="0">
              <a:schemeClr val="accent1"/>
            </a:effectRef>
            <a:fontRef idx="minor">
              <a:schemeClr val="tx1"/>
            </a:fontRef>
          </p:style>
        </p:cxnSp>
      </p:grpSp>
      <p:sp>
        <p:nvSpPr>
          <p:cNvPr id="15" name="文本框 14"/>
          <p:cNvSpPr txBox="1"/>
          <p:nvPr/>
        </p:nvSpPr>
        <p:spPr>
          <a:xfrm>
            <a:off x="3044663" y="1046647"/>
            <a:ext cx="6102036"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2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内点法介绍</a:t>
            </a:r>
            <a:endParaRPr kumimoji="0" lang="zh-CN" altLang="en-US" sz="3200" b="1"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endParaRPr>
          </a:p>
        </p:txBody>
      </p:sp>
      <p:sp>
        <p:nvSpPr>
          <p:cNvPr id="22" name="Rectangle 2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7" name="Rectangle 2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1" name="文本框 30"/>
          <p:cNvSpPr txBox="1"/>
          <p:nvPr/>
        </p:nvSpPr>
        <p:spPr>
          <a:xfrm>
            <a:off x="474359" y="1536487"/>
            <a:ext cx="2212566" cy="461665"/>
          </a:xfrm>
          <a:prstGeom prst="rect">
            <a:avLst/>
          </a:prstGeom>
          <a:solidFill>
            <a:schemeClr val="bg2"/>
          </a:solid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altLang="zh-CN" sz="24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 </a:t>
            </a:r>
            <a:r>
              <a:rPr lang="zh-CN" altLang="en-US" sz="2000" b="1" dirty="0">
                <a:solidFill>
                  <a:prstClr val="black"/>
                </a:solidFill>
                <a:latin typeface="黑体" panose="02010609060101010101" pitchFamily="49" charset="-122"/>
                <a:ea typeface="黑体" panose="02010609060101010101" pitchFamily="49" charset="-122"/>
              </a:rPr>
              <a:t>考虑</a:t>
            </a:r>
            <a:r>
              <a:rPr kumimoji="0" lang="zh-CN" altLang="en-US" sz="20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rPr>
              <a:t>均匀线阵</a:t>
            </a:r>
          </a:p>
        </p:txBody>
      </p:sp>
      <p:sp>
        <p:nvSpPr>
          <p:cNvPr id="34" name="Rectangle 6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nvGrpSpPr>
          <p:cNvPr id="64" name="组合 63"/>
          <p:cNvGrpSpPr/>
          <p:nvPr/>
        </p:nvGrpSpPr>
        <p:grpSpPr>
          <a:xfrm>
            <a:off x="804023" y="2196399"/>
            <a:ext cx="2629655" cy="4059318"/>
            <a:chOff x="9203100" y="2403637"/>
            <a:chExt cx="2629655" cy="4059318"/>
          </a:xfrm>
        </p:grpSpPr>
        <p:pic>
          <p:nvPicPr>
            <p:cNvPr id="50" name="图片 49"/>
            <p:cNvPicPr/>
            <p:nvPr/>
          </p:nvPicPr>
          <p:blipFill>
            <a:blip r:embed="rId3"/>
            <a:stretch>
              <a:fillRect/>
            </a:stretch>
          </p:blipFill>
          <p:spPr>
            <a:xfrm rot="16200000">
              <a:off x="9785822" y="5862739"/>
              <a:ext cx="797067" cy="403366"/>
            </a:xfrm>
            <a:prstGeom prst="rect">
              <a:avLst/>
            </a:prstGeom>
          </p:spPr>
        </p:pic>
        <p:pic>
          <p:nvPicPr>
            <p:cNvPr id="51" name="图片 50"/>
            <p:cNvPicPr/>
            <p:nvPr/>
          </p:nvPicPr>
          <p:blipFill>
            <a:blip r:embed="rId4"/>
            <a:stretch>
              <a:fillRect/>
            </a:stretch>
          </p:blipFill>
          <p:spPr>
            <a:xfrm rot="16200000">
              <a:off x="9028946" y="3218860"/>
              <a:ext cx="718254" cy="369945"/>
            </a:xfrm>
            <a:prstGeom prst="rect">
              <a:avLst/>
            </a:prstGeom>
          </p:spPr>
        </p:pic>
        <p:pic>
          <p:nvPicPr>
            <p:cNvPr id="52" name="图片 51"/>
            <p:cNvPicPr/>
            <p:nvPr/>
          </p:nvPicPr>
          <p:blipFill>
            <a:blip r:embed="rId5"/>
            <a:stretch>
              <a:fillRect/>
            </a:stretch>
          </p:blipFill>
          <p:spPr>
            <a:xfrm rot="16200000">
              <a:off x="10758186" y="2515999"/>
              <a:ext cx="714879" cy="490155"/>
            </a:xfrm>
            <a:prstGeom prst="rect">
              <a:avLst/>
            </a:prstGeom>
          </p:spPr>
        </p:pic>
        <p:pic>
          <p:nvPicPr>
            <p:cNvPr id="11" name="图片 10"/>
            <p:cNvPicPr>
              <a:picLocks noChangeAspect="1"/>
            </p:cNvPicPr>
            <p:nvPr/>
          </p:nvPicPr>
          <p:blipFill rotWithShape="1">
            <a:blip r:embed="rId6"/>
            <a:srcRect r="8525"/>
            <a:stretch/>
          </p:blipFill>
          <p:spPr>
            <a:xfrm>
              <a:off x="10914731" y="4918604"/>
              <a:ext cx="918024" cy="778954"/>
            </a:xfrm>
            <a:prstGeom prst="rect">
              <a:avLst/>
            </a:prstGeom>
            <a:ln>
              <a:solidFill>
                <a:srgbClr val="FF0000"/>
              </a:solidFill>
            </a:ln>
          </p:spPr>
        </p:pic>
        <p:cxnSp>
          <p:nvCxnSpPr>
            <p:cNvPr id="13" name="直接箭头连接符 12"/>
            <p:cNvCxnSpPr>
              <a:stCxn id="50" idx="3"/>
            </p:cNvCxnSpPr>
            <p:nvPr/>
          </p:nvCxnSpPr>
          <p:spPr>
            <a:xfrm flipV="1">
              <a:off x="10184355" y="5350640"/>
              <a:ext cx="746575" cy="3152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任意多边形 19"/>
            <p:cNvSpPr/>
            <p:nvPr/>
          </p:nvSpPr>
          <p:spPr>
            <a:xfrm rot="16019406">
              <a:off x="9402073" y="3833651"/>
              <a:ext cx="112314" cy="124148"/>
            </a:xfrm>
            <a:custGeom>
              <a:avLst/>
              <a:gdLst>
                <a:gd name="connsiteX0" fmla="*/ 178442 w 328071"/>
                <a:gd name="connsiteY0" fmla="*/ 0 h 523702"/>
                <a:gd name="connsiteX1" fmla="*/ 3875 w 328071"/>
                <a:gd name="connsiteY1" fmla="*/ 374073 h 523702"/>
                <a:gd name="connsiteX2" fmla="*/ 328071 w 328071"/>
                <a:gd name="connsiteY2" fmla="*/ 523702 h 523702"/>
              </a:gdLst>
              <a:ahLst/>
              <a:cxnLst>
                <a:cxn ang="0">
                  <a:pos x="connsiteX0" y="connsiteY0"/>
                </a:cxn>
                <a:cxn ang="0">
                  <a:pos x="connsiteX1" y="connsiteY1"/>
                </a:cxn>
                <a:cxn ang="0">
                  <a:pos x="connsiteX2" y="connsiteY2"/>
                </a:cxn>
              </a:cxnLst>
              <a:rect l="l" t="t" r="r" b="b"/>
              <a:pathLst>
                <a:path w="328071" h="523702">
                  <a:moveTo>
                    <a:pt x="178442" y="0"/>
                  </a:moveTo>
                  <a:cubicBezTo>
                    <a:pt x="78689" y="143394"/>
                    <a:pt x="-21063" y="286789"/>
                    <a:pt x="3875" y="374073"/>
                  </a:cubicBezTo>
                  <a:cubicBezTo>
                    <a:pt x="28813" y="461357"/>
                    <a:pt x="274038" y="502920"/>
                    <a:pt x="328071" y="52370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3" name="任意多边形 52"/>
            <p:cNvSpPr/>
            <p:nvPr/>
          </p:nvSpPr>
          <p:spPr>
            <a:xfrm rot="16019406">
              <a:off x="9458553" y="4004818"/>
              <a:ext cx="124472" cy="171141"/>
            </a:xfrm>
            <a:custGeom>
              <a:avLst/>
              <a:gdLst>
                <a:gd name="connsiteX0" fmla="*/ 178442 w 328071"/>
                <a:gd name="connsiteY0" fmla="*/ 0 h 523702"/>
                <a:gd name="connsiteX1" fmla="*/ 3875 w 328071"/>
                <a:gd name="connsiteY1" fmla="*/ 374073 h 523702"/>
                <a:gd name="connsiteX2" fmla="*/ 328071 w 328071"/>
                <a:gd name="connsiteY2" fmla="*/ 523702 h 523702"/>
              </a:gdLst>
              <a:ahLst/>
              <a:cxnLst>
                <a:cxn ang="0">
                  <a:pos x="connsiteX0" y="connsiteY0"/>
                </a:cxn>
                <a:cxn ang="0">
                  <a:pos x="connsiteX1" y="connsiteY1"/>
                </a:cxn>
                <a:cxn ang="0">
                  <a:pos x="connsiteX2" y="connsiteY2"/>
                </a:cxn>
              </a:cxnLst>
              <a:rect l="l" t="t" r="r" b="b"/>
              <a:pathLst>
                <a:path w="328071" h="523702">
                  <a:moveTo>
                    <a:pt x="178442" y="0"/>
                  </a:moveTo>
                  <a:cubicBezTo>
                    <a:pt x="78689" y="143394"/>
                    <a:pt x="-21063" y="286789"/>
                    <a:pt x="3875" y="374073"/>
                  </a:cubicBezTo>
                  <a:cubicBezTo>
                    <a:pt x="28813" y="461357"/>
                    <a:pt x="274038" y="502920"/>
                    <a:pt x="328071" y="52370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4" name="任意多边形 53"/>
            <p:cNvSpPr/>
            <p:nvPr/>
          </p:nvSpPr>
          <p:spPr>
            <a:xfrm rot="16019406">
              <a:off x="9537782" y="4240385"/>
              <a:ext cx="181912" cy="207383"/>
            </a:xfrm>
            <a:custGeom>
              <a:avLst/>
              <a:gdLst>
                <a:gd name="connsiteX0" fmla="*/ 178442 w 328071"/>
                <a:gd name="connsiteY0" fmla="*/ 0 h 523702"/>
                <a:gd name="connsiteX1" fmla="*/ 3875 w 328071"/>
                <a:gd name="connsiteY1" fmla="*/ 374073 h 523702"/>
                <a:gd name="connsiteX2" fmla="*/ 328071 w 328071"/>
                <a:gd name="connsiteY2" fmla="*/ 523702 h 523702"/>
              </a:gdLst>
              <a:ahLst/>
              <a:cxnLst>
                <a:cxn ang="0">
                  <a:pos x="connsiteX0" y="connsiteY0"/>
                </a:cxn>
                <a:cxn ang="0">
                  <a:pos x="connsiteX1" y="connsiteY1"/>
                </a:cxn>
                <a:cxn ang="0">
                  <a:pos x="connsiteX2" y="connsiteY2"/>
                </a:cxn>
              </a:cxnLst>
              <a:rect l="l" t="t" r="r" b="b"/>
              <a:pathLst>
                <a:path w="328071" h="523702">
                  <a:moveTo>
                    <a:pt x="178442" y="0"/>
                  </a:moveTo>
                  <a:cubicBezTo>
                    <a:pt x="78689" y="143394"/>
                    <a:pt x="-21063" y="286789"/>
                    <a:pt x="3875" y="374073"/>
                  </a:cubicBezTo>
                  <a:cubicBezTo>
                    <a:pt x="28813" y="461357"/>
                    <a:pt x="274038" y="502920"/>
                    <a:pt x="328071" y="52370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5" name="任意多边形 54"/>
            <p:cNvSpPr/>
            <p:nvPr/>
          </p:nvSpPr>
          <p:spPr>
            <a:xfrm rot="16019406">
              <a:off x="9641616" y="4516401"/>
              <a:ext cx="202526" cy="249452"/>
            </a:xfrm>
            <a:custGeom>
              <a:avLst/>
              <a:gdLst>
                <a:gd name="connsiteX0" fmla="*/ 178442 w 328071"/>
                <a:gd name="connsiteY0" fmla="*/ 0 h 523702"/>
                <a:gd name="connsiteX1" fmla="*/ 3875 w 328071"/>
                <a:gd name="connsiteY1" fmla="*/ 374073 h 523702"/>
                <a:gd name="connsiteX2" fmla="*/ 328071 w 328071"/>
                <a:gd name="connsiteY2" fmla="*/ 523702 h 523702"/>
              </a:gdLst>
              <a:ahLst/>
              <a:cxnLst>
                <a:cxn ang="0">
                  <a:pos x="connsiteX0" y="connsiteY0"/>
                </a:cxn>
                <a:cxn ang="0">
                  <a:pos x="connsiteX1" y="connsiteY1"/>
                </a:cxn>
                <a:cxn ang="0">
                  <a:pos x="connsiteX2" y="connsiteY2"/>
                </a:cxn>
              </a:cxnLst>
              <a:rect l="l" t="t" r="r" b="b"/>
              <a:pathLst>
                <a:path w="328071" h="523702">
                  <a:moveTo>
                    <a:pt x="178442" y="0"/>
                  </a:moveTo>
                  <a:cubicBezTo>
                    <a:pt x="78689" y="143394"/>
                    <a:pt x="-21063" y="286789"/>
                    <a:pt x="3875" y="374073"/>
                  </a:cubicBezTo>
                  <a:cubicBezTo>
                    <a:pt x="28813" y="461357"/>
                    <a:pt x="274038" y="502920"/>
                    <a:pt x="328071" y="52370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6" name="任意多边形 55"/>
            <p:cNvSpPr/>
            <p:nvPr/>
          </p:nvSpPr>
          <p:spPr>
            <a:xfrm rot="16019406">
              <a:off x="9849304" y="5181462"/>
              <a:ext cx="252424" cy="368429"/>
            </a:xfrm>
            <a:custGeom>
              <a:avLst/>
              <a:gdLst>
                <a:gd name="connsiteX0" fmla="*/ 178442 w 328071"/>
                <a:gd name="connsiteY0" fmla="*/ 0 h 523702"/>
                <a:gd name="connsiteX1" fmla="*/ 3875 w 328071"/>
                <a:gd name="connsiteY1" fmla="*/ 374073 h 523702"/>
                <a:gd name="connsiteX2" fmla="*/ 328071 w 328071"/>
                <a:gd name="connsiteY2" fmla="*/ 523702 h 523702"/>
              </a:gdLst>
              <a:ahLst/>
              <a:cxnLst>
                <a:cxn ang="0">
                  <a:pos x="connsiteX0" y="connsiteY0"/>
                </a:cxn>
                <a:cxn ang="0">
                  <a:pos x="connsiteX1" y="connsiteY1"/>
                </a:cxn>
                <a:cxn ang="0">
                  <a:pos x="connsiteX2" y="connsiteY2"/>
                </a:cxn>
              </a:cxnLst>
              <a:rect l="l" t="t" r="r" b="b"/>
              <a:pathLst>
                <a:path w="328071" h="523702">
                  <a:moveTo>
                    <a:pt x="178442" y="0"/>
                  </a:moveTo>
                  <a:cubicBezTo>
                    <a:pt x="78689" y="143394"/>
                    <a:pt x="-21063" y="286789"/>
                    <a:pt x="3875" y="374073"/>
                  </a:cubicBezTo>
                  <a:cubicBezTo>
                    <a:pt x="28813" y="461357"/>
                    <a:pt x="274038" y="502920"/>
                    <a:pt x="328071" y="52370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7" name="任意多边形 56"/>
            <p:cNvSpPr/>
            <p:nvPr/>
          </p:nvSpPr>
          <p:spPr>
            <a:xfrm rot="18082494">
              <a:off x="10850980" y="3394656"/>
              <a:ext cx="159901" cy="160484"/>
            </a:xfrm>
            <a:custGeom>
              <a:avLst/>
              <a:gdLst>
                <a:gd name="connsiteX0" fmla="*/ 178442 w 328071"/>
                <a:gd name="connsiteY0" fmla="*/ 0 h 523702"/>
                <a:gd name="connsiteX1" fmla="*/ 3875 w 328071"/>
                <a:gd name="connsiteY1" fmla="*/ 374073 h 523702"/>
                <a:gd name="connsiteX2" fmla="*/ 328071 w 328071"/>
                <a:gd name="connsiteY2" fmla="*/ 523702 h 523702"/>
              </a:gdLst>
              <a:ahLst/>
              <a:cxnLst>
                <a:cxn ang="0">
                  <a:pos x="connsiteX0" y="connsiteY0"/>
                </a:cxn>
                <a:cxn ang="0">
                  <a:pos x="connsiteX1" y="connsiteY1"/>
                </a:cxn>
                <a:cxn ang="0">
                  <a:pos x="connsiteX2" y="connsiteY2"/>
                </a:cxn>
              </a:cxnLst>
              <a:rect l="l" t="t" r="r" b="b"/>
              <a:pathLst>
                <a:path w="328071" h="523702">
                  <a:moveTo>
                    <a:pt x="178442" y="0"/>
                  </a:moveTo>
                  <a:cubicBezTo>
                    <a:pt x="78689" y="143394"/>
                    <a:pt x="-21063" y="286789"/>
                    <a:pt x="3875" y="374073"/>
                  </a:cubicBezTo>
                  <a:cubicBezTo>
                    <a:pt x="28813" y="461357"/>
                    <a:pt x="274038" y="502920"/>
                    <a:pt x="328071" y="52370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8" name="任意多边形 57"/>
            <p:cNvSpPr/>
            <p:nvPr/>
          </p:nvSpPr>
          <p:spPr>
            <a:xfrm rot="16019406">
              <a:off x="9748009" y="4835229"/>
              <a:ext cx="218747" cy="308491"/>
            </a:xfrm>
            <a:custGeom>
              <a:avLst/>
              <a:gdLst>
                <a:gd name="connsiteX0" fmla="*/ 178442 w 328071"/>
                <a:gd name="connsiteY0" fmla="*/ 0 h 523702"/>
                <a:gd name="connsiteX1" fmla="*/ 3875 w 328071"/>
                <a:gd name="connsiteY1" fmla="*/ 374073 h 523702"/>
                <a:gd name="connsiteX2" fmla="*/ 328071 w 328071"/>
                <a:gd name="connsiteY2" fmla="*/ 523702 h 523702"/>
              </a:gdLst>
              <a:ahLst/>
              <a:cxnLst>
                <a:cxn ang="0">
                  <a:pos x="connsiteX0" y="connsiteY0"/>
                </a:cxn>
                <a:cxn ang="0">
                  <a:pos x="connsiteX1" y="connsiteY1"/>
                </a:cxn>
                <a:cxn ang="0">
                  <a:pos x="connsiteX2" y="connsiteY2"/>
                </a:cxn>
              </a:cxnLst>
              <a:rect l="l" t="t" r="r" b="b"/>
              <a:pathLst>
                <a:path w="328071" h="523702">
                  <a:moveTo>
                    <a:pt x="178442" y="0"/>
                  </a:moveTo>
                  <a:cubicBezTo>
                    <a:pt x="78689" y="143394"/>
                    <a:pt x="-21063" y="286789"/>
                    <a:pt x="3875" y="374073"/>
                  </a:cubicBezTo>
                  <a:cubicBezTo>
                    <a:pt x="28813" y="461357"/>
                    <a:pt x="274038" y="502920"/>
                    <a:pt x="328071" y="52370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9" name="任意多边形 58"/>
            <p:cNvSpPr/>
            <p:nvPr/>
          </p:nvSpPr>
          <p:spPr>
            <a:xfrm rot="18410999">
              <a:off x="10738566" y="3641873"/>
              <a:ext cx="202526" cy="249452"/>
            </a:xfrm>
            <a:custGeom>
              <a:avLst/>
              <a:gdLst>
                <a:gd name="connsiteX0" fmla="*/ 178442 w 328071"/>
                <a:gd name="connsiteY0" fmla="*/ 0 h 523702"/>
                <a:gd name="connsiteX1" fmla="*/ 3875 w 328071"/>
                <a:gd name="connsiteY1" fmla="*/ 374073 h 523702"/>
                <a:gd name="connsiteX2" fmla="*/ 328071 w 328071"/>
                <a:gd name="connsiteY2" fmla="*/ 523702 h 523702"/>
              </a:gdLst>
              <a:ahLst/>
              <a:cxnLst>
                <a:cxn ang="0">
                  <a:pos x="connsiteX0" y="connsiteY0"/>
                </a:cxn>
                <a:cxn ang="0">
                  <a:pos x="connsiteX1" y="connsiteY1"/>
                </a:cxn>
                <a:cxn ang="0">
                  <a:pos x="connsiteX2" y="connsiteY2"/>
                </a:cxn>
              </a:cxnLst>
              <a:rect l="l" t="t" r="r" b="b"/>
              <a:pathLst>
                <a:path w="328071" h="523702">
                  <a:moveTo>
                    <a:pt x="178442" y="0"/>
                  </a:moveTo>
                  <a:cubicBezTo>
                    <a:pt x="78689" y="143394"/>
                    <a:pt x="-21063" y="286789"/>
                    <a:pt x="3875" y="374073"/>
                  </a:cubicBezTo>
                  <a:cubicBezTo>
                    <a:pt x="28813" y="461357"/>
                    <a:pt x="274038" y="502920"/>
                    <a:pt x="328071" y="52370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60" name="任意多边形 59"/>
            <p:cNvSpPr/>
            <p:nvPr/>
          </p:nvSpPr>
          <p:spPr>
            <a:xfrm rot="7402885" flipH="1" flipV="1">
              <a:off x="10947594" y="3164098"/>
              <a:ext cx="105544" cy="135561"/>
            </a:xfrm>
            <a:custGeom>
              <a:avLst/>
              <a:gdLst>
                <a:gd name="connsiteX0" fmla="*/ 178442 w 328071"/>
                <a:gd name="connsiteY0" fmla="*/ 0 h 523702"/>
                <a:gd name="connsiteX1" fmla="*/ 3875 w 328071"/>
                <a:gd name="connsiteY1" fmla="*/ 374073 h 523702"/>
                <a:gd name="connsiteX2" fmla="*/ 328071 w 328071"/>
                <a:gd name="connsiteY2" fmla="*/ 523702 h 523702"/>
              </a:gdLst>
              <a:ahLst/>
              <a:cxnLst>
                <a:cxn ang="0">
                  <a:pos x="connsiteX0" y="connsiteY0"/>
                </a:cxn>
                <a:cxn ang="0">
                  <a:pos x="connsiteX1" y="connsiteY1"/>
                </a:cxn>
                <a:cxn ang="0">
                  <a:pos x="connsiteX2" y="connsiteY2"/>
                </a:cxn>
              </a:cxnLst>
              <a:rect l="l" t="t" r="r" b="b"/>
              <a:pathLst>
                <a:path w="328071" h="523702">
                  <a:moveTo>
                    <a:pt x="178442" y="0"/>
                  </a:moveTo>
                  <a:cubicBezTo>
                    <a:pt x="78689" y="143394"/>
                    <a:pt x="-21063" y="286789"/>
                    <a:pt x="3875" y="374073"/>
                  </a:cubicBezTo>
                  <a:cubicBezTo>
                    <a:pt x="28813" y="461357"/>
                    <a:pt x="274038" y="502920"/>
                    <a:pt x="328071" y="52370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61" name="任意多边形 60"/>
            <p:cNvSpPr/>
            <p:nvPr/>
          </p:nvSpPr>
          <p:spPr>
            <a:xfrm rot="18501654">
              <a:off x="10572349" y="4079719"/>
              <a:ext cx="218747" cy="308491"/>
            </a:xfrm>
            <a:custGeom>
              <a:avLst/>
              <a:gdLst>
                <a:gd name="connsiteX0" fmla="*/ 178442 w 328071"/>
                <a:gd name="connsiteY0" fmla="*/ 0 h 523702"/>
                <a:gd name="connsiteX1" fmla="*/ 3875 w 328071"/>
                <a:gd name="connsiteY1" fmla="*/ 374073 h 523702"/>
                <a:gd name="connsiteX2" fmla="*/ 328071 w 328071"/>
                <a:gd name="connsiteY2" fmla="*/ 523702 h 523702"/>
              </a:gdLst>
              <a:ahLst/>
              <a:cxnLst>
                <a:cxn ang="0">
                  <a:pos x="connsiteX0" y="connsiteY0"/>
                </a:cxn>
                <a:cxn ang="0">
                  <a:pos x="connsiteX1" y="connsiteY1"/>
                </a:cxn>
                <a:cxn ang="0">
                  <a:pos x="connsiteX2" y="connsiteY2"/>
                </a:cxn>
              </a:cxnLst>
              <a:rect l="l" t="t" r="r" b="b"/>
              <a:pathLst>
                <a:path w="328071" h="523702">
                  <a:moveTo>
                    <a:pt x="178442" y="0"/>
                  </a:moveTo>
                  <a:cubicBezTo>
                    <a:pt x="78689" y="143394"/>
                    <a:pt x="-21063" y="286789"/>
                    <a:pt x="3875" y="374073"/>
                  </a:cubicBezTo>
                  <a:cubicBezTo>
                    <a:pt x="28813" y="461357"/>
                    <a:pt x="274038" y="502920"/>
                    <a:pt x="328071" y="52370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62" name="任意多边形 61"/>
            <p:cNvSpPr/>
            <p:nvPr/>
          </p:nvSpPr>
          <p:spPr>
            <a:xfrm rot="18915060">
              <a:off x="10375322" y="4514707"/>
              <a:ext cx="252424" cy="368429"/>
            </a:xfrm>
            <a:custGeom>
              <a:avLst/>
              <a:gdLst>
                <a:gd name="connsiteX0" fmla="*/ 178442 w 328071"/>
                <a:gd name="connsiteY0" fmla="*/ 0 h 523702"/>
                <a:gd name="connsiteX1" fmla="*/ 3875 w 328071"/>
                <a:gd name="connsiteY1" fmla="*/ 374073 h 523702"/>
                <a:gd name="connsiteX2" fmla="*/ 328071 w 328071"/>
                <a:gd name="connsiteY2" fmla="*/ 523702 h 523702"/>
              </a:gdLst>
              <a:ahLst/>
              <a:cxnLst>
                <a:cxn ang="0">
                  <a:pos x="connsiteX0" y="connsiteY0"/>
                </a:cxn>
                <a:cxn ang="0">
                  <a:pos x="connsiteX1" y="connsiteY1"/>
                </a:cxn>
                <a:cxn ang="0">
                  <a:pos x="connsiteX2" y="connsiteY2"/>
                </a:cxn>
              </a:cxnLst>
              <a:rect l="l" t="t" r="r" b="b"/>
              <a:pathLst>
                <a:path w="328071" h="523702">
                  <a:moveTo>
                    <a:pt x="178442" y="0"/>
                  </a:moveTo>
                  <a:cubicBezTo>
                    <a:pt x="78689" y="143394"/>
                    <a:pt x="-21063" y="286789"/>
                    <a:pt x="3875" y="374073"/>
                  </a:cubicBezTo>
                  <a:cubicBezTo>
                    <a:pt x="28813" y="461357"/>
                    <a:pt x="274038" y="502920"/>
                    <a:pt x="328071" y="52370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63" name="任意多边形 62"/>
            <p:cNvSpPr/>
            <p:nvPr/>
          </p:nvSpPr>
          <p:spPr>
            <a:xfrm rot="18746815">
              <a:off x="10135286" y="4973742"/>
              <a:ext cx="286730" cy="402498"/>
            </a:xfrm>
            <a:custGeom>
              <a:avLst/>
              <a:gdLst>
                <a:gd name="connsiteX0" fmla="*/ 178442 w 328071"/>
                <a:gd name="connsiteY0" fmla="*/ 0 h 523702"/>
                <a:gd name="connsiteX1" fmla="*/ 3875 w 328071"/>
                <a:gd name="connsiteY1" fmla="*/ 374073 h 523702"/>
                <a:gd name="connsiteX2" fmla="*/ 328071 w 328071"/>
                <a:gd name="connsiteY2" fmla="*/ 523702 h 523702"/>
              </a:gdLst>
              <a:ahLst/>
              <a:cxnLst>
                <a:cxn ang="0">
                  <a:pos x="connsiteX0" y="connsiteY0"/>
                </a:cxn>
                <a:cxn ang="0">
                  <a:pos x="connsiteX1" y="connsiteY1"/>
                </a:cxn>
                <a:cxn ang="0">
                  <a:pos x="connsiteX2" y="connsiteY2"/>
                </a:cxn>
              </a:cxnLst>
              <a:rect l="l" t="t" r="r" b="b"/>
              <a:pathLst>
                <a:path w="328071" h="523702">
                  <a:moveTo>
                    <a:pt x="178442" y="0"/>
                  </a:moveTo>
                  <a:cubicBezTo>
                    <a:pt x="78689" y="143394"/>
                    <a:pt x="-21063" y="286789"/>
                    <a:pt x="3875" y="374073"/>
                  </a:cubicBezTo>
                  <a:cubicBezTo>
                    <a:pt x="28813" y="461357"/>
                    <a:pt x="274038" y="502920"/>
                    <a:pt x="328071" y="52370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3" name="组合 2"/>
          <p:cNvGrpSpPr/>
          <p:nvPr/>
        </p:nvGrpSpPr>
        <p:grpSpPr>
          <a:xfrm>
            <a:off x="3778449" y="2911278"/>
            <a:ext cx="3784498" cy="2574164"/>
            <a:chOff x="4987125" y="2509118"/>
            <a:chExt cx="4464377" cy="2986731"/>
          </a:xfrm>
        </p:grpSpPr>
        <p:grpSp>
          <p:nvGrpSpPr>
            <p:cNvPr id="66" name="组合 65"/>
            <p:cNvGrpSpPr/>
            <p:nvPr/>
          </p:nvGrpSpPr>
          <p:grpSpPr>
            <a:xfrm>
              <a:off x="4987125" y="2509118"/>
              <a:ext cx="4464377" cy="2986731"/>
              <a:chOff x="1369763" y="2596648"/>
              <a:chExt cx="4464377" cy="2986731"/>
            </a:xfrm>
          </p:grpSpPr>
          <p:pic>
            <p:nvPicPr>
              <p:cNvPr id="21" name="图片 20"/>
              <p:cNvPicPr>
                <a:picLocks noChangeAspect="1"/>
              </p:cNvPicPr>
              <p:nvPr/>
            </p:nvPicPr>
            <p:blipFill>
              <a:blip r:embed="rId7"/>
              <a:stretch>
                <a:fillRect/>
              </a:stretch>
            </p:blipFill>
            <p:spPr>
              <a:xfrm>
                <a:off x="1369763" y="2596648"/>
                <a:ext cx="4464377" cy="2986731"/>
              </a:xfrm>
              <a:prstGeom prst="rect">
                <a:avLst/>
              </a:prstGeom>
            </p:spPr>
          </p:pic>
          <p:sp>
            <p:nvSpPr>
              <p:cNvPr id="49" name="文本框 48"/>
              <p:cNvSpPr txBox="1"/>
              <p:nvPr/>
            </p:nvSpPr>
            <p:spPr>
              <a:xfrm rot="18971849">
                <a:off x="1936451" y="3447458"/>
                <a:ext cx="1143296" cy="49994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1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时延</a:t>
                </a:r>
                <a:r>
                  <a:rPr kumimoji="0" lang="en-US" altLang="zh-CN" sz="11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r>
                  <a:rPr kumimoji="0" lang="zh-CN" altLang="en-US" sz="11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含有目标角度信息</a:t>
                </a:r>
                <a:r>
                  <a:rPr kumimoji="0" lang="en-US" altLang="zh-CN" sz="11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endParaRPr kumimoji="0" lang="zh-CN" altLang="en-US" sz="11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grpSp>
        <p:sp>
          <p:nvSpPr>
            <p:cNvPr id="2" name="圆角矩形 1"/>
            <p:cNvSpPr/>
            <p:nvPr/>
          </p:nvSpPr>
          <p:spPr>
            <a:xfrm rot="19167567">
              <a:off x="5622046" y="3441939"/>
              <a:ext cx="947859" cy="39901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12" name="组合 11"/>
          <p:cNvGrpSpPr/>
          <p:nvPr/>
        </p:nvGrpSpPr>
        <p:grpSpPr>
          <a:xfrm>
            <a:off x="4209663" y="5701752"/>
            <a:ext cx="5929451" cy="383191"/>
            <a:chOff x="4613581" y="5102554"/>
            <a:chExt cx="5929451" cy="383191"/>
          </a:xfrm>
        </p:grpSpPr>
        <p:grpSp>
          <p:nvGrpSpPr>
            <p:cNvPr id="36" name="组合 35"/>
            <p:cNvGrpSpPr/>
            <p:nvPr/>
          </p:nvGrpSpPr>
          <p:grpSpPr>
            <a:xfrm>
              <a:off x="4613581" y="5102554"/>
              <a:ext cx="5929451" cy="383191"/>
              <a:chOff x="2669145" y="4782055"/>
              <a:chExt cx="5929451" cy="383191"/>
            </a:xfrm>
          </p:grpSpPr>
          <p:grpSp>
            <p:nvGrpSpPr>
              <p:cNvPr id="38" name="组合 37"/>
              <p:cNvGrpSpPr/>
              <p:nvPr/>
            </p:nvGrpSpPr>
            <p:grpSpPr>
              <a:xfrm>
                <a:off x="2669145" y="4782055"/>
                <a:ext cx="5929451" cy="383191"/>
                <a:chOff x="3615082" y="4713892"/>
                <a:chExt cx="5929451" cy="383191"/>
              </a:xfrm>
            </p:grpSpPr>
            <p:sp>
              <p:nvSpPr>
                <p:cNvPr id="41" name="文本框 40"/>
                <p:cNvSpPr txBox="1"/>
                <p:nvPr/>
              </p:nvSpPr>
              <p:spPr>
                <a:xfrm>
                  <a:off x="3615082" y="4718393"/>
                  <a:ext cx="1790733" cy="338554"/>
                </a:xfrm>
                <a:prstGeom prst="rect">
                  <a:avLst/>
                </a:prstGeom>
                <a:noFill/>
                <a:ln w="19050">
                  <a:solidFill>
                    <a:schemeClr val="bg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接收信号矢量</a:t>
                  </a:r>
                  <a:endParaRPr kumimoji="0" lang="zh-CN" altLang="en-US" sz="16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43" name="矩形 42"/>
                <p:cNvSpPr/>
                <p:nvPr/>
              </p:nvSpPr>
              <p:spPr>
                <a:xfrm>
                  <a:off x="3615082" y="4718393"/>
                  <a:ext cx="1730647" cy="37280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5" name="矩形 44"/>
                <p:cNvSpPr/>
                <p:nvPr/>
              </p:nvSpPr>
              <p:spPr>
                <a:xfrm>
                  <a:off x="5968550" y="4713892"/>
                  <a:ext cx="1479654" cy="377309"/>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DOA</a:t>
                  </a:r>
                  <a:r>
                    <a:rPr kumimoji="0" lang="zh-CN" altLang="en-US" sz="16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估计算法</a:t>
                  </a:r>
                </a:p>
              </p:txBody>
            </p:sp>
            <p:sp>
              <p:nvSpPr>
                <p:cNvPr id="46" name="右箭头 45"/>
                <p:cNvSpPr/>
                <p:nvPr/>
              </p:nvSpPr>
              <p:spPr>
                <a:xfrm>
                  <a:off x="5519951" y="4756432"/>
                  <a:ext cx="334463" cy="2677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8" name="矩形 47"/>
                <p:cNvSpPr/>
                <p:nvPr/>
              </p:nvSpPr>
              <p:spPr>
                <a:xfrm>
                  <a:off x="8064879" y="4719774"/>
                  <a:ext cx="1479654" cy="377309"/>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目标角度信息</a:t>
                  </a:r>
                </a:p>
              </p:txBody>
            </p:sp>
          </p:grpSp>
          <p:sp>
            <p:nvSpPr>
              <p:cNvPr id="40" name="右箭头 39"/>
              <p:cNvSpPr/>
              <p:nvPr/>
            </p:nvSpPr>
            <p:spPr>
              <a:xfrm>
                <a:off x="6683527" y="4836838"/>
                <a:ext cx="334463" cy="2677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pic>
          <p:nvPicPr>
            <p:cNvPr id="10" name="图片 9"/>
            <p:cNvPicPr>
              <a:picLocks noChangeAspect="1"/>
            </p:cNvPicPr>
            <p:nvPr/>
          </p:nvPicPr>
          <p:blipFill>
            <a:blip r:embed="rId8"/>
            <a:stretch>
              <a:fillRect/>
            </a:stretch>
          </p:blipFill>
          <p:spPr>
            <a:xfrm>
              <a:off x="5927728" y="5137389"/>
              <a:ext cx="338831" cy="292325"/>
            </a:xfrm>
            <a:prstGeom prst="rect">
              <a:avLst/>
            </a:prstGeom>
          </p:spPr>
        </p:pic>
      </p:grpSp>
      <p:cxnSp>
        <p:nvCxnSpPr>
          <p:cNvPr id="67" name="直接箭头连接符 66"/>
          <p:cNvCxnSpPr/>
          <p:nvPr/>
        </p:nvCxnSpPr>
        <p:spPr>
          <a:xfrm flipV="1">
            <a:off x="3298647" y="4541562"/>
            <a:ext cx="533816" cy="2487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5" name="图片 4"/>
          <p:cNvPicPr>
            <a:picLocks noChangeAspect="1"/>
          </p:cNvPicPr>
          <p:nvPr/>
        </p:nvPicPr>
        <p:blipFill>
          <a:blip r:embed="rId9"/>
          <a:stretch>
            <a:fillRect/>
          </a:stretch>
        </p:blipFill>
        <p:spPr>
          <a:xfrm>
            <a:off x="4301357" y="3093317"/>
            <a:ext cx="725032" cy="362516"/>
          </a:xfrm>
          <a:prstGeom prst="rect">
            <a:avLst/>
          </a:prstGeom>
        </p:spPr>
      </p:pic>
      <p:grpSp>
        <p:nvGrpSpPr>
          <p:cNvPr id="39" name="组合 38"/>
          <p:cNvGrpSpPr/>
          <p:nvPr/>
        </p:nvGrpSpPr>
        <p:grpSpPr>
          <a:xfrm>
            <a:off x="8224045" y="1884961"/>
            <a:ext cx="3345835" cy="3220850"/>
            <a:chOff x="8722626" y="1274820"/>
            <a:chExt cx="3345835" cy="3220850"/>
          </a:xfrm>
        </p:grpSpPr>
        <p:grpSp>
          <p:nvGrpSpPr>
            <p:cNvPr id="33" name="组合 32"/>
            <p:cNvGrpSpPr/>
            <p:nvPr/>
          </p:nvGrpSpPr>
          <p:grpSpPr>
            <a:xfrm>
              <a:off x="8722626" y="1356884"/>
              <a:ext cx="2842130" cy="3138786"/>
              <a:chOff x="8659460" y="1998152"/>
              <a:chExt cx="2842130" cy="3138786"/>
            </a:xfrm>
          </p:grpSpPr>
          <p:grpSp>
            <p:nvGrpSpPr>
              <p:cNvPr id="14" name="组合 13"/>
              <p:cNvGrpSpPr/>
              <p:nvPr/>
            </p:nvGrpSpPr>
            <p:grpSpPr>
              <a:xfrm>
                <a:off x="8756295" y="3571013"/>
                <a:ext cx="2745295" cy="1565925"/>
                <a:chOff x="8550649" y="4909414"/>
                <a:chExt cx="2745295" cy="1565925"/>
              </a:xfrm>
            </p:grpSpPr>
            <p:pic>
              <p:nvPicPr>
                <p:cNvPr id="8" name="图片 7"/>
                <p:cNvPicPr>
                  <a:picLocks noChangeAspect="1"/>
                </p:cNvPicPr>
                <p:nvPr/>
              </p:nvPicPr>
              <p:blipFill>
                <a:blip r:embed="rId10"/>
                <a:stretch>
                  <a:fillRect/>
                </a:stretch>
              </p:blipFill>
              <p:spPr>
                <a:xfrm>
                  <a:off x="8550649" y="4909414"/>
                  <a:ext cx="2745295" cy="704815"/>
                </a:xfrm>
                <a:prstGeom prst="rect">
                  <a:avLst/>
                </a:prstGeom>
              </p:spPr>
            </p:pic>
            <p:pic>
              <p:nvPicPr>
                <p:cNvPr id="9" name="图片 8"/>
                <p:cNvPicPr>
                  <a:picLocks noChangeAspect="1"/>
                </p:cNvPicPr>
                <p:nvPr/>
              </p:nvPicPr>
              <p:blipFill>
                <a:blip r:embed="rId11"/>
                <a:stretch>
                  <a:fillRect/>
                </a:stretch>
              </p:blipFill>
              <p:spPr>
                <a:xfrm>
                  <a:off x="8550649" y="6016875"/>
                  <a:ext cx="2283668" cy="458464"/>
                </a:xfrm>
                <a:prstGeom prst="rect">
                  <a:avLst/>
                </a:prstGeom>
              </p:spPr>
            </p:pic>
            <p:sp>
              <p:nvSpPr>
                <p:cNvPr id="70" name="右箭头 69"/>
                <p:cNvSpPr/>
                <p:nvPr/>
              </p:nvSpPr>
              <p:spPr>
                <a:xfrm rot="5400000">
                  <a:off x="9523132" y="5689025"/>
                  <a:ext cx="334463" cy="2677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19" name="组合 18"/>
              <p:cNvGrpSpPr/>
              <p:nvPr/>
            </p:nvGrpSpPr>
            <p:grpSpPr>
              <a:xfrm>
                <a:off x="8659460" y="1998152"/>
                <a:ext cx="1783016" cy="1323439"/>
                <a:chOff x="8565738" y="1619591"/>
                <a:chExt cx="1783016" cy="1323439"/>
              </a:xfrm>
            </p:grpSpPr>
            <p:sp>
              <p:nvSpPr>
                <p:cNvPr id="65" name="文本框 64"/>
                <p:cNvSpPr txBox="1"/>
                <p:nvPr/>
              </p:nvSpPr>
              <p:spPr>
                <a:xfrm>
                  <a:off x="8565738" y="1619591"/>
                  <a:ext cx="1783016" cy="1323439"/>
                </a:xfrm>
                <a:prstGeom prst="rect">
                  <a:avLst/>
                </a:prstGeom>
                <a:noFill/>
                <a:ln w="19050">
                  <a:solidFill>
                    <a:schemeClr val="bg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个阵元</a:t>
                  </a:r>
                  <a:endParaRPr kumimoji="0" lang="en-US" altLang="zh-CN" sz="16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600" b="1"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b="1"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    个目标</a:t>
                  </a:r>
                  <a:endParaRPr lang="en-US" altLang="zh-CN" sz="1600" b="1"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600" b="1"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b="1"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接收信号矢量为：</a:t>
                  </a:r>
                  <a:endParaRPr kumimoji="0" lang="zh-CN" altLang="en-US" sz="1600" b="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pic>
              <p:nvPicPr>
                <p:cNvPr id="17" name="图片 16"/>
                <p:cNvPicPr>
                  <a:picLocks noChangeAspect="1"/>
                </p:cNvPicPr>
                <p:nvPr/>
              </p:nvPicPr>
              <p:blipFill>
                <a:blip r:embed="rId12"/>
                <a:stretch>
                  <a:fillRect/>
                </a:stretch>
              </p:blipFill>
              <p:spPr>
                <a:xfrm>
                  <a:off x="8643242" y="1683566"/>
                  <a:ext cx="195513" cy="229223"/>
                </a:xfrm>
                <a:prstGeom prst="rect">
                  <a:avLst/>
                </a:prstGeom>
              </p:spPr>
            </p:pic>
            <p:pic>
              <p:nvPicPr>
                <p:cNvPr id="18" name="图片 17"/>
                <p:cNvPicPr>
                  <a:picLocks noChangeAspect="1"/>
                </p:cNvPicPr>
                <p:nvPr/>
              </p:nvPicPr>
              <p:blipFill>
                <a:blip r:embed="rId13"/>
                <a:stretch>
                  <a:fillRect/>
                </a:stretch>
              </p:blipFill>
              <p:spPr>
                <a:xfrm>
                  <a:off x="8640899" y="2159087"/>
                  <a:ext cx="219323" cy="212872"/>
                </a:xfrm>
                <a:prstGeom prst="rect">
                  <a:avLst/>
                </a:prstGeom>
              </p:spPr>
            </p:pic>
          </p:grpSp>
        </p:grpSp>
        <p:pic>
          <p:nvPicPr>
            <p:cNvPr id="68" name="图片 67"/>
            <p:cNvPicPr>
              <a:picLocks noChangeAspect="1"/>
            </p:cNvPicPr>
            <p:nvPr/>
          </p:nvPicPr>
          <p:blipFill>
            <a:blip r:embed="rId14"/>
            <a:stretch>
              <a:fillRect/>
            </a:stretch>
          </p:blipFill>
          <p:spPr>
            <a:xfrm>
              <a:off x="9729919" y="1274820"/>
              <a:ext cx="2338542" cy="521300"/>
            </a:xfrm>
            <a:prstGeom prst="rect">
              <a:avLst/>
            </a:prstGeom>
          </p:spPr>
        </p:pic>
        <p:pic>
          <p:nvPicPr>
            <p:cNvPr id="37" name="图片 36"/>
            <p:cNvPicPr>
              <a:picLocks noChangeAspect="1"/>
            </p:cNvPicPr>
            <p:nvPr/>
          </p:nvPicPr>
          <p:blipFill>
            <a:blip r:embed="rId15"/>
            <a:stretch>
              <a:fillRect/>
            </a:stretch>
          </p:blipFill>
          <p:spPr>
            <a:xfrm>
              <a:off x="9729919" y="1837470"/>
              <a:ext cx="2266758" cy="321363"/>
            </a:xfrm>
            <a:prstGeom prst="rect">
              <a:avLst/>
            </a:prstGeom>
          </p:spPr>
        </p:pic>
      </p:grpSp>
      <p:sp>
        <p:nvSpPr>
          <p:cNvPr id="42" name="圆角矩形 41"/>
          <p:cNvSpPr/>
          <p:nvPr/>
        </p:nvSpPr>
        <p:spPr>
          <a:xfrm>
            <a:off x="5523810" y="5756535"/>
            <a:ext cx="338831" cy="288272"/>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圆角矩形 68"/>
          <p:cNvSpPr/>
          <p:nvPr/>
        </p:nvSpPr>
        <p:spPr>
          <a:xfrm>
            <a:off x="8320880" y="3702823"/>
            <a:ext cx="443249" cy="385558"/>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8029056" y="1760443"/>
            <a:ext cx="3728591" cy="3533707"/>
          </a:xfrm>
          <a:prstGeom prst="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p:cNvSpPr/>
          <p:nvPr/>
        </p:nvSpPr>
        <p:spPr>
          <a:xfrm>
            <a:off x="9364766" y="1339034"/>
            <a:ext cx="1178845" cy="377309"/>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信号模型</a:t>
            </a:r>
          </a:p>
        </p:txBody>
      </p:sp>
    </p:spTree>
    <p:extLst>
      <p:ext uri="{BB962C8B-B14F-4D97-AF65-F5344CB8AC3E}">
        <p14:creationId xmlns:p14="http://schemas.microsoft.com/office/powerpoint/2010/main" val="2589674987"/>
      </p:ext>
    </p:extLst>
  </p:cSld>
  <p:clrMapOvr>
    <a:masterClrMapping/>
  </p:clrMapOvr>
  <mc:AlternateContent xmlns:mc="http://schemas.openxmlformats.org/markup-compatibility/2006" xmlns:p14="http://schemas.microsoft.com/office/powerpoint/2010/main">
    <mc:Choice Requires="p14">
      <p:transition spd="slow" p14:dur="2000" advTm="1104"/>
    </mc:Choice>
    <mc:Fallback xmlns="">
      <p:transition spd="slow" advTm="1104"/>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21" name="组合 20"/>
          <p:cNvGrpSpPr/>
          <p:nvPr/>
        </p:nvGrpSpPr>
        <p:grpSpPr>
          <a:xfrm>
            <a:off x="870405" y="1749528"/>
            <a:ext cx="7895718" cy="2016964"/>
            <a:chOff x="834501" y="1109709"/>
            <a:chExt cx="7895718" cy="2016964"/>
          </a:xfrm>
        </p:grpSpPr>
        <p:sp>
          <p:nvSpPr>
            <p:cNvPr id="2" name="文本框 1"/>
            <p:cNvSpPr txBox="1"/>
            <p:nvPr/>
          </p:nvSpPr>
          <p:spPr>
            <a:xfrm>
              <a:off x="834501" y="1109709"/>
              <a:ext cx="4102019" cy="400110"/>
            </a:xfrm>
            <a:prstGeom prst="rect">
              <a:avLst/>
            </a:prstGeom>
            <a:solidFill>
              <a:schemeClr val="bg2"/>
            </a:solidFill>
          </p:spPr>
          <p:txBody>
            <a:bodyPr wrap="square" rtlCol="0">
              <a:spAutoFit/>
            </a:bodyPr>
            <a:lstStyle/>
            <a:p>
              <a:pPr marL="342900" indent="-342900">
                <a:buFont typeface="Wingdings" panose="05000000000000000000" pitchFamily="2" charset="2"/>
                <a:buChar char="Ø"/>
              </a:pPr>
              <a:r>
                <a:rPr lang="zh-CN" altLang="en-US" sz="2000" b="1"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常规波束形成（</a:t>
              </a:r>
              <a:r>
                <a:rPr lang="en-US" altLang="zh-CN" sz="2000" b="1"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DAS/FFT/DBF</a:t>
              </a:r>
              <a:r>
                <a:rPr lang="zh-CN" altLang="en-US" sz="2000" b="1"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000" b="1" baseline="30000" dirty="0">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6" name="组合 5"/>
            <p:cNvGrpSpPr/>
            <p:nvPr/>
          </p:nvGrpSpPr>
          <p:grpSpPr>
            <a:xfrm>
              <a:off x="1587678" y="2337569"/>
              <a:ext cx="3894487" cy="603751"/>
              <a:chOff x="2288433" y="2501743"/>
              <a:chExt cx="3894487" cy="603751"/>
            </a:xfrm>
          </p:grpSpPr>
          <p:pic>
            <p:nvPicPr>
              <p:cNvPr id="4" name="图片 3"/>
              <p:cNvPicPr>
                <a:picLocks noChangeAspect="1"/>
              </p:cNvPicPr>
              <p:nvPr/>
            </p:nvPicPr>
            <p:blipFill>
              <a:blip r:embed="rId3"/>
              <a:stretch>
                <a:fillRect/>
              </a:stretch>
            </p:blipFill>
            <p:spPr>
              <a:xfrm>
                <a:off x="2922663" y="2501743"/>
                <a:ext cx="3260257" cy="603751"/>
              </a:xfrm>
              <a:prstGeom prst="rect">
                <a:avLst/>
              </a:prstGeom>
            </p:spPr>
          </p:pic>
          <p:pic>
            <p:nvPicPr>
              <p:cNvPr id="5" name="图片 4"/>
              <p:cNvPicPr>
                <a:picLocks noChangeAspect="1"/>
              </p:cNvPicPr>
              <p:nvPr/>
            </p:nvPicPr>
            <p:blipFill>
              <a:blip r:embed="rId4"/>
              <a:stretch>
                <a:fillRect/>
              </a:stretch>
            </p:blipFill>
            <p:spPr>
              <a:xfrm>
                <a:off x="2288433" y="2619638"/>
                <a:ext cx="597365" cy="485856"/>
              </a:xfrm>
              <a:prstGeom prst="rect">
                <a:avLst/>
              </a:prstGeom>
            </p:spPr>
          </p:pic>
        </p:grpSp>
        <p:pic>
          <p:nvPicPr>
            <p:cNvPr id="8" name="图片 7"/>
            <p:cNvPicPr>
              <a:picLocks noChangeAspect="1"/>
            </p:cNvPicPr>
            <p:nvPr/>
          </p:nvPicPr>
          <p:blipFill>
            <a:blip r:embed="rId5"/>
            <a:stretch>
              <a:fillRect/>
            </a:stretch>
          </p:blipFill>
          <p:spPr>
            <a:xfrm>
              <a:off x="6306369" y="2137190"/>
              <a:ext cx="2423850" cy="989483"/>
            </a:xfrm>
            <a:prstGeom prst="rect">
              <a:avLst/>
            </a:prstGeom>
          </p:spPr>
        </p:pic>
        <p:grpSp>
          <p:nvGrpSpPr>
            <p:cNvPr id="10" name="组合 9"/>
            <p:cNvGrpSpPr/>
            <p:nvPr/>
          </p:nvGrpSpPr>
          <p:grpSpPr>
            <a:xfrm>
              <a:off x="1213658" y="1767858"/>
              <a:ext cx="5990447" cy="369332"/>
              <a:chOff x="1213658" y="1767858"/>
              <a:chExt cx="5990447" cy="369332"/>
            </a:xfrm>
          </p:grpSpPr>
          <p:sp>
            <p:nvSpPr>
              <p:cNvPr id="3" name="文本框 2"/>
              <p:cNvSpPr txBox="1"/>
              <p:nvPr/>
            </p:nvSpPr>
            <p:spPr>
              <a:xfrm>
                <a:off x="1213658" y="1767858"/>
                <a:ext cx="5990447"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solidFill>
                      <a:prstClr val="black"/>
                    </a:solidFill>
                    <a:latin typeface="黑体" panose="02010609060101010101" pitchFamily="49" charset="-122"/>
                    <a:ea typeface="黑体" panose="02010609060101010101" pitchFamily="49" charset="-122"/>
                  </a:rPr>
                  <a:t>基本思想：设计   ，使输出功率最大化</a:t>
                </a:r>
              </a:p>
            </p:txBody>
          </p:sp>
          <p:pic>
            <p:nvPicPr>
              <p:cNvPr id="9" name="图片 8"/>
              <p:cNvPicPr>
                <a:picLocks noChangeAspect="1"/>
              </p:cNvPicPr>
              <p:nvPr/>
            </p:nvPicPr>
            <p:blipFill>
              <a:blip r:embed="rId6"/>
              <a:stretch>
                <a:fillRect/>
              </a:stretch>
            </p:blipFill>
            <p:spPr>
              <a:xfrm>
                <a:off x="3200873" y="1844226"/>
                <a:ext cx="277324" cy="235305"/>
              </a:xfrm>
              <a:prstGeom prst="rect">
                <a:avLst/>
              </a:prstGeom>
            </p:spPr>
          </p:pic>
        </p:grpSp>
        <p:sp>
          <p:nvSpPr>
            <p:cNvPr id="7" name="下箭头 6"/>
            <p:cNvSpPr/>
            <p:nvPr/>
          </p:nvSpPr>
          <p:spPr>
            <a:xfrm rot="16200000">
              <a:off x="5803476" y="2438616"/>
              <a:ext cx="333285" cy="4016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838123" y="3870621"/>
            <a:ext cx="8308576" cy="2484242"/>
            <a:chOff x="834501" y="3352748"/>
            <a:chExt cx="8308576" cy="2484242"/>
          </a:xfrm>
        </p:grpSpPr>
        <p:sp>
          <p:nvSpPr>
            <p:cNvPr id="11" name="文本框 10"/>
            <p:cNvSpPr txBox="1"/>
            <p:nvPr/>
          </p:nvSpPr>
          <p:spPr>
            <a:xfrm>
              <a:off x="834501" y="3352748"/>
              <a:ext cx="3492419" cy="400110"/>
            </a:xfrm>
            <a:prstGeom prst="rect">
              <a:avLst/>
            </a:prstGeom>
            <a:solidFill>
              <a:schemeClr val="bg2"/>
            </a:solidFill>
          </p:spPr>
          <p:txBody>
            <a:bodyPr wrap="square" rtlCol="0">
              <a:spAutoFit/>
            </a:bodyPr>
            <a:lstStyle/>
            <a:p>
              <a:pPr marL="342900" indent="-342900">
                <a:buFont typeface="Wingdings" panose="05000000000000000000" pitchFamily="2" charset="2"/>
                <a:buChar char="Ø"/>
              </a:pPr>
              <a:r>
                <a:rPr lang="en-US" altLang="zh-CN" sz="2000" b="1"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Capon</a:t>
              </a:r>
              <a:r>
                <a:rPr lang="zh-CN" altLang="en-US" sz="2000" b="1"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波束形成（</a:t>
              </a:r>
              <a:r>
                <a:rPr lang="en-US" altLang="zh-CN" sz="2000" b="1"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MVDR</a:t>
              </a:r>
              <a:r>
                <a:rPr lang="zh-CN" altLang="en-US" sz="2000" b="1"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000" b="1" baseline="30000" dirty="0">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12" name="组合 11"/>
            <p:cNvGrpSpPr/>
            <p:nvPr/>
          </p:nvGrpSpPr>
          <p:grpSpPr>
            <a:xfrm>
              <a:off x="1213658" y="4010896"/>
              <a:ext cx="5760719" cy="646331"/>
              <a:chOff x="1213658" y="1767857"/>
              <a:chExt cx="5760719" cy="646331"/>
            </a:xfrm>
          </p:grpSpPr>
          <p:sp>
            <p:nvSpPr>
              <p:cNvPr id="13" name="文本框 12"/>
              <p:cNvSpPr txBox="1"/>
              <p:nvPr/>
            </p:nvSpPr>
            <p:spPr>
              <a:xfrm>
                <a:off x="1213658" y="1767857"/>
                <a:ext cx="5760719"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solidFill>
                      <a:prstClr val="black"/>
                    </a:solidFill>
                    <a:latin typeface="黑体" panose="02010609060101010101" pitchFamily="49" charset="-122"/>
                    <a:ea typeface="黑体" panose="02010609060101010101" pitchFamily="49" charset="-122"/>
                  </a:rPr>
                  <a:t>基本思想：设计   ，保证感兴趣方向的信号无失真通过的同时，使总的输出功率最小化</a:t>
                </a:r>
              </a:p>
            </p:txBody>
          </p:sp>
          <p:pic>
            <p:nvPicPr>
              <p:cNvPr id="14" name="图片 13"/>
              <p:cNvPicPr>
                <a:picLocks noChangeAspect="1"/>
              </p:cNvPicPr>
              <p:nvPr/>
            </p:nvPicPr>
            <p:blipFill>
              <a:blip r:embed="rId6"/>
              <a:stretch>
                <a:fillRect/>
              </a:stretch>
            </p:blipFill>
            <p:spPr>
              <a:xfrm>
                <a:off x="3223733" y="1832857"/>
                <a:ext cx="277324" cy="235305"/>
              </a:xfrm>
              <a:prstGeom prst="rect">
                <a:avLst/>
              </a:prstGeom>
            </p:spPr>
          </p:pic>
        </p:grpSp>
        <p:sp>
          <p:nvSpPr>
            <p:cNvPr id="15" name="下箭头 14"/>
            <p:cNvSpPr/>
            <p:nvPr/>
          </p:nvSpPr>
          <p:spPr>
            <a:xfrm rot="16200000">
              <a:off x="5803475" y="5095805"/>
              <a:ext cx="333285" cy="4016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7"/>
            <a:stretch>
              <a:fillRect/>
            </a:stretch>
          </p:blipFill>
          <p:spPr>
            <a:xfrm>
              <a:off x="6306369" y="4772142"/>
              <a:ext cx="2836708" cy="954661"/>
            </a:xfrm>
            <a:prstGeom prst="rect">
              <a:avLst/>
            </a:prstGeom>
          </p:spPr>
        </p:pic>
        <p:pic>
          <p:nvPicPr>
            <p:cNvPr id="17" name="图片 16"/>
            <p:cNvPicPr>
              <a:picLocks noChangeAspect="1"/>
            </p:cNvPicPr>
            <p:nvPr/>
          </p:nvPicPr>
          <p:blipFill rotWithShape="1">
            <a:blip r:embed="rId8"/>
            <a:srcRect t="58503"/>
            <a:stretch/>
          </p:blipFill>
          <p:spPr>
            <a:xfrm>
              <a:off x="1593333" y="5463275"/>
              <a:ext cx="1988068" cy="373715"/>
            </a:xfrm>
            <a:prstGeom prst="rect">
              <a:avLst/>
            </a:prstGeom>
          </p:spPr>
        </p:pic>
        <p:pic>
          <p:nvPicPr>
            <p:cNvPr id="18" name="图片 17"/>
            <p:cNvPicPr>
              <a:picLocks noChangeAspect="1"/>
            </p:cNvPicPr>
            <p:nvPr/>
          </p:nvPicPr>
          <p:blipFill rotWithShape="1">
            <a:blip r:embed="rId8"/>
            <a:srcRect r="72773" b="48359"/>
            <a:stretch/>
          </p:blipFill>
          <p:spPr>
            <a:xfrm>
              <a:off x="1588482" y="4907645"/>
              <a:ext cx="502567" cy="431796"/>
            </a:xfrm>
            <a:prstGeom prst="rect">
              <a:avLst/>
            </a:prstGeom>
          </p:spPr>
        </p:pic>
        <p:pic>
          <p:nvPicPr>
            <p:cNvPr id="19" name="图片 18"/>
            <p:cNvPicPr>
              <a:picLocks noChangeAspect="1"/>
            </p:cNvPicPr>
            <p:nvPr/>
          </p:nvPicPr>
          <p:blipFill>
            <a:blip r:embed="rId3"/>
            <a:stretch>
              <a:fillRect/>
            </a:stretch>
          </p:blipFill>
          <p:spPr>
            <a:xfrm>
              <a:off x="2185044" y="4797440"/>
              <a:ext cx="3187056" cy="590195"/>
            </a:xfrm>
            <a:prstGeom prst="rect">
              <a:avLst/>
            </a:prstGeom>
          </p:spPr>
        </p:pic>
      </p:grpSp>
      <p:pic>
        <p:nvPicPr>
          <p:cNvPr id="22" name="图片 21"/>
          <p:cNvPicPr>
            <a:picLocks noChangeAspect="1"/>
          </p:cNvPicPr>
          <p:nvPr/>
        </p:nvPicPr>
        <p:blipFill>
          <a:blip r:embed="rId9"/>
          <a:stretch>
            <a:fillRect/>
          </a:stretch>
        </p:blipFill>
        <p:spPr>
          <a:xfrm>
            <a:off x="7643393" y="1682992"/>
            <a:ext cx="1614526" cy="466646"/>
          </a:xfrm>
          <a:prstGeom prst="rect">
            <a:avLst/>
          </a:prstGeom>
        </p:spPr>
      </p:pic>
      <p:sp>
        <p:nvSpPr>
          <p:cNvPr id="23" name="矩形 22"/>
          <p:cNvSpPr/>
          <p:nvPr/>
        </p:nvSpPr>
        <p:spPr>
          <a:xfrm>
            <a:off x="6006021" y="1749528"/>
            <a:ext cx="1637372" cy="369332"/>
          </a:xfrm>
          <a:prstGeom prst="rect">
            <a:avLst/>
          </a:prstGeom>
        </p:spPr>
        <p:txBody>
          <a:bodyPr wrap="square">
            <a:spAutoFit/>
          </a:bodyPr>
          <a:lstStyle/>
          <a:p>
            <a:r>
              <a:rPr lang="zh-CN" altLang="en-US" b="1" dirty="0">
                <a:latin typeface="黑体" panose="02010609060101010101" pitchFamily="49" charset="-122"/>
                <a:ea typeface="黑体" panose="02010609060101010101" pitchFamily="49" charset="-122"/>
              </a:rPr>
              <a:t>波束形成输出</a:t>
            </a:r>
            <a:endParaRPr lang="zh-CN" altLang="en-US" b="1" dirty="0"/>
          </a:p>
        </p:txBody>
      </p:sp>
      <p:sp>
        <p:nvSpPr>
          <p:cNvPr id="24" name="文本框 23"/>
          <p:cNvSpPr txBox="1"/>
          <p:nvPr/>
        </p:nvSpPr>
        <p:spPr>
          <a:xfrm>
            <a:off x="3044663" y="1046647"/>
            <a:ext cx="6102036" cy="584775"/>
          </a:xfrm>
          <a:prstGeom prst="rect">
            <a:avLst/>
          </a:prstGeom>
          <a:noFill/>
        </p:spPr>
        <p:txBody>
          <a:bodyPr wrap="square" rtlCol="0">
            <a:spAutoFit/>
          </a:bodyPr>
          <a:lstStyle/>
          <a:p>
            <a:pPr algn="ctr"/>
            <a:r>
              <a:rPr lang="zh-CN" altLang="en-US" sz="32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非参数估计算法</a:t>
            </a:r>
          </a:p>
        </p:txBody>
      </p:sp>
      <p:sp>
        <p:nvSpPr>
          <p:cNvPr id="25" name="文本框 24"/>
          <p:cNvSpPr txBox="1"/>
          <p:nvPr/>
        </p:nvSpPr>
        <p:spPr>
          <a:xfrm>
            <a:off x="9363456" y="2777009"/>
            <a:ext cx="2333591" cy="1323439"/>
          </a:xfrm>
          <a:prstGeom prst="rect">
            <a:avLst/>
          </a:prstGeom>
          <a:noFill/>
          <a:ln w="19050">
            <a:solidFill>
              <a:schemeClr val="tx1"/>
            </a:solidFill>
            <a:prstDash val="sysDash"/>
          </a:ln>
        </p:spPr>
        <p:txBody>
          <a:bodyPr wrap="square" rtlCol="0">
            <a:spAutoFit/>
          </a:bodyPr>
          <a:lstStyle/>
          <a:p>
            <a:pPr marL="285750" indent="-285750">
              <a:buFont typeface="Wingdings" panose="05000000000000000000" pitchFamily="2" charset="2"/>
              <a:buChar char="ü"/>
            </a:pPr>
            <a:r>
              <a:rPr lang="zh-CN" altLang="en-US" sz="1600" b="1" dirty="0">
                <a:solidFill>
                  <a:schemeClr val="accent5"/>
                </a:solidFill>
                <a:latin typeface="黑体" panose="02010609060101010101" pitchFamily="49" charset="-122"/>
                <a:ea typeface="黑体" panose="02010609060101010101" pitchFamily="49" charset="-122"/>
              </a:rPr>
              <a:t>复杂度低</a:t>
            </a:r>
            <a:endParaRPr lang="en-US" altLang="zh-CN" sz="1600" b="1" dirty="0">
              <a:solidFill>
                <a:schemeClr val="accent5"/>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ü"/>
            </a:pPr>
            <a:r>
              <a:rPr lang="zh-CN" altLang="en-US" sz="1600" b="1" dirty="0">
                <a:solidFill>
                  <a:schemeClr val="accent5"/>
                </a:solidFill>
                <a:latin typeface="黑体" panose="02010609060101010101" pitchFamily="49" charset="-122"/>
                <a:ea typeface="黑体" panose="02010609060101010101" pitchFamily="49" charset="-122"/>
              </a:rPr>
              <a:t>鲁棒性强</a:t>
            </a:r>
            <a:endParaRPr lang="en-US" altLang="zh-CN" sz="1600" b="1" dirty="0">
              <a:solidFill>
                <a:schemeClr val="accent5"/>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û"/>
            </a:pPr>
            <a:r>
              <a:rPr lang="zh-CN" altLang="en-US" sz="1600" b="1" dirty="0">
                <a:solidFill>
                  <a:srgbClr val="FF0000"/>
                </a:solidFill>
                <a:latin typeface="黑体" panose="02010609060101010101" pitchFamily="49" charset="-122"/>
                <a:ea typeface="黑体" panose="02010609060101010101" pitchFamily="49" charset="-122"/>
              </a:rPr>
              <a:t>分辨率低</a:t>
            </a:r>
            <a:endParaRPr lang="en-US" altLang="zh-CN" sz="1600" b="1" dirty="0">
              <a:solidFill>
                <a:srgbClr val="FF0000"/>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û"/>
            </a:pPr>
            <a:r>
              <a:rPr lang="zh-CN" altLang="en-US" sz="1600" b="1" dirty="0">
                <a:solidFill>
                  <a:srgbClr val="FF0000"/>
                </a:solidFill>
                <a:latin typeface="黑体" panose="02010609060101010101" pitchFamily="49" charset="-122"/>
                <a:ea typeface="黑体" panose="02010609060101010101" pitchFamily="49" charset="-122"/>
              </a:rPr>
              <a:t>旁瓣高，尤其对稀疏非均匀阵列</a:t>
            </a:r>
          </a:p>
        </p:txBody>
      </p:sp>
      <p:sp>
        <p:nvSpPr>
          <p:cNvPr id="26" name="文本框 25"/>
          <p:cNvSpPr txBox="1"/>
          <p:nvPr/>
        </p:nvSpPr>
        <p:spPr>
          <a:xfrm>
            <a:off x="9331174" y="4948690"/>
            <a:ext cx="2333591" cy="1323439"/>
          </a:xfrm>
          <a:prstGeom prst="rect">
            <a:avLst/>
          </a:prstGeom>
          <a:noFill/>
          <a:ln w="19050">
            <a:solidFill>
              <a:schemeClr val="tx1"/>
            </a:solidFill>
            <a:prstDash val="sysDash"/>
          </a:ln>
        </p:spPr>
        <p:txBody>
          <a:bodyPr wrap="square" rtlCol="0">
            <a:spAutoFit/>
          </a:bodyPr>
          <a:lstStyle/>
          <a:p>
            <a:pPr marL="285750" indent="-285750">
              <a:buFont typeface="Wingdings" panose="05000000000000000000" pitchFamily="2" charset="2"/>
              <a:buChar char="ü"/>
            </a:pPr>
            <a:r>
              <a:rPr lang="zh-CN" altLang="en-US" sz="1600" b="1" dirty="0">
                <a:solidFill>
                  <a:schemeClr val="accent5"/>
                </a:solidFill>
                <a:latin typeface="黑体" panose="02010609060101010101" pitchFamily="49" charset="-122"/>
                <a:ea typeface="黑体" panose="02010609060101010101" pitchFamily="49" charset="-122"/>
              </a:rPr>
              <a:t>分辨率高</a:t>
            </a:r>
            <a:endParaRPr lang="en-US" altLang="zh-CN" sz="1600" b="1" dirty="0">
              <a:solidFill>
                <a:schemeClr val="accent5"/>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ü"/>
            </a:pPr>
            <a:r>
              <a:rPr lang="zh-CN" altLang="en-US" sz="1600" b="1" dirty="0">
                <a:solidFill>
                  <a:schemeClr val="accent5"/>
                </a:solidFill>
                <a:latin typeface="黑体" panose="02010609060101010101" pitchFamily="49" charset="-122"/>
                <a:ea typeface="黑体" panose="02010609060101010101" pitchFamily="49" charset="-122"/>
              </a:rPr>
              <a:t>抗干扰能力强</a:t>
            </a:r>
            <a:endParaRPr lang="en-US" altLang="zh-CN" sz="1600" b="1" dirty="0">
              <a:solidFill>
                <a:schemeClr val="accent5"/>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û"/>
            </a:pPr>
            <a:r>
              <a:rPr lang="zh-CN" altLang="en-US" sz="1600" b="1" dirty="0">
                <a:solidFill>
                  <a:srgbClr val="FF0000"/>
                </a:solidFill>
                <a:latin typeface="黑体" panose="02010609060101010101" pitchFamily="49" charset="-122"/>
                <a:ea typeface="黑体" panose="02010609060101010101" pitchFamily="49" charset="-122"/>
              </a:rPr>
              <a:t>需要多快拍数据</a:t>
            </a:r>
            <a:endParaRPr lang="en-US" altLang="zh-CN" sz="1600" b="1" dirty="0">
              <a:solidFill>
                <a:srgbClr val="FF0000"/>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û"/>
            </a:pPr>
            <a:r>
              <a:rPr lang="zh-CN" altLang="en-US" sz="1600" b="1" dirty="0">
                <a:solidFill>
                  <a:srgbClr val="FF0000"/>
                </a:solidFill>
                <a:latin typeface="黑体" panose="02010609060101010101" pitchFamily="49" charset="-122"/>
                <a:ea typeface="黑体" panose="02010609060101010101" pitchFamily="49" charset="-122"/>
              </a:rPr>
              <a:t>相干或高度相关信号下性能退化严重</a:t>
            </a:r>
          </a:p>
        </p:txBody>
      </p:sp>
      <p:sp>
        <p:nvSpPr>
          <p:cNvPr id="27" name="矩形 26"/>
          <p:cNvSpPr/>
          <p:nvPr/>
        </p:nvSpPr>
        <p:spPr>
          <a:xfrm>
            <a:off x="1604089" y="6478697"/>
            <a:ext cx="6736669" cy="334707"/>
          </a:xfrm>
          <a:prstGeom prst="rect">
            <a:avLst/>
          </a:prstGeom>
        </p:spPr>
        <p:txBody>
          <a:bodyPr wrap="square">
            <a:spAutoFit/>
          </a:bodyPr>
          <a:lstStyle/>
          <a:p>
            <a:pPr>
              <a:lnSpc>
                <a:spcPct val="150000"/>
              </a:lnSpc>
            </a:pPr>
            <a:r>
              <a:rPr lang="en-US" altLang="zh-CN" sz="1050" b="1" dirty="0">
                <a:latin typeface="Times New Roman" panose="02020603050405020304" pitchFamily="18" charset="0"/>
                <a:cs typeface="Times New Roman" panose="02020603050405020304" pitchFamily="18" charset="0"/>
              </a:rPr>
              <a:t>J. Capon, “High resolution frequency wave number spectrum analysis,” Proc. IEEE, vol. 57, pp. 1408-1418, 1969.</a:t>
            </a:r>
          </a:p>
        </p:txBody>
      </p:sp>
    </p:spTree>
    <p:extLst>
      <p:ext uri="{BB962C8B-B14F-4D97-AF65-F5344CB8AC3E}">
        <p14:creationId xmlns:p14="http://schemas.microsoft.com/office/powerpoint/2010/main" val="3278248985"/>
      </p:ext>
    </p:extLst>
  </p:cSld>
  <p:clrMapOvr>
    <a:masterClrMapping/>
  </p:clrMapOvr>
  <mc:AlternateContent xmlns:mc="http://schemas.openxmlformats.org/markup-compatibility/2006" xmlns:p14="http://schemas.microsoft.com/office/powerpoint/2010/main">
    <mc:Choice Requires="p14">
      <p:transition spd="slow" p14:dur="2000" advTm="976"/>
    </mc:Choice>
    <mc:Fallback xmlns="">
      <p:transition spd="slow" advTm="97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857161" y="1350106"/>
            <a:ext cx="3277034" cy="400110"/>
          </a:xfrm>
          <a:prstGeom prst="rect">
            <a:avLst/>
          </a:prstGeom>
          <a:solidFill>
            <a:schemeClr val="bg2"/>
          </a:solidFill>
        </p:spPr>
        <p:txBody>
          <a:bodyPr wrap="square" rtlCol="0">
            <a:spAutoFit/>
          </a:bodyPr>
          <a:lstStyle/>
          <a:p>
            <a:pPr marL="514350" marR="0" lvl="0" indent="-5143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迭代自适应算法：</a:t>
            </a:r>
            <a:r>
              <a:rPr kumimoji="0" lang="en-US" altLang="zh-CN" sz="20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IAA</a:t>
            </a:r>
            <a:endParaRPr kumimoji="0" lang="zh-CN" altLang="en-US" sz="2000" b="1" i="0" u="none" strike="noStrike" kern="1200" cap="none" spc="0" normalizeH="0" baseline="3000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文本框 2"/>
          <p:cNvSpPr txBox="1"/>
          <p:nvPr/>
        </p:nvSpPr>
        <p:spPr>
          <a:xfrm>
            <a:off x="1213658" y="1866772"/>
            <a:ext cx="4538749" cy="369332"/>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将空域角度划分为</a:t>
            </a:r>
            <a:r>
              <a:rPr kumimoji="0" lang="en-US" altLang="zh-CN"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G</a:t>
            </a:r>
            <a:r>
              <a:rPr kumimoji="0" lang="zh-CN" altLang="en-US"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个网格：</a:t>
            </a:r>
          </a:p>
        </p:txBody>
      </p:sp>
      <p:pic>
        <p:nvPicPr>
          <p:cNvPr id="4" name="图片 3"/>
          <p:cNvPicPr>
            <a:picLocks noChangeAspect="1"/>
          </p:cNvPicPr>
          <p:nvPr/>
        </p:nvPicPr>
        <p:blipFill>
          <a:blip r:embed="rId3"/>
          <a:stretch>
            <a:fillRect/>
          </a:stretch>
        </p:blipFill>
        <p:spPr>
          <a:xfrm>
            <a:off x="4423988" y="1866772"/>
            <a:ext cx="1454410" cy="450747"/>
          </a:xfrm>
          <a:prstGeom prst="rect">
            <a:avLst/>
          </a:prstGeom>
        </p:spPr>
      </p:pic>
      <p:sp>
        <p:nvSpPr>
          <p:cNvPr id="18" name="文本框 17"/>
          <p:cNvSpPr txBox="1"/>
          <p:nvPr/>
        </p:nvSpPr>
        <p:spPr>
          <a:xfrm>
            <a:off x="1213658" y="2527087"/>
            <a:ext cx="4538749" cy="369332"/>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b="1" noProof="0" dirty="0">
                <a:solidFill>
                  <a:prstClr val="black"/>
                </a:solidFill>
                <a:latin typeface="黑体" panose="02010609060101010101" pitchFamily="49" charset="-122"/>
                <a:ea typeface="黑体" panose="02010609060101010101" pitchFamily="49" charset="-122"/>
              </a:rPr>
              <a:t>接收信号矢量可表示为</a:t>
            </a:r>
            <a:r>
              <a:rPr kumimoji="0" lang="zh-CN" altLang="en-US"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rPr>
              <a:t>：</a:t>
            </a:r>
          </a:p>
        </p:txBody>
      </p:sp>
      <p:pic>
        <p:nvPicPr>
          <p:cNvPr id="6" name="图片 5"/>
          <p:cNvPicPr>
            <a:picLocks noChangeAspect="1"/>
          </p:cNvPicPr>
          <p:nvPr/>
        </p:nvPicPr>
        <p:blipFill>
          <a:blip r:embed="rId4"/>
          <a:stretch>
            <a:fillRect/>
          </a:stretch>
        </p:blipFill>
        <p:spPr>
          <a:xfrm>
            <a:off x="4134195" y="2497470"/>
            <a:ext cx="3873819" cy="441575"/>
          </a:xfrm>
          <a:prstGeom prst="rect">
            <a:avLst/>
          </a:prstGeom>
        </p:spPr>
      </p:pic>
      <p:grpSp>
        <p:nvGrpSpPr>
          <p:cNvPr id="22" name="组合 21"/>
          <p:cNvGrpSpPr/>
          <p:nvPr/>
        </p:nvGrpSpPr>
        <p:grpSpPr>
          <a:xfrm>
            <a:off x="1213658" y="3053363"/>
            <a:ext cx="6916189" cy="771429"/>
            <a:chOff x="1213657" y="2816885"/>
            <a:chExt cx="6916189" cy="771429"/>
          </a:xfrm>
        </p:grpSpPr>
        <p:grpSp>
          <p:nvGrpSpPr>
            <p:cNvPr id="19" name="组合 18"/>
            <p:cNvGrpSpPr/>
            <p:nvPr/>
          </p:nvGrpSpPr>
          <p:grpSpPr>
            <a:xfrm>
              <a:off x="1213657" y="2993550"/>
              <a:ext cx="6916189" cy="378294"/>
              <a:chOff x="1213657" y="2993550"/>
              <a:chExt cx="6916189" cy="378294"/>
            </a:xfrm>
          </p:grpSpPr>
          <p:sp>
            <p:nvSpPr>
              <p:cNvPr id="20" name="文本框 19"/>
              <p:cNvSpPr txBox="1"/>
              <p:nvPr/>
            </p:nvSpPr>
            <p:spPr>
              <a:xfrm>
                <a:off x="1213657" y="2993550"/>
                <a:ext cx="6916189" cy="369332"/>
              </a:xfrm>
              <a:prstGeom prst="rect">
                <a:avLst/>
              </a:prstGeom>
              <a:noFill/>
            </p:spPr>
            <p:txBody>
              <a:bodyPr wrap="square" rtlCol="0">
                <a:spAutoFit/>
              </a:bodyPr>
              <a:lstStyle/>
              <a:p>
                <a:pPr marL="342900" indent="-342900" algn="just">
                  <a:buFont typeface="Arial" panose="020B0604020202020204" pitchFamily="34" charset="0"/>
                  <a:buChar char="•"/>
                </a:pPr>
                <a:r>
                  <a:rPr lang="zh-CN" altLang="en-US" b="1" noProof="0" dirty="0">
                    <a:solidFill>
                      <a:prstClr val="black"/>
                    </a:solidFill>
                    <a:latin typeface="黑体" panose="02010609060101010101" pitchFamily="49" charset="-122"/>
                    <a:ea typeface="黑体" panose="02010609060101010101" pitchFamily="49" charset="-122"/>
                  </a:rPr>
                  <a:t>接收信号</a:t>
                </a:r>
                <a:r>
                  <a:rPr lang="zh-CN" altLang="en-US" b="1" dirty="0">
                    <a:solidFill>
                      <a:prstClr val="black"/>
                    </a:solidFill>
                    <a:latin typeface="黑体" panose="02010609060101010101" pitchFamily="49" charset="-122"/>
                    <a:ea typeface="黑体" panose="02010609060101010101" pitchFamily="49" charset="-122"/>
                  </a:rPr>
                  <a:t>在格点   处功率   可以表示为：</a:t>
                </a:r>
              </a:p>
            </p:txBody>
          </p:sp>
          <p:pic>
            <p:nvPicPr>
              <p:cNvPr id="15" name="图片 14"/>
              <p:cNvPicPr>
                <a:picLocks noChangeAspect="1"/>
              </p:cNvPicPr>
              <p:nvPr/>
            </p:nvPicPr>
            <p:blipFill>
              <a:blip r:embed="rId5"/>
              <a:stretch>
                <a:fillRect/>
              </a:stretch>
            </p:blipFill>
            <p:spPr>
              <a:xfrm>
                <a:off x="3340862" y="3019243"/>
                <a:ext cx="210958" cy="352601"/>
              </a:xfrm>
              <a:prstGeom prst="rect">
                <a:avLst/>
              </a:prstGeom>
            </p:spPr>
          </p:pic>
          <p:pic>
            <p:nvPicPr>
              <p:cNvPr id="16" name="图片 15"/>
              <p:cNvPicPr>
                <a:picLocks noChangeAspect="1"/>
              </p:cNvPicPr>
              <p:nvPr/>
            </p:nvPicPr>
            <p:blipFill>
              <a:blip r:embed="rId6"/>
              <a:stretch>
                <a:fillRect/>
              </a:stretch>
            </p:blipFill>
            <p:spPr>
              <a:xfrm>
                <a:off x="4333446" y="3046735"/>
                <a:ext cx="281190" cy="299936"/>
              </a:xfrm>
              <a:prstGeom prst="rect">
                <a:avLst/>
              </a:prstGeom>
            </p:spPr>
          </p:pic>
        </p:grpSp>
        <p:pic>
          <p:nvPicPr>
            <p:cNvPr id="21" name="图片 20"/>
            <p:cNvPicPr>
              <a:picLocks noChangeAspect="1"/>
            </p:cNvPicPr>
            <p:nvPr/>
          </p:nvPicPr>
          <p:blipFill>
            <a:blip r:embed="rId7"/>
            <a:stretch>
              <a:fillRect/>
            </a:stretch>
          </p:blipFill>
          <p:spPr>
            <a:xfrm>
              <a:off x="5966930" y="2816885"/>
              <a:ext cx="1942857" cy="771429"/>
            </a:xfrm>
            <a:prstGeom prst="rect">
              <a:avLst/>
            </a:prstGeom>
          </p:spPr>
        </p:pic>
      </p:grpSp>
      <p:grpSp>
        <p:nvGrpSpPr>
          <p:cNvPr id="23" name="组合 22"/>
          <p:cNvGrpSpPr/>
          <p:nvPr/>
        </p:nvGrpSpPr>
        <p:grpSpPr>
          <a:xfrm>
            <a:off x="1198247" y="3962730"/>
            <a:ext cx="5413661" cy="399812"/>
            <a:chOff x="1213658" y="4332958"/>
            <a:chExt cx="5413661" cy="399812"/>
          </a:xfrm>
        </p:grpSpPr>
        <p:sp>
          <p:nvSpPr>
            <p:cNvPr id="14" name="矩形 13"/>
            <p:cNvSpPr/>
            <p:nvPr/>
          </p:nvSpPr>
          <p:spPr>
            <a:xfrm>
              <a:off x="1213658" y="4332958"/>
              <a:ext cx="5413661" cy="369332"/>
            </a:xfrm>
            <a:prstGeom prst="rect">
              <a:avLst/>
            </a:prstGeom>
          </p:spPr>
          <p:txBody>
            <a:bodyPr wrap="none">
              <a:spAutoFit/>
            </a:bodyPr>
            <a:lstStyle/>
            <a:p>
              <a:pPr marL="342900" indent="-342900">
                <a:buFont typeface="Arial" panose="020B0604020202020204" pitchFamily="34" charset="0"/>
                <a:buChar char="•"/>
              </a:pPr>
              <a:r>
                <a:rPr lang="zh-CN" altLang="en-US" b="1" dirty="0">
                  <a:solidFill>
                    <a:prstClr val="black"/>
                  </a:solidFill>
                  <a:latin typeface="黑体" panose="02010609060101010101" pitchFamily="49" charset="-122"/>
                  <a:ea typeface="黑体" panose="02010609060101010101" pitchFamily="49" charset="-122"/>
                </a:rPr>
                <a:t>定义对应角度  处的干扰和噪声的协方差矩阵：</a:t>
              </a:r>
            </a:p>
          </p:txBody>
        </p:sp>
        <p:pic>
          <p:nvPicPr>
            <p:cNvPr id="29" name="图片 28"/>
            <p:cNvPicPr>
              <a:picLocks noChangeAspect="1"/>
            </p:cNvPicPr>
            <p:nvPr/>
          </p:nvPicPr>
          <p:blipFill>
            <a:blip r:embed="rId5"/>
            <a:stretch>
              <a:fillRect/>
            </a:stretch>
          </p:blipFill>
          <p:spPr>
            <a:xfrm>
              <a:off x="3048868" y="4374817"/>
              <a:ext cx="214160" cy="357953"/>
            </a:xfrm>
            <a:prstGeom prst="rect">
              <a:avLst/>
            </a:prstGeom>
          </p:spPr>
        </p:pic>
      </p:grpSp>
      <p:pic>
        <p:nvPicPr>
          <p:cNvPr id="24" name="图片 23"/>
          <p:cNvPicPr>
            <a:picLocks noChangeAspect="1"/>
          </p:cNvPicPr>
          <p:nvPr/>
        </p:nvPicPr>
        <p:blipFill>
          <a:blip r:embed="rId8"/>
          <a:stretch>
            <a:fillRect/>
          </a:stretch>
        </p:blipFill>
        <p:spPr>
          <a:xfrm>
            <a:off x="6379282" y="3858240"/>
            <a:ext cx="2754543" cy="607498"/>
          </a:xfrm>
          <a:prstGeom prst="rect">
            <a:avLst/>
          </a:prstGeom>
        </p:spPr>
      </p:pic>
      <p:sp>
        <p:nvSpPr>
          <p:cNvPr id="25" name="矩形 24"/>
          <p:cNvSpPr/>
          <p:nvPr/>
        </p:nvSpPr>
        <p:spPr>
          <a:xfrm>
            <a:off x="1198247" y="4633149"/>
            <a:ext cx="7804437" cy="400110"/>
          </a:xfrm>
          <a:prstGeom prst="rect">
            <a:avLst/>
          </a:prstGeom>
        </p:spPr>
        <p:txBody>
          <a:bodyPr wrap="square">
            <a:spAutoFit/>
          </a:bodyPr>
          <a:lstStyle/>
          <a:p>
            <a:pPr marL="342900" indent="-342900">
              <a:buFont typeface="Arial" panose="020B0604020202020204" pitchFamily="34" charset="0"/>
              <a:buChar char="•"/>
            </a:pPr>
            <a:r>
              <a:rPr lang="en-US" altLang="zh-CN" b="1"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IAA </a:t>
            </a:r>
            <a:r>
              <a:rPr lang="zh-CN" altLang="en-US" b="1"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对每一个角度格点迭代最小化如下加权最小二乘损失函数</a:t>
            </a:r>
            <a:r>
              <a:rPr lang="zh-CN" altLang="en-US" sz="2000" b="1" dirty="0">
                <a:solidFill>
                  <a:prstClr val="black"/>
                </a:solidFill>
                <a:latin typeface="黑体" panose="02010609060101010101" pitchFamily="49" charset="-122"/>
                <a:ea typeface="黑体" panose="02010609060101010101" pitchFamily="49" charset="-122"/>
              </a:rPr>
              <a:t>：</a:t>
            </a:r>
          </a:p>
        </p:txBody>
      </p:sp>
      <p:pic>
        <p:nvPicPr>
          <p:cNvPr id="31" name="图片 30"/>
          <p:cNvPicPr>
            <a:picLocks noChangeAspect="1"/>
          </p:cNvPicPr>
          <p:nvPr/>
        </p:nvPicPr>
        <p:blipFill>
          <a:blip r:embed="rId9"/>
          <a:stretch>
            <a:fillRect/>
          </a:stretch>
        </p:blipFill>
        <p:spPr>
          <a:xfrm>
            <a:off x="6968840" y="5597955"/>
            <a:ext cx="2895238" cy="666667"/>
          </a:xfrm>
          <a:prstGeom prst="rect">
            <a:avLst/>
          </a:prstGeom>
        </p:spPr>
      </p:pic>
      <p:sp>
        <p:nvSpPr>
          <p:cNvPr id="32" name="矩形 31"/>
          <p:cNvSpPr/>
          <p:nvPr/>
        </p:nvSpPr>
        <p:spPr>
          <a:xfrm>
            <a:off x="6379282" y="5697402"/>
            <a:ext cx="3625042" cy="369332"/>
          </a:xfrm>
          <a:prstGeom prst="rect">
            <a:avLst/>
          </a:prstGeom>
        </p:spPr>
        <p:txBody>
          <a:bodyPr wrap="square">
            <a:spAutoFit/>
          </a:bodyPr>
          <a:lstStyle/>
          <a:p>
            <a:r>
              <a:rPr lang="zh-CN" altLang="en-US" b="1" dirty="0">
                <a:solidFill>
                  <a:prstClr val="black"/>
                </a:solidFill>
                <a:latin typeface="黑体" panose="02010609060101010101" pitchFamily="49" charset="-122"/>
                <a:ea typeface="黑体" panose="02010609060101010101" pitchFamily="49" charset="-122"/>
              </a:rPr>
              <a:t>其中：</a:t>
            </a:r>
          </a:p>
        </p:txBody>
      </p:sp>
      <p:grpSp>
        <p:nvGrpSpPr>
          <p:cNvPr id="37" name="组合 36"/>
          <p:cNvGrpSpPr/>
          <p:nvPr/>
        </p:nvGrpSpPr>
        <p:grpSpPr>
          <a:xfrm>
            <a:off x="2378646" y="5428417"/>
            <a:ext cx="3499752" cy="926514"/>
            <a:chOff x="6311700" y="5242714"/>
            <a:chExt cx="3499752" cy="926514"/>
          </a:xfrm>
        </p:grpSpPr>
        <p:grpSp>
          <p:nvGrpSpPr>
            <p:cNvPr id="35" name="组合 34"/>
            <p:cNvGrpSpPr/>
            <p:nvPr/>
          </p:nvGrpSpPr>
          <p:grpSpPr>
            <a:xfrm>
              <a:off x="6375904" y="5369228"/>
              <a:ext cx="3435548" cy="800000"/>
              <a:chOff x="6375904" y="5369228"/>
              <a:chExt cx="3435548" cy="800000"/>
            </a:xfrm>
          </p:grpSpPr>
          <p:pic>
            <p:nvPicPr>
              <p:cNvPr id="30" name="图片 29"/>
              <p:cNvPicPr>
                <a:picLocks noChangeAspect="1"/>
              </p:cNvPicPr>
              <p:nvPr/>
            </p:nvPicPr>
            <p:blipFill>
              <a:blip r:embed="rId10"/>
              <a:stretch>
                <a:fillRect/>
              </a:stretch>
            </p:blipFill>
            <p:spPr>
              <a:xfrm>
                <a:off x="6697166" y="5369228"/>
                <a:ext cx="3114286" cy="800000"/>
              </a:xfrm>
              <a:prstGeom prst="rect">
                <a:avLst/>
              </a:prstGeom>
            </p:spPr>
          </p:pic>
          <p:pic>
            <p:nvPicPr>
              <p:cNvPr id="34" name="图片 33"/>
              <p:cNvPicPr>
                <a:picLocks noChangeAspect="1"/>
              </p:cNvPicPr>
              <p:nvPr/>
            </p:nvPicPr>
            <p:blipFill>
              <a:blip r:embed="rId11"/>
              <a:stretch>
                <a:fillRect/>
              </a:stretch>
            </p:blipFill>
            <p:spPr>
              <a:xfrm>
                <a:off x="6375904" y="5476549"/>
                <a:ext cx="485714" cy="552381"/>
              </a:xfrm>
              <a:prstGeom prst="rect">
                <a:avLst/>
              </a:prstGeom>
            </p:spPr>
          </p:pic>
        </p:grpSp>
        <p:sp>
          <p:nvSpPr>
            <p:cNvPr id="36" name="矩形 35"/>
            <p:cNvSpPr/>
            <p:nvPr/>
          </p:nvSpPr>
          <p:spPr>
            <a:xfrm>
              <a:off x="6311700" y="5242714"/>
              <a:ext cx="3499752" cy="926514"/>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endParaRPr>
            </a:p>
          </p:txBody>
        </p:sp>
      </p:grpSp>
      <p:sp>
        <p:nvSpPr>
          <p:cNvPr id="5" name="矩形 4"/>
          <p:cNvSpPr/>
          <p:nvPr/>
        </p:nvSpPr>
        <p:spPr>
          <a:xfrm>
            <a:off x="5927997" y="1250079"/>
            <a:ext cx="6096000" cy="600164"/>
          </a:xfrm>
          <a:prstGeom prst="rect">
            <a:avLst/>
          </a:prstGeom>
        </p:spPr>
        <p:txBody>
          <a:bodyPr>
            <a:spAutoFit/>
          </a:bodyPr>
          <a:lstStyle/>
          <a:p>
            <a:r>
              <a:rPr lang="en-US" altLang="zh-CN" sz="1100" b="1" dirty="0">
                <a:solidFill>
                  <a:srgbClr val="222222"/>
                </a:solidFill>
                <a:latin typeface="Times New Roman" panose="02020603050405020304" pitchFamily="18" charset="0"/>
                <a:cs typeface="Times New Roman" panose="02020603050405020304" pitchFamily="18" charset="0"/>
              </a:rPr>
              <a:t>Tarik </a:t>
            </a:r>
            <a:r>
              <a:rPr lang="en-US" altLang="zh-CN" sz="1100" b="1" dirty="0" err="1">
                <a:solidFill>
                  <a:srgbClr val="222222"/>
                </a:solidFill>
                <a:latin typeface="Times New Roman" panose="02020603050405020304" pitchFamily="18" charset="0"/>
                <a:cs typeface="Times New Roman" panose="02020603050405020304" pitchFamily="18" charset="0"/>
              </a:rPr>
              <a:t>Yardibi</a:t>
            </a:r>
            <a:r>
              <a:rPr lang="en-US" altLang="zh-CN" sz="1100" b="1" dirty="0">
                <a:solidFill>
                  <a:srgbClr val="222222"/>
                </a:solidFill>
                <a:latin typeface="Times New Roman" panose="02020603050405020304" pitchFamily="18" charset="0"/>
                <a:cs typeface="Times New Roman" panose="02020603050405020304" pitchFamily="18" charset="0"/>
              </a:rPr>
              <a:t>, </a:t>
            </a:r>
            <a:r>
              <a:rPr lang="en-US" altLang="zh-CN" sz="1100" b="1" dirty="0">
                <a:solidFill>
                  <a:srgbClr val="FF0000"/>
                </a:solidFill>
                <a:latin typeface="Times New Roman" panose="02020603050405020304" pitchFamily="18" charset="0"/>
                <a:cs typeface="Times New Roman" panose="02020603050405020304" pitchFamily="18" charset="0"/>
              </a:rPr>
              <a:t>Jian Li</a:t>
            </a:r>
            <a:r>
              <a:rPr lang="en-US" altLang="zh-CN" sz="1100" b="1" dirty="0">
                <a:solidFill>
                  <a:srgbClr val="222222"/>
                </a:solidFill>
                <a:latin typeface="Times New Roman" panose="02020603050405020304" pitchFamily="18" charset="0"/>
                <a:cs typeface="Times New Roman" panose="02020603050405020304" pitchFamily="18" charset="0"/>
              </a:rPr>
              <a:t>, </a:t>
            </a:r>
            <a:r>
              <a:rPr lang="en-US" altLang="zh-CN" sz="1100" b="1" dirty="0" err="1">
                <a:solidFill>
                  <a:srgbClr val="222222"/>
                </a:solidFill>
                <a:latin typeface="Times New Roman" panose="02020603050405020304" pitchFamily="18" charset="0"/>
                <a:cs typeface="Times New Roman" panose="02020603050405020304" pitchFamily="18" charset="0"/>
              </a:rPr>
              <a:t>Petre</a:t>
            </a:r>
            <a:r>
              <a:rPr lang="en-US" altLang="zh-CN" sz="1100" b="1" dirty="0">
                <a:solidFill>
                  <a:srgbClr val="222222"/>
                </a:solidFill>
                <a:latin typeface="Times New Roman" panose="02020603050405020304" pitchFamily="18" charset="0"/>
                <a:cs typeface="Times New Roman" panose="02020603050405020304" pitchFamily="18" charset="0"/>
              </a:rPr>
              <a:t> </a:t>
            </a:r>
            <a:r>
              <a:rPr lang="en-US" altLang="zh-CN" sz="1100" b="1" dirty="0" err="1">
                <a:solidFill>
                  <a:srgbClr val="222222"/>
                </a:solidFill>
                <a:latin typeface="Times New Roman" panose="02020603050405020304" pitchFamily="18" charset="0"/>
                <a:cs typeface="Times New Roman" panose="02020603050405020304" pitchFamily="18" charset="0"/>
              </a:rPr>
              <a:t>Stoica</a:t>
            </a:r>
            <a:r>
              <a:rPr lang="en-US" altLang="zh-CN" sz="1100" b="1" dirty="0">
                <a:solidFill>
                  <a:srgbClr val="222222"/>
                </a:solidFill>
                <a:latin typeface="Times New Roman" panose="02020603050405020304" pitchFamily="18" charset="0"/>
                <a:cs typeface="Times New Roman" panose="02020603050405020304" pitchFamily="18" charset="0"/>
              </a:rPr>
              <a:t>, Ming </a:t>
            </a:r>
            <a:r>
              <a:rPr lang="en-US" altLang="zh-CN" sz="1100" b="1" dirty="0" err="1">
                <a:solidFill>
                  <a:srgbClr val="222222"/>
                </a:solidFill>
                <a:latin typeface="Times New Roman" panose="02020603050405020304" pitchFamily="18" charset="0"/>
                <a:cs typeface="Times New Roman" panose="02020603050405020304" pitchFamily="18" charset="0"/>
              </a:rPr>
              <a:t>Xue</a:t>
            </a:r>
            <a:r>
              <a:rPr lang="en-US" altLang="zh-CN" sz="1100" b="1" dirty="0">
                <a:solidFill>
                  <a:srgbClr val="222222"/>
                </a:solidFill>
                <a:latin typeface="Times New Roman" panose="02020603050405020304" pitchFamily="18" charset="0"/>
                <a:cs typeface="Times New Roman" panose="02020603050405020304" pitchFamily="18" charset="0"/>
              </a:rPr>
              <a:t>, and Arthur B. </a:t>
            </a:r>
            <a:r>
              <a:rPr lang="en-US" altLang="zh-CN" sz="1100" b="1" dirty="0" err="1">
                <a:solidFill>
                  <a:srgbClr val="222222"/>
                </a:solidFill>
                <a:latin typeface="Times New Roman" panose="02020603050405020304" pitchFamily="18" charset="0"/>
                <a:cs typeface="Times New Roman" panose="02020603050405020304" pitchFamily="18" charset="0"/>
              </a:rPr>
              <a:t>Baggeroer</a:t>
            </a:r>
            <a:r>
              <a:rPr lang="en-US" altLang="zh-CN" sz="1100" b="1" dirty="0">
                <a:solidFill>
                  <a:srgbClr val="222222"/>
                </a:solidFill>
                <a:latin typeface="Times New Roman" panose="02020603050405020304" pitchFamily="18" charset="0"/>
                <a:cs typeface="Times New Roman" panose="02020603050405020304" pitchFamily="18" charset="0"/>
              </a:rPr>
              <a:t>. “Source localization and sensing: A nonparametric iterative adaptive approach based on weighted least squares.” </a:t>
            </a:r>
            <a:r>
              <a:rPr lang="en-US" altLang="zh-CN" sz="1100" b="1" i="1" dirty="0">
                <a:solidFill>
                  <a:srgbClr val="222222"/>
                </a:solidFill>
                <a:latin typeface="Times New Roman" panose="02020603050405020304" pitchFamily="18" charset="0"/>
                <a:cs typeface="Times New Roman" panose="02020603050405020304" pitchFamily="18" charset="0"/>
              </a:rPr>
              <a:t>IEEE Trans. </a:t>
            </a:r>
            <a:r>
              <a:rPr lang="en-US" altLang="zh-CN" sz="1100" b="1" i="1" dirty="0" err="1">
                <a:solidFill>
                  <a:srgbClr val="222222"/>
                </a:solidFill>
                <a:latin typeface="Times New Roman" panose="02020603050405020304" pitchFamily="18" charset="0"/>
                <a:cs typeface="Times New Roman" panose="02020603050405020304" pitchFamily="18" charset="0"/>
              </a:rPr>
              <a:t>Aerosp</a:t>
            </a:r>
            <a:r>
              <a:rPr lang="en-US" altLang="zh-CN" sz="1100" b="1" i="1" dirty="0">
                <a:solidFill>
                  <a:srgbClr val="222222"/>
                </a:solidFill>
                <a:latin typeface="Times New Roman" panose="02020603050405020304" pitchFamily="18" charset="0"/>
                <a:cs typeface="Times New Roman" panose="02020603050405020304" pitchFamily="18" charset="0"/>
              </a:rPr>
              <a:t>. Electron. Syst.,</a:t>
            </a:r>
            <a:r>
              <a:rPr lang="en-US" altLang="zh-CN" sz="1100" b="1" dirty="0">
                <a:solidFill>
                  <a:srgbClr val="222222"/>
                </a:solidFill>
                <a:latin typeface="Times New Roman" panose="02020603050405020304" pitchFamily="18" charset="0"/>
                <a:cs typeface="Times New Roman" panose="02020603050405020304" pitchFamily="18" charset="0"/>
              </a:rPr>
              <a:t> vol. 46, no. 1, pp. 425-443, 2010.</a:t>
            </a:r>
            <a:endParaRPr lang="zh-CN" altLang="en-US" sz="11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0572863"/>
      </p:ext>
    </p:extLst>
  </p:cSld>
  <p:clrMapOvr>
    <a:masterClrMapping/>
  </p:clrMapOvr>
  <mc:AlternateContent xmlns:mc="http://schemas.openxmlformats.org/markup-compatibility/2006" xmlns:p14="http://schemas.microsoft.com/office/powerpoint/2010/main">
    <mc:Choice Requires="p14">
      <p:transition spd="slow" p14:dur="2000" advTm="976"/>
    </mc:Choice>
    <mc:Fallback xmlns="">
      <p:transition spd="slow" advTm="976"/>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1262211" y="2180234"/>
            <a:ext cx="4538749" cy="369332"/>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该最小化问题的解为：</a:t>
            </a:r>
          </a:p>
        </p:txBody>
      </p:sp>
      <p:sp>
        <p:nvSpPr>
          <p:cNvPr id="7" name="矩形 6"/>
          <p:cNvSpPr/>
          <p:nvPr/>
        </p:nvSpPr>
        <p:spPr>
          <a:xfrm>
            <a:off x="1262211" y="3669054"/>
            <a:ext cx="2622834" cy="369332"/>
          </a:xfrm>
          <a:prstGeom prst="rect">
            <a:avLst/>
          </a:prstGeom>
        </p:spPr>
        <p:txBody>
          <a:bodyPr wrap="none">
            <a:spAutoFit/>
          </a:bodyPr>
          <a:lstStyle/>
          <a:p>
            <a:pPr marL="342900" indent="-342900">
              <a:buFont typeface="Arial" panose="020B0604020202020204" pitchFamily="34" charset="0"/>
              <a:buChar char="•"/>
            </a:pPr>
            <a:r>
              <a:rPr lang="zh-CN" altLang="en-US" b="1" dirty="0">
                <a:solidFill>
                  <a:prstClr val="black"/>
                </a:solidFill>
                <a:latin typeface="黑体" panose="02010609060101010101" pitchFamily="49" charset="-122"/>
                <a:ea typeface="黑体" panose="02010609060101010101" pitchFamily="49" charset="-122"/>
              </a:rPr>
              <a:t>迭代过程可表示为：</a:t>
            </a:r>
          </a:p>
        </p:txBody>
      </p:sp>
      <p:pic>
        <p:nvPicPr>
          <p:cNvPr id="8" name="图片 7"/>
          <p:cNvPicPr>
            <a:picLocks noChangeAspect="1"/>
          </p:cNvPicPr>
          <p:nvPr/>
        </p:nvPicPr>
        <p:blipFill>
          <a:blip r:embed="rId3"/>
          <a:stretch>
            <a:fillRect/>
          </a:stretch>
        </p:blipFill>
        <p:spPr>
          <a:xfrm>
            <a:off x="1644847" y="2646980"/>
            <a:ext cx="4171429" cy="1038095"/>
          </a:xfrm>
          <a:prstGeom prst="rect">
            <a:avLst/>
          </a:prstGeom>
        </p:spPr>
      </p:pic>
      <p:sp>
        <p:nvSpPr>
          <p:cNvPr id="28" name="下箭头 27"/>
          <p:cNvSpPr/>
          <p:nvPr/>
        </p:nvSpPr>
        <p:spPr>
          <a:xfrm rot="16200000">
            <a:off x="5452004" y="4195218"/>
            <a:ext cx="528542" cy="10394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 name="组合 46"/>
          <p:cNvGrpSpPr/>
          <p:nvPr/>
        </p:nvGrpSpPr>
        <p:grpSpPr>
          <a:xfrm>
            <a:off x="6549549" y="2646980"/>
            <a:ext cx="5013977" cy="2992807"/>
            <a:chOff x="5286694" y="3557621"/>
            <a:chExt cx="5013977" cy="2992807"/>
          </a:xfrm>
        </p:grpSpPr>
        <p:sp>
          <p:nvSpPr>
            <p:cNvPr id="42" name="矩形 41"/>
            <p:cNvSpPr/>
            <p:nvPr/>
          </p:nvSpPr>
          <p:spPr>
            <a:xfrm>
              <a:off x="5286694" y="3557621"/>
              <a:ext cx="4430242" cy="2992807"/>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6" name="组合 45"/>
            <p:cNvGrpSpPr/>
            <p:nvPr/>
          </p:nvGrpSpPr>
          <p:grpSpPr>
            <a:xfrm>
              <a:off x="5419056" y="3899189"/>
              <a:ext cx="4881615" cy="2610204"/>
              <a:chOff x="5419056" y="3899189"/>
              <a:chExt cx="4881615" cy="2610204"/>
            </a:xfrm>
          </p:grpSpPr>
          <p:grpSp>
            <p:nvGrpSpPr>
              <p:cNvPr id="45" name="组合 44"/>
              <p:cNvGrpSpPr/>
              <p:nvPr/>
            </p:nvGrpSpPr>
            <p:grpSpPr>
              <a:xfrm>
                <a:off x="5419056" y="3899189"/>
                <a:ext cx="4201419" cy="2507352"/>
                <a:chOff x="5419056" y="3899189"/>
                <a:chExt cx="4201419" cy="2507352"/>
              </a:xfrm>
            </p:grpSpPr>
            <p:sp>
              <p:nvSpPr>
                <p:cNvPr id="34" name="下箭头 33"/>
                <p:cNvSpPr/>
                <p:nvPr/>
              </p:nvSpPr>
              <p:spPr>
                <a:xfrm>
                  <a:off x="6251832" y="4703603"/>
                  <a:ext cx="333285" cy="57160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4"/>
                <a:stretch>
                  <a:fillRect/>
                </a:stretch>
              </p:blipFill>
              <p:spPr>
                <a:xfrm>
                  <a:off x="5419056" y="5361306"/>
                  <a:ext cx="4165518" cy="1034343"/>
                </a:xfrm>
                <a:prstGeom prst="rect">
                  <a:avLst/>
                </a:prstGeom>
              </p:spPr>
            </p:pic>
            <p:pic>
              <p:nvPicPr>
                <p:cNvPr id="17" name="图片 16"/>
                <p:cNvPicPr>
                  <a:picLocks noChangeAspect="1"/>
                </p:cNvPicPr>
                <p:nvPr/>
              </p:nvPicPr>
              <p:blipFill>
                <a:blip r:embed="rId5"/>
                <a:stretch>
                  <a:fillRect/>
                </a:stretch>
              </p:blipFill>
              <p:spPr>
                <a:xfrm>
                  <a:off x="7800652" y="3899189"/>
                  <a:ext cx="1819823" cy="804414"/>
                </a:xfrm>
                <a:prstGeom prst="rect">
                  <a:avLst/>
                </a:prstGeom>
              </p:spPr>
            </p:pic>
            <p:pic>
              <p:nvPicPr>
                <p:cNvPr id="26" name="图片 25"/>
                <p:cNvPicPr>
                  <a:picLocks noChangeAspect="1"/>
                </p:cNvPicPr>
                <p:nvPr/>
              </p:nvPicPr>
              <p:blipFill>
                <a:blip r:embed="rId6"/>
                <a:stretch>
                  <a:fillRect/>
                </a:stretch>
              </p:blipFill>
              <p:spPr>
                <a:xfrm>
                  <a:off x="5438628" y="4098472"/>
                  <a:ext cx="1194236" cy="375434"/>
                </a:xfrm>
                <a:prstGeom prst="rect">
                  <a:avLst/>
                </a:prstGeom>
              </p:spPr>
            </p:pic>
            <p:sp>
              <p:nvSpPr>
                <p:cNvPr id="35" name="下箭头 34"/>
                <p:cNvSpPr/>
                <p:nvPr/>
              </p:nvSpPr>
              <p:spPr>
                <a:xfrm rot="12991196">
                  <a:off x="7552697" y="4686010"/>
                  <a:ext cx="333285" cy="5823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下箭头 35"/>
                <p:cNvSpPr/>
                <p:nvPr/>
              </p:nvSpPr>
              <p:spPr>
                <a:xfrm rot="5400000">
                  <a:off x="6896961" y="4022839"/>
                  <a:ext cx="333285" cy="6029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8" name="图片 37"/>
                <p:cNvPicPr>
                  <a:picLocks noChangeAspect="1"/>
                </p:cNvPicPr>
                <p:nvPr/>
              </p:nvPicPr>
              <p:blipFill>
                <a:blip r:embed="rId7"/>
                <a:stretch>
                  <a:fillRect/>
                </a:stretch>
              </p:blipFill>
              <p:spPr>
                <a:xfrm>
                  <a:off x="8405970" y="6126253"/>
                  <a:ext cx="1063818" cy="280288"/>
                </a:xfrm>
                <a:prstGeom prst="rect">
                  <a:avLst/>
                </a:prstGeom>
              </p:spPr>
            </p:pic>
            <p:pic>
              <p:nvPicPr>
                <p:cNvPr id="39" name="图片 38"/>
                <p:cNvPicPr>
                  <a:picLocks noChangeAspect="1"/>
                </p:cNvPicPr>
                <p:nvPr/>
              </p:nvPicPr>
              <p:blipFill>
                <a:blip r:embed="rId7"/>
                <a:stretch>
                  <a:fillRect/>
                </a:stretch>
              </p:blipFill>
              <p:spPr>
                <a:xfrm>
                  <a:off x="8334373" y="4718964"/>
                  <a:ext cx="1063818" cy="280288"/>
                </a:xfrm>
                <a:prstGeom prst="rect">
                  <a:avLst/>
                </a:prstGeom>
              </p:spPr>
            </p:pic>
          </p:grpSp>
          <p:sp>
            <p:nvSpPr>
              <p:cNvPr id="43" name="矩形 42"/>
              <p:cNvSpPr/>
              <p:nvPr/>
            </p:nvSpPr>
            <p:spPr>
              <a:xfrm>
                <a:off x="9761082" y="3924070"/>
                <a:ext cx="539589" cy="2585323"/>
              </a:xfrm>
              <a:prstGeom prst="rect">
                <a:avLst/>
              </a:prstGeom>
            </p:spPr>
            <p:txBody>
              <a:bodyPr wrap="square">
                <a:spAutoFit/>
              </a:bodyPr>
              <a:lstStyle/>
              <a:p>
                <a:r>
                  <a:rPr lang="zh-CN" altLang="en-US" b="1" dirty="0">
                    <a:solidFill>
                      <a:prstClr val="black"/>
                    </a:solidFill>
                    <a:latin typeface="黑体" panose="02010609060101010101" pitchFamily="49" charset="-122"/>
                    <a:ea typeface="黑体" panose="02010609060101010101" pitchFamily="49" charset="-122"/>
                  </a:rPr>
                  <a:t>循环</a:t>
                </a:r>
                <a:endParaRPr lang="en-US" altLang="zh-CN" b="1" dirty="0">
                  <a:solidFill>
                    <a:prstClr val="black"/>
                  </a:solidFill>
                  <a:latin typeface="黑体" panose="02010609060101010101" pitchFamily="49" charset="-122"/>
                  <a:ea typeface="黑体" panose="02010609060101010101" pitchFamily="49" charset="-122"/>
                </a:endParaRPr>
              </a:p>
              <a:p>
                <a:r>
                  <a:rPr lang="zh-CN" altLang="en-US" b="1" dirty="0">
                    <a:solidFill>
                      <a:prstClr val="black"/>
                    </a:solidFill>
                    <a:latin typeface="黑体" panose="02010609060101010101" pitchFamily="49" charset="-122"/>
                    <a:ea typeface="黑体" panose="02010609060101010101" pitchFamily="49" charset="-122"/>
                  </a:rPr>
                  <a:t>迭代</a:t>
                </a:r>
                <a:endParaRPr lang="en-US" altLang="zh-CN" b="1" dirty="0">
                  <a:solidFill>
                    <a:prstClr val="black"/>
                  </a:solidFill>
                  <a:latin typeface="黑体" panose="02010609060101010101" pitchFamily="49" charset="-122"/>
                  <a:ea typeface="黑体" panose="02010609060101010101" pitchFamily="49" charset="-122"/>
                </a:endParaRPr>
              </a:p>
              <a:p>
                <a:r>
                  <a:rPr lang="zh-CN" altLang="en-US" b="1" dirty="0">
                    <a:solidFill>
                      <a:prstClr val="black"/>
                    </a:solidFill>
                    <a:latin typeface="黑体" panose="02010609060101010101" pitchFamily="49" charset="-122"/>
                    <a:ea typeface="黑体" panose="02010609060101010101" pitchFamily="49" charset="-122"/>
                  </a:rPr>
                  <a:t>直至</a:t>
                </a:r>
                <a:endParaRPr lang="en-US" altLang="zh-CN" b="1" dirty="0">
                  <a:solidFill>
                    <a:prstClr val="black"/>
                  </a:solidFill>
                  <a:latin typeface="黑体" panose="02010609060101010101" pitchFamily="49" charset="-122"/>
                  <a:ea typeface="黑体" panose="02010609060101010101" pitchFamily="49" charset="-122"/>
                </a:endParaRPr>
              </a:p>
              <a:p>
                <a:r>
                  <a:rPr lang="zh-CN" altLang="en-US" b="1" dirty="0">
                    <a:solidFill>
                      <a:prstClr val="black"/>
                    </a:solidFill>
                    <a:latin typeface="黑体" panose="02010609060101010101" pitchFamily="49" charset="-122"/>
                    <a:ea typeface="黑体" panose="02010609060101010101" pitchFamily="49" charset="-122"/>
                  </a:rPr>
                  <a:t>收敛</a:t>
                </a:r>
                <a:endParaRPr lang="en-US" altLang="zh-CN" b="1" dirty="0">
                  <a:solidFill>
                    <a:prstClr val="black"/>
                  </a:solidFill>
                  <a:latin typeface="黑体" panose="02010609060101010101" pitchFamily="49" charset="-122"/>
                  <a:ea typeface="黑体" panose="02010609060101010101" pitchFamily="49" charset="-122"/>
                </a:endParaRPr>
              </a:p>
              <a:p>
                <a:endParaRPr lang="zh-CN" altLang="en-US" b="1" dirty="0">
                  <a:solidFill>
                    <a:prstClr val="black"/>
                  </a:solidFill>
                  <a:latin typeface="黑体" panose="02010609060101010101" pitchFamily="49" charset="-122"/>
                  <a:ea typeface="黑体" panose="02010609060101010101" pitchFamily="49" charset="-122"/>
                </a:endParaRPr>
              </a:p>
            </p:txBody>
          </p:sp>
        </p:grpSp>
      </p:grpSp>
      <p:grpSp>
        <p:nvGrpSpPr>
          <p:cNvPr id="48" name="组合 47"/>
          <p:cNvGrpSpPr/>
          <p:nvPr/>
        </p:nvGrpSpPr>
        <p:grpSpPr>
          <a:xfrm>
            <a:off x="843863" y="4284670"/>
            <a:ext cx="4076162" cy="1151609"/>
            <a:chOff x="851159" y="3861013"/>
            <a:chExt cx="4076162" cy="1151609"/>
          </a:xfrm>
        </p:grpSpPr>
        <p:grpSp>
          <p:nvGrpSpPr>
            <p:cNvPr id="44" name="组合 43"/>
            <p:cNvGrpSpPr/>
            <p:nvPr/>
          </p:nvGrpSpPr>
          <p:grpSpPr>
            <a:xfrm>
              <a:off x="851159" y="3861013"/>
              <a:ext cx="4076162" cy="1151609"/>
              <a:chOff x="549719" y="3835779"/>
              <a:chExt cx="4076162" cy="1151609"/>
            </a:xfrm>
          </p:grpSpPr>
          <p:pic>
            <p:nvPicPr>
              <p:cNvPr id="27" name="图片 26"/>
              <p:cNvPicPr>
                <a:picLocks noChangeAspect="1"/>
              </p:cNvPicPr>
              <p:nvPr/>
            </p:nvPicPr>
            <p:blipFill>
              <a:blip r:embed="rId8"/>
              <a:stretch>
                <a:fillRect/>
              </a:stretch>
            </p:blipFill>
            <p:spPr>
              <a:xfrm>
                <a:off x="1453765" y="3940504"/>
                <a:ext cx="3083334" cy="752033"/>
              </a:xfrm>
              <a:prstGeom prst="rect">
                <a:avLst/>
              </a:prstGeom>
            </p:spPr>
          </p:pic>
          <p:sp>
            <p:nvSpPr>
              <p:cNvPr id="40" name="矩形 39"/>
              <p:cNvSpPr/>
              <p:nvPr/>
            </p:nvSpPr>
            <p:spPr>
              <a:xfrm>
                <a:off x="549719" y="4149613"/>
                <a:ext cx="805029" cy="338554"/>
              </a:xfrm>
              <a:prstGeom prst="rect">
                <a:avLst/>
              </a:prstGeom>
            </p:spPr>
            <p:txBody>
              <a:bodyPr wrap="none">
                <a:spAutoFit/>
              </a:bodyPr>
              <a:lstStyle/>
              <a:p>
                <a:r>
                  <a:rPr lang="zh-CN" altLang="en-US" sz="1600" b="1" dirty="0">
                    <a:solidFill>
                      <a:prstClr val="black"/>
                    </a:solidFill>
                    <a:latin typeface="黑体" panose="02010609060101010101" pitchFamily="49" charset="-122"/>
                    <a:ea typeface="黑体" panose="02010609060101010101" pitchFamily="49" charset="-122"/>
                  </a:rPr>
                  <a:t>初始化</a:t>
                </a:r>
              </a:p>
            </p:txBody>
          </p:sp>
          <p:sp>
            <p:nvSpPr>
              <p:cNvPr id="41" name="矩形 40"/>
              <p:cNvSpPr/>
              <p:nvPr/>
            </p:nvSpPr>
            <p:spPr>
              <a:xfrm>
                <a:off x="1453765" y="3835779"/>
                <a:ext cx="3172116" cy="1151609"/>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7" name="图片 36"/>
            <p:cNvPicPr>
              <a:picLocks noChangeAspect="1"/>
            </p:cNvPicPr>
            <p:nvPr/>
          </p:nvPicPr>
          <p:blipFill>
            <a:blip r:embed="rId7"/>
            <a:stretch>
              <a:fillRect/>
            </a:stretch>
          </p:blipFill>
          <p:spPr>
            <a:xfrm>
              <a:off x="3535415" y="4617808"/>
              <a:ext cx="1063818" cy="280288"/>
            </a:xfrm>
            <a:prstGeom prst="rect">
              <a:avLst/>
            </a:prstGeom>
          </p:spPr>
        </p:pic>
      </p:grpSp>
      <p:sp>
        <p:nvSpPr>
          <p:cNvPr id="29" name="文本框 28"/>
          <p:cNvSpPr txBox="1"/>
          <p:nvPr/>
        </p:nvSpPr>
        <p:spPr>
          <a:xfrm>
            <a:off x="843863" y="1350106"/>
            <a:ext cx="2992630" cy="400110"/>
          </a:xfrm>
          <a:prstGeom prst="rect">
            <a:avLst/>
          </a:prstGeom>
          <a:solidFill>
            <a:schemeClr val="bg2"/>
          </a:solidFill>
        </p:spPr>
        <p:txBody>
          <a:bodyPr wrap="square" rtlCol="0">
            <a:spAutoFit/>
          </a:bodyPr>
          <a:lstStyle/>
          <a:p>
            <a:pPr marL="514350" lvl="0" indent="-514350">
              <a:buFont typeface="Wingdings" panose="05000000000000000000" pitchFamily="2" charset="2"/>
              <a:buChar char="Ø"/>
              <a:defRPr/>
            </a:pPr>
            <a:r>
              <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迭代自适应算法</a:t>
            </a:r>
            <a:r>
              <a:rPr kumimoji="0"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IAA</a:t>
            </a:r>
            <a:endParaRPr kumimoji="0" lang="zh-CN" altLang="en-US" sz="2000" b="1" i="0" u="none" strike="noStrike" kern="1200" cap="none" spc="0" normalizeH="0" baseline="3000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文本框 3"/>
          <p:cNvSpPr txBox="1"/>
          <p:nvPr/>
        </p:nvSpPr>
        <p:spPr>
          <a:xfrm>
            <a:off x="7681329" y="2255979"/>
            <a:ext cx="2430780" cy="338554"/>
          </a:xfrm>
          <a:prstGeom prst="rect">
            <a:avLst/>
          </a:prstGeom>
          <a:noFill/>
          <a:ln w="12700">
            <a:solidFill>
              <a:schemeClr val="accent5"/>
            </a:solidFill>
          </a:ln>
        </p:spPr>
        <p:txBody>
          <a:bodyPr wrap="square" rtlCol="0">
            <a:spAutoFit/>
          </a:bodyPr>
          <a:lstStyle/>
          <a:p>
            <a:r>
              <a:rPr lang="zh-CN" altLang="en-US" sz="1600" b="1" dirty="0">
                <a:latin typeface="黑体" panose="02010609060101010101" pitchFamily="49" charset="-122"/>
                <a:ea typeface="黑体" panose="02010609060101010101" pitchFamily="49" charset="-122"/>
              </a:rPr>
              <a:t>通常迭代</a:t>
            </a:r>
            <a:r>
              <a:rPr lang="en-US" altLang="zh-CN" sz="1600" b="1" dirty="0">
                <a:latin typeface="黑体" panose="02010609060101010101" pitchFamily="49" charset="-122"/>
                <a:ea typeface="黑体" panose="02010609060101010101" pitchFamily="49" charset="-122"/>
              </a:rPr>
              <a:t>10</a:t>
            </a:r>
            <a:r>
              <a:rPr lang="zh-CN" altLang="en-US" sz="1600" b="1" dirty="0">
                <a:latin typeface="黑体" panose="02010609060101010101" pitchFamily="49" charset="-122"/>
                <a:ea typeface="黑体" panose="02010609060101010101" pitchFamily="49" charset="-122"/>
              </a:rPr>
              <a:t>步即可收敛</a:t>
            </a:r>
          </a:p>
        </p:txBody>
      </p:sp>
      <p:sp>
        <p:nvSpPr>
          <p:cNvPr id="30" name="矩形 29"/>
          <p:cNvSpPr/>
          <p:nvPr/>
        </p:nvSpPr>
        <p:spPr>
          <a:xfrm>
            <a:off x="5927997" y="1250079"/>
            <a:ext cx="6096000" cy="600164"/>
          </a:xfrm>
          <a:prstGeom prst="rect">
            <a:avLst/>
          </a:prstGeom>
        </p:spPr>
        <p:txBody>
          <a:bodyPr>
            <a:spAutoFit/>
          </a:bodyPr>
          <a:lstStyle/>
          <a:p>
            <a:r>
              <a:rPr lang="en-US" altLang="zh-CN" sz="1100" b="1" dirty="0">
                <a:solidFill>
                  <a:srgbClr val="222222"/>
                </a:solidFill>
                <a:latin typeface="Times New Roman" panose="02020603050405020304" pitchFamily="18" charset="0"/>
                <a:cs typeface="Times New Roman" panose="02020603050405020304" pitchFamily="18" charset="0"/>
              </a:rPr>
              <a:t>Tarik </a:t>
            </a:r>
            <a:r>
              <a:rPr lang="en-US" altLang="zh-CN" sz="1100" b="1" dirty="0" err="1">
                <a:solidFill>
                  <a:srgbClr val="222222"/>
                </a:solidFill>
                <a:latin typeface="Times New Roman" panose="02020603050405020304" pitchFamily="18" charset="0"/>
                <a:cs typeface="Times New Roman" panose="02020603050405020304" pitchFamily="18" charset="0"/>
              </a:rPr>
              <a:t>Yardibi</a:t>
            </a:r>
            <a:r>
              <a:rPr lang="en-US" altLang="zh-CN" sz="1100" b="1" dirty="0">
                <a:solidFill>
                  <a:srgbClr val="222222"/>
                </a:solidFill>
                <a:latin typeface="Times New Roman" panose="02020603050405020304" pitchFamily="18" charset="0"/>
                <a:cs typeface="Times New Roman" panose="02020603050405020304" pitchFamily="18" charset="0"/>
              </a:rPr>
              <a:t>, </a:t>
            </a:r>
            <a:r>
              <a:rPr lang="en-US" altLang="zh-CN" sz="1100" b="1" dirty="0">
                <a:solidFill>
                  <a:srgbClr val="FF0000"/>
                </a:solidFill>
                <a:latin typeface="Times New Roman" panose="02020603050405020304" pitchFamily="18" charset="0"/>
                <a:cs typeface="Times New Roman" panose="02020603050405020304" pitchFamily="18" charset="0"/>
              </a:rPr>
              <a:t>Jian Li</a:t>
            </a:r>
            <a:r>
              <a:rPr lang="en-US" altLang="zh-CN" sz="1100" b="1" dirty="0">
                <a:solidFill>
                  <a:srgbClr val="222222"/>
                </a:solidFill>
                <a:latin typeface="Times New Roman" panose="02020603050405020304" pitchFamily="18" charset="0"/>
                <a:cs typeface="Times New Roman" panose="02020603050405020304" pitchFamily="18" charset="0"/>
              </a:rPr>
              <a:t>, </a:t>
            </a:r>
            <a:r>
              <a:rPr lang="en-US" altLang="zh-CN" sz="1100" b="1" dirty="0" err="1">
                <a:solidFill>
                  <a:srgbClr val="222222"/>
                </a:solidFill>
                <a:latin typeface="Times New Roman" panose="02020603050405020304" pitchFamily="18" charset="0"/>
                <a:cs typeface="Times New Roman" panose="02020603050405020304" pitchFamily="18" charset="0"/>
              </a:rPr>
              <a:t>Petre</a:t>
            </a:r>
            <a:r>
              <a:rPr lang="en-US" altLang="zh-CN" sz="1100" b="1" dirty="0">
                <a:solidFill>
                  <a:srgbClr val="222222"/>
                </a:solidFill>
                <a:latin typeface="Times New Roman" panose="02020603050405020304" pitchFamily="18" charset="0"/>
                <a:cs typeface="Times New Roman" panose="02020603050405020304" pitchFamily="18" charset="0"/>
              </a:rPr>
              <a:t> </a:t>
            </a:r>
            <a:r>
              <a:rPr lang="en-US" altLang="zh-CN" sz="1100" b="1" dirty="0" err="1">
                <a:solidFill>
                  <a:srgbClr val="222222"/>
                </a:solidFill>
                <a:latin typeface="Times New Roman" panose="02020603050405020304" pitchFamily="18" charset="0"/>
                <a:cs typeface="Times New Roman" panose="02020603050405020304" pitchFamily="18" charset="0"/>
              </a:rPr>
              <a:t>Stoica</a:t>
            </a:r>
            <a:r>
              <a:rPr lang="en-US" altLang="zh-CN" sz="1100" b="1" dirty="0">
                <a:solidFill>
                  <a:srgbClr val="222222"/>
                </a:solidFill>
                <a:latin typeface="Times New Roman" panose="02020603050405020304" pitchFamily="18" charset="0"/>
                <a:cs typeface="Times New Roman" panose="02020603050405020304" pitchFamily="18" charset="0"/>
              </a:rPr>
              <a:t>, Ming </a:t>
            </a:r>
            <a:r>
              <a:rPr lang="en-US" altLang="zh-CN" sz="1100" b="1" dirty="0" err="1">
                <a:solidFill>
                  <a:srgbClr val="222222"/>
                </a:solidFill>
                <a:latin typeface="Times New Roman" panose="02020603050405020304" pitchFamily="18" charset="0"/>
                <a:cs typeface="Times New Roman" panose="02020603050405020304" pitchFamily="18" charset="0"/>
              </a:rPr>
              <a:t>Xue</a:t>
            </a:r>
            <a:r>
              <a:rPr lang="en-US" altLang="zh-CN" sz="1100" b="1" dirty="0">
                <a:solidFill>
                  <a:srgbClr val="222222"/>
                </a:solidFill>
                <a:latin typeface="Times New Roman" panose="02020603050405020304" pitchFamily="18" charset="0"/>
                <a:cs typeface="Times New Roman" panose="02020603050405020304" pitchFamily="18" charset="0"/>
              </a:rPr>
              <a:t>, and Arthur B. </a:t>
            </a:r>
            <a:r>
              <a:rPr lang="en-US" altLang="zh-CN" sz="1100" b="1" dirty="0" err="1">
                <a:solidFill>
                  <a:srgbClr val="222222"/>
                </a:solidFill>
                <a:latin typeface="Times New Roman" panose="02020603050405020304" pitchFamily="18" charset="0"/>
                <a:cs typeface="Times New Roman" panose="02020603050405020304" pitchFamily="18" charset="0"/>
              </a:rPr>
              <a:t>Baggeroer</a:t>
            </a:r>
            <a:r>
              <a:rPr lang="en-US" altLang="zh-CN" sz="1100" b="1" dirty="0">
                <a:solidFill>
                  <a:srgbClr val="222222"/>
                </a:solidFill>
                <a:latin typeface="Times New Roman" panose="02020603050405020304" pitchFamily="18" charset="0"/>
                <a:cs typeface="Times New Roman" panose="02020603050405020304" pitchFamily="18" charset="0"/>
              </a:rPr>
              <a:t>. "Source localization and sensing: A nonparametric iterative adaptive approach based on weighted least </a:t>
            </a:r>
            <a:r>
              <a:rPr lang="en-US" altLang="zh-CN" sz="1100" b="1" dirty="0" err="1">
                <a:solidFill>
                  <a:srgbClr val="222222"/>
                </a:solidFill>
                <a:latin typeface="Times New Roman" panose="02020603050405020304" pitchFamily="18" charset="0"/>
                <a:cs typeface="Times New Roman" panose="02020603050405020304" pitchFamily="18" charset="0"/>
              </a:rPr>
              <a:t>squares."</a:t>
            </a:r>
            <a:r>
              <a:rPr lang="en-US" altLang="zh-CN" sz="1100" b="1" i="1" dirty="0" err="1">
                <a:solidFill>
                  <a:srgbClr val="222222"/>
                </a:solidFill>
                <a:latin typeface="Times New Roman" panose="02020603050405020304" pitchFamily="18" charset="0"/>
                <a:cs typeface="Times New Roman" panose="02020603050405020304" pitchFamily="18" charset="0"/>
              </a:rPr>
              <a:t>IEEE</a:t>
            </a:r>
            <a:r>
              <a:rPr lang="en-US" altLang="zh-CN" sz="1100" b="1" i="1" dirty="0">
                <a:solidFill>
                  <a:srgbClr val="222222"/>
                </a:solidFill>
                <a:latin typeface="Times New Roman" panose="02020603050405020304" pitchFamily="18" charset="0"/>
                <a:cs typeface="Times New Roman" panose="02020603050405020304" pitchFamily="18" charset="0"/>
              </a:rPr>
              <a:t> Trans. </a:t>
            </a:r>
            <a:r>
              <a:rPr lang="en-US" altLang="zh-CN" sz="1100" b="1" i="1" dirty="0" err="1">
                <a:solidFill>
                  <a:srgbClr val="222222"/>
                </a:solidFill>
                <a:latin typeface="Times New Roman" panose="02020603050405020304" pitchFamily="18" charset="0"/>
                <a:cs typeface="Times New Roman" panose="02020603050405020304" pitchFamily="18" charset="0"/>
              </a:rPr>
              <a:t>Aerosp</a:t>
            </a:r>
            <a:r>
              <a:rPr lang="en-US" altLang="zh-CN" sz="1100" b="1" i="1" dirty="0">
                <a:solidFill>
                  <a:srgbClr val="222222"/>
                </a:solidFill>
                <a:latin typeface="Times New Roman" panose="02020603050405020304" pitchFamily="18" charset="0"/>
                <a:cs typeface="Times New Roman" panose="02020603050405020304" pitchFamily="18" charset="0"/>
              </a:rPr>
              <a:t>. Electron. Syst.,</a:t>
            </a:r>
            <a:r>
              <a:rPr lang="en-US" altLang="zh-CN" sz="1100" b="1" dirty="0">
                <a:solidFill>
                  <a:srgbClr val="222222"/>
                </a:solidFill>
                <a:latin typeface="Times New Roman" panose="02020603050405020304" pitchFamily="18" charset="0"/>
                <a:cs typeface="Times New Roman" panose="02020603050405020304" pitchFamily="18" charset="0"/>
              </a:rPr>
              <a:t> vol. 46, no. 1, pp. 425-443, 2010.</a:t>
            </a:r>
            <a:endParaRPr lang="zh-CN" altLang="en-US" sz="11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9316092"/>
      </p:ext>
    </p:extLst>
  </p:cSld>
  <p:clrMapOvr>
    <a:masterClrMapping/>
  </p:clrMapOvr>
  <mc:AlternateContent xmlns:mc="http://schemas.openxmlformats.org/markup-compatibility/2006" xmlns:p14="http://schemas.microsoft.com/office/powerpoint/2010/main">
    <mc:Choice Requires="p14">
      <p:transition spd="slow" p14:dur="2000" advTm="976"/>
    </mc:Choice>
    <mc:Fallback xmlns="">
      <p:transition spd="slow" advTm="976"/>
    </mc:Fallback>
  </mc:AlternateContent>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40524</TotalTime>
  <Words>3112</Words>
  <Application>Microsoft Office PowerPoint</Application>
  <PresentationFormat>宽屏</PresentationFormat>
  <Paragraphs>360</Paragraphs>
  <Slides>29</Slides>
  <Notes>5</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29</vt:i4>
      </vt:variant>
    </vt:vector>
  </HeadingPairs>
  <TitlesOfParts>
    <vt:vector size="41" baseType="lpstr">
      <vt:lpstr>等线</vt:lpstr>
      <vt:lpstr>黑体</vt:lpstr>
      <vt:lpstr>Arial</vt:lpstr>
      <vt:lpstr>Calibri</vt:lpstr>
      <vt:lpstr>Calibri Light</vt:lpstr>
      <vt:lpstr>Cambria Math</vt:lpstr>
      <vt:lpstr>Tenorite</vt:lpstr>
      <vt:lpstr>Times New Roman</vt:lpstr>
      <vt:lpstr>Wingdings</vt:lpstr>
      <vt:lpstr>Wingdings 2</vt:lpstr>
      <vt:lpstr>Office 主题​​</vt:lpstr>
      <vt:lpstr>Equation</vt:lpstr>
      <vt:lpstr>内点法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ustc721</dc:creator>
  <cp:lastModifiedBy>李 旭辰</cp:lastModifiedBy>
  <cp:revision>1423</cp:revision>
  <dcterms:created xsi:type="dcterms:W3CDTF">2020-03-16T10:52:47Z</dcterms:created>
  <dcterms:modified xsi:type="dcterms:W3CDTF">2022-04-06T13:22:37Z</dcterms:modified>
</cp:coreProperties>
</file>