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90" r:id="rId24"/>
    <p:sldId id="291" r:id="rId25"/>
    <p:sldId id="292"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93" r:id="rId40"/>
    <p:sldId id="289" r:id="rId41"/>
  </p:sldIdLst>
  <p:sldSz cx="9144000" cy="5143500"/>
  <p:notesSz cx="6858000" cy="9144000"/>
  <p:embeddedFontLst>
    <p:embeddedFont>
      <p:font typeface="Raleway" charset="0"/>
      <p:regular r:id="rId45"/>
      <p:bold r:id="rId46"/>
      <p:italic r:id="rId47"/>
      <p:boldItalic r:id="rId48"/>
    </p:embeddedFont>
    <p:embeddedFont>
      <p:font typeface="Lato" charset="0"/>
      <p:regular r:id="rId49"/>
      <p:bold r:id="rId50"/>
      <p:italic r:id="rId51"/>
      <p:boldItalic r:id="rId52"/>
    </p:embeddedFont>
    <p:embeddedFont>
      <p:font typeface="Average"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font" Target="fonts/font9.fntdata"/><Relationship Id="rId52" Type="http://schemas.openxmlformats.org/officeDocument/2006/relationships/font" Target="fonts/font8.fntdata"/><Relationship Id="rId51" Type="http://schemas.openxmlformats.org/officeDocument/2006/relationships/font" Target="fonts/font7.fntdata"/><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b9a0b074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4d65a5eb79_0_1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d65a5eb79_0_1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4d65a5eb79_0_1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d65a5eb79_0_1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4d65a5eb79_0_2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65a5eb79_0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4d65a5eb79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d65a5eb79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4d65a5eb79_0_2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d65a5eb79_0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4d65a5eb79_0_2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d65a5eb79_0_2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4d65a5eb79_0_2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d65a5eb79_0_2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4d65a5eb79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d65a5eb79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4d65a5eb79_0_2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d65a5eb79_0_2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4d65a5eb79_0_2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d65a5eb79_0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4d65a5eb79_0_2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d65a5eb79_0_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4d65a5eb79_0_2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d65a5eb79_0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4d65a5eb79_0_2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d65a5eb79_0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4d65a5eb79_0_2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d65a5eb79_0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4d7c3d057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7c3d057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4d7c3d0572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d7c3d0572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4d7c3d0572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d7c3d0572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4d7c3d0572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7c3d0572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4d65a5eb79_0_3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d65a5eb79_0_3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4d7c3d057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7c3d057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4d65a5eb79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d65a5eb79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g4d7c3d0572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d7c3d0572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g4d7c3d0572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d7c3d0572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4d7c3d0572_0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d7c3d0572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4d7c3d0572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d7c3d0572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g4d7c3d0572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d7c3d0572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4d7c3d0572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d7c3d0572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g4d7c3d0572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d7c3d0572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g4d7c3d0572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d7c3d0572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e965474a9_3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e965474a9_3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4d65a5eb79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d65a5eb79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723630543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23630543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4d65a5eb79_0_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d65a5eb79_0_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4d65a5eb79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d65a5eb79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4d65a5eb79_0_1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65a5eb79_0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4d65a5eb79_0_1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65a5eb79_0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1pPr>
            <a:lvl2pPr lvl="1"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2pPr>
            <a:lvl3pPr lvl="2"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3pPr>
            <a:lvl4pPr lvl="3"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4pPr>
            <a:lvl5pPr lvl="4"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5pPr>
            <a:lvl6pPr lvl="5"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6pPr>
            <a:lvl7pPr lvl="6"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7pPr>
            <a:lvl8pPr lvl="7"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8pPr>
            <a:lvl9pPr lvl="8" algn="ctr" rtl="0">
              <a:spcBef>
                <a:spcPts val="0"/>
              </a:spcBef>
              <a:spcAft>
                <a:spcPts val="0"/>
              </a:spcAft>
              <a:buClr>
                <a:schemeClr val="dk1"/>
              </a:buClr>
              <a:buSzPts val="9600"/>
              <a:buFont typeface="Lato" panose="020F0602020204030203"/>
              <a:buNone/>
              <a:defRPr sz="9600">
                <a:solidFill>
                  <a:schemeClr val="dk1"/>
                </a:solidFill>
                <a:latin typeface="Lato" panose="020F0602020204030203"/>
                <a:ea typeface="Lato" panose="020F0602020204030203"/>
                <a:cs typeface="Lato" panose="020F0602020204030203"/>
                <a:sym typeface="Lato" panose="020F0602020204030203"/>
              </a:defRPr>
            </a:lvl9pPr>
          </a:lstStyle>
          <a:p>
            <a:r>
              <a:t>xx%</a:t>
            </a:r>
          </a:p>
        </p:txBody>
      </p:sp>
      <p:sp>
        <p:nvSpPr>
          <p:cNvPr id="64" name="Google Shape;64;p11"/>
          <p:cNvSpPr txBox="1"/>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65" name="Google Shape;65;p11"/>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7" name="Google Shape;27;p4"/>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4" name="Google Shape;34;p5"/>
          <p:cNvSpPr txBox="1"/>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5" name="Google Shape;35;p5"/>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3" name="Google Shape;43;p7"/>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3" name="Google Shape;53;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p:txBody>
      </p:sp>
      <p:sp>
        <p:nvSpPr>
          <p:cNvPr id="59" name="Google Shape;59;p10"/>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panose="020F0602020204030203"/>
              <a:buChar char="●"/>
              <a:defRPr sz="1800">
                <a:solidFill>
                  <a:schemeClr val="dk2"/>
                </a:solidFill>
                <a:latin typeface="Lato" panose="020F0602020204030203"/>
                <a:ea typeface="Lato" panose="020F0602020204030203"/>
                <a:cs typeface="Lato" panose="020F0602020204030203"/>
                <a:sym typeface="Lato" panose="020F0602020204030203"/>
              </a:defRPr>
            </a:lvl1pPr>
            <a:lvl2pPr marL="914400" lvl="1" indent="-317500" rtl="0">
              <a:lnSpc>
                <a:spcPct val="115000"/>
              </a:lnSpc>
              <a:spcBef>
                <a:spcPts val="1600"/>
              </a:spcBef>
              <a:spcAft>
                <a:spcPts val="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2pPr>
            <a:lvl3pPr marL="1371600" lvl="2" indent="-317500" rtl="0">
              <a:lnSpc>
                <a:spcPct val="115000"/>
              </a:lnSpc>
              <a:spcBef>
                <a:spcPts val="1600"/>
              </a:spcBef>
              <a:spcAft>
                <a:spcPts val="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3pPr>
            <a:lvl4pPr marL="1828800" lvl="3" indent="-317500" rtl="0">
              <a:lnSpc>
                <a:spcPct val="115000"/>
              </a:lnSpc>
              <a:spcBef>
                <a:spcPts val="1600"/>
              </a:spcBef>
              <a:spcAft>
                <a:spcPts val="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4pPr>
            <a:lvl5pPr marL="2286000" lvl="4" indent="-317500" rtl="0">
              <a:lnSpc>
                <a:spcPct val="115000"/>
              </a:lnSpc>
              <a:spcBef>
                <a:spcPts val="1600"/>
              </a:spcBef>
              <a:spcAft>
                <a:spcPts val="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5pPr>
            <a:lvl6pPr marL="2743200" lvl="5" indent="-317500" rtl="0">
              <a:lnSpc>
                <a:spcPct val="115000"/>
              </a:lnSpc>
              <a:spcBef>
                <a:spcPts val="1600"/>
              </a:spcBef>
              <a:spcAft>
                <a:spcPts val="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6pPr>
            <a:lvl7pPr marL="3200400" lvl="6" indent="-317500" rtl="0">
              <a:lnSpc>
                <a:spcPct val="115000"/>
              </a:lnSpc>
              <a:spcBef>
                <a:spcPts val="1600"/>
              </a:spcBef>
              <a:spcAft>
                <a:spcPts val="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7pPr>
            <a:lvl8pPr marL="3657600" lvl="7" indent="-317500" rtl="0">
              <a:lnSpc>
                <a:spcPct val="115000"/>
              </a:lnSpc>
              <a:spcBef>
                <a:spcPts val="1600"/>
              </a:spcBef>
              <a:spcAft>
                <a:spcPts val="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8pPr>
            <a:lvl9pPr marL="4114800" lvl="8" indent="-317500" rtl="0">
              <a:lnSpc>
                <a:spcPct val="115000"/>
              </a:lnSpc>
              <a:spcBef>
                <a:spcPts val="1600"/>
              </a:spcBef>
              <a:spcAft>
                <a:spcPts val="1600"/>
              </a:spcAft>
              <a:buClr>
                <a:schemeClr val="dk2"/>
              </a:buClr>
              <a:buSzPts val="1400"/>
              <a:buFont typeface="Lato" panose="020F0602020204030203"/>
              <a:buChar char="■"/>
              <a:defRPr>
                <a:solidFill>
                  <a:schemeClr val="dk2"/>
                </a:solidFill>
                <a:latin typeface="Lato" panose="020F0602020204030203"/>
                <a:ea typeface="Lato" panose="020F0602020204030203"/>
                <a:cs typeface="Lato" panose="020F0602020204030203"/>
                <a:sym typeface="Lato" panose="020F0602020204030203"/>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panose="020F0602020204030203"/>
                <a:ea typeface="Lato" panose="020F0602020204030203"/>
                <a:cs typeface="Lato" panose="020F0602020204030203"/>
                <a:sym typeface="Lato" panose="020F0602020204030203"/>
              </a:defRPr>
            </a:lvl1pPr>
            <a:lvl2pPr lvl="1" algn="r" rtl="0">
              <a:buNone/>
              <a:defRPr sz="1000">
                <a:solidFill>
                  <a:schemeClr val="dk2"/>
                </a:solidFill>
                <a:latin typeface="Lato" panose="020F0602020204030203"/>
                <a:ea typeface="Lato" panose="020F0602020204030203"/>
                <a:cs typeface="Lato" panose="020F0602020204030203"/>
                <a:sym typeface="Lato" panose="020F0602020204030203"/>
              </a:defRPr>
            </a:lvl2pPr>
            <a:lvl3pPr lvl="2" algn="r" rtl="0">
              <a:buNone/>
              <a:defRPr sz="1000">
                <a:solidFill>
                  <a:schemeClr val="dk2"/>
                </a:solidFill>
                <a:latin typeface="Lato" panose="020F0602020204030203"/>
                <a:ea typeface="Lato" panose="020F0602020204030203"/>
                <a:cs typeface="Lato" panose="020F0602020204030203"/>
                <a:sym typeface="Lato" panose="020F0602020204030203"/>
              </a:defRPr>
            </a:lvl3pPr>
            <a:lvl4pPr lvl="3" algn="r" rtl="0">
              <a:buNone/>
              <a:defRPr sz="1000">
                <a:solidFill>
                  <a:schemeClr val="dk2"/>
                </a:solidFill>
                <a:latin typeface="Lato" panose="020F0602020204030203"/>
                <a:ea typeface="Lato" panose="020F0602020204030203"/>
                <a:cs typeface="Lato" panose="020F0602020204030203"/>
                <a:sym typeface="Lato" panose="020F0602020204030203"/>
              </a:defRPr>
            </a:lvl4pPr>
            <a:lvl5pPr lvl="4" algn="r" rtl="0">
              <a:buNone/>
              <a:defRPr sz="1000">
                <a:solidFill>
                  <a:schemeClr val="dk2"/>
                </a:solidFill>
                <a:latin typeface="Lato" panose="020F0602020204030203"/>
                <a:ea typeface="Lato" panose="020F0602020204030203"/>
                <a:cs typeface="Lato" panose="020F0602020204030203"/>
                <a:sym typeface="Lato" panose="020F0602020204030203"/>
              </a:defRPr>
            </a:lvl5pPr>
            <a:lvl6pPr lvl="5" algn="r" rtl="0">
              <a:buNone/>
              <a:defRPr sz="1000">
                <a:solidFill>
                  <a:schemeClr val="dk2"/>
                </a:solidFill>
                <a:latin typeface="Lato" panose="020F0602020204030203"/>
                <a:ea typeface="Lato" panose="020F0602020204030203"/>
                <a:cs typeface="Lato" panose="020F0602020204030203"/>
                <a:sym typeface="Lato" panose="020F0602020204030203"/>
              </a:defRPr>
            </a:lvl6pPr>
            <a:lvl7pPr lvl="6" algn="r" rtl="0">
              <a:buNone/>
              <a:defRPr sz="1000">
                <a:solidFill>
                  <a:schemeClr val="dk2"/>
                </a:solidFill>
                <a:latin typeface="Lato" panose="020F0602020204030203"/>
                <a:ea typeface="Lato" panose="020F0602020204030203"/>
                <a:cs typeface="Lato" panose="020F0602020204030203"/>
                <a:sym typeface="Lato" panose="020F0602020204030203"/>
              </a:defRPr>
            </a:lvl7pPr>
            <a:lvl8pPr lvl="7" algn="r" rtl="0">
              <a:buNone/>
              <a:defRPr sz="1000">
                <a:solidFill>
                  <a:schemeClr val="dk2"/>
                </a:solidFill>
                <a:latin typeface="Lato" panose="020F0602020204030203"/>
                <a:ea typeface="Lato" panose="020F0602020204030203"/>
                <a:cs typeface="Lato" panose="020F0602020204030203"/>
                <a:sym typeface="Lato" panose="020F0602020204030203"/>
              </a:defRPr>
            </a:lvl8pPr>
            <a:lvl9pPr lvl="8" algn="r" rtl="0">
              <a:buNone/>
              <a:defRPr sz="1000">
                <a:solidFill>
                  <a:schemeClr val="dk2"/>
                </a:solidFill>
                <a:latin typeface="Lato" panose="020F0602020204030203"/>
                <a:ea typeface="Lato" panose="020F0602020204030203"/>
                <a:cs typeface="Lato" panose="020F0602020204030203"/>
                <a:sym typeface="Lato" panose="020F06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Art Of Developing Applications</a:t>
            </a:r>
            <a:endParaRPr lang="en-GB"/>
          </a:p>
        </p:txBody>
      </p:sp>
      <p:sp>
        <p:nvSpPr>
          <p:cNvPr id="73" name="Google Shape;73;p13"/>
          <p:cNvSpPr txBox="1"/>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a:t>"Good programmers write good code; great programmers steal"</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2"/>
          <p:cNvSpPr txBox="1"/>
          <p:nvPr>
            <p:ph type="title" idx="4294967295"/>
          </p:nvPr>
        </p:nvSpPr>
        <p:spPr>
          <a:xfrm>
            <a:off x="535775" y="263775"/>
            <a:ext cx="5460600" cy="4576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3600">
                <a:solidFill>
                  <a:schemeClr val="dk1"/>
                </a:solidFill>
              </a:rPr>
              <a:t>Libraries, Frameworks, Platforms and APIs</a:t>
            </a:r>
            <a:endParaRPr sz="3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3"/>
          <p:cNvSpPr txBox="1"/>
          <p:nvPr>
            <p:ph type="title" idx="4294967295"/>
          </p:nvPr>
        </p:nvSpPr>
        <p:spPr>
          <a:xfrm>
            <a:off x="535775" y="712150"/>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Libraries</a:t>
            </a:r>
            <a:endParaRPr sz="3600">
              <a:solidFill>
                <a:schemeClr val="dk1"/>
              </a:solidFill>
            </a:endParaRPr>
          </a:p>
        </p:txBody>
      </p:sp>
      <p:sp>
        <p:nvSpPr>
          <p:cNvPr id="147" name="Google Shape;147;p23"/>
          <p:cNvSpPr txBox="1"/>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0">
                <a:solidFill>
                  <a:srgbClr val="222222"/>
                </a:solidFill>
                <a:highlight>
                  <a:srgbClr val="FFFFFF"/>
                </a:highlight>
                <a:latin typeface="Arial"/>
                <a:ea typeface="Arial"/>
                <a:cs typeface="Arial"/>
                <a:sym typeface="Arial"/>
              </a:rPr>
              <a:t>In </a:t>
            </a:r>
            <a:r>
              <a:rPr lang="en-GB" sz="2400">
                <a:solidFill>
                  <a:srgbClr val="222222"/>
                </a:solidFill>
                <a:highlight>
                  <a:srgbClr val="FFFFFF"/>
                </a:highlight>
                <a:latin typeface="Arial"/>
                <a:ea typeface="Arial"/>
                <a:cs typeface="Arial"/>
                <a:sym typeface="Arial"/>
              </a:rPr>
              <a:t>programming</a:t>
            </a:r>
            <a:r>
              <a:rPr lang="en-GB" sz="2400" b="0">
                <a:solidFill>
                  <a:srgbClr val="222222"/>
                </a:solidFill>
                <a:highlight>
                  <a:srgbClr val="FFFFFF"/>
                </a:highlight>
                <a:latin typeface="Arial"/>
                <a:ea typeface="Arial"/>
                <a:cs typeface="Arial"/>
                <a:sym typeface="Arial"/>
              </a:rPr>
              <a:t>, a </a:t>
            </a:r>
            <a:r>
              <a:rPr lang="en-GB" sz="2400">
                <a:solidFill>
                  <a:srgbClr val="222222"/>
                </a:solidFill>
                <a:highlight>
                  <a:srgbClr val="FFFFFF"/>
                </a:highlight>
                <a:latin typeface="Arial"/>
                <a:ea typeface="Arial"/>
                <a:cs typeface="Arial"/>
                <a:sym typeface="Arial"/>
              </a:rPr>
              <a:t>library</a:t>
            </a:r>
            <a:r>
              <a:rPr lang="en-GB" sz="2400" b="0">
                <a:solidFill>
                  <a:srgbClr val="222222"/>
                </a:solidFill>
                <a:highlight>
                  <a:srgbClr val="FFFFFF"/>
                </a:highlight>
                <a:latin typeface="Arial"/>
                <a:ea typeface="Arial"/>
                <a:cs typeface="Arial"/>
                <a:sym typeface="Arial"/>
              </a:rPr>
              <a:t> is a collection of precompiled routines that anyone can use. </a:t>
            </a:r>
            <a:r>
              <a:rPr lang="en-GB" sz="2400">
                <a:solidFill>
                  <a:srgbClr val="222222"/>
                </a:solidFill>
                <a:highlight>
                  <a:srgbClr val="FFFFFF"/>
                </a:highlight>
                <a:latin typeface="Arial"/>
                <a:ea typeface="Arial"/>
                <a:cs typeface="Arial"/>
                <a:sym typeface="Arial"/>
              </a:rPr>
              <a:t>Libraries</a:t>
            </a:r>
            <a:r>
              <a:rPr lang="en-GB" sz="2400" b="0">
                <a:solidFill>
                  <a:srgbClr val="222222"/>
                </a:solidFill>
                <a:highlight>
                  <a:srgbClr val="FFFFFF"/>
                </a:highlight>
                <a:latin typeface="Arial"/>
                <a:ea typeface="Arial"/>
                <a:cs typeface="Arial"/>
                <a:sym typeface="Arial"/>
              </a:rPr>
              <a:t> are particularly useful for frequently used routines because you do not need to explicitly link all the time.</a:t>
            </a:r>
            <a:endParaRPr sz="2400" b="0">
              <a:latin typeface="Lato" panose="020F0602020204030203"/>
              <a:ea typeface="Lato" panose="020F0602020204030203"/>
              <a:cs typeface="Lato" panose="020F0602020204030203"/>
              <a:sym typeface="Lato" panose="020F06020202040302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1"/>
          <a:stretch>
            <a:fillRect/>
          </a:stretch>
        </p:blipFill>
        <p:spPr>
          <a:xfrm>
            <a:off x="373775" y="961025"/>
            <a:ext cx="4254600" cy="4019751"/>
          </a:xfrm>
          <a:prstGeom prst="rect">
            <a:avLst/>
          </a:prstGeom>
          <a:noFill/>
          <a:ln>
            <a:noFill/>
          </a:ln>
        </p:spPr>
      </p:pic>
      <p:sp>
        <p:nvSpPr>
          <p:cNvPr id="153" name="Google Shape;153;p24"/>
          <p:cNvSpPr txBox="1"/>
          <p:nvPr>
            <p:ph type="body" idx="4294967295"/>
          </p:nvPr>
        </p:nvSpPr>
        <p:spPr>
          <a:xfrm>
            <a:off x="784625" y="1377480"/>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C</a:t>
            </a:r>
            <a:endParaRPr sz="1400">
              <a:solidFill>
                <a:srgbClr val="880000"/>
              </a:solidFill>
              <a:highlight>
                <a:srgbClr val="EEEEEE"/>
              </a:highlight>
              <a:latin typeface="Courier New"/>
              <a:ea typeface="Courier New"/>
              <a:cs typeface="Courier New"/>
              <a:sym typeface="Courier New"/>
            </a:endParaRPr>
          </a:p>
          <a:p>
            <a:pPr marL="50800" marR="50800" lvl="0" indent="0" algn="l" rtl="0">
              <a:lnSpc>
                <a:spcPct val="109000"/>
              </a:lnSpc>
              <a:spcBef>
                <a:spcPts val="1600"/>
              </a:spcBef>
              <a:spcAft>
                <a:spcPts val="0"/>
              </a:spcAft>
              <a:buNone/>
            </a:pPr>
            <a:r>
              <a:rPr lang="en-GB" sz="1400">
                <a:solidFill>
                  <a:srgbClr val="880000"/>
                </a:solidFill>
                <a:highlight>
                  <a:srgbClr val="EEEEEE"/>
                </a:highlight>
                <a:latin typeface="Courier New"/>
                <a:ea typeface="Courier New"/>
                <a:cs typeface="Courier New"/>
                <a:sym typeface="Courier New"/>
              </a:rPr>
              <a:t>#include</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&lt;stdio.h&gt;</a:t>
            </a:r>
            <a:br>
              <a:rPr lang="en-GB" sz="1400">
                <a:solidFill>
                  <a:srgbClr val="313131"/>
                </a:solidFill>
                <a:highlight>
                  <a:srgbClr val="EEEEEE"/>
                </a:highlight>
                <a:latin typeface="Courier New"/>
                <a:ea typeface="Courier New"/>
                <a:cs typeface="Courier New"/>
                <a:sym typeface="Courier New"/>
              </a:rPr>
            </a:br>
            <a:r>
              <a:rPr lang="en-GB" sz="1400">
                <a:solidFill>
                  <a:srgbClr val="880000"/>
                </a:solidFill>
                <a:highlight>
                  <a:srgbClr val="EEEEEE"/>
                </a:highlight>
                <a:latin typeface="Courier New"/>
                <a:ea typeface="Courier New"/>
                <a:cs typeface="Courier New"/>
                <a:sym typeface="Courier New"/>
              </a:rPr>
              <a:t>#include</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&lt;math.h&gt;</a:t>
            </a:r>
            <a:br>
              <a:rPr lang="en-GB" sz="1400">
                <a:solidFill>
                  <a:srgbClr val="313131"/>
                </a:solidFill>
                <a:highlight>
                  <a:srgbClr val="EEEEEE"/>
                </a:highlight>
                <a:latin typeface="Courier New"/>
                <a:ea typeface="Courier New"/>
                <a:cs typeface="Courier New"/>
                <a:sym typeface="Courier New"/>
              </a:rPr>
            </a:b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void</a:t>
            </a:r>
            <a:r>
              <a:rPr lang="en-GB" sz="1400">
                <a:solidFill>
                  <a:srgbClr val="313131"/>
                </a:solidFill>
                <a:highlight>
                  <a:srgbClr val="EEEEEE"/>
                </a:highlight>
                <a:latin typeface="Courier New"/>
                <a:ea typeface="Courier New"/>
                <a:cs typeface="Courier New"/>
                <a:sym typeface="Courier New"/>
              </a:rPr>
              <a:t> main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printf</a:t>
            </a:r>
            <a:r>
              <a:rPr lang="en-GB" sz="1400">
                <a:solidFill>
                  <a:srgbClr val="666600"/>
                </a:solidFill>
                <a:highlight>
                  <a:srgbClr val="EEEEEE"/>
                </a:highlight>
                <a:latin typeface="Courier New"/>
                <a:ea typeface="Courier New"/>
                <a:cs typeface="Courier New"/>
                <a:sym typeface="Courier New"/>
              </a:rPr>
              <a:t>(</a:t>
            </a:r>
            <a:r>
              <a:rPr lang="en-GB" sz="1400">
                <a:solidFill>
                  <a:srgbClr val="008800"/>
                </a:solidFill>
                <a:highlight>
                  <a:srgbClr val="EEEEEE"/>
                </a:highlight>
                <a:latin typeface="Courier New"/>
                <a:ea typeface="Courier New"/>
                <a:cs typeface="Courier New"/>
                <a:sym typeface="Courier New"/>
              </a:rPr>
              <a:t>"%f"</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sqrt</a:t>
            </a:r>
            <a:r>
              <a:rPr lang="en-GB" sz="1400">
                <a:solidFill>
                  <a:srgbClr val="666600"/>
                </a:solidFill>
                <a:highlight>
                  <a:srgbClr val="EEEEEE"/>
                </a:highlight>
                <a:latin typeface="Courier New"/>
                <a:ea typeface="Courier New"/>
                <a:cs typeface="Courier New"/>
                <a:sym typeface="Courier New"/>
              </a:rPr>
              <a:t>(</a:t>
            </a:r>
            <a:r>
              <a:rPr lang="en-GB" sz="1400">
                <a:solidFill>
                  <a:srgbClr val="006666"/>
                </a:solidFill>
                <a:highlight>
                  <a:srgbClr val="EEEEEE"/>
                </a:highlight>
                <a:latin typeface="Courier New"/>
                <a:ea typeface="Courier New"/>
                <a:cs typeface="Courier New"/>
                <a:sym typeface="Courier New"/>
              </a:rPr>
              <a:t>64.0</a:t>
            </a:r>
            <a:r>
              <a:rPr lang="en-GB" sz="1400">
                <a:solidFill>
                  <a:srgbClr val="666600"/>
                </a:solidFill>
                <a:highlight>
                  <a:srgbClr val="EEEEEE"/>
                </a:highlight>
                <a:latin typeface="Courier New"/>
                <a:ea typeface="Courier New"/>
                <a:cs typeface="Courier New"/>
                <a:sym typeface="Courier New"/>
              </a:rPr>
              <a:t>));</a:t>
            </a:r>
            <a:endParaRPr sz="1400">
              <a:solidFill>
                <a:srgbClr val="313131"/>
              </a:solidFill>
              <a:highlight>
                <a:srgbClr val="EEEEEE"/>
              </a:highlight>
              <a:latin typeface="Courier New"/>
              <a:ea typeface="Courier New"/>
              <a:cs typeface="Courier New"/>
              <a:sym typeface="Courier New"/>
            </a:endParaRPr>
          </a:p>
          <a:p>
            <a:pPr marL="50800" marR="50800" lvl="0" indent="0" algn="l" rtl="0">
              <a:lnSpc>
                <a:spcPct val="109000"/>
              </a:lnSpc>
              <a:spcBef>
                <a:spcPts val="1100"/>
              </a:spcBef>
              <a:spcAft>
                <a:spcPts val="800"/>
              </a:spcAft>
              <a:buNone/>
            </a:pPr>
            <a:r>
              <a:rPr lang="en-GB" sz="1400">
                <a:solidFill>
                  <a:srgbClr val="666600"/>
                </a:solidFill>
                <a:highlight>
                  <a:srgbClr val="EEEEEE"/>
                </a:highlight>
                <a:latin typeface="Courier New"/>
                <a:ea typeface="Courier New"/>
                <a:cs typeface="Courier New"/>
                <a:sym typeface="Courier New"/>
              </a:rPr>
              <a:t>}</a:t>
            </a:r>
            <a:endParaRPr sz="1400">
              <a:solidFill>
                <a:srgbClr val="313131"/>
              </a:solidFill>
              <a:highlight>
                <a:srgbClr val="EEEEEE"/>
              </a:highlight>
              <a:latin typeface="Courier New"/>
              <a:ea typeface="Courier New"/>
              <a:cs typeface="Courier New"/>
              <a:sym typeface="Courier New"/>
            </a:endParaRPr>
          </a:p>
        </p:txBody>
      </p:sp>
      <p:sp>
        <p:nvSpPr>
          <p:cNvPr id="154" name="Google Shape;154;p24"/>
          <p:cNvSpPr txBox="1"/>
          <p:nvPr>
            <p:ph type="title" idx="4294967295"/>
          </p:nvPr>
        </p:nvSpPr>
        <p:spPr>
          <a:xfrm>
            <a:off x="535775" y="27072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FFFFF"/>
                </a:solidFill>
              </a:rPr>
              <a:t>Libraries</a:t>
            </a:r>
            <a:endParaRPr sz="3600">
              <a:solidFill>
                <a:srgbClr val="FFFFFF"/>
              </a:solidFill>
            </a:endParaRPr>
          </a:p>
        </p:txBody>
      </p:sp>
      <p:pic>
        <p:nvPicPr>
          <p:cNvPr id="155" name="Google Shape;155;p24"/>
          <p:cNvPicPr preferRelativeResize="0"/>
          <p:nvPr/>
        </p:nvPicPr>
        <p:blipFill>
          <a:blip r:embed="rId1"/>
          <a:stretch>
            <a:fillRect/>
          </a:stretch>
        </p:blipFill>
        <p:spPr>
          <a:xfrm>
            <a:off x="4500300" y="955350"/>
            <a:ext cx="4254600" cy="4019751"/>
          </a:xfrm>
          <a:prstGeom prst="rect">
            <a:avLst/>
          </a:prstGeom>
          <a:noFill/>
          <a:ln>
            <a:noFill/>
          </a:ln>
        </p:spPr>
      </p:pic>
      <p:sp>
        <p:nvSpPr>
          <p:cNvPr id="156" name="Google Shape;156;p24"/>
          <p:cNvSpPr txBox="1"/>
          <p:nvPr>
            <p:ph type="body" idx="4294967295"/>
          </p:nvPr>
        </p:nvSpPr>
        <p:spPr>
          <a:xfrm>
            <a:off x="4911150" y="1371805"/>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Python</a:t>
            </a:r>
            <a:endParaRPr sz="1400">
              <a:solidFill>
                <a:srgbClr val="000088"/>
              </a:solidFill>
              <a:highlight>
                <a:srgbClr val="EEEEEE"/>
              </a:highlight>
              <a:latin typeface="Courier New"/>
              <a:ea typeface="Courier New"/>
              <a:cs typeface="Courier New"/>
              <a:sym typeface="Courier New"/>
            </a:endParaRPr>
          </a:p>
          <a:p>
            <a:pPr marL="0" marR="152400" lvl="0" indent="0" algn="l" rtl="0">
              <a:lnSpc>
                <a:spcPct val="145000"/>
              </a:lnSpc>
              <a:spcBef>
                <a:spcPts val="1600"/>
              </a:spcBef>
              <a:spcAft>
                <a:spcPts val="0"/>
              </a:spcAft>
              <a:buNone/>
            </a:pPr>
            <a:r>
              <a:rPr lang="en-GB" sz="1400">
                <a:solidFill>
                  <a:srgbClr val="880000"/>
                </a:solidFill>
                <a:highlight>
                  <a:srgbClr val="FAFAFA"/>
                </a:highlight>
                <a:latin typeface="Arial"/>
                <a:ea typeface="Arial"/>
                <a:cs typeface="Arial"/>
                <a:sym typeface="Arial"/>
              </a:rPr>
              <a:t>from</a:t>
            </a:r>
            <a:r>
              <a:rPr lang="en-GB" sz="1400">
                <a:solidFill>
                  <a:srgbClr val="666666"/>
                </a:solidFill>
                <a:highlight>
                  <a:srgbClr val="FAFAFA"/>
                </a:highlight>
                <a:latin typeface="Arial"/>
                <a:ea typeface="Arial"/>
                <a:cs typeface="Arial"/>
                <a:sym typeface="Arial"/>
              </a:rPr>
              <a:t> playsound </a:t>
            </a:r>
            <a:r>
              <a:rPr lang="en-GB" sz="1400">
                <a:solidFill>
                  <a:srgbClr val="880000"/>
                </a:solidFill>
                <a:highlight>
                  <a:srgbClr val="FAFAFA"/>
                </a:highlight>
                <a:latin typeface="Arial"/>
                <a:ea typeface="Arial"/>
                <a:cs typeface="Arial"/>
                <a:sym typeface="Arial"/>
              </a:rPr>
              <a:t>import</a:t>
            </a:r>
            <a:r>
              <a:rPr lang="en-GB" sz="1400">
                <a:solidFill>
                  <a:srgbClr val="666666"/>
                </a:solidFill>
                <a:highlight>
                  <a:srgbClr val="FAFAFA"/>
                </a:highlight>
                <a:latin typeface="Arial"/>
                <a:ea typeface="Arial"/>
                <a:cs typeface="Arial"/>
                <a:sym typeface="Arial"/>
              </a:rPr>
              <a:t> playsound</a:t>
            </a:r>
            <a:endParaRPr sz="1400">
              <a:solidFill>
                <a:srgbClr val="666666"/>
              </a:solidFill>
              <a:highlight>
                <a:srgbClr val="FAFAFA"/>
              </a:highlight>
              <a:latin typeface="Arial"/>
              <a:ea typeface="Arial"/>
              <a:cs typeface="Arial"/>
              <a:sym typeface="Arial"/>
            </a:endParaRPr>
          </a:p>
          <a:p>
            <a:pPr marL="0" marR="152400" lvl="0" indent="0" algn="l" rtl="0">
              <a:lnSpc>
                <a:spcPct val="145000"/>
              </a:lnSpc>
              <a:spcBef>
                <a:spcPts val="0"/>
              </a:spcBef>
              <a:spcAft>
                <a:spcPts val="0"/>
              </a:spcAft>
              <a:buNone/>
            </a:pPr>
            <a:r>
              <a:rPr lang="en-GB" sz="1400">
                <a:solidFill>
                  <a:srgbClr val="666666"/>
                </a:solidFill>
                <a:highlight>
                  <a:srgbClr val="FAFAFA"/>
                </a:highlight>
                <a:latin typeface="Arial"/>
                <a:ea typeface="Arial"/>
                <a:cs typeface="Arial"/>
                <a:sym typeface="Arial"/>
              </a:rPr>
              <a:t>playsound(</a:t>
            </a:r>
            <a:r>
              <a:rPr lang="en-GB" sz="1400">
                <a:solidFill>
                  <a:srgbClr val="008800"/>
                </a:solidFill>
                <a:highlight>
                  <a:srgbClr val="FAFAFA"/>
                </a:highlight>
                <a:latin typeface="Arial"/>
                <a:ea typeface="Arial"/>
                <a:cs typeface="Arial"/>
                <a:sym typeface="Arial"/>
              </a:rPr>
              <a:t>'audio.mp3'</a:t>
            </a:r>
            <a:r>
              <a:rPr lang="en-GB" sz="1400">
                <a:solidFill>
                  <a:srgbClr val="666666"/>
                </a:solidFill>
                <a:highlight>
                  <a:srgbClr val="FAFAFA"/>
                </a:highlight>
                <a:latin typeface="Arial"/>
                <a:ea typeface="Arial"/>
                <a:cs typeface="Arial"/>
                <a:sym typeface="Arial"/>
              </a:rPr>
              <a:t>)</a:t>
            </a:r>
            <a:endParaRPr sz="1400">
              <a:solidFill>
                <a:srgbClr val="000088"/>
              </a:solidFill>
              <a:highlight>
                <a:srgbClr val="EEEEE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5"/>
          <p:cNvSpPr txBox="1"/>
          <p:nvPr>
            <p:ph type="title" idx="4294967295"/>
          </p:nvPr>
        </p:nvSpPr>
        <p:spPr>
          <a:xfrm>
            <a:off x="535775" y="26574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Frameworks</a:t>
            </a:r>
            <a:endParaRPr sz="3600">
              <a:solidFill>
                <a:schemeClr val="dk1"/>
              </a:solidFill>
            </a:endParaRPr>
          </a:p>
        </p:txBody>
      </p:sp>
      <p:sp>
        <p:nvSpPr>
          <p:cNvPr id="162" name="Google Shape;162;p25"/>
          <p:cNvSpPr txBox="1"/>
          <p:nvPr>
            <p:ph type="title" idx="4294967295"/>
          </p:nvPr>
        </p:nvSpPr>
        <p:spPr>
          <a:xfrm>
            <a:off x="535775" y="906110"/>
            <a:ext cx="604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0">
                <a:solidFill>
                  <a:srgbClr val="313131"/>
                </a:solidFill>
                <a:latin typeface="Arial"/>
                <a:ea typeface="Arial"/>
                <a:cs typeface="Arial"/>
                <a:sym typeface="Arial"/>
              </a:rPr>
              <a:t>Frameworks</a:t>
            </a:r>
            <a:r>
              <a:rPr lang="en-GB" sz="2400" b="0">
                <a:latin typeface="Arial"/>
                <a:ea typeface="Arial"/>
                <a:cs typeface="Arial"/>
                <a:sym typeface="Arial"/>
              </a:rPr>
              <a:t> </a:t>
            </a:r>
            <a:r>
              <a:rPr lang="en-GB" sz="2400" b="0">
                <a:solidFill>
                  <a:srgbClr val="333333"/>
                </a:solidFill>
                <a:latin typeface="Arial"/>
                <a:ea typeface="Arial"/>
                <a:cs typeface="Arial"/>
                <a:sym typeface="Arial"/>
              </a:rPr>
              <a:t>are the foundation on which developers build programs for specific platforms. Frameworks are designed to </a:t>
            </a:r>
            <a:r>
              <a:rPr lang="en-GB" sz="2400" b="0">
                <a:solidFill>
                  <a:srgbClr val="313131"/>
                </a:solidFill>
                <a:latin typeface="Arial"/>
                <a:ea typeface="Arial"/>
                <a:cs typeface="Arial"/>
                <a:sym typeface="Arial"/>
              </a:rPr>
              <a:t>decrease the number of general issue</a:t>
            </a:r>
            <a:r>
              <a:rPr lang="en-GB" sz="2400" b="0">
                <a:solidFill>
                  <a:srgbClr val="333333"/>
                </a:solidFill>
                <a:latin typeface="Arial"/>
                <a:ea typeface="Arial"/>
                <a:cs typeface="Arial"/>
                <a:sym typeface="Arial"/>
              </a:rPr>
              <a:t>s during the development process by standardizing code that can be applied to a variety of modules or applications.</a:t>
            </a:r>
            <a:endParaRPr sz="2400" b="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66" name="Shape 166"/>
        <p:cNvGrpSpPr/>
        <p:nvPr/>
      </p:nvGrpSpPr>
      <p:grpSpPr>
        <a:xfrm>
          <a:off x="0" y="0"/>
          <a:ext cx="0" cy="0"/>
          <a:chOff x="0" y="0"/>
          <a:chExt cx="0" cy="0"/>
        </a:xfrm>
      </p:grpSpPr>
      <p:sp>
        <p:nvSpPr>
          <p:cNvPr id="167" name="Google Shape;167;p26"/>
          <p:cNvSpPr txBox="1"/>
          <p:nvPr>
            <p:ph type="title" idx="4294967295"/>
          </p:nvPr>
        </p:nvSpPr>
        <p:spPr>
          <a:xfrm>
            <a:off x="535775" y="27072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FFFFF"/>
                </a:solidFill>
              </a:rPr>
              <a:t>Frameworks</a:t>
            </a:r>
            <a:endParaRPr sz="3600">
              <a:solidFill>
                <a:srgbClr val="FFFFFF"/>
              </a:solidFill>
            </a:endParaRPr>
          </a:p>
        </p:txBody>
      </p:sp>
      <p:sp>
        <p:nvSpPr>
          <p:cNvPr id="168" name="Google Shape;168;p26"/>
          <p:cNvSpPr txBox="1"/>
          <p:nvPr/>
        </p:nvSpPr>
        <p:spPr>
          <a:xfrm>
            <a:off x="-1609000" y="2347550"/>
            <a:ext cx="73329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69" name="Google Shape;169;p26"/>
          <p:cNvPicPr preferRelativeResize="0"/>
          <p:nvPr/>
        </p:nvPicPr>
        <p:blipFill>
          <a:blip r:embed="rId1"/>
          <a:stretch>
            <a:fillRect/>
          </a:stretch>
        </p:blipFill>
        <p:spPr>
          <a:xfrm>
            <a:off x="152400" y="3355550"/>
            <a:ext cx="2857500" cy="1600200"/>
          </a:xfrm>
          <a:prstGeom prst="rect">
            <a:avLst/>
          </a:prstGeom>
          <a:noFill/>
          <a:ln>
            <a:noFill/>
          </a:ln>
        </p:spPr>
      </p:pic>
      <p:pic>
        <p:nvPicPr>
          <p:cNvPr id="170" name="Google Shape;170;p26"/>
          <p:cNvPicPr preferRelativeResize="0"/>
          <p:nvPr/>
        </p:nvPicPr>
        <p:blipFill>
          <a:blip r:embed="rId2"/>
          <a:stretch>
            <a:fillRect/>
          </a:stretch>
        </p:blipFill>
        <p:spPr>
          <a:xfrm>
            <a:off x="152400" y="1038725"/>
            <a:ext cx="2857500" cy="2164426"/>
          </a:xfrm>
          <a:prstGeom prst="rect">
            <a:avLst/>
          </a:prstGeom>
          <a:noFill/>
          <a:ln>
            <a:noFill/>
          </a:ln>
        </p:spPr>
      </p:pic>
      <p:pic>
        <p:nvPicPr>
          <p:cNvPr id="171" name="Google Shape;171;p26"/>
          <p:cNvPicPr preferRelativeResize="0"/>
          <p:nvPr/>
        </p:nvPicPr>
        <p:blipFill>
          <a:blip r:embed="rId3"/>
          <a:stretch>
            <a:fillRect/>
          </a:stretch>
        </p:blipFill>
        <p:spPr>
          <a:xfrm>
            <a:off x="3212250" y="1038725"/>
            <a:ext cx="1828800" cy="1828800"/>
          </a:xfrm>
          <a:prstGeom prst="rect">
            <a:avLst/>
          </a:prstGeom>
          <a:noFill/>
          <a:ln>
            <a:noFill/>
          </a:ln>
        </p:spPr>
      </p:pic>
      <p:pic>
        <p:nvPicPr>
          <p:cNvPr id="172" name="Google Shape;172;p26"/>
          <p:cNvPicPr preferRelativeResize="0"/>
          <p:nvPr/>
        </p:nvPicPr>
        <p:blipFill>
          <a:blip r:embed="rId4"/>
          <a:stretch>
            <a:fillRect/>
          </a:stretch>
        </p:blipFill>
        <p:spPr>
          <a:xfrm>
            <a:off x="3136050" y="3126950"/>
            <a:ext cx="2511650" cy="1828800"/>
          </a:xfrm>
          <a:prstGeom prst="rect">
            <a:avLst/>
          </a:prstGeom>
          <a:noFill/>
          <a:ln>
            <a:noFill/>
          </a:ln>
        </p:spPr>
      </p:pic>
      <p:pic>
        <p:nvPicPr>
          <p:cNvPr id="173" name="Google Shape;173;p26"/>
          <p:cNvPicPr preferRelativeResize="0"/>
          <p:nvPr/>
        </p:nvPicPr>
        <p:blipFill>
          <a:blip r:embed="rId5"/>
          <a:stretch>
            <a:fillRect/>
          </a:stretch>
        </p:blipFill>
        <p:spPr>
          <a:xfrm>
            <a:off x="5471750" y="1038725"/>
            <a:ext cx="3493216" cy="1828800"/>
          </a:xfrm>
          <a:prstGeom prst="rect">
            <a:avLst/>
          </a:prstGeom>
          <a:noFill/>
          <a:ln>
            <a:noFill/>
          </a:ln>
        </p:spPr>
      </p:pic>
      <p:pic>
        <p:nvPicPr>
          <p:cNvPr id="174" name="Google Shape;174;p26"/>
          <p:cNvPicPr preferRelativeResize="0"/>
          <p:nvPr/>
        </p:nvPicPr>
        <p:blipFill>
          <a:blip r:embed="rId6"/>
          <a:stretch>
            <a:fillRect/>
          </a:stretch>
        </p:blipFill>
        <p:spPr>
          <a:xfrm>
            <a:off x="5723900" y="3293407"/>
            <a:ext cx="3241076" cy="14958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7"/>
          <p:cNvSpPr txBox="1"/>
          <p:nvPr>
            <p:ph type="title" idx="4294967295"/>
          </p:nvPr>
        </p:nvSpPr>
        <p:spPr>
          <a:xfrm>
            <a:off x="535775" y="25304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APIs</a:t>
            </a:r>
            <a:endParaRPr sz="3600">
              <a:solidFill>
                <a:schemeClr val="dk1"/>
              </a:solidFill>
            </a:endParaRPr>
          </a:p>
        </p:txBody>
      </p:sp>
      <p:sp>
        <p:nvSpPr>
          <p:cNvPr id="180" name="Google Shape;180;p27"/>
          <p:cNvSpPr txBox="1"/>
          <p:nvPr>
            <p:ph type="title" idx="4294967295"/>
          </p:nvPr>
        </p:nvSpPr>
        <p:spPr>
          <a:xfrm>
            <a:off x="535775" y="1149950"/>
            <a:ext cx="604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0">
                <a:solidFill>
                  <a:srgbClr val="545454"/>
                </a:solidFill>
                <a:highlight>
                  <a:srgbClr val="FFFFFF"/>
                </a:highlight>
                <a:latin typeface="Arial"/>
                <a:ea typeface="Arial"/>
                <a:cs typeface="Arial"/>
                <a:sym typeface="Arial"/>
              </a:rPr>
              <a:t>An application program interface (</a:t>
            </a:r>
            <a:r>
              <a:rPr lang="en-GB" sz="2400">
                <a:solidFill>
                  <a:srgbClr val="6A6A6A"/>
                </a:solidFill>
                <a:highlight>
                  <a:srgbClr val="FFFFFF"/>
                </a:highlight>
                <a:latin typeface="Arial"/>
                <a:ea typeface="Arial"/>
                <a:cs typeface="Arial"/>
                <a:sym typeface="Arial"/>
              </a:rPr>
              <a:t>API</a:t>
            </a:r>
            <a:r>
              <a:rPr lang="en-GB" sz="2400" b="0">
                <a:solidFill>
                  <a:srgbClr val="545454"/>
                </a:solidFill>
                <a:highlight>
                  <a:srgbClr val="FFFFFF"/>
                </a:highlight>
                <a:latin typeface="Arial"/>
                <a:ea typeface="Arial"/>
                <a:cs typeface="Arial"/>
                <a:sym typeface="Arial"/>
              </a:rPr>
              <a:t>) is code that allows two software programs to communicate with each other. The </a:t>
            </a:r>
            <a:r>
              <a:rPr lang="en-GB" sz="2400">
                <a:solidFill>
                  <a:srgbClr val="6A6A6A"/>
                </a:solidFill>
                <a:highlight>
                  <a:srgbClr val="FFFFFF"/>
                </a:highlight>
                <a:latin typeface="Arial"/>
                <a:ea typeface="Arial"/>
                <a:cs typeface="Arial"/>
                <a:sym typeface="Arial"/>
              </a:rPr>
              <a:t>API</a:t>
            </a:r>
            <a:r>
              <a:rPr lang="en-GB" sz="2400" b="0">
                <a:solidFill>
                  <a:srgbClr val="545454"/>
                </a:solidFill>
                <a:highlight>
                  <a:srgbClr val="FFFFFF"/>
                </a:highlight>
                <a:latin typeface="Arial"/>
                <a:ea typeface="Arial"/>
                <a:cs typeface="Arial"/>
                <a:sym typeface="Arial"/>
              </a:rPr>
              <a:t> defines the correct way for a developer to write a program that requests services from an operating system (OS) or other application.</a:t>
            </a:r>
            <a:endParaRPr sz="2400" b="0">
              <a:solidFill>
                <a:srgbClr val="31313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28"/>
          <p:cNvSpPr txBox="1"/>
          <p:nvPr>
            <p:ph type="title" idx="4294967295"/>
          </p:nvPr>
        </p:nvSpPr>
        <p:spPr>
          <a:xfrm>
            <a:off x="535940" y="233045"/>
            <a:ext cx="6851015" cy="7677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Development Platforms</a:t>
            </a:r>
            <a:endParaRPr sz="3600">
              <a:solidFill>
                <a:schemeClr val="dk1"/>
              </a:solidFill>
            </a:endParaRPr>
          </a:p>
        </p:txBody>
      </p:sp>
      <p:sp>
        <p:nvSpPr>
          <p:cNvPr id="186" name="Google Shape;186;p28"/>
          <p:cNvSpPr txBox="1"/>
          <p:nvPr>
            <p:ph type="title" idx="4294967295"/>
          </p:nvPr>
        </p:nvSpPr>
        <p:spPr>
          <a:xfrm>
            <a:off x="535775" y="1011520"/>
            <a:ext cx="604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0">
                <a:solidFill>
                  <a:srgbClr val="313131"/>
                </a:solidFill>
                <a:highlight>
                  <a:srgbClr val="FFFFFF"/>
                </a:highlight>
                <a:latin typeface="Arial"/>
                <a:ea typeface="Arial"/>
                <a:cs typeface="Arial"/>
                <a:sym typeface="Arial"/>
              </a:rPr>
              <a:t>An application development platform is a type of software that allows a business to rapidly build, test and deploy apps. A business can either build its own mobile application development platform or buy one of the many third-party products available on the market.</a:t>
            </a:r>
            <a:endParaRPr sz="2400" b="0">
              <a:solidFill>
                <a:srgbClr val="31313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90" name="Shape 190"/>
        <p:cNvGrpSpPr/>
        <p:nvPr/>
      </p:nvGrpSpPr>
      <p:grpSpPr>
        <a:xfrm>
          <a:off x="0" y="0"/>
          <a:ext cx="0" cy="0"/>
          <a:chOff x="0" y="0"/>
          <a:chExt cx="0" cy="0"/>
        </a:xfrm>
      </p:grpSpPr>
      <p:sp>
        <p:nvSpPr>
          <p:cNvPr id="191" name="Google Shape;191;p29"/>
          <p:cNvSpPr txBox="1"/>
          <p:nvPr>
            <p:ph type="title" idx="4294967295"/>
          </p:nvPr>
        </p:nvSpPr>
        <p:spPr>
          <a:xfrm>
            <a:off x="284480" y="194310"/>
            <a:ext cx="7526655" cy="7677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sz="3600">
                <a:solidFill>
                  <a:srgbClr val="FFFFFF"/>
                </a:solidFill>
              </a:rPr>
              <a:t>Development Platforms</a:t>
            </a:r>
            <a:endParaRPr sz="3600">
              <a:solidFill>
                <a:srgbClr val="FFFFFF"/>
              </a:solidFill>
            </a:endParaRPr>
          </a:p>
          <a:p>
            <a:pPr marL="0" lvl="0" indent="0" algn="l" rtl="0">
              <a:spcBef>
                <a:spcPts val="1600"/>
              </a:spcBef>
              <a:spcAft>
                <a:spcPts val="1600"/>
              </a:spcAft>
              <a:buNone/>
            </a:pPr>
            <a:endParaRPr sz="3600">
              <a:solidFill>
                <a:srgbClr val="FFFFFF"/>
              </a:solidFill>
            </a:endParaRPr>
          </a:p>
        </p:txBody>
      </p:sp>
      <p:sp>
        <p:nvSpPr>
          <p:cNvPr id="192" name="Google Shape;192;p29"/>
          <p:cNvSpPr txBox="1"/>
          <p:nvPr/>
        </p:nvSpPr>
        <p:spPr>
          <a:xfrm>
            <a:off x="-1609000" y="2347550"/>
            <a:ext cx="73329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93" name="Google Shape;193;p29"/>
          <p:cNvPicPr preferRelativeResize="0"/>
          <p:nvPr/>
        </p:nvPicPr>
        <p:blipFill>
          <a:blip r:embed="rId1"/>
          <a:stretch>
            <a:fillRect/>
          </a:stretch>
        </p:blipFill>
        <p:spPr>
          <a:xfrm>
            <a:off x="271200" y="1418300"/>
            <a:ext cx="2340125" cy="2340124"/>
          </a:xfrm>
          <a:prstGeom prst="rect">
            <a:avLst/>
          </a:prstGeom>
          <a:noFill/>
          <a:ln>
            <a:noFill/>
          </a:ln>
        </p:spPr>
      </p:pic>
      <p:pic>
        <p:nvPicPr>
          <p:cNvPr id="194" name="Google Shape;194;p29"/>
          <p:cNvPicPr preferRelativeResize="0"/>
          <p:nvPr/>
        </p:nvPicPr>
        <p:blipFill>
          <a:blip r:embed="rId2"/>
          <a:stretch>
            <a:fillRect/>
          </a:stretch>
        </p:blipFill>
        <p:spPr>
          <a:xfrm>
            <a:off x="2781400" y="1418300"/>
            <a:ext cx="2962926" cy="1635549"/>
          </a:xfrm>
          <a:prstGeom prst="rect">
            <a:avLst/>
          </a:prstGeom>
          <a:noFill/>
          <a:ln>
            <a:noFill/>
          </a:ln>
        </p:spPr>
      </p:pic>
      <p:pic>
        <p:nvPicPr>
          <p:cNvPr id="195" name="Google Shape;195;p29"/>
          <p:cNvPicPr preferRelativeResize="0"/>
          <p:nvPr/>
        </p:nvPicPr>
        <p:blipFill>
          <a:blip r:embed="rId3"/>
          <a:stretch>
            <a:fillRect/>
          </a:stretch>
        </p:blipFill>
        <p:spPr>
          <a:xfrm>
            <a:off x="5800100" y="3156275"/>
            <a:ext cx="2901466" cy="1635550"/>
          </a:xfrm>
          <a:prstGeom prst="rect">
            <a:avLst/>
          </a:prstGeom>
          <a:noFill/>
          <a:ln>
            <a:noFill/>
          </a:ln>
        </p:spPr>
      </p:pic>
      <p:pic>
        <p:nvPicPr>
          <p:cNvPr id="196" name="Google Shape;196;p29"/>
          <p:cNvPicPr preferRelativeResize="0"/>
          <p:nvPr/>
        </p:nvPicPr>
        <p:blipFill>
          <a:blip r:embed="rId4"/>
          <a:stretch>
            <a:fillRect/>
          </a:stretch>
        </p:blipFill>
        <p:spPr>
          <a:xfrm>
            <a:off x="5907050" y="1418300"/>
            <a:ext cx="2799992" cy="1635550"/>
          </a:xfrm>
          <a:prstGeom prst="rect">
            <a:avLst/>
          </a:prstGeom>
          <a:noFill/>
          <a:ln>
            <a:noFill/>
          </a:ln>
        </p:spPr>
      </p:pic>
      <p:pic>
        <p:nvPicPr>
          <p:cNvPr id="197" name="Google Shape;197;p29"/>
          <p:cNvPicPr preferRelativeResize="0"/>
          <p:nvPr/>
        </p:nvPicPr>
        <p:blipFill>
          <a:blip r:embed="rId5"/>
          <a:stretch>
            <a:fillRect/>
          </a:stretch>
        </p:blipFill>
        <p:spPr>
          <a:xfrm>
            <a:off x="271200" y="3963300"/>
            <a:ext cx="5320702" cy="85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0"/>
          <p:cNvSpPr txBox="1"/>
          <p:nvPr>
            <p:ph type="title" idx="4294967295"/>
          </p:nvPr>
        </p:nvSpPr>
        <p:spPr>
          <a:xfrm>
            <a:off x="535775" y="712150"/>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IDE (Integrated Development Environment)</a:t>
            </a:r>
            <a:endParaRPr sz="3600">
              <a:solidFill>
                <a:schemeClr val="dk1"/>
              </a:solidFill>
            </a:endParaRPr>
          </a:p>
        </p:txBody>
      </p:sp>
      <p:sp>
        <p:nvSpPr>
          <p:cNvPr id="203" name="Google Shape;203;p30"/>
          <p:cNvSpPr txBox="1"/>
          <p:nvPr>
            <p:ph type="title" idx="4294967295"/>
          </p:nvPr>
        </p:nvSpPr>
        <p:spPr>
          <a:xfrm>
            <a:off x="543100" y="2617275"/>
            <a:ext cx="604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0">
                <a:solidFill>
                  <a:srgbClr val="6C6C6C"/>
                </a:solidFill>
                <a:highlight>
                  <a:srgbClr val="FFFFFF"/>
                </a:highlight>
                <a:latin typeface="Arial"/>
                <a:ea typeface="Arial"/>
                <a:cs typeface="Arial"/>
                <a:sym typeface="Arial"/>
              </a:rPr>
              <a:t>An integrated development environment (IDE) is a software suite that consolidates basic tools required to write and test software.</a:t>
            </a:r>
            <a:endParaRPr sz="2400" b="0">
              <a:solidFill>
                <a:srgbClr val="31313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1"/>
          <p:cNvSpPr txBox="1"/>
          <p:nvPr>
            <p:ph type="title" idx="4294967295"/>
          </p:nvPr>
        </p:nvSpPr>
        <p:spPr>
          <a:xfrm>
            <a:off x="535775" y="712150"/>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Virtual Environment</a:t>
            </a:r>
            <a:endParaRPr sz="3600">
              <a:solidFill>
                <a:schemeClr val="dk1"/>
              </a:solidFill>
            </a:endParaRPr>
          </a:p>
        </p:txBody>
      </p:sp>
      <p:sp>
        <p:nvSpPr>
          <p:cNvPr id="209" name="Google Shape;209;p31"/>
          <p:cNvSpPr txBox="1"/>
          <p:nvPr>
            <p:ph type="title" idx="4294967295"/>
          </p:nvPr>
        </p:nvSpPr>
        <p:spPr>
          <a:xfrm>
            <a:off x="535775" y="1535825"/>
            <a:ext cx="604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0">
                <a:solidFill>
                  <a:srgbClr val="545454"/>
                </a:solidFill>
                <a:highlight>
                  <a:srgbClr val="FFFFFF"/>
                </a:highlight>
                <a:latin typeface="Arial"/>
                <a:ea typeface="Arial"/>
                <a:cs typeface="Arial"/>
                <a:sym typeface="Arial"/>
              </a:rPr>
              <a:t>The main purpose of </a:t>
            </a:r>
            <a:r>
              <a:rPr lang="en-GB" sz="2400">
                <a:solidFill>
                  <a:srgbClr val="6A6A6A"/>
                </a:solidFill>
                <a:highlight>
                  <a:srgbClr val="FFFFFF"/>
                </a:highlight>
                <a:latin typeface="Arial"/>
                <a:ea typeface="Arial"/>
                <a:cs typeface="Arial"/>
                <a:sym typeface="Arial"/>
              </a:rPr>
              <a:t>virtual environments </a:t>
            </a:r>
            <a:r>
              <a:rPr lang="en-GB" sz="2400" b="0">
                <a:solidFill>
                  <a:srgbClr val="545454"/>
                </a:solidFill>
                <a:highlight>
                  <a:srgbClr val="FFFFFF"/>
                </a:highlight>
                <a:latin typeface="Arial"/>
                <a:ea typeface="Arial"/>
                <a:cs typeface="Arial"/>
                <a:sym typeface="Arial"/>
              </a:rPr>
              <a:t>are to create an isolated </a:t>
            </a:r>
            <a:r>
              <a:rPr lang="en-GB" sz="2400">
                <a:solidFill>
                  <a:srgbClr val="6A6A6A"/>
                </a:solidFill>
                <a:highlight>
                  <a:srgbClr val="FFFFFF"/>
                </a:highlight>
                <a:latin typeface="Arial"/>
                <a:ea typeface="Arial"/>
                <a:cs typeface="Arial"/>
                <a:sym typeface="Arial"/>
              </a:rPr>
              <a:t>environment</a:t>
            </a:r>
            <a:r>
              <a:rPr lang="en-GB" sz="2400" b="0">
                <a:solidFill>
                  <a:srgbClr val="545454"/>
                </a:solidFill>
                <a:highlight>
                  <a:srgbClr val="FFFFFF"/>
                </a:highlight>
                <a:latin typeface="Arial"/>
                <a:ea typeface="Arial"/>
                <a:cs typeface="Arial"/>
                <a:sym typeface="Arial"/>
              </a:rPr>
              <a:t> for projects. This means that each project can have its own dependencies, regardless of what dependencies every other project has.</a:t>
            </a:r>
            <a:endParaRPr sz="2400" b="0">
              <a:solidFill>
                <a:srgbClr val="31313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4"/>
          <p:cNvSpPr txBox="1"/>
          <p:nvPr>
            <p:ph type="title" idx="4294967295"/>
          </p:nvPr>
        </p:nvSpPr>
        <p:spPr>
          <a:xfrm>
            <a:off x="535775" y="712150"/>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What is Engineering ???</a:t>
            </a:r>
            <a:endParaRPr sz="2400"/>
          </a:p>
        </p:txBody>
      </p:sp>
      <p:sp>
        <p:nvSpPr>
          <p:cNvPr id="79" name="Google Shape;79;p14"/>
          <p:cNvSpPr txBox="1"/>
          <p:nvPr>
            <p:ph type="title" idx="4294967295"/>
          </p:nvPr>
        </p:nvSpPr>
        <p:spPr>
          <a:xfrm>
            <a:off x="627215" y="205038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200" b="0">
                <a:latin typeface="Lato" panose="020F0602020204030203"/>
                <a:ea typeface="Lato" panose="020F0602020204030203"/>
                <a:cs typeface="Lato" panose="020F0602020204030203"/>
                <a:sym typeface="Lato" panose="020F0602020204030203"/>
              </a:rPr>
              <a:t>Engineering is the application of science and math to </a:t>
            </a:r>
            <a:r>
              <a:rPr lang="en-GB" sz="2200" i="1">
                <a:solidFill>
                  <a:schemeClr val="dk1"/>
                </a:solidFill>
                <a:latin typeface="Lato" panose="020F0602020204030203"/>
                <a:ea typeface="Lato" panose="020F0602020204030203"/>
                <a:cs typeface="Lato" panose="020F0602020204030203"/>
                <a:sym typeface="Lato" panose="020F0602020204030203"/>
              </a:rPr>
              <a:t>solve problems</a:t>
            </a:r>
            <a:r>
              <a:rPr lang="en-GB" sz="2200" b="0">
                <a:latin typeface="Lato" panose="020F0602020204030203"/>
                <a:ea typeface="Lato" panose="020F0602020204030203"/>
                <a:cs typeface="Lato" panose="020F0602020204030203"/>
                <a:sym typeface="Lato" panose="020F0602020204030203"/>
              </a:rPr>
              <a:t>. Engineers figure out how things work and find </a:t>
            </a:r>
            <a:r>
              <a:rPr lang="en-GB" sz="2200" i="1">
                <a:solidFill>
                  <a:schemeClr val="dk1"/>
                </a:solidFill>
                <a:latin typeface="Lato" panose="020F0602020204030203"/>
                <a:ea typeface="Lato" panose="020F0602020204030203"/>
                <a:cs typeface="Lato" panose="020F0602020204030203"/>
                <a:sym typeface="Lato" panose="020F0602020204030203"/>
              </a:rPr>
              <a:t>practical uses for scientific discoveries</a:t>
            </a:r>
            <a:r>
              <a:rPr lang="en-GB" sz="2200" b="0">
                <a:latin typeface="Lato" panose="020F0602020204030203"/>
                <a:ea typeface="Lato" panose="020F0602020204030203"/>
                <a:cs typeface="Lato" panose="020F0602020204030203"/>
                <a:sym typeface="Lato" panose="020F0602020204030203"/>
              </a:rPr>
              <a:t>.</a:t>
            </a:r>
            <a:endParaRPr sz="2200">
              <a:latin typeface="Lato" panose="020F0602020204030203"/>
              <a:ea typeface="Lato" panose="020F0602020204030203"/>
              <a:cs typeface="Lato" panose="020F0602020204030203"/>
              <a:sym typeface="Lato" panose="020F06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32"/>
          <p:cNvSpPr txBox="1"/>
          <p:nvPr>
            <p:ph type="title" idx="4294967295"/>
          </p:nvPr>
        </p:nvSpPr>
        <p:spPr>
          <a:xfrm>
            <a:off x="78575" y="-49850"/>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Process</a:t>
            </a:r>
            <a:endParaRPr sz="3600">
              <a:solidFill>
                <a:schemeClr val="dk1"/>
              </a:solidFill>
            </a:endParaRPr>
          </a:p>
        </p:txBody>
      </p:sp>
      <p:sp>
        <p:nvSpPr>
          <p:cNvPr id="215" name="Google Shape;215;p32"/>
          <p:cNvSpPr/>
          <p:nvPr/>
        </p:nvSpPr>
        <p:spPr>
          <a:xfrm>
            <a:off x="4114803" y="413350"/>
            <a:ext cx="914400" cy="914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Idea</a:t>
            </a:r>
            <a:endParaRPr lang="en-GB"/>
          </a:p>
        </p:txBody>
      </p:sp>
      <p:sp>
        <p:nvSpPr>
          <p:cNvPr id="216" name="Google Shape;216;p32"/>
          <p:cNvSpPr/>
          <p:nvPr/>
        </p:nvSpPr>
        <p:spPr>
          <a:xfrm>
            <a:off x="1184095" y="690300"/>
            <a:ext cx="1371600" cy="1037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Frontend</a:t>
            </a:r>
            <a:endParaRPr lang="en-GB"/>
          </a:p>
        </p:txBody>
      </p:sp>
      <p:sp>
        <p:nvSpPr>
          <p:cNvPr id="217" name="Google Shape;217;p32"/>
          <p:cNvSpPr/>
          <p:nvPr/>
        </p:nvSpPr>
        <p:spPr>
          <a:xfrm>
            <a:off x="6670495" y="690300"/>
            <a:ext cx="1371600" cy="1037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Backend</a:t>
            </a:r>
            <a:endParaRPr lang="en-GB"/>
          </a:p>
        </p:txBody>
      </p:sp>
      <p:sp>
        <p:nvSpPr>
          <p:cNvPr id="218" name="Google Shape;218;p32"/>
          <p:cNvSpPr/>
          <p:nvPr/>
        </p:nvSpPr>
        <p:spPr>
          <a:xfrm>
            <a:off x="282575" y="1964055"/>
            <a:ext cx="975995" cy="925195"/>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Coding and Testing</a:t>
            </a:r>
            <a:endParaRPr lang="en-GB"/>
          </a:p>
        </p:txBody>
      </p:sp>
      <p:sp>
        <p:nvSpPr>
          <p:cNvPr id="219" name="Google Shape;219;p32"/>
          <p:cNvSpPr/>
          <p:nvPr/>
        </p:nvSpPr>
        <p:spPr>
          <a:xfrm>
            <a:off x="1368425" y="1964055"/>
            <a:ext cx="975995" cy="925195"/>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Coding and Testing</a:t>
            </a:r>
            <a:endParaRPr lang="en-GB"/>
          </a:p>
        </p:txBody>
      </p:sp>
      <p:sp>
        <p:nvSpPr>
          <p:cNvPr id="220" name="Google Shape;220;p32"/>
          <p:cNvSpPr/>
          <p:nvPr/>
        </p:nvSpPr>
        <p:spPr>
          <a:xfrm>
            <a:off x="2468245" y="1964055"/>
            <a:ext cx="975995" cy="925195"/>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Coding and Testing</a:t>
            </a:r>
            <a:endParaRPr lang="en-GB"/>
          </a:p>
        </p:txBody>
      </p:sp>
      <p:sp>
        <p:nvSpPr>
          <p:cNvPr id="221" name="Google Shape;221;p32"/>
          <p:cNvSpPr/>
          <p:nvPr/>
        </p:nvSpPr>
        <p:spPr>
          <a:xfrm>
            <a:off x="1157605" y="3180080"/>
            <a:ext cx="1470025" cy="14097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Integration and Testing</a:t>
            </a:r>
            <a:endParaRPr lang="en-GB"/>
          </a:p>
        </p:txBody>
      </p:sp>
      <p:sp>
        <p:nvSpPr>
          <p:cNvPr id="224" name="Google Shape;224;p32"/>
          <p:cNvSpPr/>
          <p:nvPr/>
        </p:nvSpPr>
        <p:spPr>
          <a:xfrm>
            <a:off x="7931785" y="1995805"/>
            <a:ext cx="984885" cy="95123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Coding and Testing</a:t>
            </a:r>
            <a:endParaRPr lang="en-GB"/>
          </a:p>
        </p:txBody>
      </p:sp>
      <p:sp>
        <p:nvSpPr>
          <p:cNvPr id="225" name="Google Shape;225;p32"/>
          <p:cNvSpPr/>
          <p:nvPr/>
        </p:nvSpPr>
        <p:spPr>
          <a:xfrm>
            <a:off x="6602095" y="3251835"/>
            <a:ext cx="1413510" cy="133223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Integration and Testing</a:t>
            </a:r>
            <a:endParaRPr lang="en-GB"/>
          </a:p>
        </p:txBody>
      </p:sp>
      <p:sp>
        <p:nvSpPr>
          <p:cNvPr id="226" name="Google Shape;226;p32"/>
          <p:cNvSpPr/>
          <p:nvPr/>
        </p:nvSpPr>
        <p:spPr>
          <a:xfrm>
            <a:off x="3883633" y="2973400"/>
            <a:ext cx="1463040" cy="100584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Integration and Testing</a:t>
            </a:r>
            <a:endParaRPr lang="en-GB"/>
          </a:p>
        </p:txBody>
      </p:sp>
      <p:sp>
        <p:nvSpPr>
          <p:cNvPr id="227" name="Google Shape;227;p32"/>
          <p:cNvSpPr/>
          <p:nvPr/>
        </p:nvSpPr>
        <p:spPr>
          <a:xfrm>
            <a:off x="4278055" y="4309700"/>
            <a:ext cx="731400" cy="731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a:t>App</a:t>
            </a:r>
            <a:endParaRPr lang="en-GB"/>
          </a:p>
        </p:txBody>
      </p:sp>
      <p:cxnSp>
        <p:nvCxnSpPr>
          <p:cNvPr id="228" name="Google Shape;228;p32"/>
          <p:cNvCxnSpPr>
            <a:stCxn id="215" idx="2"/>
            <a:endCxn id="216" idx="6"/>
          </p:cNvCxnSpPr>
          <p:nvPr/>
        </p:nvCxnSpPr>
        <p:spPr>
          <a:xfrm flipH="1">
            <a:off x="2555878" y="870550"/>
            <a:ext cx="1558925" cy="338455"/>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p32"/>
          <p:cNvCxnSpPr>
            <a:stCxn id="215" idx="6"/>
            <a:endCxn id="217" idx="2"/>
          </p:cNvCxnSpPr>
          <p:nvPr/>
        </p:nvCxnSpPr>
        <p:spPr>
          <a:xfrm>
            <a:off x="5029203" y="870550"/>
            <a:ext cx="1641475" cy="338455"/>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p32"/>
          <p:cNvCxnSpPr>
            <a:stCxn id="216" idx="5"/>
            <a:endCxn id="220" idx="1"/>
          </p:cNvCxnSpPr>
          <p:nvPr/>
        </p:nvCxnSpPr>
        <p:spPr>
          <a:xfrm>
            <a:off x="2355464" y="1575776"/>
            <a:ext cx="255905" cy="523240"/>
          </a:xfrm>
          <a:prstGeom prst="straightConnector1">
            <a:avLst/>
          </a:prstGeom>
          <a:noFill/>
          <a:ln w="9525" cap="flat" cmpd="sng">
            <a:solidFill>
              <a:schemeClr val="dk2"/>
            </a:solidFill>
            <a:prstDash val="solid"/>
            <a:round/>
            <a:headEnd type="none" w="med" len="med"/>
            <a:tailEnd type="triangle" w="med" len="med"/>
          </a:ln>
        </p:spPr>
      </p:cxnSp>
      <p:cxnSp>
        <p:nvCxnSpPr>
          <p:cNvPr id="231" name="Google Shape;231;p32"/>
          <p:cNvCxnSpPr>
            <a:stCxn id="216" idx="3"/>
            <a:endCxn id="218" idx="7"/>
          </p:cNvCxnSpPr>
          <p:nvPr/>
        </p:nvCxnSpPr>
        <p:spPr>
          <a:xfrm flipH="1">
            <a:off x="1115721" y="1575776"/>
            <a:ext cx="269240" cy="523240"/>
          </a:xfrm>
          <a:prstGeom prst="straightConnector1">
            <a:avLst/>
          </a:prstGeom>
          <a:noFill/>
          <a:ln w="9525" cap="flat" cmpd="sng">
            <a:solidFill>
              <a:schemeClr val="dk2"/>
            </a:solidFill>
            <a:prstDash val="solid"/>
            <a:round/>
            <a:headEnd type="none" w="med" len="med"/>
            <a:tailEnd type="triangle" w="med" len="med"/>
          </a:ln>
        </p:spPr>
      </p:cxnSp>
      <p:cxnSp>
        <p:nvCxnSpPr>
          <p:cNvPr id="232" name="Google Shape;232;p32"/>
          <p:cNvCxnSpPr>
            <a:stCxn id="216" idx="4"/>
            <a:endCxn id="219" idx="0"/>
          </p:cNvCxnSpPr>
          <p:nvPr/>
        </p:nvCxnSpPr>
        <p:spPr>
          <a:xfrm flipH="1">
            <a:off x="1856740" y="1727835"/>
            <a:ext cx="13335" cy="236220"/>
          </a:xfrm>
          <a:prstGeom prst="straightConnector1">
            <a:avLst/>
          </a:prstGeom>
          <a:noFill/>
          <a:ln w="9525" cap="flat" cmpd="sng">
            <a:solidFill>
              <a:schemeClr val="dk2"/>
            </a:solidFill>
            <a:prstDash val="solid"/>
            <a:round/>
            <a:headEnd type="none" w="med" len="med"/>
            <a:tailEnd type="triangle" w="med" len="med"/>
          </a:ln>
        </p:spPr>
      </p:cxnSp>
      <p:cxnSp>
        <p:nvCxnSpPr>
          <p:cNvPr id="233" name="Google Shape;233;p32"/>
          <p:cNvCxnSpPr>
            <a:stCxn id="219" idx="4"/>
            <a:endCxn id="221" idx="0"/>
          </p:cNvCxnSpPr>
          <p:nvPr/>
        </p:nvCxnSpPr>
        <p:spPr>
          <a:xfrm>
            <a:off x="1856528" y="2889145"/>
            <a:ext cx="36195" cy="290830"/>
          </a:xfrm>
          <a:prstGeom prst="straightConnector1">
            <a:avLst/>
          </a:prstGeom>
          <a:noFill/>
          <a:ln w="9525" cap="flat" cmpd="sng">
            <a:solidFill>
              <a:schemeClr val="dk2"/>
            </a:solidFill>
            <a:prstDash val="solid"/>
            <a:round/>
            <a:headEnd type="none" w="med" len="med"/>
            <a:tailEnd type="triangle" w="med" len="med"/>
          </a:ln>
        </p:spPr>
      </p:cxnSp>
      <p:cxnSp>
        <p:nvCxnSpPr>
          <p:cNvPr id="234" name="Google Shape;234;p32"/>
          <p:cNvCxnSpPr>
            <a:stCxn id="220" idx="4"/>
            <a:endCxn id="221" idx="0"/>
          </p:cNvCxnSpPr>
          <p:nvPr/>
        </p:nvCxnSpPr>
        <p:spPr>
          <a:xfrm flipH="1">
            <a:off x="1892785" y="2889145"/>
            <a:ext cx="1063625" cy="290830"/>
          </a:xfrm>
          <a:prstGeom prst="straightConnector1">
            <a:avLst/>
          </a:prstGeom>
          <a:noFill/>
          <a:ln w="9525" cap="flat" cmpd="sng">
            <a:solidFill>
              <a:schemeClr val="dk2"/>
            </a:solidFill>
            <a:prstDash val="solid"/>
            <a:round/>
            <a:headEnd type="none" w="med" len="med"/>
            <a:tailEnd type="triangle" w="med" len="med"/>
          </a:ln>
        </p:spPr>
      </p:cxnSp>
      <p:cxnSp>
        <p:nvCxnSpPr>
          <p:cNvPr id="235" name="Google Shape;235;p32"/>
          <p:cNvCxnSpPr>
            <a:stCxn id="218" idx="4"/>
            <a:endCxn id="221" idx="0"/>
          </p:cNvCxnSpPr>
          <p:nvPr/>
        </p:nvCxnSpPr>
        <p:spPr>
          <a:xfrm>
            <a:off x="771080" y="2889145"/>
            <a:ext cx="1122045" cy="290830"/>
          </a:xfrm>
          <a:prstGeom prst="straightConnector1">
            <a:avLst/>
          </a:prstGeom>
          <a:noFill/>
          <a:ln w="9525" cap="flat" cmpd="sng">
            <a:solidFill>
              <a:schemeClr val="dk2"/>
            </a:solidFill>
            <a:prstDash val="solid"/>
            <a:round/>
            <a:headEnd type="none" w="med" len="med"/>
            <a:tailEnd type="triangle" w="med" len="med"/>
          </a:ln>
        </p:spPr>
      </p:cxnSp>
      <p:cxnSp>
        <p:nvCxnSpPr>
          <p:cNvPr id="236" name="Google Shape;236;p32"/>
          <p:cNvCxnSpPr>
            <a:stCxn id="221" idx="6"/>
            <a:endCxn id="226" idx="3"/>
          </p:cNvCxnSpPr>
          <p:nvPr/>
        </p:nvCxnSpPr>
        <p:spPr>
          <a:xfrm flipV="1">
            <a:off x="2627630" y="3832225"/>
            <a:ext cx="1470025" cy="52705"/>
          </a:xfrm>
          <a:prstGeom prst="straightConnector1">
            <a:avLst/>
          </a:prstGeom>
          <a:noFill/>
          <a:ln w="9525" cap="flat" cmpd="sng">
            <a:solidFill>
              <a:schemeClr val="dk2"/>
            </a:solidFill>
            <a:prstDash val="solid"/>
            <a:round/>
            <a:headEnd type="none" w="med" len="med"/>
            <a:tailEnd type="triangle" w="med" len="med"/>
          </a:ln>
        </p:spPr>
      </p:cxnSp>
      <p:cxnSp>
        <p:nvCxnSpPr>
          <p:cNvPr id="237" name="Google Shape;237;p32"/>
          <p:cNvCxnSpPr>
            <a:stCxn id="225" idx="2"/>
            <a:endCxn id="226" idx="5"/>
          </p:cNvCxnSpPr>
          <p:nvPr/>
        </p:nvCxnSpPr>
        <p:spPr>
          <a:xfrm flipH="1" flipV="1">
            <a:off x="5132705" y="3832225"/>
            <a:ext cx="1469390" cy="85725"/>
          </a:xfrm>
          <a:prstGeom prst="straightConnector1">
            <a:avLst/>
          </a:prstGeom>
          <a:noFill/>
          <a:ln w="9525" cap="flat" cmpd="sng">
            <a:solidFill>
              <a:schemeClr val="dk2"/>
            </a:solidFill>
            <a:prstDash val="solid"/>
            <a:round/>
            <a:headEnd type="none" w="med" len="med"/>
            <a:tailEnd type="triangle" w="med" len="med"/>
          </a:ln>
        </p:spPr>
      </p:cxnSp>
      <p:cxnSp>
        <p:nvCxnSpPr>
          <p:cNvPr id="238" name="Google Shape;238;p32"/>
          <p:cNvCxnSpPr>
            <a:stCxn id="217" idx="5"/>
            <a:endCxn id="224" idx="1"/>
          </p:cNvCxnSpPr>
          <p:nvPr/>
        </p:nvCxnSpPr>
        <p:spPr>
          <a:xfrm>
            <a:off x="7841864" y="1575776"/>
            <a:ext cx="234315" cy="558800"/>
          </a:xfrm>
          <a:prstGeom prst="straightConnector1">
            <a:avLst/>
          </a:prstGeom>
          <a:noFill/>
          <a:ln w="9525" cap="flat" cmpd="sng">
            <a:solidFill>
              <a:schemeClr val="dk2"/>
            </a:solidFill>
            <a:prstDash val="solid"/>
            <a:round/>
            <a:headEnd type="none" w="med" len="med"/>
            <a:tailEnd type="triangle" w="med" len="med"/>
          </a:ln>
        </p:spPr>
      </p:cxnSp>
      <p:cxnSp>
        <p:nvCxnSpPr>
          <p:cNvPr id="239" name="Google Shape;239;p32"/>
          <p:cNvCxnSpPr>
            <a:stCxn id="217" idx="3"/>
            <a:endCxn id="1" idx="7"/>
          </p:cNvCxnSpPr>
          <p:nvPr/>
        </p:nvCxnSpPr>
        <p:spPr>
          <a:xfrm flipH="1">
            <a:off x="6599555" y="1576070"/>
            <a:ext cx="271780" cy="558800"/>
          </a:xfrm>
          <a:prstGeom prst="straightConnector1">
            <a:avLst/>
          </a:prstGeom>
          <a:noFill/>
          <a:ln w="9525" cap="flat" cmpd="sng">
            <a:solidFill>
              <a:schemeClr val="dk2"/>
            </a:solidFill>
            <a:prstDash val="solid"/>
            <a:round/>
            <a:headEnd type="none" w="med" len="med"/>
            <a:tailEnd type="triangle" w="med" len="med"/>
          </a:ln>
        </p:spPr>
      </p:cxnSp>
      <p:cxnSp>
        <p:nvCxnSpPr>
          <p:cNvPr id="240" name="Google Shape;240;p32"/>
          <p:cNvCxnSpPr>
            <a:stCxn id="217" idx="4"/>
            <a:endCxn id="2" idx="0"/>
          </p:cNvCxnSpPr>
          <p:nvPr/>
        </p:nvCxnSpPr>
        <p:spPr>
          <a:xfrm flipH="1">
            <a:off x="7344410" y="1727835"/>
            <a:ext cx="12065" cy="267970"/>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32"/>
          <p:cNvCxnSpPr>
            <a:stCxn id="222" idx="4"/>
            <a:endCxn id="225" idx="0"/>
          </p:cNvCxnSpPr>
          <p:nvPr/>
        </p:nvCxnSpPr>
        <p:spPr>
          <a:xfrm>
            <a:off x="6167670" y="2875175"/>
            <a:ext cx="1141095" cy="376555"/>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32"/>
          <p:cNvCxnSpPr>
            <a:stCxn id="224" idx="4"/>
            <a:endCxn id="225" idx="0"/>
          </p:cNvCxnSpPr>
          <p:nvPr/>
        </p:nvCxnSpPr>
        <p:spPr>
          <a:xfrm flipH="1">
            <a:off x="7309060" y="2946930"/>
            <a:ext cx="1115695" cy="304800"/>
          </a:xfrm>
          <a:prstGeom prst="straightConnector1">
            <a:avLst/>
          </a:prstGeom>
          <a:noFill/>
          <a:ln w="9525" cap="flat" cmpd="sng">
            <a:solidFill>
              <a:schemeClr val="dk2"/>
            </a:solidFill>
            <a:prstDash val="solid"/>
            <a:round/>
            <a:headEnd type="none" w="med" len="med"/>
            <a:tailEnd type="triangle" w="med" len="med"/>
          </a:ln>
        </p:spPr>
      </p:cxnSp>
      <p:cxnSp>
        <p:nvCxnSpPr>
          <p:cNvPr id="243" name="Google Shape;243;p32"/>
          <p:cNvCxnSpPr>
            <a:stCxn id="2" idx="4"/>
            <a:endCxn id="225" idx="0"/>
          </p:cNvCxnSpPr>
          <p:nvPr/>
        </p:nvCxnSpPr>
        <p:spPr>
          <a:xfrm flipH="1">
            <a:off x="7308850" y="2947035"/>
            <a:ext cx="35560" cy="304800"/>
          </a:xfrm>
          <a:prstGeom prst="straightConnector1">
            <a:avLst/>
          </a:prstGeom>
          <a:noFill/>
          <a:ln w="9525" cap="flat" cmpd="sng">
            <a:solidFill>
              <a:schemeClr val="dk2"/>
            </a:solidFill>
            <a:prstDash val="solid"/>
            <a:round/>
            <a:headEnd type="none" w="med" len="med"/>
            <a:tailEnd type="triangle" w="med" len="med"/>
          </a:ln>
        </p:spPr>
      </p:cxnSp>
      <p:cxnSp>
        <p:nvCxnSpPr>
          <p:cNvPr id="244" name="Google Shape;244;p32"/>
          <p:cNvCxnSpPr>
            <a:stCxn id="226" idx="4"/>
            <a:endCxn id="227" idx="0"/>
          </p:cNvCxnSpPr>
          <p:nvPr/>
        </p:nvCxnSpPr>
        <p:spPr>
          <a:xfrm>
            <a:off x="4615363" y="3979645"/>
            <a:ext cx="28575" cy="330200"/>
          </a:xfrm>
          <a:prstGeom prst="straightConnector1">
            <a:avLst/>
          </a:prstGeom>
          <a:noFill/>
          <a:ln w="9525" cap="flat" cmpd="sng">
            <a:solidFill>
              <a:schemeClr val="dk2"/>
            </a:solidFill>
            <a:prstDash val="solid"/>
            <a:round/>
            <a:headEnd type="none" w="med" len="med"/>
            <a:tailEnd type="triangle" w="med" len="med"/>
          </a:ln>
        </p:spPr>
      </p:cxnSp>
      <p:sp>
        <p:nvSpPr>
          <p:cNvPr id="1" name="Google Shape;222;p32"/>
          <p:cNvSpPr/>
          <p:nvPr/>
        </p:nvSpPr>
        <p:spPr>
          <a:xfrm>
            <a:off x="5758815" y="1995805"/>
            <a:ext cx="984885" cy="95123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p>
            <a:pPr marL="0" lvl="0" indent="0" algn="ctr" rtl="0">
              <a:spcBef>
                <a:spcPts val="0"/>
              </a:spcBef>
              <a:spcAft>
                <a:spcPts val="0"/>
              </a:spcAft>
              <a:buNone/>
            </a:pPr>
            <a:r>
              <a:rPr lang="en-GB"/>
              <a:t>Coding and Testing</a:t>
            </a:r>
            <a:endParaRPr lang="en-GB"/>
          </a:p>
        </p:txBody>
      </p:sp>
      <p:sp>
        <p:nvSpPr>
          <p:cNvPr id="2" name="Google Shape;223;p32"/>
          <p:cNvSpPr/>
          <p:nvPr/>
        </p:nvSpPr>
        <p:spPr>
          <a:xfrm>
            <a:off x="6851650" y="1995805"/>
            <a:ext cx="984885" cy="95123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p>
            <a:pPr marL="0" lvl="0" indent="0" algn="ctr" rtl="0">
              <a:spcBef>
                <a:spcPts val="0"/>
              </a:spcBef>
              <a:spcAft>
                <a:spcPts val="0"/>
              </a:spcAft>
              <a:buNone/>
            </a:pPr>
            <a:r>
              <a:rPr lang="en-GB"/>
              <a:t>Coding and Testing</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1"/>
          <p:cNvSpPr txBox="1"/>
          <p:nvPr>
            <p:ph type="title" idx="4294967295"/>
          </p:nvPr>
        </p:nvSpPr>
        <p:spPr>
          <a:xfrm>
            <a:off x="535940" y="711835"/>
            <a:ext cx="7931150" cy="7677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 altLang="en-GB" sz="3600">
                <a:solidFill>
                  <a:schemeClr val="dk1"/>
                </a:solidFill>
              </a:rPr>
              <a:t>GUI - Graphical User Interface</a:t>
            </a:r>
            <a:endParaRPr lang="" altLang="en-GB" sz="3600">
              <a:solidFill>
                <a:schemeClr val="dk1"/>
              </a:solidFill>
            </a:endParaRPr>
          </a:p>
        </p:txBody>
      </p:sp>
      <p:sp>
        <p:nvSpPr>
          <p:cNvPr id="209" name="Google Shape;209;p31"/>
          <p:cNvSpPr txBox="1"/>
          <p:nvPr>
            <p:ph type="title" idx="4294967295"/>
          </p:nvPr>
        </p:nvSpPr>
        <p:spPr>
          <a:xfrm>
            <a:off x="535940" y="1536065"/>
            <a:ext cx="7843520" cy="306768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0">
                <a:highlight>
                  <a:srgbClr val="FFFFFF"/>
                </a:highlight>
                <a:latin typeface="Arial"/>
                <a:ea typeface="Arial"/>
                <a:cs typeface="Arial"/>
                <a:sym typeface="Arial"/>
              </a:rPr>
              <a:t>A graphical user interface (GUI) is an interface through which a user interacts with electronic devices such as computers, hand-held devices and other appliances. This interface uses icons, menus and other visual indicator (graphics) representations to display information and related user controls</a:t>
            </a:r>
            <a:r>
              <a:rPr lang="" altLang="en-GB" sz="2400" b="0">
                <a:highlight>
                  <a:srgbClr val="FFFFFF"/>
                </a:highlight>
                <a:latin typeface="Arial"/>
                <a:ea typeface="Arial"/>
                <a:cs typeface="Arial"/>
                <a:sym typeface="Arial"/>
              </a:rPr>
              <a:t>.</a:t>
            </a:r>
            <a:endParaRPr lang="" altLang="en-GB" sz="2400" b="0">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1"/>
          <p:cNvSpPr txBox="1"/>
          <p:nvPr>
            <p:ph type="title" idx="4294967295"/>
          </p:nvPr>
        </p:nvSpPr>
        <p:spPr>
          <a:xfrm>
            <a:off x="535940" y="711835"/>
            <a:ext cx="7931150" cy="7677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en-GB" sz="3600">
                <a:solidFill>
                  <a:schemeClr val="dk1"/>
                </a:solidFill>
              </a:rPr>
              <a:t>GUI </a:t>
            </a:r>
            <a:r>
              <a:rPr lang="" altLang="en-US" sz="3600">
                <a:solidFill>
                  <a:schemeClr val="dk1"/>
                </a:solidFill>
              </a:rPr>
              <a:t>Components</a:t>
            </a:r>
            <a:endParaRPr lang="" altLang="en-US" sz="3600">
              <a:solidFill>
                <a:schemeClr val="dk1"/>
              </a:solidFill>
            </a:endParaRPr>
          </a:p>
        </p:txBody>
      </p:sp>
      <p:sp>
        <p:nvSpPr>
          <p:cNvPr id="209" name="Google Shape;209;p31"/>
          <p:cNvSpPr txBox="1"/>
          <p:nvPr>
            <p:ph type="title" idx="4294967295"/>
          </p:nvPr>
        </p:nvSpPr>
        <p:spPr>
          <a:xfrm>
            <a:off x="535940" y="1536065"/>
            <a:ext cx="3004820" cy="306768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 sz="2400" b="0">
                <a:highlight>
                  <a:srgbClr val="FFFFFF"/>
                </a:highlight>
                <a:latin typeface="Arial"/>
                <a:ea typeface="Arial"/>
                <a:cs typeface="Arial"/>
                <a:sym typeface="Arial"/>
              </a:rPr>
              <a:t>1. button</a:t>
            </a:r>
            <a:br>
              <a:rPr lang="" sz="2400" b="0">
                <a:highlight>
                  <a:srgbClr val="FFFFFF"/>
                </a:highlight>
                <a:latin typeface="Arial"/>
                <a:ea typeface="Arial"/>
                <a:cs typeface="Arial"/>
                <a:sym typeface="Arial"/>
              </a:rPr>
            </a:br>
            <a:r>
              <a:rPr lang="" sz="2400" b="0">
                <a:highlight>
                  <a:srgbClr val="FFFFFF"/>
                </a:highlight>
                <a:latin typeface="Arial"/>
                <a:ea typeface="Arial"/>
                <a:cs typeface="Arial"/>
                <a:sym typeface="Arial"/>
              </a:rPr>
              <a:t>2. canvas</a:t>
            </a:r>
            <a:br>
              <a:rPr lang="" sz="2400" b="0">
                <a:highlight>
                  <a:srgbClr val="FFFFFF"/>
                </a:highlight>
                <a:latin typeface="Arial"/>
                <a:ea typeface="Arial"/>
                <a:cs typeface="Arial"/>
                <a:sym typeface="Arial"/>
              </a:rPr>
            </a:br>
            <a:r>
              <a:rPr lang="" sz="2400" b="0">
                <a:highlight>
                  <a:srgbClr val="FFFFFF"/>
                </a:highlight>
                <a:latin typeface="Arial"/>
                <a:ea typeface="Arial"/>
                <a:cs typeface="Arial"/>
                <a:sym typeface="Arial"/>
              </a:rPr>
              <a:t>3. checkbutton</a:t>
            </a:r>
            <a:br>
              <a:rPr lang="" sz="2400" b="0">
                <a:highlight>
                  <a:srgbClr val="FFFFFF"/>
                </a:highlight>
                <a:latin typeface="Arial"/>
                <a:ea typeface="Arial"/>
                <a:cs typeface="Arial"/>
                <a:sym typeface="Arial"/>
              </a:rPr>
            </a:br>
            <a:r>
              <a:rPr lang="" sz="2400" b="0">
                <a:highlight>
                  <a:srgbClr val="FFFFFF"/>
                </a:highlight>
                <a:latin typeface="Arial"/>
                <a:ea typeface="Arial"/>
                <a:cs typeface="Arial"/>
                <a:sym typeface="Arial"/>
              </a:rPr>
              <a:t>4. entry</a:t>
            </a:r>
            <a:br>
              <a:rPr lang="" sz="2400" b="0">
                <a:highlight>
                  <a:srgbClr val="FFFFFF"/>
                </a:highlight>
                <a:latin typeface="Arial"/>
                <a:ea typeface="Arial"/>
                <a:cs typeface="Arial"/>
                <a:sym typeface="Arial"/>
              </a:rPr>
            </a:br>
            <a:r>
              <a:rPr lang="" sz="2400" b="0">
                <a:highlight>
                  <a:srgbClr val="FFFFFF"/>
                </a:highlight>
                <a:latin typeface="Arial"/>
                <a:ea typeface="Arial"/>
                <a:cs typeface="Arial"/>
                <a:sym typeface="Arial"/>
              </a:rPr>
              <a:t>5. frame</a:t>
            </a:r>
            <a:br>
              <a:rPr lang="" sz="2400" b="0">
                <a:highlight>
                  <a:srgbClr val="FFFFFF"/>
                </a:highlight>
                <a:latin typeface="Arial"/>
                <a:ea typeface="Arial"/>
                <a:cs typeface="Arial"/>
                <a:sym typeface="Arial"/>
              </a:rPr>
            </a:br>
            <a:r>
              <a:rPr lang="" sz="2400" b="0">
                <a:highlight>
                  <a:srgbClr val="FFFFFF"/>
                </a:highlight>
                <a:latin typeface="Arial"/>
                <a:ea typeface="Arial"/>
                <a:cs typeface="Arial"/>
                <a:sym typeface="Arial"/>
              </a:rPr>
              <a:t>6. label</a:t>
            </a:r>
            <a:endParaRPr lang="" sz="2400" b="0">
              <a:highlight>
                <a:srgbClr val="FFFFFF"/>
              </a:highlight>
              <a:latin typeface="Arial"/>
              <a:ea typeface="Arial"/>
              <a:cs typeface="Arial"/>
              <a:sym typeface="Arial"/>
            </a:endParaRPr>
          </a:p>
        </p:txBody>
      </p:sp>
      <p:sp>
        <p:nvSpPr>
          <p:cNvPr id="1" name="Google Shape;209;p31"/>
          <p:cNvSpPr txBox="1"/>
          <p:nvPr/>
        </p:nvSpPr>
        <p:spPr>
          <a:xfrm>
            <a:off x="4157345" y="1536065"/>
            <a:ext cx="3004820" cy="30676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lvl="0" indent="0" algn="l" rtl="0">
              <a:lnSpc>
                <a:spcPct val="115000"/>
              </a:lnSpc>
              <a:spcBef>
                <a:spcPts val="0"/>
              </a:spcBef>
              <a:spcAft>
                <a:spcPts val="1600"/>
              </a:spcAft>
              <a:buNone/>
            </a:pPr>
            <a:r>
              <a:rPr lang="" altLang="en-US" sz="2400" b="0">
                <a:highlight>
                  <a:srgbClr val="FFFFFF"/>
                </a:highlight>
                <a:latin typeface="Arial"/>
                <a:ea typeface="Arial"/>
                <a:cs typeface="Arial"/>
                <a:sym typeface="Arial"/>
              </a:rPr>
              <a:t>7. </a:t>
            </a:r>
            <a:r>
              <a:rPr lang="en-US" sz="2400" b="0">
                <a:highlight>
                  <a:srgbClr val="FFFFFF"/>
                </a:highlight>
                <a:latin typeface="Arial"/>
                <a:ea typeface="Arial"/>
                <a:cs typeface="Arial"/>
                <a:sym typeface="Arial"/>
              </a:rPr>
              <a:t>menu</a:t>
            </a:r>
            <a:br>
              <a:rPr lang="en-US" sz="2400" b="0">
                <a:highlight>
                  <a:srgbClr val="FFFFFF"/>
                </a:highlight>
                <a:latin typeface="Arial"/>
                <a:ea typeface="Arial"/>
                <a:cs typeface="Arial"/>
                <a:sym typeface="Arial"/>
              </a:rPr>
            </a:br>
            <a:r>
              <a:rPr lang="" altLang="en-US" sz="2400" b="0">
                <a:highlight>
                  <a:srgbClr val="FFFFFF"/>
                </a:highlight>
                <a:latin typeface="Arial"/>
                <a:ea typeface="Arial"/>
                <a:cs typeface="Arial"/>
                <a:sym typeface="Arial"/>
              </a:rPr>
              <a:t>8. </a:t>
            </a:r>
            <a:r>
              <a:rPr lang="en-US" sz="2400" b="0">
                <a:highlight>
                  <a:srgbClr val="FFFFFF"/>
                </a:highlight>
                <a:latin typeface="Arial"/>
                <a:ea typeface="Arial"/>
                <a:cs typeface="Arial"/>
                <a:sym typeface="Arial"/>
              </a:rPr>
              <a:t>progressbar</a:t>
            </a:r>
            <a:br>
              <a:rPr lang="en-US" sz="2400" b="0">
                <a:highlight>
                  <a:srgbClr val="FFFFFF"/>
                </a:highlight>
                <a:latin typeface="Arial"/>
                <a:ea typeface="Arial"/>
                <a:cs typeface="Arial"/>
                <a:sym typeface="Arial"/>
              </a:rPr>
            </a:br>
            <a:r>
              <a:rPr lang="" altLang="en-US" sz="2400" b="0">
                <a:highlight>
                  <a:srgbClr val="FFFFFF"/>
                </a:highlight>
                <a:latin typeface="Arial"/>
                <a:ea typeface="Arial"/>
                <a:cs typeface="Arial"/>
                <a:sym typeface="Arial"/>
              </a:rPr>
              <a:t>9. </a:t>
            </a:r>
            <a:r>
              <a:rPr lang="en-US" sz="2400" b="0">
                <a:highlight>
                  <a:srgbClr val="FFFFFF"/>
                </a:highlight>
                <a:latin typeface="Arial"/>
                <a:ea typeface="Arial"/>
                <a:cs typeface="Arial"/>
                <a:sym typeface="Arial"/>
              </a:rPr>
              <a:t>radiobutton</a:t>
            </a:r>
            <a:br>
              <a:rPr lang="en-US" sz="2400" b="0">
                <a:highlight>
                  <a:srgbClr val="FFFFFF"/>
                </a:highlight>
                <a:latin typeface="Arial"/>
                <a:ea typeface="Arial"/>
                <a:cs typeface="Arial"/>
                <a:sym typeface="Arial"/>
              </a:rPr>
            </a:br>
            <a:r>
              <a:rPr lang="" altLang="en-US" sz="2400" b="0">
                <a:highlight>
                  <a:srgbClr val="FFFFFF"/>
                </a:highlight>
                <a:latin typeface="Arial"/>
                <a:ea typeface="Arial"/>
                <a:cs typeface="Arial"/>
                <a:sym typeface="Arial"/>
              </a:rPr>
              <a:t>10. </a:t>
            </a:r>
            <a:r>
              <a:rPr lang="en-US" sz="2400" b="0">
                <a:highlight>
                  <a:srgbClr val="FFFFFF"/>
                </a:highlight>
                <a:latin typeface="Arial"/>
                <a:ea typeface="Arial"/>
                <a:cs typeface="Arial"/>
                <a:sym typeface="Arial"/>
              </a:rPr>
              <a:t>scrollbar</a:t>
            </a:r>
            <a:endParaRPr lang="en-US" sz="2400" b="0">
              <a:highlight>
                <a:srgbClr val="FFFFFF"/>
              </a:highlight>
              <a:latin typeface="Arial"/>
              <a:ea typeface="Arial"/>
              <a:cs typeface="Arial"/>
              <a:sym typeface="Arial"/>
            </a:endParaRPr>
          </a:p>
        </p:txBody>
      </p:sp>
      <p:pic>
        <p:nvPicPr>
          <p:cNvPr id="3" name="Picture 2" descr="pb-oldstyle"/>
          <p:cNvPicPr>
            <a:picLocks noChangeAspect="1"/>
          </p:cNvPicPr>
          <p:nvPr/>
        </p:nvPicPr>
        <p:blipFill>
          <a:blip r:embed="rId1"/>
          <a:stretch>
            <a:fillRect/>
          </a:stretch>
        </p:blipFill>
        <p:spPr>
          <a:xfrm>
            <a:off x="7165975" y="574040"/>
            <a:ext cx="1301115" cy="603250"/>
          </a:xfrm>
          <a:prstGeom prst="rect">
            <a:avLst/>
          </a:prstGeom>
        </p:spPr>
      </p:pic>
      <p:pic>
        <p:nvPicPr>
          <p:cNvPr id="4" name="Picture 3" descr="download"/>
          <p:cNvPicPr>
            <a:picLocks noChangeAspect="1"/>
          </p:cNvPicPr>
          <p:nvPr/>
        </p:nvPicPr>
        <p:blipFill>
          <a:blip r:embed="rId2"/>
          <a:stretch>
            <a:fillRect/>
          </a:stretch>
        </p:blipFill>
        <p:spPr>
          <a:xfrm>
            <a:off x="7162165" y="1309370"/>
            <a:ext cx="1685925" cy="2066925"/>
          </a:xfrm>
          <a:prstGeom prst="rect">
            <a:avLst/>
          </a:prstGeom>
        </p:spPr>
      </p:pic>
      <p:pic>
        <p:nvPicPr>
          <p:cNvPr id="6" name="Picture 5" descr="FGFPN"/>
          <p:cNvPicPr>
            <a:picLocks noChangeAspect="1"/>
          </p:cNvPicPr>
          <p:nvPr/>
        </p:nvPicPr>
        <p:blipFill>
          <a:blip r:embed="rId3"/>
          <a:stretch>
            <a:fillRect/>
          </a:stretch>
        </p:blipFill>
        <p:spPr>
          <a:xfrm>
            <a:off x="7167880" y="3554095"/>
            <a:ext cx="1942465" cy="11334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1"/>
          <p:cNvSpPr txBox="1"/>
          <p:nvPr>
            <p:ph type="title" idx="4294967295"/>
          </p:nvPr>
        </p:nvSpPr>
        <p:spPr>
          <a:xfrm>
            <a:off x="535940" y="711835"/>
            <a:ext cx="7931150" cy="7677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en-GB" sz="3600">
                <a:solidFill>
                  <a:schemeClr val="dk1"/>
                </a:solidFill>
              </a:rPr>
              <a:t>GUI </a:t>
            </a:r>
            <a:r>
              <a:rPr lang="" altLang="en-US" sz="3600">
                <a:solidFill>
                  <a:schemeClr val="dk1"/>
                </a:solidFill>
              </a:rPr>
              <a:t>Events</a:t>
            </a:r>
            <a:endParaRPr lang="" altLang="en-US" sz="3600">
              <a:solidFill>
                <a:schemeClr val="dk1"/>
              </a:solidFill>
            </a:endParaRPr>
          </a:p>
        </p:txBody>
      </p:sp>
      <p:sp>
        <p:nvSpPr>
          <p:cNvPr id="209" name="Google Shape;209;p31"/>
          <p:cNvSpPr txBox="1"/>
          <p:nvPr>
            <p:ph type="title" idx="4294967295"/>
          </p:nvPr>
        </p:nvSpPr>
        <p:spPr>
          <a:xfrm>
            <a:off x="535940" y="1536065"/>
            <a:ext cx="3004820" cy="306768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2400" b="0">
                <a:highlight>
                  <a:srgbClr val="FFFFFF"/>
                </a:highlight>
                <a:latin typeface="Arial"/>
                <a:ea typeface="Arial"/>
                <a:cs typeface="Arial"/>
                <a:sym typeface="Arial"/>
              </a:rPr>
              <a:t>1. </a:t>
            </a:r>
            <a:r>
              <a:rPr lang="" altLang="en-US" sz="2400" b="0">
                <a:highlight>
                  <a:srgbClr val="FFFFFF"/>
                </a:highlight>
                <a:latin typeface="Arial"/>
                <a:ea typeface="Arial"/>
                <a:cs typeface="Arial"/>
                <a:sym typeface="Arial"/>
              </a:rPr>
              <a:t>click</a:t>
            </a:r>
            <a:br>
              <a:rPr lang="en-US" sz="2400" b="0">
                <a:highlight>
                  <a:srgbClr val="FFFFFF"/>
                </a:highlight>
                <a:latin typeface="Arial"/>
                <a:ea typeface="Arial"/>
                <a:cs typeface="Arial"/>
                <a:sym typeface="Arial"/>
              </a:rPr>
            </a:br>
            <a:r>
              <a:rPr lang="en-US" sz="2400" b="0">
                <a:highlight>
                  <a:srgbClr val="FFFFFF"/>
                </a:highlight>
                <a:latin typeface="Arial"/>
                <a:ea typeface="Arial"/>
                <a:cs typeface="Arial"/>
                <a:sym typeface="Arial"/>
              </a:rPr>
              <a:t>2. </a:t>
            </a:r>
            <a:r>
              <a:rPr lang="" altLang="en-US" sz="2400" b="0">
                <a:highlight>
                  <a:srgbClr val="FFFFFF"/>
                </a:highlight>
                <a:latin typeface="Arial"/>
                <a:ea typeface="Arial"/>
                <a:cs typeface="Arial"/>
                <a:sym typeface="Arial"/>
              </a:rPr>
              <a:t>focus</a:t>
            </a:r>
            <a:br>
              <a:rPr lang="en-US" sz="2400" b="0">
                <a:highlight>
                  <a:srgbClr val="FFFFFF"/>
                </a:highlight>
                <a:latin typeface="Arial"/>
                <a:ea typeface="Arial"/>
                <a:cs typeface="Arial"/>
                <a:sym typeface="Arial"/>
              </a:rPr>
            </a:br>
            <a:r>
              <a:rPr lang="en-US" sz="2400" b="0">
                <a:highlight>
                  <a:srgbClr val="FFFFFF"/>
                </a:highlight>
                <a:latin typeface="Arial"/>
                <a:ea typeface="Arial"/>
                <a:cs typeface="Arial"/>
                <a:sym typeface="Arial"/>
              </a:rPr>
              <a:t>3. </a:t>
            </a:r>
            <a:r>
              <a:rPr lang="" altLang="en-US" sz="2400" b="0">
                <a:highlight>
                  <a:srgbClr val="FFFFFF"/>
                </a:highlight>
                <a:latin typeface="Arial"/>
                <a:ea typeface="Arial"/>
                <a:cs typeface="Arial"/>
                <a:sym typeface="Arial"/>
              </a:rPr>
              <a:t>button release</a:t>
            </a:r>
            <a:br>
              <a:rPr lang="en-US" sz="2400" b="0">
                <a:highlight>
                  <a:srgbClr val="FFFFFF"/>
                </a:highlight>
                <a:latin typeface="Arial"/>
                <a:ea typeface="Arial"/>
                <a:cs typeface="Arial"/>
                <a:sym typeface="Arial"/>
              </a:rPr>
            </a:br>
            <a:r>
              <a:rPr lang="en-US" sz="2400" b="0">
                <a:highlight>
                  <a:srgbClr val="FFFFFF"/>
                </a:highlight>
                <a:latin typeface="Arial"/>
                <a:ea typeface="Arial"/>
                <a:cs typeface="Arial"/>
                <a:sym typeface="Arial"/>
              </a:rPr>
              <a:t>4. </a:t>
            </a:r>
            <a:r>
              <a:rPr lang="" altLang="en-US" sz="2400" b="0">
                <a:highlight>
                  <a:srgbClr val="FFFFFF"/>
                </a:highlight>
                <a:latin typeface="Arial"/>
                <a:ea typeface="Arial"/>
                <a:cs typeface="Arial"/>
                <a:sym typeface="Arial"/>
              </a:rPr>
              <a:t>focus in</a:t>
            </a:r>
            <a:br>
              <a:rPr lang="en-US" sz="2400" b="0">
                <a:highlight>
                  <a:srgbClr val="FFFFFF"/>
                </a:highlight>
                <a:latin typeface="Arial"/>
                <a:ea typeface="Arial"/>
                <a:cs typeface="Arial"/>
                <a:sym typeface="Arial"/>
              </a:rPr>
            </a:br>
            <a:r>
              <a:rPr lang="en-US" sz="2400" b="0">
                <a:highlight>
                  <a:srgbClr val="FFFFFF"/>
                </a:highlight>
                <a:latin typeface="Arial"/>
                <a:ea typeface="Arial"/>
                <a:cs typeface="Arial"/>
                <a:sym typeface="Arial"/>
              </a:rPr>
              <a:t>5. </a:t>
            </a:r>
            <a:r>
              <a:rPr lang="" altLang="en-US" sz="2400" b="0">
                <a:highlight>
                  <a:srgbClr val="FFFFFF"/>
                </a:highlight>
                <a:latin typeface="Arial"/>
                <a:ea typeface="Arial"/>
                <a:cs typeface="Arial"/>
                <a:sym typeface="Arial"/>
              </a:rPr>
              <a:t>focus out</a:t>
            </a:r>
            <a:br>
              <a:rPr lang="en-US" sz="2400" b="0">
                <a:highlight>
                  <a:srgbClr val="FFFFFF"/>
                </a:highlight>
                <a:latin typeface="Arial"/>
                <a:ea typeface="Arial"/>
                <a:cs typeface="Arial"/>
                <a:sym typeface="Arial"/>
              </a:rPr>
            </a:br>
            <a:r>
              <a:rPr lang="en-US" sz="2400" b="0">
                <a:highlight>
                  <a:srgbClr val="FFFFFF"/>
                </a:highlight>
                <a:latin typeface="Arial"/>
                <a:ea typeface="Arial"/>
                <a:cs typeface="Arial"/>
                <a:sym typeface="Arial"/>
              </a:rPr>
              <a:t>6. </a:t>
            </a:r>
            <a:r>
              <a:rPr lang="" altLang="en-US" sz="2400" b="0">
                <a:highlight>
                  <a:srgbClr val="FFFFFF"/>
                </a:highlight>
                <a:latin typeface="Arial"/>
                <a:ea typeface="Arial"/>
                <a:cs typeface="Arial"/>
                <a:sym typeface="Arial"/>
              </a:rPr>
              <a:t>double click</a:t>
            </a:r>
            <a:endParaRPr lang="" altLang="en-US" sz="2400" b="0">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3"/>
          <p:cNvSpPr txBox="1"/>
          <p:nvPr>
            <p:ph type="title" idx="4294967295"/>
          </p:nvPr>
        </p:nvSpPr>
        <p:spPr>
          <a:xfrm>
            <a:off x="535775" y="263775"/>
            <a:ext cx="5460600" cy="4576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3600">
                <a:solidFill>
                  <a:schemeClr val="dk1"/>
                </a:solidFill>
              </a:rPr>
              <a:t>Musiq Player</a:t>
            </a:r>
            <a:endParaRPr sz="3600">
              <a:solidFill>
                <a:schemeClr val="dk1"/>
              </a:solidFill>
            </a:endParaRPr>
          </a:p>
        </p:txBody>
      </p:sp>
      <p:sp>
        <p:nvSpPr>
          <p:cNvPr id="250" name="Google Shape;250;p33"/>
          <p:cNvSpPr txBox="1"/>
          <p:nvPr/>
        </p:nvSpPr>
        <p:spPr>
          <a:xfrm>
            <a:off x="2096050" y="2727850"/>
            <a:ext cx="4281300" cy="4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34"/>
          <p:cNvSpPr txBox="1"/>
          <p:nvPr/>
        </p:nvSpPr>
        <p:spPr>
          <a:xfrm>
            <a:off x="2096050" y="2727850"/>
            <a:ext cx="4281300" cy="4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256" name="Google Shape;256;p34"/>
          <p:cNvPicPr preferRelativeResize="0"/>
          <p:nvPr/>
        </p:nvPicPr>
        <p:blipFill>
          <a:blip r:embed="rId1"/>
          <a:stretch>
            <a:fillRect/>
          </a:stretch>
        </p:blipFill>
        <p:spPr>
          <a:xfrm>
            <a:off x="1492175" y="1427100"/>
            <a:ext cx="6159650" cy="2289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35"/>
          <p:cNvSpPr txBox="1"/>
          <p:nvPr>
            <p:ph type="title" idx="4294967295"/>
          </p:nvPr>
        </p:nvSpPr>
        <p:spPr>
          <a:xfrm>
            <a:off x="535775" y="263775"/>
            <a:ext cx="8272200" cy="4576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3600">
                <a:solidFill>
                  <a:schemeClr val="dk1"/>
                </a:solidFill>
              </a:rPr>
              <a:t>Front end</a:t>
            </a:r>
            <a:endParaRPr sz="3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6"/>
          <p:cNvSpPr txBox="1"/>
          <p:nvPr>
            <p:ph type="title" idx="4294967295"/>
          </p:nvPr>
        </p:nvSpPr>
        <p:spPr>
          <a:xfrm>
            <a:off x="435900" y="283500"/>
            <a:ext cx="8272200" cy="4576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3600">
                <a:solidFill>
                  <a:schemeClr val="dk1"/>
                </a:solidFill>
              </a:rPr>
              <a:t>How do you create the gui elements ???</a:t>
            </a:r>
            <a:endParaRPr sz="3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pic>
        <p:nvPicPr>
          <p:cNvPr id="271" name="Google Shape;271;p37"/>
          <p:cNvPicPr preferRelativeResize="0"/>
          <p:nvPr/>
        </p:nvPicPr>
        <p:blipFill>
          <a:blip r:embed="rId1"/>
          <a:stretch>
            <a:fillRect/>
          </a:stretch>
        </p:blipFill>
        <p:spPr>
          <a:xfrm>
            <a:off x="449725" y="1345325"/>
            <a:ext cx="4652475" cy="1729125"/>
          </a:xfrm>
          <a:prstGeom prst="rect">
            <a:avLst/>
          </a:prstGeom>
          <a:noFill/>
          <a:ln>
            <a:noFill/>
          </a:ln>
        </p:spPr>
      </p:pic>
      <p:pic>
        <p:nvPicPr>
          <p:cNvPr id="272" name="Google Shape;272;p37"/>
          <p:cNvPicPr preferRelativeResize="0"/>
          <p:nvPr/>
        </p:nvPicPr>
        <p:blipFill>
          <a:blip r:embed="rId2"/>
          <a:stretch>
            <a:fillRect/>
          </a:stretch>
        </p:blipFill>
        <p:spPr>
          <a:xfrm>
            <a:off x="5437100" y="1750475"/>
            <a:ext cx="3309938" cy="13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pic>
        <p:nvPicPr>
          <p:cNvPr id="277" name="Google Shape;277;p38"/>
          <p:cNvPicPr preferRelativeResize="0"/>
          <p:nvPr/>
        </p:nvPicPr>
        <p:blipFill>
          <a:blip r:embed="rId1"/>
          <a:stretch>
            <a:fillRect/>
          </a:stretch>
        </p:blipFill>
        <p:spPr>
          <a:xfrm>
            <a:off x="1525673" y="2564650"/>
            <a:ext cx="6054001" cy="2421600"/>
          </a:xfrm>
          <a:prstGeom prst="rect">
            <a:avLst/>
          </a:prstGeom>
          <a:noFill/>
          <a:ln>
            <a:noFill/>
          </a:ln>
        </p:spPr>
      </p:pic>
      <p:pic>
        <p:nvPicPr>
          <p:cNvPr id="278" name="Google Shape;278;p38"/>
          <p:cNvPicPr preferRelativeResize="0"/>
          <p:nvPr/>
        </p:nvPicPr>
        <p:blipFill>
          <a:blip r:embed="rId2"/>
          <a:stretch>
            <a:fillRect/>
          </a:stretch>
        </p:blipFill>
        <p:spPr>
          <a:xfrm>
            <a:off x="1525685" y="211875"/>
            <a:ext cx="6054001" cy="2211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5"/>
          <p:cNvSpPr txBox="1"/>
          <p:nvPr>
            <p:ph type="title" idx="4294967295"/>
          </p:nvPr>
        </p:nvSpPr>
        <p:spPr>
          <a:xfrm>
            <a:off x="535940" y="711835"/>
            <a:ext cx="6896100" cy="7677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What is a Programming Language ???</a:t>
            </a:r>
            <a:endParaRPr sz="2400"/>
          </a:p>
        </p:txBody>
      </p:sp>
      <p:sp>
        <p:nvSpPr>
          <p:cNvPr id="85" name="Google Shape;85;p15"/>
          <p:cNvSpPr txBox="1"/>
          <p:nvPr>
            <p:ph type="title" idx="4294967295"/>
          </p:nvPr>
        </p:nvSpPr>
        <p:spPr>
          <a:xfrm>
            <a:off x="535775" y="21659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200" b="0">
                <a:latin typeface="Lato" panose="020F0602020204030203"/>
                <a:ea typeface="Lato" panose="020F0602020204030203"/>
                <a:cs typeface="Lato" panose="020F0602020204030203"/>
                <a:sym typeface="Lato" panose="020F0602020204030203"/>
              </a:rPr>
              <a:t>A programming language is </a:t>
            </a:r>
            <a:r>
              <a:rPr lang="en-GB" sz="2200" i="1">
                <a:solidFill>
                  <a:schemeClr val="dk1"/>
                </a:solidFill>
                <a:latin typeface="Lato" panose="020F0602020204030203"/>
                <a:ea typeface="Lato" panose="020F0602020204030203"/>
                <a:cs typeface="Lato" panose="020F0602020204030203"/>
                <a:sym typeface="Lato" panose="020F0602020204030203"/>
              </a:rPr>
              <a:t>written in another programming language</a:t>
            </a:r>
            <a:r>
              <a:rPr lang="en-GB" sz="2200" b="0">
                <a:latin typeface="Lato" panose="020F0602020204030203"/>
                <a:ea typeface="Lato" panose="020F0602020204030203"/>
                <a:cs typeface="Lato" panose="020F0602020204030203"/>
                <a:sym typeface="Lato" panose="020F0602020204030203"/>
              </a:rPr>
              <a:t>, by some random guy with some random name.</a:t>
            </a:r>
            <a:endParaRPr sz="2200">
              <a:latin typeface="Lato" panose="020F0602020204030203"/>
              <a:ea typeface="Lato" panose="020F0602020204030203"/>
              <a:cs typeface="Lato" panose="020F0602020204030203"/>
              <a:sym typeface="Lato" panose="020F06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pic>
        <p:nvPicPr>
          <p:cNvPr id="285" name="Google Shape;285;p39"/>
          <p:cNvPicPr preferRelativeResize="0"/>
          <p:nvPr/>
        </p:nvPicPr>
        <p:blipFill>
          <a:blip r:embed="rId1"/>
          <a:stretch>
            <a:fillRect/>
          </a:stretch>
        </p:blipFill>
        <p:spPr>
          <a:xfrm>
            <a:off x="118975" y="1000888"/>
            <a:ext cx="8839200" cy="3141719"/>
          </a:xfrm>
          <a:prstGeom prst="rect">
            <a:avLst/>
          </a:prstGeom>
          <a:noFill/>
          <a:ln>
            <a:noFill/>
          </a:ln>
        </p:spPr>
      </p:pic>
      <p:sp>
        <p:nvSpPr>
          <p:cNvPr id="286" name="Google Shape;286;p39"/>
          <p:cNvSpPr txBox="1"/>
          <p:nvPr>
            <p:ph type="title" idx="4294967295"/>
          </p:nvPr>
        </p:nvSpPr>
        <p:spPr>
          <a:xfrm>
            <a:off x="118975" y="182000"/>
            <a:ext cx="5460600" cy="457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objects - frontend</a:t>
            </a:r>
            <a:endParaRPr sz="3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0" name="Shape 290"/>
        <p:cNvGrpSpPr/>
        <p:nvPr/>
      </p:nvGrpSpPr>
      <p:grpSpPr>
        <a:xfrm>
          <a:off x="0" y="0"/>
          <a:ext cx="0" cy="0"/>
          <a:chOff x="0" y="0"/>
          <a:chExt cx="0" cy="0"/>
        </a:xfrm>
      </p:grpSpPr>
      <p:sp>
        <p:nvSpPr>
          <p:cNvPr id="291" name="Google Shape;291;p40"/>
          <p:cNvSpPr txBox="1"/>
          <p:nvPr>
            <p:ph type="title" idx="4294967295"/>
          </p:nvPr>
        </p:nvSpPr>
        <p:spPr>
          <a:xfrm>
            <a:off x="535775" y="263775"/>
            <a:ext cx="8272200" cy="4576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3600">
                <a:solidFill>
                  <a:schemeClr val="dk1"/>
                </a:solidFill>
              </a:rPr>
              <a:t>Back end</a:t>
            </a:r>
            <a:endParaRPr sz="3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41"/>
          <p:cNvSpPr txBox="1"/>
          <p:nvPr>
            <p:ph type="title" idx="4294967295"/>
          </p:nvPr>
        </p:nvSpPr>
        <p:spPr>
          <a:xfrm>
            <a:off x="435900" y="283500"/>
            <a:ext cx="8272200" cy="45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chemeClr val="dk1"/>
                </a:solidFill>
              </a:rPr>
              <a:t>How do you get the mp3 files ???</a:t>
            </a:r>
            <a:endParaRPr sz="3600">
              <a:solidFill>
                <a:schemeClr val="dk1"/>
              </a:solidFill>
            </a:endParaRPr>
          </a:p>
          <a:p>
            <a:pPr marL="0" lvl="0" indent="0" algn="l" rtl="0">
              <a:spcBef>
                <a:spcPts val="1600"/>
              </a:spcBef>
              <a:spcAft>
                <a:spcPts val="0"/>
              </a:spcAft>
              <a:buNone/>
            </a:pPr>
            <a:r>
              <a:rPr lang="en-GB" sz="3600">
                <a:solidFill>
                  <a:schemeClr val="dk1"/>
                </a:solidFill>
              </a:rPr>
              <a:t>How do you play music ???</a:t>
            </a:r>
            <a:endParaRPr sz="3600">
              <a:solidFill>
                <a:schemeClr val="dk1"/>
              </a:solidFill>
            </a:endParaRPr>
          </a:p>
          <a:p>
            <a:pPr marL="0" lvl="0" indent="0" algn="l" rtl="0">
              <a:spcBef>
                <a:spcPts val="1600"/>
              </a:spcBef>
              <a:spcAft>
                <a:spcPts val="1600"/>
              </a:spcAft>
              <a:buNone/>
            </a:pPr>
            <a:r>
              <a:rPr lang="en-GB" sz="3600">
                <a:solidFill>
                  <a:schemeClr val="dk1"/>
                </a:solidFill>
              </a:rPr>
              <a:t>How do you manage the actions ???</a:t>
            </a:r>
            <a:endParaRPr sz="36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42"/>
          <p:cNvSpPr txBox="1"/>
          <p:nvPr>
            <p:ph type="title" idx="4294967295"/>
          </p:nvPr>
        </p:nvSpPr>
        <p:spPr>
          <a:xfrm>
            <a:off x="435900" y="283500"/>
            <a:ext cx="8272200" cy="45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222222"/>
                </a:solidFill>
              </a:rPr>
              <a:t>songList = []</a:t>
            </a:r>
            <a:endParaRPr sz="3600">
              <a:solidFill>
                <a:srgbClr val="222222"/>
              </a:solidFill>
            </a:endParaRPr>
          </a:p>
          <a:p>
            <a:pPr marL="0" lvl="0" indent="0" algn="l" rtl="0">
              <a:spcBef>
                <a:spcPts val="1600"/>
              </a:spcBef>
              <a:spcAft>
                <a:spcPts val="0"/>
              </a:spcAft>
              <a:buNone/>
            </a:pPr>
            <a:r>
              <a:rPr lang="en-GB" sz="3600">
                <a:solidFill>
                  <a:srgbClr val="222222"/>
                </a:solidFill>
              </a:rPr>
              <a:t>song = 0, 1, 2…..len(songList)</a:t>
            </a:r>
            <a:endParaRPr sz="3600">
              <a:solidFill>
                <a:srgbClr val="222222"/>
              </a:solidFill>
            </a:endParaRPr>
          </a:p>
          <a:p>
            <a:pPr marL="0" lvl="0" indent="0" algn="l" rtl="0">
              <a:spcBef>
                <a:spcPts val="1600"/>
              </a:spcBef>
              <a:spcAft>
                <a:spcPts val="1600"/>
              </a:spcAft>
              <a:buNone/>
            </a:pPr>
            <a:r>
              <a:rPr lang="en-GB" sz="3600">
                <a:solidFill>
                  <a:srgbClr val="222222"/>
                </a:solidFill>
              </a:rPr>
              <a:t>playing = True/False</a:t>
            </a:r>
            <a:endParaRPr sz="3600">
              <a:solidFill>
                <a:srgbClr val="22222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Google Shape;306;p43"/>
          <p:cNvSpPr txBox="1"/>
          <p:nvPr>
            <p:ph type="title" idx="4294967295"/>
          </p:nvPr>
        </p:nvSpPr>
        <p:spPr>
          <a:xfrm>
            <a:off x="163525" y="335550"/>
            <a:ext cx="3971700" cy="20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solidFill>
                  <a:schemeClr val="dk1"/>
                </a:solidFill>
              </a:rPr>
              <a:t>init_ui()</a:t>
            </a:r>
            <a:endParaRPr sz="1400">
              <a:solidFill>
                <a:schemeClr val="dk1"/>
              </a:solidFill>
            </a:endParaRPr>
          </a:p>
          <a:p>
            <a:pPr marL="457200" lvl="0" indent="-317500" algn="l" rtl="0">
              <a:spcBef>
                <a:spcPts val="1600"/>
              </a:spcBef>
              <a:spcAft>
                <a:spcPts val="0"/>
              </a:spcAft>
              <a:buClr>
                <a:srgbClr val="222222"/>
              </a:buClr>
              <a:buSzPts val="1400"/>
              <a:buAutoNum type="arabicPeriod"/>
            </a:pPr>
            <a:r>
              <a:rPr lang="en-GB" sz="1400">
                <a:solidFill>
                  <a:srgbClr val="222222"/>
                </a:solidFill>
              </a:rPr>
              <a:t>Clear and add the init text in the </a:t>
            </a:r>
            <a:r>
              <a:rPr lang="en-GB" sz="1400">
                <a:solidFill>
                  <a:schemeClr val="dk1"/>
                </a:solidFill>
              </a:rPr>
              <a:t>txt</a:t>
            </a:r>
            <a:r>
              <a:rPr lang="en-GB" sz="1400">
                <a:solidFill>
                  <a:srgbClr val="222222"/>
                </a:solidFill>
              </a:rPr>
              <a:t>,</a:t>
            </a:r>
            <a:r>
              <a:rPr lang="en-GB" sz="1400">
                <a:solidFill>
                  <a:schemeClr val="dk1"/>
                </a:solidFill>
              </a:rPr>
              <a:t> status</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Reset the variables </a:t>
            </a:r>
            <a:r>
              <a:rPr lang="en-GB" sz="1400">
                <a:solidFill>
                  <a:schemeClr val="dk1"/>
                </a:solidFill>
              </a:rPr>
              <a:t>songList</a:t>
            </a:r>
            <a:r>
              <a:rPr lang="en-GB" sz="1400">
                <a:solidFill>
                  <a:srgbClr val="222222"/>
                </a:solidFill>
              </a:rPr>
              <a:t>, </a:t>
            </a:r>
            <a:r>
              <a:rPr lang="en-GB" sz="1400">
                <a:solidFill>
                  <a:schemeClr val="dk1"/>
                </a:solidFill>
              </a:rPr>
              <a:t>song</a:t>
            </a:r>
            <a:r>
              <a:rPr lang="en-GB" sz="1400">
                <a:solidFill>
                  <a:srgbClr val="222222"/>
                </a:solidFill>
              </a:rPr>
              <a:t>, </a:t>
            </a:r>
            <a:r>
              <a:rPr lang="en-GB" sz="1400">
                <a:solidFill>
                  <a:schemeClr val="dk1"/>
                </a:solidFill>
              </a:rPr>
              <a:t>playing</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Disable and add init text to the buttons </a:t>
            </a:r>
            <a:r>
              <a:rPr lang="en-GB" sz="1400">
                <a:solidFill>
                  <a:schemeClr val="dk1"/>
                </a:solidFill>
              </a:rPr>
              <a:t>btn_play</a:t>
            </a:r>
            <a:r>
              <a:rPr lang="en-GB" sz="1400">
                <a:solidFill>
                  <a:srgbClr val="222222"/>
                </a:solidFill>
              </a:rPr>
              <a:t>, </a:t>
            </a:r>
            <a:r>
              <a:rPr lang="en-GB" sz="1400">
                <a:solidFill>
                  <a:schemeClr val="dk1"/>
                </a:solidFill>
              </a:rPr>
              <a:t>btn_next</a:t>
            </a:r>
            <a:r>
              <a:rPr lang="en-GB" sz="1400">
                <a:solidFill>
                  <a:srgbClr val="222222"/>
                </a:solidFill>
              </a:rPr>
              <a:t> and </a:t>
            </a:r>
            <a:r>
              <a:rPr lang="en-GB" sz="1400">
                <a:solidFill>
                  <a:schemeClr val="dk1"/>
                </a:solidFill>
              </a:rPr>
              <a:t>btn_prev</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Reset the </a:t>
            </a:r>
            <a:r>
              <a:rPr lang="en-GB" sz="1400">
                <a:solidFill>
                  <a:schemeClr val="dk1"/>
                </a:solidFill>
              </a:rPr>
              <a:t>player</a:t>
            </a:r>
            <a:endParaRPr sz="1400">
              <a:solidFill>
                <a:schemeClr val="dk1"/>
              </a:solidFill>
            </a:endParaRPr>
          </a:p>
        </p:txBody>
      </p:sp>
      <p:sp>
        <p:nvSpPr>
          <p:cNvPr id="307" name="Google Shape;307;p43"/>
          <p:cNvSpPr txBox="1"/>
          <p:nvPr>
            <p:ph type="title" idx="4294967295"/>
          </p:nvPr>
        </p:nvSpPr>
        <p:spPr>
          <a:xfrm>
            <a:off x="4135225" y="1246125"/>
            <a:ext cx="3971700" cy="20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solidFill>
                  <a:schemeClr val="dk1"/>
                </a:solidFill>
              </a:rPr>
              <a:t>on_add_click()</a:t>
            </a:r>
            <a:endParaRPr sz="1400">
              <a:solidFill>
                <a:schemeClr val="dk1"/>
              </a:solidFill>
            </a:endParaRPr>
          </a:p>
          <a:p>
            <a:pPr marL="0" lvl="0" indent="0" algn="l" rtl="0">
              <a:spcBef>
                <a:spcPts val="1600"/>
              </a:spcBef>
              <a:spcAft>
                <a:spcPts val="0"/>
              </a:spcAft>
              <a:buNone/>
            </a:pPr>
            <a:r>
              <a:rPr lang="en-GB" sz="1400">
                <a:solidFill>
                  <a:srgbClr val="6C6C6C"/>
                </a:solidFill>
              </a:rPr>
              <a:t># a directory location is given as input in the text and then the button is clicked</a:t>
            </a:r>
            <a:endParaRPr sz="1400">
              <a:solidFill>
                <a:srgbClr val="6C6C6C"/>
              </a:solidFill>
            </a:endParaRPr>
          </a:p>
          <a:p>
            <a:pPr marL="457200" lvl="0" indent="-317500" algn="l" rtl="0">
              <a:spcBef>
                <a:spcPts val="1600"/>
              </a:spcBef>
              <a:spcAft>
                <a:spcPts val="0"/>
              </a:spcAft>
              <a:buClr>
                <a:srgbClr val="222222"/>
              </a:buClr>
              <a:buSzPts val="1400"/>
              <a:buAutoNum type="arabicPeriod"/>
            </a:pPr>
            <a:r>
              <a:rPr lang="en-GB" sz="1400">
                <a:solidFill>
                  <a:srgbClr val="222222"/>
                </a:solidFill>
              </a:rPr>
              <a:t>Get the directory from the </a:t>
            </a:r>
            <a:r>
              <a:rPr lang="en-GB" sz="1400">
                <a:solidFill>
                  <a:schemeClr val="dk1"/>
                </a:solidFill>
              </a:rPr>
              <a:t>txt</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Get all the mp3 files in the directory store the </a:t>
            </a:r>
            <a:r>
              <a:rPr lang="en-GB" sz="1400">
                <a:solidFill>
                  <a:schemeClr val="dk1"/>
                </a:solidFill>
              </a:rPr>
              <a:t>location</a:t>
            </a:r>
            <a:r>
              <a:rPr lang="en-GB" sz="1400">
                <a:solidFill>
                  <a:srgbClr val="222222"/>
                </a:solidFill>
              </a:rPr>
              <a:t> of each song in </a:t>
            </a:r>
            <a:r>
              <a:rPr lang="en-GB" sz="1400">
                <a:solidFill>
                  <a:schemeClr val="dk1"/>
                </a:solidFill>
              </a:rPr>
              <a:t>songList</a:t>
            </a:r>
            <a:endParaRPr sz="1400">
              <a:solidFill>
                <a:schemeClr val="dk1"/>
              </a:solidFill>
            </a:endParaRPr>
          </a:p>
          <a:p>
            <a:pPr marL="0" lvl="0" indent="0" algn="l" rtl="0">
              <a:spcBef>
                <a:spcPts val="1600"/>
              </a:spcBef>
              <a:spcAft>
                <a:spcPts val="0"/>
              </a:spcAft>
              <a:buNone/>
            </a:pPr>
            <a:r>
              <a:rPr lang="en-GB" sz="1400">
                <a:solidFill>
                  <a:srgbClr val="222222"/>
                </a:solidFill>
              </a:rPr>
              <a:t>If </a:t>
            </a:r>
            <a:r>
              <a:rPr lang="en-GB" sz="1400">
                <a:solidFill>
                  <a:schemeClr val="dk1"/>
                </a:solidFill>
              </a:rPr>
              <a:t>songList</a:t>
            </a:r>
            <a:r>
              <a:rPr lang="en-GB" sz="1400">
                <a:solidFill>
                  <a:srgbClr val="222222"/>
                </a:solidFill>
              </a:rPr>
              <a:t> is not empty</a:t>
            </a:r>
            <a:endParaRPr sz="1400">
              <a:solidFill>
                <a:srgbClr val="222222"/>
              </a:solidFill>
            </a:endParaRPr>
          </a:p>
          <a:p>
            <a:pPr marL="457200" lvl="0" indent="-317500" algn="l" rtl="0">
              <a:spcBef>
                <a:spcPts val="1600"/>
              </a:spcBef>
              <a:spcAft>
                <a:spcPts val="0"/>
              </a:spcAft>
              <a:buClr>
                <a:srgbClr val="222222"/>
              </a:buClr>
              <a:buSzPts val="1400"/>
              <a:buAutoNum type="alphaLcPeriod"/>
            </a:pPr>
            <a:r>
              <a:rPr lang="en-GB" sz="1400">
                <a:solidFill>
                  <a:srgbClr val="222222"/>
                </a:solidFill>
              </a:rPr>
              <a:t>Disable the </a:t>
            </a:r>
            <a:r>
              <a:rPr lang="en-GB" sz="1400">
                <a:solidFill>
                  <a:schemeClr val="dk1"/>
                </a:solidFill>
              </a:rPr>
              <a:t>txt</a:t>
            </a:r>
            <a:r>
              <a:rPr lang="en-GB" sz="1400">
                <a:solidFill>
                  <a:srgbClr val="222222"/>
                </a:solidFill>
              </a:rPr>
              <a:t> and </a:t>
            </a:r>
            <a:r>
              <a:rPr lang="en-GB" sz="1400">
                <a:solidFill>
                  <a:schemeClr val="dk1"/>
                </a:solidFill>
              </a:rPr>
              <a:t>btn_add</a:t>
            </a:r>
            <a:r>
              <a:rPr lang="en-GB" sz="1400">
                <a:solidFill>
                  <a:srgbClr val="222222"/>
                </a:solidFill>
              </a:rPr>
              <a:t>. Enable all the </a:t>
            </a:r>
            <a:r>
              <a:rPr lang="en-GB" sz="1400">
                <a:solidFill>
                  <a:schemeClr val="dk1"/>
                </a:solidFill>
              </a:rPr>
              <a:t>other buttons</a:t>
            </a:r>
            <a:endParaRPr sz="1400">
              <a:solidFill>
                <a:schemeClr val="dk1"/>
              </a:solidFill>
            </a:endParaRPr>
          </a:p>
          <a:p>
            <a:pPr marL="457200" lvl="0" indent="-317500" algn="l" rtl="0">
              <a:spcBef>
                <a:spcPts val="0"/>
              </a:spcBef>
              <a:spcAft>
                <a:spcPts val="0"/>
              </a:spcAft>
              <a:buClr>
                <a:srgbClr val="222222"/>
              </a:buClr>
              <a:buSzPts val="1400"/>
              <a:buAutoNum type="alphaLcPeriod"/>
            </a:pPr>
            <a:r>
              <a:rPr lang="en-GB" sz="1400">
                <a:solidFill>
                  <a:srgbClr val="222222"/>
                </a:solidFill>
              </a:rPr>
              <a:t>Update </a:t>
            </a:r>
            <a:r>
              <a:rPr lang="en-GB" sz="1400">
                <a:solidFill>
                  <a:schemeClr val="dk1"/>
                </a:solidFill>
              </a:rPr>
              <a:t>playing</a:t>
            </a:r>
            <a:r>
              <a:rPr lang="en-GB" sz="1400">
                <a:solidFill>
                  <a:srgbClr val="222222"/>
                </a:solidFill>
              </a:rPr>
              <a:t> to true</a:t>
            </a:r>
            <a:endParaRPr sz="1400">
              <a:solidFill>
                <a:srgbClr val="222222"/>
              </a:solidFill>
            </a:endParaRPr>
          </a:p>
          <a:p>
            <a:pPr marL="457200" lvl="0" indent="-317500" algn="l" rtl="0">
              <a:spcBef>
                <a:spcPts val="0"/>
              </a:spcBef>
              <a:spcAft>
                <a:spcPts val="0"/>
              </a:spcAft>
              <a:buClr>
                <a:srgbClr val="222222"/>
              </a:buClr>
              <a:buSzPts val="1400"/>
              <a:buAutoNum type="alphaLcPeriod"/>
            </a:pPr>
            <a:r>
              <a:rPr lang="en-GB" sz="1400">
                <a:solidFill>
                  <a:srgbClr val="222222"/>
                </a:solidFill>
              </a:rPr>
              <a:t>Increment the value of </a:t>
            </a:r>
            <a:r>
              <a:rPr lang="en-GB" sz="1400">
                <a:solidFill>
                  <a:schemeClr val="dk1"/>
                </a:solidFill>
              </a:rPr>
              <a:t>song</a:t>
            </a:r>
            <a:endParaRPr sz="1400">
              <a:solidFill>
                <a:schemeClr val="dk1"/>
              </a:solidFill>
            </a:endParaRPr>
          </a:p>
          <a:p>
            <a:pPr marL="457200" lvl="0" indent="-317500" algn="l" rtl="0">
              <a:spcBef>
                <a:spcPts val="0"/>
              </a:spcBef>
              <a:spcAft>
                <a:spcPts val="0"/>
              </a:spcAft>
              <a:buClr>
                <a:srgbClr val="222222"/>
              </a:buClr>
              <a:buSzPts val="1400"/>
              <a:buAutoNum type="alphaLcPeriod"/>
            </a:pPr>
            <a:r>
              <a:rPr lang="en-GB" sz="1400">
                <a:solidFill>
                  <a:srgbClr val="222222"/>
                </a:solidFill>
              </a:rPr>
              <a:t>Play the index of </a:t>
            </a:r>
            <a:r>
              <a:rPr lang="en-GB" sz="1400">
                <a:solidFill>
                  <a:schemeClr val="dk1"/>
                </a:solidFill>
              </a:rPr>
              <a:t>song</a:t>
            </a:r>
            <a:r>
              <a:rPr lang="en-GB" sz="1400">
                <a:solidFill>
                  <a:srgbClr val="222222"/>
                </a:solidFill>
              </a:rPr>
              <a:t> in </a:t>
            </a:r>
            <a:r>
              <a:rPr lang="en-GB" sz="1400">
                <a:solidFill>
                  <a:schemeClr val="dk1"/>
                </a:solidFill>
              </a:rPr>
              <a:t>songList</a:t>
            </a:r>
            <a:endParaRPr sz="1400">
              <a:solidFill>
                <a:schemeClr val="dk1"/>
              </a:solidFill>
            </a:endParaRPr>
          </a:p>
          <a:p>
            <a:pPr marL="457200" lvl="0" indent="-317500" algn="l" rtl="0">
              <a:spcBef>
                <a:spcPts val="0"/>
              </a:spcBef>
              <a:spcAft>
                <a:spcPts val="0"/>
              </a:spcAft>
              <a:buClr>
                <a:srgbClr val="222222"/>
              </a:buClr>
              <a:buSzPts val="1400"/>
              <a:buAutoNum type="alphaLcPeriod"/>
            </a:pPr>
            <a:r>
              <a:rPr lang="en-GB" sz="1400">
                <a:solidFill>
                  <a:srgbClr val="222222"/>
                </a:solidFill>
              </a:rPr>
              <a:t>Update </a:t>
            </a:r>
            <a:r>
              <a:rPr lang="en-GB" sz="1400">
                <a:solidFill>
                  <a:schemeClr val="dk1"/>
                </a:solidFill>
              </a:rPr>
              <a:t>status</a:t>
            </a:r>
            <a:endParaRPr sz="1400">
              <a:solidFill>
                <a:schemeClr val="dk1"/>
              </a:solidFill>
            </a:endParaRPr>
          </a:p>
        </p:txBody>
      </p:sp>
      <p:sp>
        <p:nvSpPr>
          <p:cNvPr id="308" name="Google Shape;308;p43"/>
          <p:cNvSpPr txBox="1"/>
          <p:nvPr>
            <p:ph type="title" idx="4294967295"/>
          </p:nvPr>
        </p:nvSpPr>
        <p:spPr>
          <a:xfrm>
            <a:off x="163525" y="2461375"/>
            <a:ext cx="3971700" cy="20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solidFill>
                  <a:schemeClr val="dk1"/>
                </a:solidFill>
              </a:rPr>
              <a:t>on_reset_click()</a:t>
            </a:r>
            <a:endParaRPr sz="1400">
              <a:solidFill>
                <a:schemeClr val="dk1"/>
              </a:solidFill>
            </a:endParaRPr>
          </a:p>
          <a:p>
            <a:pPr marL="457200" lvl="0" indent="-317500" algn="l" rtl="0">
              <a:spcBef>
                <a:spcPts val="1600"/>
              </a:spcBef>
              <a:spcAft>
                <a:spcPts val="0"/>
              </a:spcAft>
              <a:buClr>
                <a:srgbClr val="222222"/>
              </a:buClr>
              <a:buSzPts val="1400"/>
              <a:buAutoNum type="arabicPeriod"/>
            </a:pPr>
            <a:r>
              <a:rPr lang="en-GB" sz="1400">
                <a:solidFill>
                  <a:srgbClr val="222222"/>
                </a:solidFill>
              </a:rPr>
              <a:t>Call the init_ui function</a:t>
            </a:r>
            <a:endParaRPr sz="1400">
              <a:solidFill>
                <a:srgbClr val="222222"/>
              </a:solidFill>
            </a:endParaRPr>
          </a:p>
        </p:txBody>
      </p:sp>
      <p:cxnSp>
        <p:nvCxnSpPr>
          <p:cNvPr id="309" name="Google Shape;309;p43"/>
          <p:cNvCxnSpPr/>
          <p:nvPr/>
        </p:nvCxnSpPr>
        <p:spPr>
          <a:xfrm>
            <a:off x="4122345" y="37175"/>
            <a:ext cx="22200" cy="511380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43"/>
          <p:cNvCxnSpPr/>
          <p:nvPr/>
        </p:nvCxnSpPr>
        <p:spPr>
          <a:xfrm>
            <a:off x="-14605" y="2631440"/>
            <a:ext cx="4154170" cy="12065"/>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44"/>
          <p:cNvSpPr txBox="1"/>
          <p:nvPr>
            <p:ph type="title" idx="4294967295"/>
          </p:nvPr>
        </p:nvSpPr>
        <p:spPr>
          <a:xfrm>
            <a:off x="4451125" y="1313025"/>
            <a:ext cx="3971700" cy="20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solidFill>
                  <a:schemeClr val="dk1"/>
                </a:solidFill>
              </a:rPr>
              <a:t>on_play_click()</a:t>
            </a:r>
            <a:endParaRPr sz="1400">
              <a:solidFill>
                <a:schemeClr val="dk1"/>
              </a:solidFill>
            </a:endParaRPr>
          </a:p>
          <a:p>
            <a:pPr marL="0" lvl="0" indent="0" algn="l" rtl="0">
              <a:spcBef>
                <a:spcPts val="1600"/>
              </a:spcBef>
              <a:spcAft>
                <a:spcPts val="0"/>
              </a:spcAft>
              <a:buNone/>
            </a:pPr>
            <a:r>
              <a:rPr lang="en-GB" sz="1400">
                <a:solidFill>
                  <a:srgbClr val="222222"/>
                </a:solidFill>
              </a:rPr>
              <a:t>If playing</a:t>
            </a:r>
            <a:endParaRPr sz="1400">
              <a:solidFill>
                <a:srgbClr val="222222"/>
              </a:solidFill>
            </a:endParaRPr>
          </a:p>
          <a:p>
            <a:pPr marL="914400" lvl="0" indent="-317500" algn="l" rtl="0">
              <a:spcBef>
                <a:spcPts val="1600"/>
              </a:spcBef>
              <a:spcAft>
                <a:spcPts val="0"/>
              </a:spcAft>
              <a:buClr>
                <a:srgbClr val="222222"/>
              </a:buClr>
              <a:buSzPts val="1400"/>
              <a:buAutoNum type="alphaLcPeriod"/>
            </a:pPr>
            <a:r>
              <a:rPr lang="en-GB" sz="1400">
                <a:solidFill>
                  <a:srgbClr val="222222"/>
                </a:solidFill>
              </a:rPr>
              <a:t>Pause the </a:t>
            </a:r>
            <a:r>
              <a:rPr lang="en-GB" sz="1400">
                <a:solidFill>
                  <a:schemeClr val="dk1"/>
                </a:solidFill>
              </a:rPr>
              <a:t>player</a:t>
            </a:r>
            <a:endParaRPr sz="1400">
              <a:solidFill>
                <a:schemeClr val="dk1"/>
              </a:solidFill>
            </a:endParaRPr>
          </a:p>
          <a:p>
            <a:pPr marL="914400" lvl="0" indent="-317500" algn="l" rtl="0">
              <a:spcBef>
                <a:spcPts val="0"/>
              </a:spcBef>
              <a:spcAft>
                <a:spcPts val="0"/>
              </a:spcAft>
              <a:buClr>
                <a:srgbClr val="222222"/>
              </a:buClr>
              <a:buSzPts val="1400"/>
              <a:buAutoNum type="alphaLcPeriod"/>
            </a:pPr>
            <a:r>
              <a:rPr lang="en-GB" sz="1400">
                <a:solidFill>
                  <a:srgbClr val="222222"/>
                </a:solidFill>
              </a:rPr>
              <a:t>Change value of </a:t>
            </a:r>
            <a:r>
              <a:rPr lang="en-GB" sz="1400">
                <a:solidFill>
                  <a:schemeClr val="dk1"/>
                </a:solidFill>
              </a:rPr>
              <a:t>playing</a:t>
            </a:r>
            <a:r>
              <a:rPr lang="en-GB" sz="1400">
                <a:solidFill>
                  <a:srgbClr val="222222"/>
                </a:solidFill>
              </a:rPr>
              <a:t> to false</a:t>
            </a:r>
            <a:endParaRPr sz="1400">
              <a:solidFill>
                <a:srgbClr val="222222"/>
              </a:solidFill>
            </a:endParaRPr>
          </a:p>
          <a:p>
            <a:pPr marL="914400" lvl="0" indent="-317500" algn="l" rtl="0">
              <a:spcBef>
                <a:spcPts val="0"/>
              </a:spcBef>
              <a:spcAft>
                <a:spcPts val="0"/>
              </a:spcAft>
              <a:buClr>
                <a:srgbClr val="222222"/>
              </a:buClr>
              <a:buSzPts val="1400"/>
              <a:buAutoNum type="alphaLcPeriod"/>
            </a:pPr>
            <a:r>
              <a:rPr lang="en-GB" sz="1400">
                <a:solidFill>
                  <a:srgbClr val="222222"/>
                </a:solidFill>
              </a:rPr>
              <a:t>Disable </a:t>
            </a:r>
            <a:r>
              <a:rPr lang="en-GB" sz="1400">
                <a:solidFill>
                  <a:schemeClr val="dk1"/>
                </a:solidFill>
              </a:rPr>
              <a:t>btn_next</a:t>
            </a:r>
            <a:r>
              <a:rPr lang="en-GB" sz="1400">
                <a:solidFill>
                  <a:srgbClr val="222222"/>
                </a:solidFill>
              </a:rPr>
              <a:t>, </a:t>
            </a:r>
            <a:r>
              <a:rPr lang="en-GB" sz="1400">
                <a:solidFill>
                  <a:schemeClr val="dk1"/>
                </a:solidFill>
              </a:rPr>
              <a:t>btn_prev</a:t>
            </a:r>
            <a:endParaRPr sz="1400">
              <a:solidFill>
                <a:schemeClr val="dk1"/>
              </a:solidFill>
            </a:endParaRPr>
          </a:p>
          <a:p>
            <a:pPr marL="914400" lvl="0" indent="-317500" algn="l" rtl="0">
              <a:spcBef>
                <a:spcPts val="0"/>
              </a:spcBef>
              <a:spcAft>
                <a:spcPts val="0"/>
              </a:spcAft>
              <a:buClr>
                <a:srgbClr val="222222"/>
              </a:buClr>
              <a:buSzPts val="1400"/>
              <a:buAutoNum type="alphaLcPeriod"/>
            </a:pPr>
            <a:r>
              <a:rPr lang="en-GB" sz="1400">
                <a:solidFill>
                  <a:srgbClr val="222222"/>
                </a:solidFill>
              </a:rPr>
              <a:t>Change the text in </a:t>
            </a:r>
            <a:r>
              <a:rPr lang="en-GB" sz="1400">
                <a:solidFill>
                  <a:schemeClr val="dk1"/>
                </a:solidFill>
              </a:rPr>
              <a:t>btn_play</a:t>
            </a:r>
            <a:r>
              <a:rPr lang="en-GB" sz="1400">
                <a:solidFill>
                  <a:srgbClr val="222222"/>
                </a:solidFill>
              </a:rPr>
              <a:t> to play</a:t>
            </a:r>
            <a:endParaRPr sz="1400">
              <a:solidFill>
                <a:srgbClr val="222222"/>
              </a:solidFill>
            </a:endParaRPr>
          </a:p>
          <a:p>
            <a:pPr marL="0" lvl="0" indent="0" algn="l" rtl="0">
              <a:spcBef>
                <a:spcPts val="1600"/>
              </a:spcBef>
              <a:spcAft>
                <a:spcPts val="0"/>
              </a:spcAft>
              <a:buNone/>
            </a:pPr>
            <a:r>
              <a:rPr lang="en-GB" sz="1400">
                <a:solidFill>
                  <a:srgbClr val="222222"/>
                </a:solidFill>
              </a:rPr>
              <a:t>Else</a:t>
            </a:r>
            <a:endParaRPr sz="1400">
              <a:solidFill>
                <a:srgbClr val="222222"/>
              </a:solidFill>
            </a:endParaRPr>
          </a:p>
          <a:p>
            <a:pPr marL="914400" lvl="0" indent="-317500" algn="l" rtl="0">
              <a:spcBef>
                <a:spcPts val="1600"/>
              </a:spcBef>
              <a:spcAft>
                <a:spcPts val="0"/>
              </a:spcAft>
              <a:buClr>
                <a:srgbClr val="222222"/>
              </a:buClr>
              <a:buSzPts val="1400"/>
              <a:buAutoNum type="alphaLcPeriod"/>
            </a:pPr>
            <a:r>
              <a:rPr lang="en-GB" sz="1400">
                <a:solidFill>
                  <a:srgbClr val="222222"/>
                </a:solidFill>
              </a:rPr>
              <a:t>Resume the </a:t>
            </a:r>
            <a:r>
              <a:rPr lang="en-GB" sz="1400">
                <a:solidFill>
                  <a:schemeClr val="dk1"/>
                </a:solidFill>
              </a:rPr>
              <a:t>player</a:t>
            </a:r>
            <a:endParaRPr sz="1400">
              <a:solidFill>
                <a:schemeClr val="dk1"/>
              </a:solidFill>
            </a:endParaRPr>
          </a:p>
          <a:p>
            <a:pPr marL="914400" lvl="0" indent="-317500" algn="l" rtl="0">
              <a:spcBef>
                <a:spcPts val="0"/>
              </a:spcBef>
              <a:spcAft>
                <a:spcPts val="0"/>
              </a:spcAft>
              <a:buClr>
                <a:srgbClr val="222222"/>
              </a:buClr>
              <a:buSzPts val="1400"/>
              <a:buAutoNum type="alphaLcPeriod"/>
            </a:pPr>
            <a:r>
              <a:rPr lang="en-GB" sz="1400">
                <a:solidFill>
                  <a:srgbClr val="222222"/>
                </a:solidFill>
              </a:rPr>
              <a:t>Change value of </a:t>
            </a:r>
            <a:r>
              <a:rPr lang="en-GB" sz="1400">
                <a:solidFill>
                  <a:schemeClr val="dk1"/>
                </a:solidFill>
              </a:rPr>
              <a:t>playing</a:t>
            </a:r>
            <a:r>
              <a:rPr lang="en-GB" sz="1400">
                <a:solidFill>
                  <a:srgbClr val="222222"/>
                </a:solidFill>
              </a:rPr>
              <a:t> to true</a:t>
            </a:r>
            <a:endParaRPr sz="1400">
              <a:solidFill>
                <a:srgbClr val="222222"/>
              </a:solidFill>
            </a:endParaRPr>
          </a:p>
          <a:p>
            <a:pPr marL="914400" lvl="0" indent="-317500" algn="l" rtl="0">
              <a:spcBef>
                <a:spcPts val="0"/>
              </a:spcBef>
              <a:spcAft>
                <a:spcPts val="0"/>
              </a:spcAft>
              <a:buClr>
                <a:srgbClr val="222222"/>
              </a:buClr>
              <a:buSzPts val="1400"/>
              <a:buAutoNum type="alphaLcPeriod"/>
            </a:pPr>
            <a:r>
              <a:rPr lang="en-GB" sz="1400">
                <a:solidFill>
                  <a:srgbClr val="222222"/>
                </a:solidFill>
              </a:rPr>
              <a:t>Enable the buttons </a:t>
            </a:r>
            <a:r>
              <a:rPr lang="en-GB" sz="1400">
                <a:solidFill>
                  <a:schemeClr val="dk1"/>
                </a:solidFill>
              </a:rPr>
              <a:t>btn_next</a:t>
            </a:r>
            <a:r>
              <a:rPr lang="en-GB" sz="1400">
                <a:solidFill>
                  <a:srgbClr val="222222"/>
                </a:solidFill>
              </a:rPr>
              <a:t>, </a:t>
            </a:r>
            <a:r>
              <a:rPr lang="en-GB" sz="1400">
                <a:solidFill>
                  <a:schemeClr val="dk1"/>
                </a:solidFill>
              </a:rPr>
              <a:t>btn_prev</a:t>
            </a:r>
            <a:endParaRPr sz="1400">
              <a:solidFill>
                <a:schemeClr val="dk1"/>
              </a:solidFill>
            </a:endParaRPr>
          </a:p>
          <a:p>
            <a:pPr marL="914400" lvl="0" indent="-317500" algn="l" rtl="0">
              <a:spcBef>
                <a:spcPts val="0"/>
              </a:spcBef>
              <a:spcAft>
                <a:spcPts val="0"/>
              </a:spcAft>
              <a:buClr>
                <a:srgbClr val="222222"/>
              </a:buClr>
              <a:buSzPts val="1400"/>
              <a:buAutoNum type="alphaLcPeriod"/>
            </a:pPr>
            <a:r>
              <a:rPr lang="en-GB" sz="1400">
                <a:solidFill>
                  <a:srgbClr val="222222"/>
                </a:solidFill>
              </a:rPr>
              <a:t>Change the text in </a:t>
            </a:r>
            <a:r>
              <a:rPr lang="en-GB" sz="1400">
                <a:solidFill>
                  <a:schemeClr val="dk1"/>
                </a:solidFill>
              </a:rPr>
              <a:t>btn_play</a:t>
            </a:r>
            <a:r>
              <a:rPr lang="en-GB" sz="1400">
                <a:solidFill>
                  <a:srgbClr val="222222"/>
                </a:solidFill>
              </a:rPr>
              <a:t> to pause</a:t>
            </a:r>
            <a:endParaRPr sz="1400">
              <a:solidFill>
                <a:srgbClr val="222222"/>
              </a:solidFill>
            </a:endParaRPr>
          </a:p>
        </p:txBody>
      </p:sp>
      <p:sp>
        <p:nvSpPr>
          <p:cNvPr id="316" name="Google Shape;316;p44"/>
          <p:cNvSpPr txBox="1"/>
          <p:nvPr>
            <p:ph type="title" idx="4294967295"/>
          </p:nvPr>
        </p:nvSpPr>
        <p:spPr>
          <a:xfrm>
            <a:off x="163525" y="246425"/>
            <a:ext cx="3971700" cy="20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solidFill>
                  <a:schemeClr val="dk1"/>
                </a:solidFill>
              </a:rPr>
              <a:t>on_</a:t>
            </a:r>
            <a:r>
              <a:rPr lang="" altLang="en-GB" sz="1400">
                <a:solidFill>
                  <a:schemeClr val="dk1"/>
                </a:solidFill>
              </a:rPr>
              <a:t>next</a:t>
            </a:r>
            <a:r>
              <a:rPr lang="en-GB" sz="1400">
                <a:solidFill>
                  <a:schemeClr val="dk1"/>
                </a:solidFill>
              </a:rPr>
              <a:t>_click()</a:t>
            </a:r>
            <a:endParaRPr sz="1400">
              <a:solidFill>
                <a:schemeClr val="dk1"/>
              </a:solidFill>
            </a:endParaRPr>
          </a:p>
          <a:p>
            <a:pPr marL="0" lvl="0" indent="0" algn="l" rtl="0">
              <a:spcBef>
                <a:spcPts val="1600"/>
              </a:spcBef>
              <a:spcAft>
                <a:spcPts val="0"/>
              </a:spcAft>
              <a:buNone/>
            </a:pPr>
            <a:r>
              <a:rPr lang="en-GB" sz="1400">
                <a:solidFill>
                  <a:srgbClr val="6C6C6C"/>
                </a:solidFill>
              </a:rPr>
              <a:t># If the user has clicked btn_next and is in the last song</a:t>
            </a:r>
            <a:endParaRPr sz="1400">
              <a:solidFill>
                <a:srgbClr val="6C6C6C"/>
              </a:solidFill>
            </a:endParaRPr>
          </a:p>
          <a:p>
            <a:pPr marL="0" lvl="0" indent="0" algn="l" rtl="0">
              <a:spcBef>
                <a:spcPts val="1600"/>
              </a:spcBef>
              <a:spcAft>
                <a:spcPts val="0"/>
              </a:spcAft>
              <a:buNone/>
            </a:pPr>
            <a:r>
              <a:rPr lang="en-GB" sz="1400">
                <a:solidFill>
                  <a:srgbClr val="222222"/>
                </a:solidFill>
              </a:rPr>
              <a:t>If </a:t>
            </a:r>
            <a:r>
              <a:rPr lang="en-GB" sz="1400">
                <a:solidFill>
                  <a:schemeClr val="dk1"/>
                </a:solidFill>
              </a:rPr>
              <a:t>song</a:t>
            </a:r>
            <a:r>
              <a:rPr lang="en-GB" sz="1400">
                <a:solidFill>
                  <a:srgbClr val="222222"/>
                </a:solidFill>
              </a:rPr>
              <a:t> = len(</a:t>
            </a:r>
            <a:r>
              <a:rPr lang="en-GB" sz="1400">
                <a:solidFill>
                  <a:schemeClr val="dk1"/>
                </a:solidFill>
              </a:rPr>
              <a:t>songList</a:t>
            </a:r>
            <a:r>
              <a:rPr lang="en-GB" sz="1400">
                <a:solidFill>
                  <a:srgbClr val="222222"/>
                </a:solidFill>
              </a:rPr>
              <a:t>)-1 put </a:t>
            </a:r>
            <a:r>
              <a:rPr lang="en-GB" sz="1400">
                <a:solidFill>
                  <a:schemeClr val="dk1"/>
                </a:solidFill>
              </a:rPr>
              <a:t>song</a:t>
            </a:r>
            <a:r>
              <a:rPr lang="en-GB" sz="1400">
                <a:solidFill>
                  <a:srgbClr val="222222"/>
                </a:solidFill>
              </a:rPr>
              <a:t>=0</a:t>
            </a:r>
            <a:endParaRPr sz="1400">
              <a:solidFill>
                <a:srgbClr val="222222"/>
              </a:solidFill>
            </a:endParaRPr>
          </a:p>
          <a:p>
            <a:pPr marL="457200" lvl="0" indent="-317500" algn="l" rtl="0">
              <a:spcBef>
                <a:spcPts val="1600"/>
              </a:spcBef>
              <a:spcAft>
                <a:spcPts val="0"/>
              </a:spcAft>
              <a:buClr>
                <a:srgbClr val="222222"/>
              </a:buClr>
              <a:buSzPts val="1400"/>
              <a:buAutoNum type="arabicPeriod"/>
            </a:pPr>
            <a:r>
              <a:rPr lang="en-GB" sz="1400">
                <a:solidFill>
                  <a:srgbClr val="222222"/>
                </a:solidFill>
              </a:rPr>
              <a:t>increment </a:t>
            </a:r>
            <a:r>
              <a:rPr lang="en-GB" sz="1400">
                <a:solidFill>
                  <a:schemeClr val="dk1"/>
                </a:solidFill>
              </a:rPr>
              <a:t>song</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Play index of </a:t>
            </a:r>
            <a:r>
              <a:rPr lang="en-GB" sz="1400">
                <a:solidFill>
                  <a:schemeClr val="dk1"/>
                </a:solidFill>
              </a:rPr>
              <a:t>song</a:t>
            </a:r>
            <a:r>
              <a:rPr lang="en-GB" sz="1400">
                <a:solidFill>
                  <a:srgbClr val="222222"/>
                </a:solidFill>
              </a:rPr>
              <a:t> in </a:t>
            </a:r>
            <a:r>
              <a:rPr lang="en-GB" sz="1400">
                <a:solidFill>
                  <a:schemeClr val="dk1"/>
                </a:solidFill>
              </a:rPr>
              <a:t>songList</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Update </a:t>
            </a:r>
            <a:r>
              <a:rPr lang="en-GB" sz="1400">
                <a:solidFill>
                  <a:schemeClr val="dk1"/>
                </a:solidFill>
              </a:rPr>
              <a:t>status</a:t>
            </a:r>
            <a:endParaRPr sz="1400">
              <a:solidFill>
                <a:schemeClr val="dk1"/>
              </a:solidFill>
            </a:endParaRPr>
          </a:p>
        </p:txBody>
      </p:sp>
      <p:sp>
        <p:nvSpPr>
          <p:cNvPr id="317" name="Google Shape;317;p44"/>
          <p:cNvSpPr txBox="1"/>
          <p:nvPr>
            <p:ph type="title" idx="4294967295"/>
          </p:nvPr>
        </p:nvSpPr>
        <p:spPr>
          <a:xfrm>
            <a:off x="271325" y="2809620"/>
            <a:ext cx="3971700" cy="20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solidFill>
                  <a:schemeClr val="dk1"/>
                </a:solidFill>
              </a:rPr>
              <a:t>on_prev_click()</a:t>
            </a:r>
            <a:endParaRPr sz="1400">
              <a:solidFill>
                <a:schemeClr val="dk1"/>
              </a:solidFill>
            </a:endParaRPr>
          </a:p>
          <a:p>
            <a:pPr marL="0" lvl="0" indent="0" algn="l" rtl="0">
              <a:spcBef>
                <a:spcPts val="1600"/>
              </a:spcBef>
              <a:spcAft>
                <a:spcPts val="0"/>
              </a:spcAft>
              <a:buNone/>
            </a:pPr>
            <a:r>
              <a:rPr lang="en-GB" sz="1400">
                <a:solidFill>
                  <a:srgbClr val="6C6C6C"/>
                </a:solidFill>
              </a:rPr>
              <a:t># If the user has clicked btn_prev and is in the starting song</a:t>
            </a:r>
            <a:endParaRPr sz="1400">
              <a:solidFill>
                <a:srgbClr val="6C6C6C"/>
              </a:solidFill>
            </a:endParaRPr>
          </a:p>
          <a:p>
            <a:pPr marL="0" lvl="0" indent="0" algn="l" rtl="0">
              <a:spcBef>
                <a:spcPts val="1600"/>
              </a:spcBef>
              <a:spcAft>
                <a:spcPts val="0"/>
              </a:spcAft>
              <a:buNone/>
            </a:pPr>
            <a:r>
              <a:rPr lang="en-GB" sz="1400">
                <a:solidFill>
                  <a:srgbClr val="222222"/>
                </a:solidFill>
              </a:rPr>
              <a:t>If index of </a:t>
            </a:r>
            <a:r>
              <a:rPr lang="en-GB" sz="1400">
                <a:solidFill>
                  <a:schemeClr val="dk1"/>
                </a:solidFill>
              </a:rPr>
              <a:t>song</a:t>
            </a:r>
            <a:r>
              <a:rPr lang="en-GB" sz="1400">
                <a:solidFill>
                  <a:srgbClr val="222222"/>
                </a:solidFill>
              </a:rPr>
              <a:t> is 1: put </a:t>
            </a:r>
            <a:r>
              <a:rPr lang="en-GB" sz="1400">
                <a:solidFill>
                  <a:schemeClr val="dk1"/>
                </a:solidFill>
              </a:rPr>
              <a:t>song</a:t>
            </a:r>
            <a:r>
              <a:rPr lang="en-GB" sz="1400">
                <a:solidFill>
                  <a:srgbClr val="222222"/>
                </a:solidFill>
              </a:rPr>
              <a:t> = len(</a:t>
            </a:r>
            <a:r>
              <a:rPr lang="en-GB" sz="1400">
                <a:solidFill>
                  <a:schemeClr val="dk1"/>
                </a:solidFill>
              </a:rPr>
              <a:t>songList</a:t>
            </a:r>
            <a:r>
              <a:rPr lang="en-GB" sz="1400">
                <a:solidFill>
                  <a:srgbClr val="222222"/>
                </a:solidFill>
              </a:rPr>
              <a:t>)</a:t>
            </a:r>
            <a:endParaRPr sz="1400">
              <a:solidFill>
                <a:srgbClr val="222222"/>
              </a:solidFill>
            </a:endParaRPr>
          </a:p>
          <a:p>
            <a:pPr marL="457200" lvl="0" indent="-317500" algn="l" rtl="0">
              <a:spcBef>
                <a:spcPts val="1600"/>
              </a:spcBef>
              <a:spcAft>
                <a:spcPts val="0"/>
              </a:spcAft>
              <a:buClr>
                <a:srgbClr val="222222"/>
              </a:buClr>
              <a:buSzPts val="1400"/>
              <a:buAutoNum type="arabicPeriod"/>
            </a:pPr>
            <a:r>
              <a:rPr lang="en-GB" sz="1400">
                <a:solidFill>
                  <a:srgbClr val="222222"/>
                </a:solidFill>
              </a:rPr>
              <a:t>Decrement </a:t>
            </a:r>
            <a:r>
              <a:rPr lang="en-GB" sz="1400">
                <a:solidFill>
                  <a:schemeClr val="dk1"/>
                </a:solidFill>
              </a:rPr>
              <a:t>song</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Play index of </a:t>
            </a:r>
            <a:r>
              <a:rPr lang="en-GB" sz="1400">
                <a:solidFill>
                  <a:schemeClr val="dk1"/>
                </a:solidFill>
              </a:rPr>
              <a:t>song</a:t>
            </a:r>
            <a:r>
              <a:rPr lang="en-GB" sz="1400">
                <a:solidFill>
                  <a:srgbClr val="222222"/>
                </a:solidFill>
              </a:rPr>
              <a:t> in </a:t>
            </a:r>
            <a:r>
              <a:rPr lang="en-GB" sz="1400">
                <a:solidFill>
                  <a:schemeClr val="dk1"/>
                </a:solidFill>
              </a:rPr>
              <a:t>songList</a:t>
            </a:r>
            <a:endParaRPr sz="1400">
              <a:solidFill>
                <a:schemeClr val="dk1"/>
              </a:solidFill>
            </a:endParaRPr>
          </a:p>
          <a:p>
            <a:pPr marL="457200" lvl="0" indent="-317500" algn="l" rtl="0">
              <a:spcBef>
                <a:spcPts val="0"/>
              </a:spcBef>
              <a:spcAft>
                <a:spcPts val="0"/>
              </a:spcAft>
              <a:buClr>
                <a:srgbClr val="222222"/>
              </a:buClr>
              <a:buSzPts val="1400"/>
              <a:buAutoNum type="arabicPeriod"/>
            </a:pPr>
            <a:r>
              <a:rPr lang="en-GB" sz="1400">
                <a:solidFill>
                  <a:srgbClr val="222222"/>
                </a:solidFill>
              </a:rPr>
              <a:t>Update </a:t>
            </a:r>
            <a:r>
              <a:rPr lang="en-GB" sz="1400">
                <a:solidFill>
                  <a:schemeClr val="dk1"/>
                </a:solidFill>
              </a:rPr>
              <a:t>status</a:t>
            </a:r>
            <a:endParaRPr sz="1400">
              <a:solidFill>
                <a:schemeClr val="dk1"/>
              </a:solidFill>
            </a:endParaRPr>
          </a:p>
        </p:txBody>
      </p:sp>
      <p:cxnSp>
        <p:nvCxnSpPr>
          <p:cNvPr id="318" name="Google Shape;318;p44"/>
          <p:cNvCxnSpPr/>
          <p:nvPr/>
        </p:nvCxnSpPr>
        <p:spPr>
          <a:xfrm>
            <a:off x="4259000" y="29725"/>
            <a:ext cx="29700" cy="510630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44"/>
          <p:cNvCxnSpPr/>
          <p:nvPr/>
        </p:nvCxnSpPr>
        <p:spPr>
          <a:xfrm rot="10800000" flipH="1">
            <a:off x="0" y="2616275"/>
            <a:ext cx="4273800" cy="7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sp>
        <p:nvSpPr>
          <p:cNvPr id="324" name="Google Shape;324;p45"/>
          <p:cNvSpPr txBox="1"/>
          <p:nvPr>
            <p:ph type="title" idx="4294967295"/>
          </p:nvPr>
        </p:nvSpPr>
        <p:spPr>
          <a:xfrm>
            <a:off x="644525" y="711835"/>
            <a:ext cx="6334760" cy="7677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Version Control (git)</a:t>
            </a:r>
            <a:endParaRPr sz="3600">
              <a:solidFill>
                <a:schemeClr val="dk1"/>
              </a:solidFill>
            </a:endParaRPr>
          </a:p>
        </p:txBody>
      </p:sp>
      <p:sp>
        <p:nvSpPr>
          <p:cNvPr id="325" name="Google Shape;325;p45"/>
          <p:cNvSpPr txBox="1"/>
          <p:nvPr>
            <p:ph type="title" idx="4294967295"/>
          </p:nvPr>
        </p:nvSpPr>
        <p:spPr>
          <a:xfrm>
            <a:off x="535775" y="1998740"/>
            <a:ext cx="604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a:solidFill>
                  <a:srgbClr val="6A6A6A"/>
                </a:solidFill>
                <a:highlight>
                  <a:srgbClr val="FFFFFF"/>
                </a:highlight>
                <a:latin typeface="Arial"/>
                <a:ea typeface="Arial"/>
                <a:cs typeface="Arial"/>
                <a:sym typeface="Arial"/>
              </a:rPr>
              <a:t>Version control</a:t>
            </a:r>
            <a:r>
              <a:rPr lang="en-GB" sz="2400" b="0">
                <a:solidFill>
                  <a:srgbClr val="545454"/>
                </a:solidFill>
                <a:highlight>
                  <a:srgbClr val="FFFFFF"/>
                </a:highlight>
                <a:latin typeface="Arial"/>
                <a:ea typeface="Arial"/>
                <a:cs typeface="Arial"/>
                <a:sym typeface="Arial"/>
              </a:rPr>
              <a:t> is a system that records changes to a file or set of files over time so that you can recall specific </a:t>
            </a:r>
            <a:r>
              <a:rPr lang="en-GB" sz="2400">
                <a:solidFill>
                  <a:srgbClr val="6A6A6A"/>
                </a:solidFill>
                <a:highlight>
                  <a:srgbClr val="FFFFFF"/>
                </a:highlight>
                <a:latin typeface="Arial"/>
                <a:ea typeface="Arial"/>
                <a:cs typeface="Arial"/>
                <a:sym typeface="Arial"/>
              </a:rPr>
              <a:t>versions</a:t>
            </a:r>
            <a:r>
              <a:rPr lang="en-GB" sz="2400" b="0">
                <a:solidFill>
                  <a:srgbClr val="545454"/>
                </a:solidFill>
                <a:highlight>
                  <a:srgbClr val="FFFFFF"/>
                </a:highlight>
                <a:latin typeface="Arial"/>
                <a:ea typeface="Arial"/>
                <a:cs typeface="Arial"/>
                <a:sym typeface="Arial"/>
              </a:rPr>
              <a:t> later.</a:t>
            </a:r>
            <a:endParaRPr sz="2400" b="0">
              <a:solidFill>
                <a:srgbClr val="31313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pic>
        <p:nvPicPr>
          <p:cNvPr id="1" name="Picture 0" descr="when-you-earn-most-of-your-karma-from-comments-averaging-38773269"/>
          <p:cNvPicPr>
            <a:picLocks noChangeAspect="1"/>
          </p:cNvPicPr>
          <p:nvPr/>
        </p:nvPicPr>
        <p:blipFill>
          <a:blip r:embed="rId1"/>
          <a:stretch>
            <a:fillRect/>
          </a:stretch>
        </p:blipFill>
        <p:spPr>
          <a:xfrm>
            <a:off x="1396365" y="120015"/>
            <a:ext cx="6351270" cy="490347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pic>
        <p:nvPicPr>
          <p:cNvPr id="330" name="Google Shape;330;p46"/>
          <p:cNvPicPr preferRelativeResize="0"/>
          <p:nvPr/>
        </p:nvPicPr>
        <p:blipFill rotWithShape="1">
          <a:blip r:embed="rId1"/>
          <a:srcRect l="2132" t="6554" r="6751" b="14093"/>
          <a:stretch>
            <a:fillRect/>
          </a:stretch>
        </p:blipFill>
        <p:spPr>
          <a:xfrm>
            <a:off x="0" y="0"/>
            <a:ext cx="9144001" cy="5143500"/>
          </a:xfrm>
          <a:prstGeom prst="rect">
            <a:avLst/>
          </a:prstGeom>
          <a:noFill/>
          <a:ln>
            <a:noFill/>
          </a:ln>
        </p:spPr>
      </p:pic>
      <p:sp>
        <p:nvSpPr>
          <p:cNvPr id="331" name="Google Shape;331;p46"/>
          <p:cNvSpPr txBox="1"/>
          <p:nvPr>
            <p:ph type="title"/>
          </p:nvPr>
        </p:nvSpPr>
        <p:spPr>
          <a:xfrm>
            <a:off x="283099" y="712150"/>
            <a:ext cx="8622300" cy="3835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3600" b="0">
                <a:solidFill>
                  <a:schemeClr val="dk1"/>
                </a:solidFill>
                <a:latin typeface="Average"/>
                <a:ea typeface="Average"/>
                <a:cs typeface="Average"/>
                <a:sym typeface="Average"/>
              </a:rPr>
              <a:t>First rule of programming:</a:t>
            </a:r>
            <a:r>
              <a:rPr lang="en-GB" sz="3600" b="0">
                <a:solidFill>
                  <a:srgbClr val="FFFFFF"/>
                </a:solidFill>
                <a:latin typeface="Average"/>
                <a:ea typeface="Average"/>
                <a:cs typeface="Average"/>
                <a:sym typeface="Average"/>
              </a:rPr>
              <a:t> “If it works don't touch anything, save it somewhere else &amp; do experiment on a copy of it”.</a:t>
            </a:r>
            <a:endParaRPr sz="3600" b="0">
              <a:solidFill>
                <a:srgbClr val="FFFFFF"/>
              </a:solidFill>
              <a:latin typeface="Average"/>
              <a:ea typeface="Average"/>
              <a:cs typeface="Average"/>
              <a:sym typeface="Average"/>
            </a:endParaRPr>
          </a:p>
          <a:p>
            <a:pPr marL="457200" lvl="0" indent="-457200" algn="r" rtl="0">
              <a:lnSpc>
                <a:spcPct val="115000"/>
              </a:lnSpc>
              <a:spcBef>
                <a:spcPts val="800"/>
              </a:spcBef>
              <a:spcAft>
                <a:spcPts val="0"/>
              </a:spcAft>
              <a:buClr>
                <a:srgbClr val="FFFFFF"/>
              </a:buClr>
              <a:buSzPts val="3600"/>
              <a:buFont typeface="Average"/>
              <a:buChar char="-"/>
            </a:pPr>
            <a:r>
              <a:rPr lang="en-GB" sz="3600" b="0">
                <a:solidFill>
                  <a:srgbClr val="FFFFFF"/>
                </a:solidFill>
                <a:latin typeface="Average"/>
                <a:ea typeface="Average"/>
                <a:cs typeface="Average"/>
                <a:sym typeface="Average"/>
              </a:rPr>
              <a:t>Anonymous</a:t>
            </a:r>
            <a:endParaRPr sz="3600" b="0">
              <a:solidFill>
                <a:srgbClr val="FFFFF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6"/>
          <p:cNvSpPr txBox="1"/>
          <p:nvPr>
            <p:ph type="title" idx="4294967295"/>
          </p:nvPr>
        </p:nvSpPr>
        <p:spPr>
          <a:xfrm>
            <a:off x="535775" y="712150"/>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How do you </a:t>
            </a:r>
            <a:r>
              <a:rPr lang="en-GB" sz="3600" i="1"/>
              <a:t>learn</a:t>
            </a:r>
            <a:r>
              <a:rPr lang="en-GB" sz="3600">
                <a:solidFill>
                  <a:schemeClr val="dk1"/>
                </a:solidFill>
              </a:rPr>
              <a:t> these languages ???</a:t>
            </a:r>
            <a:endParaRPr sz="2400"/>
          </a:p>
        </p:txBody>
      </p:sp>
      <p:sp>
        <p:nvSpPr>
          <p:cNvPr id="91" name="Google Shape;91;p16"/>
          <p:cNvSpPr txBox="1"/>
          <p:nvPr>
            <p:ph type="title" idx="4294967295"/>
          </p:nvPr>
        </p:nvSpPr>
        <p:spPr>
          <a:xfrm>
            <a:off x="535775" y="2165950"/>
            <a:ext cx="5197200" cy="3067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Lato" panose="020F0602020204030203"/>
              <a:buAutoNum type="arabicPeriod"/>
            </a:pPr>
            <a:r>
              <a:rPr lang="en-GB" sz="2200" b="0">
                <a:latin typeface="Lato" panose="020F0602020204030203"/>
                <a:ea typeface="Lato" panose="020F0602020204030203"/>
                <a:cs typeface="Lato" panose="020F0602020204030203"/>
                <a:sym typeface="Lato" panose="020F0602020204030203"/>
              </a:rPr>
              <a:t>Official Documentation</a:t>
            </a:r>
            <a:endParaRPr sz="2200" b="0">
              <a:latin typeface="Lato" panose="020F0602020204030203"/>
              <a:ea typeface="Lato" panose="020F0602020204030203"/>
              <a:cs typeface="Lato" panose="020F0602020204030203"/>
              <a:sym typeface="Lato" panose="020F0602020204030203"/>
            </a:endParaRPr>
          </a:p>
          <a:p>
            <a:pPr marL="457200" lvl="0" indent="-368300" algn="l" rtl="0">
              <a:lnSpc>
                <a:spcPct val="115000"/>
              </a:lnSpc>
              <a:spcBef>
                <a:spcPts val="0"/>
              </a:spcBef>
              <a:spcAft>
                <a:spcPts val="0"/>
              </a:spcAft>
              <a:buSzPts val="2200"/>
              <a:buFont typeface="Lato" panose="020F0602020204030203"/>
              <a:buAutoNum type="arabicPeriod"/>
            </a:pPr>
            <a:r>
              <a:rPr lang="en-GB" sz="2200" b="0">
                <a:latin typeface="Lato" panose="020F0602020204030203"/>
                <a:ea typeface="Lato" panose="020F0602020204030203"/>
                <a:cs typeface="Lato" panose="020F0602020204030203"/>
                <a:sym typeface="Lato" panose="020F0602020204030203"/>
              </a:rPr>
              <a:t>References</a:t>
            </a:r>
            <a:endParaRPr sz="2200" b="0">
              <a:latin typeface="Lato" panose="020F0602020204030203"/>
              <a:ea typeface="Lato" panose="020F0602020204030203"/>
              <a:cs typeface="Lato" panose="020F0602020204030203"/>
              <a:sym typeface="Lato" panose="020F0602020204030203"/>
            </a:endParaRPr>
          </a:p>
          <a:p>
            <a:pPr marL="457200" lvl="0" indent="-368300" algn="l" rtl="0">
              <a:lnSpc>
                <a:spcPct val="115000"/>
              </a:lnSpc>
              <a:spcBef>
                <a:spcPts val="0"/>
              </a:spcBef>
              <a:spcAft>
                <a:spcPts val="0"/>
              </a:spcAft>
              <a:buSzPts val="2200"/>
              <a:buFont typeface="Lato" panose="020F0602020204030203"/>
              <a:buAutoNum type="arabicPeriod"/>
            </a:pPr>
            <a:r>
              <a:rPr lang="en-GB" sz="2200" b="0">
                <a:latin typeface="Lato" panose="020F0602020204030203"/>
                <a:ea typeface="Lato" panose="020F0602020204030203"/>
                <a:cs typeface="Lato" panose="020F0602020204030203"/>
                <a:sym typeface="Lato" panose="020F0602020204030203"/>
              </a:rPr>
              <a:t>Guides</a:t>
            </a:r>
            <a:endParaRPr sz="2200" b="0">
              <a:latin typeface="Lato" panose="020F0602020204030203"/>
              <a:ea typeface="Lato" panose="020F0602020204030203"/>
              <a:cs typeface="Lato" panose="020F0602020204030203"/>
              <a:sym typeface="Lato" panose="020F0602020204030203"/>
            </a:endParaRPr>
          </a:p>
          <a:p>
            <a:pPr marL="457200" lvl="0" indent="-368300" algn="l" rtl="0">
              <a:lnSpc>
                <a:spcPct val="115000"/>
              </a:lnSpc>
              <a:spcBef>
                <a:spcPts val="0"/>
              </a:spcBef>
              <a:spcAft>
                <a:spcPts val="0"/>
              </a:spcAft>
              <a:buSzPts val="2200"/>
              <a:buFont typeface="Lato" panose="020F0602020204030203"/>
              <a:buAutoNum type="arabicPeriod"/>
            </a:pPr>
            <a:r>
              <a:rPr lang="en-GB" sz="2200" b="0">
                <a:latin typeface="Lato" panose="020F0602020204030203"/>
                <a:ea typeface="Lato" panose="020F0602020204030203"/>
                <a:cs typeface="Lato" panose="020F0602020204030203"/>
                <a:sym typeface="Lato" panose="020F0602020204030203"/>
              </a:rPr>
              <a:t>Examples</a:t>
            </a:r>
            <a:endParaRPr sz="2200" b="0">
              <a:latin typeface="Lato" panose="020F0602020204030203"/>
              <a:ea typeface="Lato" panose="020F0602020204030203"/>
              <a:cs typeface="Lato" panose="020F0602020204030203"/>
              <a:sym typeface="Lato" panose="020F0602020204030203"/>
            </a:endParaRPr>
          </a:p>
          <a:p>
            <a:pPr marL="457200" lvl="0" indent="-368300" algn="l" rtl="0">
              <a:lnSpc>
                <a:spcPct val="115000"/>
              </a:lnSpc>
              <a:spcBef>
                <a:spcPts val="0"/>
              </a:spcBef>
              <a:spcAft>
                <a:spcPts val="0"/>
              </a:spcAft>
              <a:buSzPts val="2200"/>
              <a:buFont typeface="Lato" panose="020F0602020204030203"/>
              <a:buAutoNum type="arabicPeriod"/>
            </a:pPr>
            <a:r>
              <a:rPr lang="en-GB" sz="2200" b="0">
                <a:latin typeface="Lato" panose="020F0602020204030203"/>
                <a:ea typeface="Lato" panose="020F0602020204030203"/>
                <a:cs typeface="Lato" panose="020F0602020204030203"/>
                <a:sym typeface="Lato" panose="020F0602020204030203"/>
              </a:rPr>
              <a:t>Read other peoples code</a:t>
            </a:r>
            <a:endParaRPr sz="2200" b="0">
              <a:latin typeface="Lato" panose="020F0602020204030203"/>
              <a:ea typeface="Lato" panose="020F0602020204030203"/>
              <a:cs typeface="Lato" panose="020F0602020204030203"/>
              <a:sym typeface="Lato" panose="020F0602020204030203"/>
            </a:endParaRPr>
          </a:p>
          <a:p>
            <a:pPr marL="457200" lvl="0" indent="-368300" algn="l" rtl="0">
              <a:lnSpc>
                <a:spcPct val="115000"/>
              </a:lnSpc>
              <a:spcBef>
                <a:spcPts val="0"/>
              </a:spcBef>
              <a:spcAft>
                <a:spcPts val="0"/>
              </a:spcAft>
              <a:buSzPts val="2200"/>
              <a:buFont typeface="Lato" panose="020F0602020204030203"/>
              <a:buAutoNum type="arabicPeriod"/>
            </a:pPr>
            <a:r>
              <a:rPr lang="en-GB" sz="2200" b="0">
                <a:latin typeface="Lato" panose="020F0602020204030203"/>
                <a:ea typeface="Lato" panose="020F0602020204030203"/>
                <a:cs typeface="Lato" panose="020F0602020204030203"/>
                <a:sym typeface="Lato" panose="020F0602020204030203"/>
              </a:rPr>
              <a:t>FOSS (Free Open Source Software)</a:t>
            </a:r>
            <a:endParaRPr sz="2200" b="0">
              <a:latin typeface="Lato" panose="020F0602020204030203"/>
              <a:ea typeface="Lato" panose="020F0602020204030203"/>
              <a:cs typeface="Lato" panose="020F0602020204030203"/>
              <a:sym typeface="Lato" panose="020F06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1"/>
          <a:stretch>
            <a:fillRect/>
          </a:stretch>
        </p:blipFill>
        <p:spPr>
          <a:xfrm>
            <a:off x="373775" y="961025"/>
            <a:ext cx="4254600" cy="4019751"/>
          </a:xfrm>
          <a:prstGeom prst="rect">
            <a:avLst/>
          </a:prstGeom>
          <a:noFill/>
          <a:ln>
            <a:noFill/>
          </a:ln>
        </p:spPr>
      </p:pic>
      <p:sp>
        <p:nvSpPr>
          <p:cNvPr id="97" name="Google Shape;97;p17"/>
          <p:cNvSpPr txBox="1"/>
          <p:nvPr>
            <p:ph type="body" idx="4294967295"/>
          </p:nvPr>
        </p:nvSpPr>
        <p:spPr>
          <a:xfrm>
            <a:off x="784625" y="1377480"/>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C</a:t>
            </a:r>
            <a:endParaRPr sz="1400">
              <a:solidFill>
                <a:srgbClr val="880000"/>
              </a:solidFill>
              <a:highlight>
                <a:srgbClr val="EEEEEE"/>
              </a:highlight>
              <a:latin typeface="Courier New"/>
              <a:ea typeface="Courier New"/>
              <a:cs typeface="Courier New"/>
              <a:sym typeface="Courier New"/>
            </a:endParaRPr>
          </a:p>
          <a:p>
            <a:pPr marL="0" lvl="0" indent="0" algn="l" rtl="0">
              <a:lnSpc>
                <a:spcPct val="100000"/>
              </a:lnSpc>
              <a:spcBef>
                <a:spcPts val="1600"/>
              </a:spcBef>
              <a:spcAft>
                <a:spcPts val="1600"/>
              </a:spcAft>
              <a:buNone/>
            </a:pPr>
            <a:r>
              <a:rPr lang="en-GB" sz="1400">
                <a:solidFill>
                  <a:srgbClr val="880000"/>
                </a:solidFill>
                <a:highlight>
                  <a:srgbClr val="EEEEEE"/>
                </a:highlight>
                <a:latin typeface="Courier New"/>
                <a:ea typeface="Courier New"/>
                <a:cs typeface="Courier New"/>
                <a:sym typeface="Courier New"/>
              </a:rPr>
              <a:t>#include</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&lt;stdio.h&gt;</a:t>
            </a:r>
            <a:br>
              <a:rPr lang="en-GB" sz="1400">
                <a:solidFill>
                  <a:srgbClr val="313131"/>
                </a:solidFill>
                <a:highlight>
                  <a:srgbClr val="EEEEEE"/>
                </a:highlight>
                <a:latin typeface="Courier New"/>
                <a:ea typeface="Courier New"/>
                <a:cs typeface="Courier New"/>
                <a:sym typeface="Courier New"/>
              </a:rPr>
            </a:b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void</a:t>
            </a:r>
            <a:r>
              <a:rPr lang="en-GB" sz="1400">
                <a:solidFill>
                  <a:srgbClr val="313131"/>
                </a:solidFill>
                <a:highlight>
                  <a:srgbClr val="EEEEEE"/>
                </a:highlight>
                <a:latin typeface="Courier New"/>
                <a:ea typeface="Courier New"/>
                <a:cs typeface="Courier New"/>
                <a:sym typeface="Courier New"/>
              </a:rPr>
              <a:t> main</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printf</a:t>
            </a:r>
            <a:r>
              <a:rPr lang="en-GB" sz="1400">
                <a:solidFill>
                  <a:srgbClr val="666600"/>
                </a:solidFill>
                <a:highlight>
                  <a:srgbClr val="EEEEEE"/>
                </a:highlight>
                <a:latin typeface="Courier New"/>
                <a:ea typeface="Courier New"/>
                <a:cs typeface="Courier New"/>
                <a:sym typeface="Courier New"/>
              </a:rPr>
              <a:t>(</a:t>
            </a:r>
            <a:r>
              <a:rPr lang="en-GB" sz="1400">
                <a:solidFill>
                  <a:srgbClr val="008800"/>
                </a:solidFill>
                <a:highlight>
                  <a:srgbClr val="EEEEEE"/>
                </a:highlight>
                <a:latin typeface="Courier New"/>
                <a:ea typeface="Courier New"/>
                <a:cs typeface="Courier New"/>
                <a:sym typeface="Courier New"/>
              </a:rPr>
              <a:t>"Hello, World!\n"</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666600"/>
                </a:solidFill>
                <a:highlight>
                  <a:srgbClr val="EEEEEE"/>
                </a:highlight>
                <a:latin typeface="Courier New"/>
                <a:ea typeface="Courier New"/>
                <a:cs typeface="Courier New"/>
                <a:sym typeface="Courier New"/>
              </a:rPr>
              <a:t>}</a:t>
            </a:r>
            <a:endParaRPr sz="1400">
              <a:latin typeface="Raleway"/>
              <a:ea typeface="Raleway"/>
              <a:cs typeface="Raleway"/>
              <a:sym typeface="Raleway"/>
            </a:endParaRPr>
          </a:p>
        </p:txBody>
      </p:sp>
      <p:sp>
        <p:nvSpPr>
          <p:cNvPr id="98" name="Google Shape;98;p17"/>
          <p:cNvSpPr txBox="1"/>
          <p:nvPr>
            <p:ph type="title" idx="4294967295"/>
          </p:nvPr>
        </p:nvSpPr>
        <p:spPr>
          <a:xfrm>
            <a:off x="535775" y="27072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FFFFF"/>
                </a:solidFill>
              </a:rPr>
              <a:t>Comparison</a:t>
            </a:r>
            <a:endParaRPr sz="3600">
              <a:solidFill>
                <a:srgbClr val="FFFFFF"/>
              </a:solidFill>
            </a:endParaRPr>
          </a:p>
        </p:txBody>
      </p:sp>
      <p:pic>
        <p:nvPicPr>
          <p:cNvPr id="99" name="Google Shape;99;p17"/>
          <p:cNvPicPr preferRelativeResize="0"/>
          <p:nvPr/>
        </p:nvPicPr>
        <p:blipFill>
          <a:blip r:embed="rId1"/>
          <a:stretch>
            <a:fillRect/>
          </a:stretch>
        </p:blipFill>
        <p:spPr>
          <a:xfrm>
            <a:off x="4500300" y="955350"/>
            <a:ext cx="4254600" cy="4019751"/>
          </a:xfrm>
          <a:prstGeom prst="rect">
            <a:avLst/>
          </a:prstGeom>
          <a:noFill/>
          <a:ln>
            <a:noFill/>
          </a:ln>
        </p:spPr>
      </p:pic>
      <p:sp>
        <p:nvSpPr>
          <p:cNvPr id="100" name="Google Shape;100;p17"/>
          <p:cNvSpPr txBox="1"/>
          <p:nvPr>
            <p:ph type="body" idx="4294967295"/>
          </p:nvPr>
        </p:nvSpPr>
        <p:spPr>
          <a:xfrm>
            <a:off x="4911150" y="1371805"/>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Python</a:t>
            </a:r>
            <a:endParaRPr sz="1400">
              <a:solidFill>
                <a:srgbClr val="000088"/>
              </a:solidFill>
              <a:highlight>
                <a:srgbClr val="EEEEEE"/>
              </a:highlight>
              <a:latin typeface="Courier New"/>
              <a:ea typeface="Courier New"/>
              <a:cs typeface="Courier New"/>
              <a:sym typeface="Courier New"/>
            </a:endParaRPr>
          </a:p>
          <a:p>
            <a:pPr marL="0" marR="50800" lvl="0" indent="0" algn="l" rtl="0">
              <a:lnSpc>
                <a:spcPct val="109000"/>
              </a:lnSpc>
              <a:spcBef>
                <a:spcPts val="1600"/>
              </a:spcBef>
              <a:spcAft>
                <a:spcPts val="800"/>
              </a:spcAft>
              <a:buNone/>
            </a:pP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a:t>
            </a:r>
            <a:r>
              <a:rPr lang="en-GB" sz="1400">
                <a:solidFill>
                  <a:srgbClr val="008800"/>
                </a:solidFill>
                <a:highlight>
                  <a:srgbClr val="EEEEEE"/>
                </a:highlight>
                <a:latin typeface="Courier New"/>
                <a:ea typeface="Courier New"/>
                <a:cs typeface="Courier New"/>
                <a:sym typeface="Courier New"/>
              </a:rPr>
              <a:t>"Hello, World!")</a:t>
            </a:r>
            <a:endParaRPr sz="1400">
              <a:solidFill>
                <a:srgbClr val="313131"/>
              </a:solidFill>
              <a:highlight>
                <a:srgbClr val="EEEEE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1"/>
          <a:stretch>
            <a:fillRect/>
          </a:stretch>
        </p:blipFill>
        <p:spPr>
          <a:xfrm>
            <a:off x="373775" y="961025"/>
            <a:ext cx="4254600" cy="4019751"/>
          </a:xfrm>
          <a:prstGeom prst="rect">
            <a:avLst/>
          </a:prstGeom>
          <a:noFill/>
          <a:ln>
            <a:noFill/>
          </a:ln>
        </p:spPr>
      </p:pic>
      <p:sp>
        <p:nvSpPr>
          <p:cNvPr id="106" name="Google Shape;106;p18"/>
          <p:cNvSpPr txBox="1"/>
          <p:nvPr>
            <p:ph type="body" idx="4294967295"/>
          </p:nvPr>
        </p:nvSpPr>
        <p:spPr>
          <a:xfrm>
            <a:off x="784625" y="1377480"/>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C</a:t>
            </a:r>
            <a:endParaRPr sz="1400">
              <a:solidFill>
                <a:srgbClr val="880000"/>
              </a:solidFill>
              <a:highlight>
                <a:srgbClr val="EEEEEE"/>
              </a:highlight>
              <a:latin typeface="Courier New"/>
              <a:ea typeface="Courier New"/>
              <a:cs typeface="Courier New"/>
              <a:sym typeface="Courier New"/>
            </a:endParaRPr>
          </a:p>
          <a:p>
            <a:pPr marL="0" lvl="0" indent="0" algn="l" rtl="0">
              <a:lnSpc>
                <a:spcPct val="100000"/>
              </a:lnSpc>
              <a:spcBef>
                <a:spcPts val="1600"/>
              </a:spcBef>
              <a:spcAft>
                <a:spcPts val="0"/>
              </a:spcAft>
              <a:buNone/>
            </a:pPr>
            <a:r>
              <a:rPr lang="en-GB" sz="1400">
                <a:solidFill>
                  <a:srgbClr val="880000"/>
                </a:solidFill>
                <a:highlight>
                  <a:srgbClr val="EEEEEE"/>
                </a:highlight>
                <a:latin typeface="Courier New"/>
                <a:ea typeface="Courier New"/>
                <a:cs typeface="Courier New"/>
                <a:sym typeface="Courier New"/>
              </a:rPr>
              <a:t>#include</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&lt;stdio.h&gt;</a:t>
            </a:r>
            <a:br>
              <a:rPr lang="en-GB" sz="1400">
                <a:solidFill>
                  <a:srgbClr val="313131"/>
                </a:solidFill>
                <a:highlight>
                  <a:srgbClr val="EEEEEE"/>
                </a:highlight>
                <a:latin typeface="Courier New"/>
                <a:ea typeface="Courier New"/>
                <a:cs typeface="Courier New"/>
                <a:sym typeface="Courier New"/>
              </a:rPr>
            </a:b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void</a:t>
            </a:r>
            <a:r>
              <a:rPr lang="en-GB" sz="1400">
                <a:solidFill>
                  <a:srgbClr val="313131"/>
                </a:solidFill>
                <a:highlight>
                  <a:srgbClr val="EEEEEE"/>
                </a:highlight>
                <a:latin typeface="Courier New"/>
                <a:ea typeface="Courier New"/>
                <a:cs typeface="Courier New"/>
                <a:sym typeface="Courier New"/>
              </a:rPr>
              <a:t> main</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int</a:t>
            </a:r>
            <a:r>
              <a:rPr lang="en-GB" sz="1400">
                <a:solidFill>
                  <a:srgbClr val="313131"/>
                </a:solidFill>
                <a:highlight>
                  <a:srgbClr val="EEEEEE"/>
                </a:highlight>
                <a:latin typeface="Courier New"/>
                <a:ea typeface="Courier New"/>
                <a:cs typeface="Courier New"/>
                <a:sym typeface="Courier New"/>
              </a:rPr>
              <a:t> a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100</a:t>
            </a:r>
            <a:r>
              <a:rPr lang="en-GB" sz="1400">
                <a:solidFill>
                  <a:srgbClr val="666600"/>
                </a:solidFill>
                <a:highlight>
                  <a:srgbClr val="EEEEEE"/>
                </a:highlight>
                <a:latin typeface="Courier New"/>
                <a:ea typeface="Courier New"/>
                <a:cs typeface="Courier New"/>
                <a:sym typeface="Courier New"/>
              </a:rPr>
              <a:t>;</a:t>
            </a:r>
            <a:endParaRPr sz="1400">
              <a:solidFill>
                <a:srgbClr val="666600"/>
              </a:solidFill>
              <a:highlight>
                <a:srgbClr val="EEEEEE"/>
              </a:highlight>
              <a:latin typeface="Courier New"/>
              <a:ea typeface="Courier New"/>
              <a:cs typeface="Courier New"/>
              <a:sym typeface="Courier New"/>
            </a:endParaRPr>
          </a:p>
          <a:p>
            <a:pPr marL="0" lvl="0" indent="0" algn="l" rtl="0">
              <a:lnSpc>
                <a:spcPct val="100000"/>
              </a:lnSpc>
              <a:spcBef>
                <a:spcPts val="1600"/>
              </a:spcBef>
              <a:spcAft>
                <a:spcPts val="1600"/>
              </a:spcAft>
              <a:buNone/>
            </a:pP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if</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 </a:t>
            </a:r>
            <a:r>
              <a:rPr lang="en-GB" sz="1400">
                <a:solidFill>
                  <a:srgbClr val="666600"/>
                </a:solidFill>
                <a:highlight>
                  <a:srgbClr val="EEEEEE"/>
                </a:highlight>
                <a:latin typeface="Courier New"/>
                <a:ea typeface="Courier New"/>
                <a:cs typeface="Courier New"/>
                <a:sym typeface="Courier New"/>
              </a:rPr>
              <a:t>&lt;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20</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printf</a:t>
            </a:r>
            <a:r>
              <a:rPr lang="en-GB" sz="1400">
                <a:solidFill>
                  <a:srgbClr val="666600"/>
                </a:solidFill>
                <a:highlight>
                  <a:srgbClr val="EEEEEE"/>
                </a:highlight>
                <a:latin typeface="Courier New"/>
                <a:ea typeface="Courier New"/>
                <a:cs typeface="Courier New"/>
                <a:sym typeface="Courier New"/>
              </a:rPr>
              <a:t>(</a:t>
            </a:r>
            <a:r>
              <a:rPr lang="en-GB" sz="1400">
                <a:solidFill>
                  <a:srgbClr val="008800"/>
                </a:solidFill>
                <a:highlight>
                  <a:srgbClr val="EEEEEE"/>
                </a:highlight>
                <a:latin typeface="Courier New"/>
                <a:ea typeface="Courier New"/>
                <a:cs typeface="Courier New"/>
                <a:sym typeface="Courier New"/>
              </a:rPr>
              <a:t>"less\n"</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else</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printf</a:t>
            </a:r>
            <a:r>
              <a:rPr lang="en-GB" sz="1400">
                <a:solidFill>
                  <a:srgbClr val="666600"/>
                </a:solidFill>
                <a:highlight>
                  <a:srgbClr val="EEEEEE"/>
                </a:highlight>
                <a:latin typeface="Courier New"/>
                <a:ea typeface="Courier New"/>
                <a:cs typeface="Courier New"/>
                <a:sym typeface="Courier New"/>
              </a:rPr>
              <a:t>(</a:t>
            </a:r>
            <a:r>
              <a:rPr lang="en-GB" sz="1400">
                <a:solidFill>
                  <a:srgbClr val="008800"/>
                </a:solidFill>
                <a:highlight>
                  <a:srgbClr val="EEEEEE"/>
                </a:highlight>
                <a:latin typeface="Courier New"/>
                <a:ea typeface="Courier New"/>
                <a:cs typeface="Courier New"/>
                <a:sym typeface="Courier New"/>
              </a:rPr>
              <a:t>"not less\n"</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666600"/>
                </a:solidFill>
                <a:highlight>
                  <a:srgbClr val="EEEEEE"/>
                </a:highlight>
                <a:latin typeface="Courier New"/>
                <a:ea typeface="Courier New"/>
                <a:cs typeface="Courier New"/>
                <a:sym typeface="Courier New"/>
              </a:rPr>
              <a:t>}</a:t>
            </a:r>
            <a:endParaRPr sz="1400">
              <a:latin typeface="Raleway"/>
              <a:ea typeface="Raleway"/>
              <a:cs typeface="Raleway"/>
              <a:sym typeface="Raleway"/>
            </a:endParaRPr>
          </a:p>
        </p:txBody>
      </p:sp>
      <p:sp>
        <p:nvSpPr>
          <p:cNvPr id="107" name="Google Shape;107;p18"/>
          <p:cNvSpPr txBox="1"/>
          <p:nvPr>
            <p:ph type="title" idx="4294967295"/>
          </p:nvPr>
        </p:nvSpPr>
        <p:spPr>
          <a:xfrm>
            <a:off x="535775" y="27072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FFFFF"/>
                </a:solidFill>
              </a:rPr>
              <a:t>Comparison</a:t>
            </a:r>
            <a:endParaRPr sz="3600">
              <a:solidFill>
                <a:srgbClr val="FFFFFF"/>
              </a:solidFill>
            </a:endParaRPr>
          </a:p>
        </p:txBody>
      </p:sp>
      <p:pic>
        <p:nvPicPr>
          <p:cNvPr id="108" name="Google Shape;108;p18"/>
          <p:cNvPicPr preferRelativeResize="0"/>
          <p:nvPr/>
        </p:nvPicPr>
        <p:blipFill>
          <a:blip r:embed="rId1"/>
          <a:stretch>
            <a:fillRect/>
          </a:stretch>
        </p:blipFill>
        <p:spPr>
          <a:xfrm>
            <a:off x="4500300" y="955350"/>
            <a:ext cx="4254600" cy="4019751"/>
          </a:xfrm>
          <a:prstGeom prst="rect">
            <a:avLst/>
          </a:prstGeom>
          <a:noFill/>
          <a:ln>
            <a:noFill/>
          </a:ln>
        </p:spPr>
      </p:pic>
      <p:sp>
        <p:nvSpPr>
          <p:cNvPr id="109" name="Google Shape;109;p18"/>
          <p:cNvSpPr txBox="1"/>
          <p:nvPr>
            <p:ph type="body" idx="4294967295"/>
          </p:nvPr>
        </p:nvSpPr>
        <p:spPr>
          <a:xfrm>
            <a:off x="4911150" y="1371805"/>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Python</a:t>
            </a:r>
            <a:endParaRPr sz="1400">
              <a:solidFill>
                <a:srgbClr val="000088"/>
              </a:solidFill>
              <a:highlight>
                <a:srgbClr val="EEEEEE"/>
              </a:highlight>
              <a:latin typeface="Courier New"/>
              <a:ea typeface="Courier New"/>
              <a:cs typeface="Courier New"/>
              <a:sym typeface="Courier New"/>
            </a:endParaRPr>
          </a:p>
          <a:p>
            <a:pPr marL="50800" marR="50800" lvl="0" indent="0" algn="l" rtl="0">
              <a:lnSpc>
                <a:spcPct val="109000"/>
              </a:lnSpc>
              <a:spcBef>
                <a:spcPts val="1600"/>
              </a:spcBef>
              <a:spcAft>
                <a:spcPts val="0"/>
              </a:spcAft>
              <a:buNone/>
            </a:pPr>
            <a:r>
              <a:rPr lang="en-GB" sz="1400">
                <a:solidFill>
                  <a:srgbClr val="313131"/>
                </a:solidFill>
                <a:highlight>
                  <a:srgbClr val="EEEEEE"/>
                </a:highlight>
                <a:latin typeface="Courier New"/>
                <a:ea typeface="Courier New"/>
                <a:cs typeface="Courier New"/>
                <a:sym typeface="Courier New"/>
              </a:rPr>
              <a:t>a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100</a:t>
            </a:r>
            <a:endParaRPr sz="1400">
              <a:solidFill>
                <a:srgbClr val="000088"/>
              </a:solidFill>
              <a:highlight>
                <a:srgbClr val="EEEEEE"/>
              </a:highlight>
              <a:latin typeface="Courier New"/>
              <a:ea typeface="Courier New"/>
              <a:cs typeface="Courier New"/>
              <a:sym typeface="Courier New"/>
            </a:endParaRPr>
          </a:p>
          <a:p>
            <a:pPr marL="50800" marR="50800" lvl="0" indent="0" algn="l" rtl="0">
              <a:lnSpc>
                <a:spcPct val="109000"/>
              </a:lnSpc>
              <a:spcBef>
                <a:spcPts val="1100"/>
              </a:spcBef>
              <a:spcAft>
                <a:spcPts val="800"/>
              </a:spcAft>
              <a:buNone/>
            </a:pPr>
            <a:r>
              <a:rPr lang="en-GB" sz="1400">
                <a:solidFill>
                  <a:srgbClr val="000088"/>
                </a:solidFill>
                <a:highlight>
                  <a:srgbClr val="EEEEEE"/>
                </a:highlight>
                <a:latin typeface="Courier New"/>
                <a:ea typeface="Courier New"/>
                <a:cs typeface="Courier New"/>
                <a:sym typeface="Courier New"/>
              </a:rPr>
              <a:t>if</a:t>
            </a:r>
            <a:r>
              <a:rPr lang="en-GB" sz="1400">
                <a:solidFill>
                  <a:srgbClr val="313131"/>
                </a:solidFill>
                <a:highlight>
                  <a:srgbClr val="EEEEEE"/>
                </a:highlight>
                <a:latin typeface="Courier New"/>
                <a:ea typeface="Courier New"/>
                <a:cs typeface="Courier New"/>
                <a:sym typeface="Courier New"/>
              </a:rPr>
              <a:t> a &lt; 20</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"less"</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else</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"not less"</a:t>
            </a:r>
            <a:endParaRPr sz="1400">
              <a:solidFill>
                <a:srgbClr val="000088"/>
              </a:solidFill>
              <a:highlight>
                <a:srgbClr val="EEEEE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13" name="Shape 113"/>
        <p:cNvGrpSpPr/>
        <p:nvPr/>
      </p:nvGrpSpPr>
      <p:grpSpPr>
        <a:xfrm>
          <a:off x="0" y="0"/>
          <a:ext cx="0" cy="0"/>
          <a:chOff x="0" y="0"/>
          <a:chExt cx="0" cy="0"/>
        </a:xfrm>
      </p:grpSpPr>
      <p:pic>
        <p:nvPicPr>
          <p:cNvPr id="114" name="Google Shape;114;p19"/>
          <p:cNvPicPr preferRelativeResize="0"/>
          <p:nvPr/>
        </p:nvPicPr>
        <p:blipFill>
          <a:blip r:embed="rId1"/>
          <a:stretch>
            <a:fillRect/>
          </a:stretch>
        </p:blipFill>
        <p:spPr>
          <a:xfrm>
            <a:off x="373775" y="961025"/>
            <a:ext cx="4254600" cy="4019751"/>
          </a:xfrm>
          <a:prstGeom prst="rect">
            <a:avLst/>
          </a:prstGeom>
          <a:noFill/>
          <a:ln>
            <a:noFill/>
          </a:ln>
        </p:spPr>
      </p:pic>
      <p:sp>
        <p:nvSpPr>
          <p:cNvPr id="115" name="Google Shape;115;p19"/>
          <p:cNvSpPr txBox="1"/>
          <p:nvPr>
            <p:ph type="body" idx="4294967295"/>
          </p:nvPr>
        </p:nvSpPr>
        <p:spPr>
          <a:xfrm>
            <a:off x="784625" y="1377480"/>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C</a:t>
            </a:r>
            <a:endParaRPr sz="1400">
              <a:solidFill>
                <a:srgbClr val="880000"/>
              </a:solidFill>
              <a:highlight>
                <a:srgbClr val="EEEEEE"/>
              </a:highlight>
              <a:latin typeface="Courier New"/>
              <a:ea typeface="Courier New"/>
              <a:cs typeface="Courier New"/>
              <a:sym typeface="Courier New"/>
            </a:endParaRPr>
          </a:p>
          <a:p>
            <a:pPr marL="0" lvl="0" indent="0" algn="l" rtl="0">
              <a:lnSpc>
                <a:spcPct val="100000"/>
              </a:lnSpc>
              <a:spcBef>
                <a:spcPts val="1600"/>
              </a:spcBef>
              <a:spcAft>
                <a:spcPts val="0"/>
              </a:spcAft>
              <a:buNone/>
            </a:pPr>
            <a:r>
              <a:rPr lang="en-GB" sz="1400">
                <a:solidFill>
                  <a:srgbClr val="880000"/>
                </a:solidFill>
                <a:highlight>
                  <a:srgbClr val="EEEEEE"/>
                </a:highlight>
                <a:latin typeface="Courier New"/>
                <a:ea typeface="Courier New"/>
                <a:cs typeface="Courier New"/>
                <a:sym typeface="Courier New"/>
              </a:rPr>
              <a:t>#include</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&lt;stdio.h&gt;</a:t>
            </a:r>
            <a:br>
              <a:rPr lang="en-GB" sz="1400">
                <a:solidFill>
                  <a:srgbClr val="313131"/>
                </a:solidFill>
                <a:highlight>
                  <a:srgbClr val="EEEEEE"/>
                </a:highlight>
                <a:latin typeface="Courier New"/>
                <a:ea typeface="Courier New"/>
                <a:cs typeface="Courier New"/>
                <a:sym typeface="Courier New"/>
              </a:rPr>
            </a:b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void</a:t>
            </a:r>
            <a:r>
              <a:rPr lang="en-GB" sz="1400">
                <a:solidFill>
                  <a:srgbClr val="313131"/>
                </a:solidFill>
                <a:highlight>
                  <a:srgbClr val="EEEEEE"/>
                </a:highlight>
                <a:latin typeface="Courier New"/>
                <a:ea typeface="Courier New"/>
                <a:cs typeface="Courier New"/>
                <a:sym typeface="Courier New"/>
              </a:rPr>
              <a:t> main</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endParaRPr sz="1400">
              <a:solidFill>
                <a:srgbClr val="666600"/>
              </a:solidFill>
              <a:highlight>
                <a:srgbClr val="EEEEEE"/>
              </a:highlight>
              <a:latin typeface="Courier New"/>
              <a:ea typeface="Courier New"/>
              <a:cs typeface="Courier New"/>
              <a:sym typeface="Courier New"/>
            </a:endParaRPr>
          </a:p>
          <a:p>
            <a:pPr marL="0" lvl="0" indent="0" algn="l" rtl="0">
              <a:lnSpc>
                <a:spcPct val="100000"/>
              </a:lnSpc>
              <a:spcBef>
                <a:spcPts val="1600"/>
              </a:spcBef>
              <a:spcAft>
                <a:spcPts val="0"/>
              </a:spcAft>
              <a:buNone/>
            </a:pP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for</a:t>
            </a:r>
            <a:r>
              <a:rPr lang="en-GB" sz="1400">
                <a:solidFill>
                  <a:srgbClr val="666600"/>
                </a:solidFill>
                <a:highlight>
                  <a:srgbClr val="EEEEEE"/>
                </a:highlight>
                <a:latin typeface="Courier New"/>
                <a:ea typeface="Courier New"/>
                <a:cs typeface="Courier New"/>
                <a:sym typeface="Courier New"/>
              </a:rPr>
              <a:t>(int </a:t>
            </a:r>
            <a:r>
              <a:rPr lang="en-GB" sz="1400">
                <a:solidFill>
                  <a:srgbClr val="313131"/>
                </a:solidFill>
                <a:highlight>
                  <a:srgbClr val="EEEEEE"/>
                </a:highlight>
                <a:latin typeface="Courier New"/>
                <a:ea typeface="Courier New"/>
                <a:cs typeface="Courier New"/>
                <a:sym typeface="Courier New"/>
              </a:rPr>
              <a:t>a</a:t>
            </a:r>
            <a:r>
              <a:rPr lang="en-GB" sz="1400">
                <a:solidFill>
                  <a:srgbClr val="666600"/>
                </a:solidFill>
                <a:highlight>
                  <a:srgbClr val="EEEEEE"/>
                </a:highlight>
                <a:latin typeface="Courier New"/>
                <a:ea typeface="Courier New"/>
                <a:cs typeface="Courier New"/>
                <a:sym typeface="Courier New"/>
              </a:rPr>
              <a:t>=</a:t>
            </a:r>
            <a:r>
              <a:rPr lang="en-GB" sz="1400">
                <a:solidFill>
                  <a:srgbClr val="006666"/>
                </a:solidFill>
                <a:highlight>
                  <a:srgbClr val="EEEEEE"/>
                </a:highlight>
                <a:latin typeface="Courier New"/>
                <a:ea typeface="Courier New"/>
                <a:cs typeface="Courier New"/>
                <a:sym typeface="Courier New"/>
              </a:rPr>
              <a:t>0</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a:t>
            </a:r>
            <a:r>
              <a:rPr lang="en-GB" sz="1400">
                <a:solidFill>
                  <a:srgbClr val="666600"/>
                </a:solidFill>
                <a:highlight>
                  <a:srgbClr val="EEEEEE"/>
                </a:highlight>
                <a:latin typeface="Courier New"/>
                <a:ea typeface="Courier New"/>
                <a:cs typeface="Courier New"/>
                <a:sym typeface="Courier New"/>
              </a:rPr>
              <a:t>&lt;</a:t>
            </a:r>
            <a:r>
              <a:rPr lang="en-GB" sz="1400">
                <a:solidFill>
                  <a:srgbClr val="006666"/>
                </a:solidFill>
                <a:highlight>
                  <a:srgbClr val="EEEEEE"/>
                </a:highlight>
                <a:latin typeface="Courier New"/>
                <a:ea typeface="Courier New"/>
                <a:cs typeface="Courier New"/>
                <a:sym typeface="Courier New"/>
              </a:rPr>
              <a:t>10</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printf</a:t>
            </a:r>
            <a:r>
              <a:rPr lang="en-GB" sz="1400">
                <a:solidFill>
                  <a:srgbClr val="666600"/>
                </a:solidFill>
                <a:highlight>
                  <a:srgbClr val="EEEEEE"/>
                </a:highlight>
                <a:latin typeface="Courier New"/>
                <a:ea typeface="Courier New"/>
                <a:cs typeface="Courier New"/>
                <a:sym typeface="Courier New"/>
              </a:rPr>
              <a:t>(</a:t>
            </a:r>
            <a:r>
              <a:rPr lang="en-GB" sz="1400">
                <a:solidFill>
                  <a:srgbClr val="008800"/>
                </a:solidFill>
                <a:highlight>
                  <a:srgbClr val="EEEEEE"/>
                </a:highlight>
                <a:latin typeface="Courier New"/>
                <a:ea typeface="Courier New"/>
                <a:cs typeface="Courier New"/>
                <a:sym typeface="Courier New"/>
              </a:rPr>
              <a:t>"Hello\n"</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endParaRPr sz="1400">
              <a:solidFill>
                <a:srgbClr val="666600"/>
              </a:solidFill>
              <a:highlight>
                <a:srgbClr val="EEEEEE"/>
              </a:highlight>
              <a:latin typeface="Courier New"/>
              <a:ea typeface="Courier New"/>
              <a:cs typeface="Courier New"/>
              <a:sym typeface="Courier New"/>
            </a:endParaRPr>
          </a:p>
          <a:p>
            <a:pPr marL="0" lvl="0" indent="0" algn="l" rtl="0">
              <a:lnSpc>
                <a:spcPct val="100000"/>
              </a:lnSpc>
              <a:spcBef>
                <a:spcPts val="1600"/>
              </a:spcBef>
              <a:spcAft>
                <a:spcPts val="1600"/>
              </a:spcAft>
              <a:buNone/>
            </a:pPr>
            <a:br>
              <a:rPr lang="en-GB" sz="1400">
                <a:solidFill>
                  <a:srgbClr val="313131"/>
                </a:solidFill>
                <a:highlight>
                  <a:srgbClr val="EEEEEE"/>
                </a:highlight>
                <a:latin typeface="Courier New"/>
                <a:ea typeface="Courier New"/>
                <a:cs typeface="Courier New"/>
                <a:sym typeface="Courier New"/>
              </a:rPr>
            </a:br>
            <a:r>
              <a:rPr lang="en-GB" sz="1400">
                <a:solidFill>
                  <a:srgbClr val="666600"/>
                </a:solidFill>
                <a:highlight>
                  <a:srgbClr val="EEEEEE"/>
                </a:highlight>
                <a:latin typeface="Courier New"/>
                <a:ea typeface="Courier New"/>
                <a:cs typeface="Courier New"/>
                <a:sym typeface="Courier New"/>
              </a:rPr>
              <a:t>}</a:t>
            </a:r>
            <a:endParaRPr sz="1400">
              <a:latin typeface="Raleway"/>
              <a:ea typeface="Raleway"/>
              <a:cs typeface="Raleway"/>
              <a:sym typeface="Raleway"/>
            </a:endParaRPr>
          </a:p>
        </p:txBody>
      </p:sp>
      <p:sp>
        <p:nvSpPr>
          <p:cNvPr id="116" name="Google Shape;116;p19"/>
          <p:cNvSpPr txBox="1"/>
          <p:nvPr>
            <p:ph type="title" idx="4294967295"/>
          </p:nvPr>
        </p:nvSpPr>
        <p:spPr>
          <a:xfrm>
            <a:off x="535775" y="27072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FFFFF"/>
                </a:solidFill>
              </a:rPr>
              <a:t>Comparison</a:t>
            </a:r>
            <a:endParaRPr sz="3600">
              <a:solidFill>
                <a:srgbClr val="FFFFFF"/>
              </a:solidFill>
            </a:endParaRPr>
          </a:p>
        </p:txBody>
      </p:sp>
      <p:pic>
        <p:nvPicPr>
          <p:cNvPr id="117" name="Google Shape;117;p19"/>
          <p:cNvPicPr preferRelativeResize="0"/>
          <p:nvPr/>
        </p:nvPicPr>
        <p:blipFill>
          <a:blip r:embed="rId1"/>
          <a:stretch>
            <a:fillRect/>
          </a:stretch>
        </p:blipFill>
        <p:spPr>
          <a:xfrm>
            <a:off x="4500300" y="955350"/>
            <a:ext cx="4254600" cy="4019751"/>
          </a:xfrm>
          <a:prstGeom prst="rect">
            <a:avLst/>
          </a:prstGeom>
          <a:noFill/>
          <a:ln>
            <a:noFill/>
          </a:ln>
        </p:spPr>
      </p:pic>
      <p:sp>
        <p:nvSpPr>
          <p:cNvPr id="118" name="Google Shape;118;p19"/>
          <p:cNvSpPr txBox="1"/>
          <p:nvPr>
            <p:ph type="body" idx="4294967295"/>
          </p:nvPr>
        </p:nvSpPr>
        <p:spPr>
          <a:xfrm>
            <a:off x="4911150" y="1371805"/>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Python</a:t>
            </a:r>
            <a:endParaRPr sz="1400">
              <a:solidFill>
                <a:srgbClr val="000088"/>
              </a:solidFill>
              <a:highlight>
                <a:srgbClr val="EEEEEE"/>
              </a:highlight>
              <a:latin typeface="Courier New"/>
              <a:ea typeface="Courier New"/>
              <a:cs typeface="Courier New"/>
              <a:sym typeface="Courier New"/>
            </a:endParaRPr>
          </a:p>
          <a:p>
            <a:pPr marL="50800" marR="50800" lvl="0" indent="0" algn="l" rtl="0">
              <a:lnSpc>
                <a:spcPct val="109000"/>
              </a:lnSpc>
              <a:spcBef>
                <a:spcPts val="1600"/>
              </a:spcBef>
              <a:spcAft>
                <a:spcPts val="800"/>
              </a:spcAft>
              <a:buNone/>
            </a:pPr>
            <a:r>
              <a:rPr lang="en-GB" sz="1400">
                <a:solidFill>
                  <a:srgbClr val="000088"/>
                </a:solidFill>
                <a:highlight>
                  <a:srgbClr val="EEEEEE"/>
                </a:highlight>
                <a:latin typeface="Courier New"/>
                <a:ea typeface="Courier New"/>
                <a:cs typeface="Courier New"/>
                <a:sym typeface="Courier New"/>
              </a:rPr>
              <a:t>for</a:t>
            </a:r>
            <a:r>
              <a:rPr lang="en-GB" sz="1400">
                <a:solidFill>
                  <a:srgbClr val="313131"/>
                </a:solidFill>
                <a:highlight>
                  <a:srgbClr val="EEEEEE"/>
                </a:highlight>
                <a:latin typeface="Courier New"/>
                <a:ea typeface="Courier New"/>
                <a:cs typeface="Courier New"/>
                <a:sym typeface="Courier New"/>
              </a:rPr>
              <a:t> a </a:t>
            </a:r>
            <a:r>
              <a:rPr lang="en-GB" sz="1400">
                <a:solidFill>
                  <a:srgbClr val="000088"/>
                </a:solidFill>
                <a:highlight>
                  <a:srgbClr val="EEEEEE"/>
                </a:highlight>
                <a:latin typeface="Courier New"/>
                <a:ea typeface="Courier New"/>
                <a:cs typeface="Courier New"/>
                <a:sym typeface="Courier New"/>
              </a:rPr>
              <a:t>in</a:t>
            </a:r>
            <a:r>
              <a:rPr lang="en-GB" sz="1400">
                <a:solidFill>
                  <a:srgbClr val="313131"/>
                </a:solidFill>
                <a:highlight>
                  <a:srgbClr val="EEEEEE"/>
                </a:highlight>
                <a:latin typeface="Courier New"/>
                <a:ea typeface="Courier New"/>
                <a:cs typeface="Courier New"/>
                <a:sym typeface="Courier New"/>
              </a:rPr>
              <a:t> range</a:t>
            </a:r>
            <a:r>
              <a:rPr lang="en-GB" sz="1400">
                <a:solidFill>
                  <a:srgbClr val="666600"/>
                </a:solidFill>
                <a:highlight>
                  <a:srgbClr val="EEEEEE"/>
                </a:highlight>
                <a:latin typeface="Courier New"/>
                <a:ea typeface="Courier New"/>
                <a:cs typeface="Courier New"/>
                <a:sym typeface="Courier New"/>
              </a:rPr>
              <a:t>(</a:t>
            </a:r>
            <a:r>
              <a:rPr lang="en-GB" sz="1400">
                <a:solidFill>
                  <a:srgbClr val="006666"/>
                </a:solidFill>
                <a:highlight>
                  <a:srgbClr val="EEEEEE"/>
                </a:highlight>
                <a:latin typeface="Courier New"/>
                <a:ea typeface="Courier New"/>
                <a:cs typeface="Courier New"/>
                <a:sym typeface="Courier New"/>
              </a:rPr>
              <a:t>0</a:t>
            </a:r>
            <a:r>
              <a:rPr lang="en-GB" sz="1400">
                <a:solidFill>
                  <a:srgbClr val="666600"/>
                </a:solidFill>
                <a:highlight>
                  <a:srgbClr val="EEEEEE"/>
                </a:highlight>
                <a:latin typeface="Courier New"/>
                <a:ea typeface="Courier New"/>
                <a:cs typeface="Courier New"/>
                <a:sym typeface="Courier New"/>
              </a:rPr>
              <a:t>,</a:t>
            </a:r>
            <a:r>
              <a:rPr lang="en-GB" sz="1400">
                <a:solidFill>
                  <a:srgbClr val="006666"/>
                </a:solidFill>
                <a:highlight>
                  <a:srgbClr val="EEEEEE"/>
                </a:highlight>
                <a:latin typeface="Courier New"/>
                <a:ea typeface="Courier New"/>
                <a:cs typeface="Courier New"/>
                <a:sym typeface="Courier New"/>
              </a:rPr>
              <a:t>10</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"Hello"</a:t>
            </a:r>
            <a:endParaRPr sz="1400">
              <a:solidFill>
                <a:srgbClr val="000088"/>
              </a:solidFill>
              <a:highlight>
                <a:srgbClr val="EEEEE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1"/>
          <a:stretch>
            <a:fillRect/>
          </a:stretch>
        </p:blipFill>
        <p:spPr>
          <a:xfrm>
            <a:off x="373775" y="961025"/>
            <a:ext cx="4254600" cy="4019751"/>
          </a:xfrm>
          <a:prstGeom prst="rect">
            <a:avLst/>
          </a:prstGeom>
          <a:noFill/>
          <a:ln>
            <a:noFill/>
          </a:ln>
        </p:spPr>
      </p:pic>
      <p:sp>
        <p:nvSpPr>
          <p:cNvPr id="124" name="Google Shape;124;p20"/>
          <p:cNvSpPr txBox="1"/>
          <p:nvPr>
            <p:ph type="body" idx="4294967295"/>
          </p:nvPr>
        </p:nvSpPr>
        <p:spPr>
          <a:xfrm>
            <a:off x="784625" y="1377480"/>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C</a:t>
            </a:r>
            <a:endParaRPr sz="1400">
              <a:solidFill>
                <a:srgbClr val="880000"/>
              </a:solidFill>
              <a:highlight>
                <a:srgbClr val="EEEEEE"/>
              </a:highlight>
              <a:latin typeface="Courier New"/>
              <a:ea typeface="Courier New"/>
              <a:cs typeface="Courier New"/>
              <a:sym typeface="Courier New"/>
            </a:endParaRPr>
          </a:p>
          <a:p>
            <a:pPr marL="0" lvl="0" indent="0" algn="l" rtl="0">
              <a:lnSpc>
                <a:spcPct val="100000"/>
              </a:lnSpc>
              <a:spcBef>
                <a:spcPts val="1600"/>
              </a:spcBef>
              <a:spcAft>
                <a:spcPts val="0"/>
              </a:spcAft>
              <a:buNone/>
            </a:pPr>
            <a:r>
              <a:rPr lang="en-GB" sz="1400">
                <a:solidFill>
                  <a:srgbClr val="880000"/>
                </a:solidFill>
                <a:highlight>
                  <a:srgbClr val="EEEEEE"/>
                </a:highlight>
                <a:latin typeface="Courier New"/>
                <a:ea typeface="Courier New"/>
                <a:cs typeface="Courier New"/>
                <a:sym typeface="Courier New"/>
              </a:rPr>
              <a:t>#include</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&lt;stdio.h&gt;</a:t>
            </a:r>
            <a:endParaRPr sz="1400">
              <a:solidFill>
                <a:srgbClr val="008800"/>
              </a:solidFill>
              <a:highlight>
                <a:srgbClr val="EEEEEE"/>
              </a:highlight>
              <a:latin typeface="Courier New"/>
              <a:ea typeface="Courier New"/>
              <a:cs typeface="Courier New"/>
              <a:sym typeface="Courier New"/>
            </a:endParaRPr>
          </a:p>
          <a:p>
            <a:pPr marL="0" marR="50800" lvl="0" indent="0" algn="l" rtl="0">
              <a:lnSpc>
                <a:spcPct val="109000"/>
              </a:lnSpc>
              <a:spcBef>
                <a:spcPts val="1600"/>
              </a:spcBef>
              <a:spcAft>
                <a:spcPts val="0"/>
              </a:spcAft>
              <a:buNone/>
            </a:pPr>
            <a:r>
              <a:rPr lang="en-GB" sz="1400">
                <a:solidFill>
                  <a:srgbClr val="000088"/>
                </a:solidFill>
                <a:highlight>
                  <a:srgbClr val="EEEEEE"/>
                </a:highlight>
                <a:latin typeface="Courier New"/>
                <a:ea typeface="Courier New"/>
                <a:cs typeface="Courier New"/>
                <a:sym typeface="Courier New"/>
              </a:rPr>
              <a:t>void</a:t>
            </a:r>
            <a:r>
              <a:rPr lang="en-GB" sz="1400">
                <a:solidFill>
                  <a:srgbClr val="313131"/>
                </a:solidFill>
                <a:highlight>
                  <a:srgbClr val="EEEEEE"/>
                </a:highlight>
                <a:latin typeface="Courier New"/>
                <a:ea typeface="Courier New"/>
                <a:cs typeface="Courier New"/>
                <a:sym typeface="Courier New"/>
              </a:rPr>
              <a:t> do_something</a:t>
            </a:r>
            <a:r>
              <a:rPr lang="en-GB" sz="1400">
                <a:solidFill>
                  <a:srgbClr val="666600"/>
                </a:solidFill>
                <a:highlight>
                  <a:srgbClr val="EEEEEE"/>
                </a:highlight>
                <a:latin typeface="Courier New"/>
                <a:ea typeface="Courier New"/>
                <a:cs typeface="Courier New"/>
                <a:sym typeface="Courier New"/>
              </a:rPr>
              <a:t>(</a:t>
            </a:r>
            <a:r>
              <a:rPr lang="en-GB" sz="1400">
                <a:solidFill>
                  <a:srgbClr val="000088"/>
                </a:solidFill>
                <a:highlight>
                  <a:srgbClr val="EEEEEE"/>
                </a:highlight>
                <a:latin typeface="Courier New"/>
                <a:ea typeface="Courier New"/>
                <a:cs typeface="Courier New"/>
                <a:sym typeface="Courier New"/>
              </a:rPr>
              <a:t>int</a:t>
            </a:r>
            <a:r>
              <a:rPr lang="en-GB" sz="1400">
                <a:solidFill>
                  <a:srgbClr val="313131"/>
                </a:solidFill>
                <a:highlight>
                  <a:srgbClr val="EEEEEE"/>
                </a:highlight>
                <a:latin typeface="Courier New"/>
                <a:ea typeface="Courier New"/>
                <a:cs typeface="Courier New"/>
                <a:sym typeface="Courier New"/>
              </a:rPr>
              <a:t> num</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printf</a:t>
            </a:r>
            <a:r>
              <a:rPr lang="en-GB" sz="1400">
                <a:solidFill>
                  <a:srgbClr val="666600"/>
                </a:solidFill>
                <a:highlight>
                  <a:srgbClr val="EEEEEE"/>
                </a:highlight>
                <a:latin typeface="Courier New"/>
                <a:ea typeface="Courier New"/>
                <a:cs typeface="Courier New"/>
                <a:sym typeface="Courier New"/>
              </a:rPr>
              <a:t>(num);</a:t>
            </a:r>
            <a:endParaRPr sz="1400">
              <a:solidFill>
                <a:srgbClr val="313131"/>
              </a:solidFill>
              <a:highlight>
                <a:srgbClr val="EEEEEE"/>
              </a:highlight>
              <a:latin typeface="Courier New"/>
              <a:ea typeface="Courier New"/>
              <a:cs typeface="Courier New"/>
              <a:sym typeface="Courier New"/>
            </a:endParaRPr>
          </a:p>
          <a:p>
            <a:pPr marL="50800" marR="50800" lvl="0" indent="0" algn="l" rtl="0">
              <a:lnSpc>
                <a:spcPct val="109000"/>
              </a:lnSpc>
              <a:spcBef>
                <a:spcPts val="1100"/>
              </a:spcBef>
              <a:spcAft>
                <a:spcPts val="0"/>
              </a:spcAft>
              <a:buNone/>
            </a:pPr>
            <a:r>
              <a:rPr lang="en-GB" sz="1400">
                <a:solidFill>
                  <a:srgbClr val="666600"/>
                </a:solidFill>
                <a:highlight>
                  <a:srgbClr val="EEEEEE"/>
                </a:highlight>
                <a:latin typeface="Courier New"/>
                <a:ea typeface="Courier New"/>
                <a:cs typeface="Courier New"/>
                <a:sym typeface="Courier New"/>
              </a:rPr>
              <a:t>}</a:t>
            </a:r>
            <a:endParaRPr sz="1400">
              <a:solidFill>
                <a:srgbClr val="666600"/>
              </a:solidFill>
              <a:highlight>
                <a:srgbClr val="EEEEEE"/>
              </a:highlight>
              <a:latin typeface="Courier New"/>
              <a:ea typeface="Courier New"/>
              <a:cs typeface="Courier New"/>
              <a:sym typeface="Courier New"/>
            </a:endParaRPr>
          </a:p>
          <a:p>
            <a:pPr marL="0" marR="50800" lvl="0" indent="0" algn="l" rtl="0">
              <a:lnSpc>
                <a:spcPct val="109000"/>
              </a:lnSpc>
              <a:spcBef>
                <a:spcPts val="1100"/>
              </a:spcBef>
              <a:spcAft>
                <a:spcPts val="0"/>
              </a:spcAft>
              <a:buNone/>
            </a:pPr>
            <a:endParaRPr sz="1400">
              <a:solidFill>
                <a:srgbClr val="313131"/>
              </a:solidFill>
              <a:highlight>
                <a:srgbClr val="EEEEEE"/>
              </a:highlight>
              <a:latin typeface="Courier New"/>
              <a:ea typeface="Courier New"/>
              <a:cs typeface="Courier New"/>
              <a:sym typeface="Courier New"/>
            </a:endParaRPr>
          </a:p>
          <a:p>
            <a:pPr marL="0" marR="50800" lvl="0" indent="0" algn="l" rtl="0">
              <a:lnSpc>
                <a:spcPct val="109000"/>
              </a:lnSpc>
              <a:spcBef>
                <a:spcPts val="1100"/>
              </a:spcBef>
              <a:spcAft>
                <a:spcPts val="0"/>
              </a:spcAft>
              <a:buNone/>
            </a:pPr>
            <a:r>
              <a:rPr lang="en-GB" sz="1400">
                <a:solidFill>
                  <a:srgbClr val="000088"/>
                </a:solidFill>
                <a:highlight>
                  <a:srgbClr val="EEEEEE"/>
                </a:highlight>
                <a:latin typeface="Courier New"/>
                <a:ea typeface="Courier New"/>
                <a:cs typeface="Courier New"/>
                <a:sym typeface="Courier New"/>
              </a:rPr>
              <a:t>void</a:t>
            </a:r>
            <a:r>
              <a:rPr lang="en-GB" sz="1400">
                <a:solidFill>
                  <a:srgbClr val="313131"/>
                </a:solidFill>
                <a:highlight>
                  <a:srgbClr val="EEEEEE"/>
                </a:highlight>
                <a:latin typeface="Courier New"/>
                <a:ea typeface="Courier New"/>
                <a:cs typeface="Courier New"/>
                <a:sym typeface="Courier New"/>
              </a:rPr>
              <a:t> main</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do_something</a:t>
            </a:r>
            <a:r>
              <a:rPr lang="en-GB" sz="1400">
                <a:solidFill>
                  <a:srgbClr val="666600"/>
                </a:solidFill>
                <a:highlight>
                  <a:srgbClr val="EEEEEE"/>
                </a:highlight>
                <a:latin typeface="Courier New"/>
                <a:ea typeface="Courier New"/>
                <a:cs typeface="Courier New"/>
                <a:sym typeface="Courier New"/>
              </a:rPr>
              <a:t>(</a:t>
            </a:r>
            <a:r>
              <a:rPr lang="en-GB" sz="1400">
                <a:solidFill>
                  <a:srgbClr val="000088"/>
                </a:solidFill>
                <a:highlight>
                  <a:srgbClr val="EEEEEE"/>
                </a:highlight>
                <a:latin typeface="Courier New"/>
                <a:ea typeface="Courier New"/>
                <a:cs typeface="Courier New"/>
                <a:sym typeface="Courier New"/>
              </a:rPr>
              <a:t>10</a:t>
            </a:r>
            <a:r>
              <a:rPr lang="en-GB" sz="1400">
                <a:solidFill>
                  <a:srgbClr val="666600"/>
                </a:solidFill>
                <a:highlight>
                  <a:srgbClr val="EEEEEE"/>
                </a:highlight>
                <a:latin typeface="Courier New"/>
                <a:ea typeface="Courier New"/>
                <a:cs typeface="Courier New"/>
                <a:sym typeface="Courier New"/>
              </a:rPr>
              <a:t>);</a:t>
            </a:r>
            <a:endParaRPr sz="1400">
              <a:solidFill>
                <a:srgbClr val="313131"/>
              </a:solidFill>
              <a:highlight>
                <a:srgbClr val="EEEEEE"/>
              </a:highlight>
              <a:latin typeface="Courier New"/>
              <a:ea typeface="Courier New"/>
              <a:cs typeface="Courier New"/>
              <a:sym typeface="Courier New"/>
            </a:endParaRPr>
          </a:p>
          <a:p>
            <a:pPr marL="0" marR="50800" lvl="0" indent="0" algn="l" rtl="0">
              <a:lnSpc>
                <a:spcPct val="109000"/>
              </a:lnSpc>
              <a:spcBef>
                <a:spcPts val="1100"/>
              </a:spcBef>
              <a:spcAft>
                <a:spcPts val="800"/>
              </a:spcAft>
              <a:buNone/>
            </a:pPr>
            <a:r>
              <a:rPr lang="en-GB" sz="1400">
                <a:solidFill>
                  <a:srgbClr val="666600"/>
                </a:solidFill>
                <a:highlight>
                  <a:srgbClr val="EEEEEE"/>
                </a:highlight>
                <a:latin typeface="Courier New"/>
                <a:ea typeface="Courier New"/>
                <a:cs typeface="Courier New"/>
                <a:sym typeface="Courier New"/>
              </a:rPr>
              <a:t>}</a:t>
            </a:r>
            <a:endParaRPr sz="1400">
              <a:latin typeface="Raleway"/>
              <a:ea typeface="Raleway"/>
              <a:cs typeface="Raleway"/>
              <a:sym typeface="Raleway"/>
            </a:endParaRPr>
          </a:p>
        </p:txBody>
      </p:sp>
      <p:sp>
        <p:nvSpPr>
          <p:cNvPr id="125" name="Google Shape;125;p20"/>
          <p:cNvSpPr txBox="1"/>
          <p:nvPr>
            <p:ph type="title" idx="4294967295"/>
          </p:nvPr>
        </p:nvSpPr>
        <p:spPr>
          <a:xfrm>
            <a:off x="535775" y="27072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FFFFF"/>
                </a:solidFill>
              </a:rPr>
              <a:t>Comparison</a:t>
            </a:r>
            <a:endParaRPr sz="3600">
              <a:solidFill>
                <a:srgbClr val="FFFFFF"/>
              </a:solidFill>
            </a:endParaRPr>
          </a:p>
        </p:txBody>
      </p:sp>
      <p:pic>
        <p:nvPicPr>
          <p:cNvPr id="126" name="Google Shape;126;p20"/>
          <p:cNvPicPr preferRelativeResize="0"/>
          <p:nvPr/>
        </p:nvPicPr>
        <p:blipFill>
          <a:blip r:embed="rId1"/>
          <a:stretch>
            <a:fillRect/>
          </a:stretch>
        </p:blipFill>
        <p:spPr>
          <a:xfrm>
            <a:off x="4500300" y="955350"/>
            <a:ext cx="4254600" cy="4019751"/>
          </a:xfrm>
          <a:prstGeom prst="rect">
            <a:avLst/>
          </a:prstGeom>
          <a:noFill/>
          <a:ln>
            <a:noFill/>
          </a:ln>
        </p:spPr>
      </p:pic>
      <p:sp>
        <p:nvSpPr>
          <p:cNvPr id="127" name="Google Shape;127;p20"/>
          <p:cNvSpPr txBox="1"/>
          <p:nvPr>
            <p:ph type="body" idx="4294967295"/>
          </p:nvPr>
        </p:nvSpPr>
        <p:spPr>
          <a:xfrm>
            <a:off x="4911150" y="1371805"/>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Python</a:t>
            </a:r>
            <a:endParaRPr sz="1400">
              <a:solidFill>
                <a:srgbClr val="000088"/>
              </a:solidFill>
              <a:highlight>
                <a:srgbClr val="EEEEEE"/>
              </a:highlight>
              <a:latin typeface="Courier New"/>
              <a:ea typeface="Courier New"/>
              <a:cs typeface="Courier New"/>
              <a:sym typeface="Courier New"/>
            </a:endParaRPr>
          </a:p>
          <a:p>
            <a:pPr marL="50800" marR="50800" lvl="0" indent="0" algn="l" rtl="0">
              <a:lnSpc>
                <a:spcPct val="109000"/>
              </a:lnSpc>
              <a:spcBef>
                <a:spcPts val="1600"/>
              </a:spcBef>
              <a:spcAft>
                <a:spcPts val="0"/>
              </a:spcAft>
              <a:buNone/>
            </a:pPr>
            <a:r>
              <a:rPr lang="en-GB" sz="1400">
                <a:solidFill>
                  <a:srgbClr val="000088"/>
                </a:solidFill>
                <a:highlight>
                  <a:srgbClr val="EEEEEE"/>
                </a:highlight>
                <a:latin typeface="Courier New"/>
                <a:ea typeface="Courier New"/>
                <a:cs typeface="Courier New"/>
                <a:sym typeface="Courier New"/>
              </a:rPr>
              <a:t>def</a:t>
            </a:r>
            <a:r>
              <a:rPr lang="en-GB" sz="1400">
                <a:solidFill>
                  <a:srgbClr val="313131"/>
                </a:solidFill>
                <a:highlight>
                  <a:srgbClr val="EEEEEE"/>
                </a:highlight>
                <a:latin typeface="Courier New"/>
                <a:ea typeface="Courier New"/>
                <a:cs typeface="Courier New"/>
                <a:sym typeface="Courier New"/>
              </a:rPr>
              <a:t> do_something(num):</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 num</a:t>
            </a:r>
            <a:endParaRPr sz="1400">
              <a:solidFill>
                <a:srgbClr val="313131"/>
              </a:solidFill>
              <a:highlight>
                <a:srgbClr val="EEEEEE"/>
              </a:highlight>
              <a:latin typeface="Courier New"/>
              <a:ea typeface="Courier New"/>
              <a:cs typeface="Courier New"/>
              <a:sym typeface="Courier New"/>
            </a:endParaRPr>
          </a:p>
          <a:p>
            <a:pPr marL="50800" marR="50800" lvl="0" indent="0" algn="l" rtl="0">
              <a:lnSpc>
                <a:spcPct val="109000"/>
              </a:lnSpc>
              <a:spcBef>
                <a:spcPts val="1100"/>
              </a:spcBef>
              <a:spcAft>
                <a:spcPts val="800"/>
              </a:spcAft>
              <a:buNone/>
            </a:pPr>
            <a:r>
              <a:rPr lang="en-GB" sz="1400">
                <a:solidFill>
                  <a:srgbClr val="313131"/>
                </a:solidFill>
                <a:highlight>
                  <a:srgbClr val="EEEEEE"/>
                </a:highlight>
                <a:latin typeface="Courier New"/>
                <a:ea typeface="Courier New"/>
                <a:cs typeface="Courier New"/>
                <a:sym typeface="Courier New"/>
              </a:rPr>
              <a:t>do_something(10)</a:t>
            </a:r>
            <a:endParaRPr sz="1400">
              <a:solidFill>
                <a:srgbClr val="313131"/>
              </a:solidFill>
              <a:highlight>
                <a:srgbClr val="EEEEEE"/>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1"/>
          <a:stretch>
            <a:fillRect/>
          </a:stretch>
        </p:blipFill>
        <p:spPr>
          <a:xfrm>
            <a:off x="373775" y="961025"/>
            <a:ext cx="4254600" cy="4019751"/>
          </a:xfrm>
          <a:prstGeom prst="rect">
            <a:avLst/>
          </a:prstGeom>
          <a:noFill/>
          <a:ln>
            <a:noFill/>
          </a:ln>
        </p:spPr>
      </p:pic>
      <p:sp>
        <p:nvSpPr>
          <p:cNvPr id="133" name="Google Shape;133;p21"/>
          <p:cNvSpPr txBox="1"/>
          <p:nvPr>
            <p:ph type="body" idx="4294967295"/>
          </p:nvPr>
        </p:nvSpPr>
        <p:spPr>
          <a:xfrm>
            <a:off x="784625" y="1377480"/>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ruby</a:t>
            </a:r>
            <a:endParaRPr sz="1400">
              <a:solidFill>
                <a:srgbClr val="880000"/>
              </a:solidFill>
              <a:highlight>
                <a:srgbClr val="EEEEEE"/>
              </a:highlight>
              <a:latin typeface="Courier New"/>
              <a:ea typeface="Courier New"/>
              <a:cs typeface="Courier New"/>
              <a:sym typeface="Courier New"/>
            </a:endParaRPr>
          </a:p>
          <a:p>
            <a:pPr marL="50800" marR="50800" lvl="0" indent="0" algn="l" rtl="0">
              <a:lnSpc>
                <a:spcPct val="109000"/>
              </a:lnSpc>
              <a:spcBef>
                <a:spcPts val="1600"/>
              </a:spcBef>
              <a:spcAft>
                <a:spcPts val="800"/>
              </a:spcAft>
              <a:buNone/>
            </a:pPr>
            <a:r>
              <a:rPr lang="en-GB" sz="1400">
                <a:solidFill>
                  <a:srgbClr val="313131"/>
                </a:solidFill>
                <a:highlight>
                  <a:srgbClr val="EEEEEE"/>
                </a:highlight>
                <a:latin typeface="Courier New"/>
                <a:ea typeface="Courier New"/>
                <a:cs typeface="Courier New"/>
                <a:sym typeface="Courier New"/>
              </a:rPr>
              <a:t>x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100</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if</a:t>
            </a:r>
            <a:r>
              <a:rPr lang="en-GB" sz="1400">
                <a:solidFill>
                  <a:srgbClr val="313131"/>
                </a:solidFill>
                <a:highlight>
                  <a:srgbClr val="EEEEEE"/>
                </a:highlight>
                <a:latin typeface="Courier New"/>
                <a:ea typeface="Courier New"/>
                <a:cs typeface="Courier New"/>
                <a:sym typeface="Courier New"/>
              </a:rPr>
              <a:t> x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200</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puts </a:t>
            </a:r>
            <a:r>
              <a:rPr lang="en-GB" sz="1400">
                <a:solidFill>
                  <a:srgbClr val="008800"/>
                </a:solidFill>
                <a:highlight>
                  <a:srgbClr val="EEEEEE"/>
                </a:highlight>
                <a:latin typeface="Courier New"/>
                <a:ea typeface="Courier New"/>
                <a:cs typeface="Courier New"/>
                <a:sym typeface="Courier New"/>
              </a:rPr>
              <a:t>"1"</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elsif</a:t>
            </a:r>
            <a:r>
              <a:rPr lang="en-GB" sz="1400">
                <a:solidFill>
                  <a:srgbClr val="313131"/>
                </a:solidFill>
                <a:highlight>
                  <a:srgbClr val="EEEEEE"/>
                </a:highlight>
                <a:latin typeface="Courier New"/>
                <a:ea typeface="Courier New"/>
                <a:cs typeface="Courier New"/>
                <a:sym typeface="Courier New"/>
              </a:rPr>
              <a:t> x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150</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puts </a:t>
            </a:r>
            <a:r>
              <a:rPr lang="en-GB" sz="1400">
                <a:solidFill>
                  <a:srgbClr val="008800"/>
                </a:solidFill>
                <a:highlight>
                  <a:srgbClr val="EEEEEE"/>
                </a:highlight>
                <a:latin typeface="Courier New"/>
                <a:ea typeface="Courier New"/>
                <a:cs typeface="Courier New"/>
                <a:sym typeface="Courier New"/>
              </a:rPr>
              <a:t>"2"</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else</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puts </a:t>
            </a:r>
            <a:r>
              <a:rPr lang="en-GB" sz="1400">
                <a:solidFill>
                  <a:srgbClr val="008800"/>
                </a:solidFill>
                <a:highlight>
                  <a:srgbClr val="EEEEEE"/>
                </a:highlight>
                <a:latin typeface="Courier New"/>
                <a:ea typeface="Courier New"/>
                <a:cs typeface="Courier New"/>
                <a:sym typeface="Courier New"/>
              </a:rPr>
              <a:t>"3"</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end</a:t>
            </a:r>
            <a:endParaRPr sz="1400">
              <a:solidFill>
                <a:srgbClr val="880000"/>
              </a:solidFill>
              <a:highlight>
                <a:srgbClr val="EEEEEE"/>
              </a:highlight>
              <a:latin typeface="Courier New"/>
              <a:ea typeface="Courier New"/>
              <a:cs typeface="Courier New"/>
              <a:sym typeface="Courier New"/>
            </a:endParaRPr>
          </a:p>
        </p:txBody>
      </p:sp>
      <p:sp>
        <p:nvSpPr>
          <p:cNvPr id="134" name="Google Shape;134;p21"/>
          <p:cNvSpPr txBox="1"/>
          <p:nvPr>
            <p:ph type="title" idx="4294967295"/>
          </p:nvPr>
        </p:nvSpPr>
        <p:spPr>
          <a:xfrm>
            <a:off x="535775" y="270725"/>
            <a:ext cx="5460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FFFFF"/>
                </a:solidFill>
              </a:rPr>
              <a:t>Comparison</a:t>
            </a:r>
            <a:endParaRPr sz="3600">
              <a:solidFill>
                <a:srgbClr val="FFFFFF"/>
              </a:solidFill>
            </a:endParaRPr>
          </a:p>
        </p:txBody>
      </p:sp>
      <p:pic>
        <p:nvPicPr>
          <p:cNvPr id="135" name="Google Shape;135;p21"/>
          <p:cNvPicPr preferRelativeResize="0"/>
          <p:nvPr/>
        </p:nvPicPr>
        <p:blipFill>
          <a:blip r:embed="rId1"/>
          <a:stretch>
            <a:fillRect/>
          </a:stretch>
        </p:blipFill>
        <p:spPr>
          <a:xfrm>
            <a:off x="4500300" y="955350"/>
            <a:ext cx="4254600" cy="4019751"/>
          </a:xfrm>
          <a:prstGeom prst="rect">
            <a:avLst/>
          </a:prstGeom>
          <a:noFill/>
          <a:ln>
            <a:noFill/>
          </a:ln>
        </p:spPr>
      </p:pic>
      <p:sp>
        <p:nvSpPr>
          <p:cNvPr id="136" name="Google Shape;136;p21"/>
          <p:cNvSpPr txBox="1"/>
          <p:nvPr>
            <p:ph type="body" idx="4294967295"/>
          </p:nvPr>
        </p:nvSpPr>
        <p:spPr>
          <a:xfrm>
            <a:off x="4911150" y="1371805"/>
            <a:ext cx="3432900" cy="332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dk1"/>
                </a:solidFill>
                <a:latin typeface="Raleway"/>
                <a:ea typeface="Raleway"/>
                <a:cs typeface="Raleway"/>
                <a:sym typeface="Raleway"/>
              </a:rPr>
              <a:t>Python</a:t>
            </a:r>
            <a:endParaRPr sz="1400">
              <a:solidFill>
                <a:srgbClr val="000088"/>
              </a:solidFill>
              <a:highlight>
                <a:srgbClr val="EEEEEE"/>
              </a:highlight>
              <a:latin typeface="Courier New"/>
              <a:ea typeface="Courier New"/>
              <a:cs typeface="Courier New"/>
              <a:sym typeface="Courier New"/>
            </a:endParaRPr>
          </a:p>
          <a:p>
            <a:pPr marL="50800" marR="50800" lvl="0" indent="0" algn="l" rtl="0">
              <a:lnSpc>
                <a:spcPct val="109000"/>
              </a:lnSpc>
              <a:spcBef>
                <a:spcPts val="1600"/>
              </a:spcBef>
              <a:spcAft>
                <a:spcPts val="800"/>
              </a:spcAft>
              <a:buNone/>
            </a:pPr>
            <a:r>
              <a:rPr lang="en-GB" sz="1400">
                <a:solidFill>
                  <a:srgbClr val="000088"/>
                </a:solidFill>
                <a:highlight>
                  <a:srgbClr val="EEEEEE"/>
                </a:highlight>
                <a:latin typeface="Courier New"/>
                <a:ea typeface="Courier New"/>
                <a:cs typeface="Courier New"/>
                <a:sym typeface="Courier New"/>
              </a:rPr>
              <a:t>x</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100</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if</a:t>
            </a: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x</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200</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"1"</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elif</a:t>
            </a: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x</a:t>
            </a:r>
            <a:r>
              <a:rPr lang="en-GB" sz="1400">
                <a:solidFill>
                  <a:srgbClr val="313131"/>
                </a:solidFill>
                <a:highlight>
                  <a:srgbClr val="EEEEEE"/>
                </a:highlight>
                <a:latin typeface="Courier New"/>
                <a:ea typeface="Courier New"/>
                <a:cs typeface="Courier New"/>
                <a:sym typeface="Courier New"/>
              </a:rPr>
              <a:t> </a:t>
            </a:r>
            <a:r>
              <a:rPr lang="en-GB" sz="1400">
                <a:solidFill>
                  <a:srgbClr val="666600"/>
                </a:solidFill>
                <a:highlight>
                  <a:srgbClr val="EEEEEE"/>
                </a:highlight>
                <a:latin typeface="Courier New"/>
                <a:ea typeface="Courier New"/>
                <a:cs typeface="Courier New"/>
                <a:sym typeface="Courier New"/>
              </a:rPr>
              <a:t>==</a:t>
            </a:r>
            <a:r>
              <a:rPr lang="en-GB" sz="1400">
                <a:solidFill>
                  <a:srgbClr val="313131"/>
                </a:solidFill>
                <a:highlight>
                  <a:srgbClr val="EEEEEE"/>
                </a:highlight>
                <a:latin typeface="Courier New"/>
                <a:ea typeface="Courier New"/>
                <a:cs typeface="Courier New"/>
                <a:sym typeface="Courier New"/>
              </a:rPr>
              <a:t> </a:t>
            </a:r>
            <a:r>
              <a:rPr lang="en-GB" sz="1400">
                <a:solidFill>
                  <a:srgbClr val="006666"/>
                </a:solidFill>
                <a:highlight>
                  <a:srgbClr val="EEEEEE"/>
                </a:highlight>
                <a:latin typeface="Courier New"/>
                <a:ea typeface="Courier New"/>
                <a:cs typeface="Courier New"/>
                <a:sym typeface="Courier New"/>
              </a:rPr>
              <a:t>150</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"2"</a:t>
            </a:r>
            <a:br>
              <a:rPr lang="en-GB" sz="1400">
                <a:solidFill>
                  <a:srgbClr val="313131"/>
                </a:solidFill>
                <a:highlight>
                  <a:srgbClr val="EEEEEE"/>
                </a:highlight>
                <a:latin typeface="Courier New"/>
                <a:ea typeface="Courier New"/>
                <a:cs typeface="Courier New"/>
                <a:sym typeface="Courier New"/>
              </a:rPr>
            </a:br>
            <a:r>
              <a:rPr lang="en-GB" sz="1400">
                <a:solidFill>
                  <a:srgbClr val="000088"/>
                </a:solidFill>
                <a:highlight>
                  <a:srgbClr val="EEEEEE"/>
                </a:highlight>
                <a:latin typeface="Courier New"/>
                <a:ea typeface="Courier New"/>
                <a:cs typeface="Courier New"/>
                <a:sym typeface="Courier New"/>
              </a:rPr>
              <a:t>else</a:t>
            </a:r>
            <a:r>
              <a:rPr lang="en-GB" sz="1400">
                <a:solidFill>
                  <a:srgbClr val="666600"/>
                </a:solidFill>
                <a:highlight>
                  <a:srgbClr val="EEEEEE"/>
                </a:highlight>
                <a:latin typeface="Courier New"/>
                <a:ea typeface="Courier New"/>
                <a:cs typeface="Courier New"/>
                <a:sym typeface="Courier New"/>
              </a:rPr>
              <a:t>:</a:t>
            </a:r>
            <a:br>
              <a:rPr lang="en-GB" sz="1400">
                <a:solidFill>
                  <a:srgbClr val="313131"/>
                </a:solidFill>
                <a:highlight>
                  <a:srgbClr val="EEEEEE"/>
                </a:highlight>
                <a:latin typeface="Courier New"/>
                <a:ea typeface="Courier New"/>
                <a:cs typeface="Courier New"/>
                <a:sym typeface="Courier New"/>
              </a:rPr>
            </a:br>
            <a:r>
              <a:rPr lang="en-GB" sz="1400">
                <a:solidFill>
                  <a:srgbClr val="313131"/>
                </a:solidFill>
                <a:highlight>
                  <a:srgbClr val="EEEEEE"/>
                </a:highlight>
                <a:latin typeface="Courier New"/>
                <a:ea typeface="Courier New"/>
                <a:cs typeface="Courier New"/>
                <a:sym typeface="Courier New"/>
              </a:rPr>
              <a:t>   </a:t>
            </a:r>
            <a:r>
              <a:rPr lang="en-GB" sz="1400">
                <a:solidFill>
                  <a:srgbClr val="000088"/>
                </a:solidFill>
                <a:highlight>
                  <a:srgbClr val="EEEEEE"/>
                </a:highlight>
                <a:latin typeface="Courier New"/>
                <a:ea typeface="Courier New"/>
                <a:cs typeface="Courier New"/>
                <a:sym typeface="Courier New"/>
              </a:rPr>
              <a:t>print</a:t>
            </a:r>
            <a:r>
              <a:rPr lang="en-GB" sz="1400">
                <a:solidFill>
                  <a:srgbClr val="313131"/>
                </a:solidFill>
                <a:highlight>
                  <a:srgbClr val="EEEEEE"/>
                </a:highlight>
                <a:latin typeface="Courier New"/>
                <a:ea typeface="Courier New"/>
                <a:cs typeface="Courier New"/>
                <a:sym typeface="Courier New"/>
              </a:rPr>
              <a:t> </a:t>
            </a:r>
            <a:r>
              <a:rPr lang="en-GB" sz="1400">
                <a:solidFill>
                  <a:srgbClr val="008800"/>
                </a:solidFill>
                <a:highlight>
                  <a:srgbClr val="EEEEEE"/>
                </a:highlight>
                <a:latin typeface="Courier New"/>
                <a:ea typeface="Courier New"/>
                <a:cs typeface="Courier New"/>
                <a:sym typeface="Courier New"/>
              </a:rPr>
              <a:t>"3"</a:t>
            </a:r>
            <a:endParaRPr sz="1400">
              <a:solidFill>
                <a:srgbClr val="000088"/>
              </a:solidFill>
              <a:highlight>
                <a:srgbClr val="EEEEE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5506</Words>
  <Application>WPS Presentation</Application>
  <PresentationFormat/>
  <Paragraphs>225</Paragraphs>
  <Slides>38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Arial</vt:lpstr>
      <vt:lpstr>SimSun</vt:lpstr>
      <vt:lpstr>Wingdings</vt:lpstr>
      <vt:lpstr>Arial</vt:lpstr>
      <vt:lpstr>Raleway</vt:lpstr>
      <vt:lpstr>Lato</vt:lpstr>
      <vt:lpstr>Courier New</vt:lpstr>
      <vt:lpstr>Average</vt:lpstr>
      <vt:lpstr>Bitstream Vera Sans</vt:lpstr>
      <vt:lpstr>微软雅黑</vt:lpstr>
      <vt:lpstr>Droid Sans Fallback</vt:lpstr>
      <vt:lpstr>DejaVu Sans</vt:lpstr>
      <vt:lpstr>Arial Unicode MS</vt:lpstr>
      <vt:lpstr>OpenSymbol</vt:lpstr>
      <vt:lpstr>Swiss</vt:lpstr>
      <vt:lpstr>The Art Of Developing Applications</vt:lpstr>
      <vt:lpstr>Engineering is the application of science and math to solve problems. Engineers figure out how things work and find practical uses for scientific discoveries.</vt:lpstr>
      <vt:lpstr>A programming language is written in another programming language, by some random guy with some random name.</vt:lpstr>
      <vt:lpstr>FOSS (Free Open Source Software)</vt:lpstr>
      <vt:lpstr>Comparison</vt:lpstr>
      <vt:lpstr>Comparison</vt:lpstr>
      <vt:lpstr>Comparison</vt:lpstr>
      <vt:lpstr>Comparison</vt:lpstr>
      <vt:lpstr>Comparison</vt:lpstr>
      <vt:lpstr>Libraries, Frameworks, Platforms and APIs</vt:lpstr>
      <vt:lpstr>In programming, a library is a collection of precompiled routines that anyone can use. Libraries are particularly useful for frequently used routines because you do not need to explicitly link all the time.</vt:lpstr>
      <vt:lpstr>Libraries</vt:lpstr>
      <vt:lpstr>Frameworks are the foundation on which developers build programs for specific platforms. Frameworks are designed to decrease the number of general issues during the development process by standardizing code that can be applied to a variety of modules or applications.</vt:lpstr>
      <vt:lpstr>Frameworks</vt:lpstr>
      <vt:lpstr>An application program interface (API) is code that allows two software programs to communicate with each other. The API defines the correct way for a developer to write a program that requests services from an operating system (OS) or other application.</vt:lpstr>
      <vt:lpstr>An application development platform is a type of software that allows a business to rapidly build, test and deploy apps. A business can either build its own mobile application development platform or buy one of the many third-party products available on the market.</vt:lpstr>
      <vt:lpstr>Development Platforms</vt:lpstr>
      <vt:lpstr>An integrated development environment (IDE) is a software suite that consolidates basic tools required to write and test software.</vt:lpstr>
      <vt:lpstr>The main purpose of virtual environments are to create an isolated environment for projects. This means that each project can have its own dependencies, regardless of what dependencies every other project has.</vt:lpstr>
      <vt:lpstr>Process</vt:lpstr>
      <vt:lpstr>The main purpose of virtual environments are to create an isolated environment for projects. This means that each project can have its own dependencies, regardless of what dependencies every other project has.</vt:lpstr>
      <vt:lpstr>1. button 2. canvas 3. checkbutton 4. entry 5. frame 6. label menu progressbar radiobutton scrollbar</vt:lpstr>
      <vt:lpstr>1. button 2. canvas 3. checkbutton 4. entry 5. frame 6. label</vt:lpstr>
      <vt:lpstr>Musiq Player</vt:lpstr>
      <vt:lpstr>PowerPoint 演示文稿</vt:lpstr>
      <vt:lpstr>Front end</vt:lpstr>
      <vt:lpstr>How do you create the gui elements ???</vt:lpstr>
      <vt:lpstr>PowerPoint 演示文稿</vt:lpstr>
      <vt:lpstr>PowerPoint 演示文稿</vt:lpstr>
      <vt:lpstr>objects - frontend</vt:lpstr>
      <vt:lpstr>Back end</vt:lpstr>
      <vt:lpstr>How do you manage the actions ???</vt:lpstr>
      <vt:lpstr>playing = True/False</vt:lpstr>
      <vt:lpstr>Call the init_ui function</vt:lpstr>
      <vt:lpstr>Update status</vt:lpstr>
      <vt:lpstr>Version control is a system that records changes to a file or set of files over time so that you can recall specific versions later.</vt:lpstr>
      <vt:lpstr>Version control is a system that records changes to a file or set of files over time so that you can recall specific versions later.</vt:lpstr>
      <vt:lpstr>Anonymous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Developing Applications</dc:title>
  <dc:creator/>
  <cp:lastModifiedBy>x</cp:lastModifiedBy>
  <cp:revision>6</cp:revision>
  <dcterms:created xsi:type="dcterms:W3CDTF">2019-01-18T15:13:56Z</dcterms:created>
  <dcterms:modified xsi:type="dcterms:W3CDTF">2019-01-18T15:13:56Z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