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notesMasterIdLst>
    <p:notesMasterId r:id="rId14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90" d="100"/>
          <a:sy n="90" d="100"/>
        </p:scale>
        <p:origin x="-370" y="-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487335-43D3-470F-A164-55FB53C1834F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9DB4F6-A42B-4529-8922-CCEF5075E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448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9DB4F6-A42B-4529-8922-CCEF5075EFC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265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3173" y="-925"/>
            <a:ext cx="12195173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1089484" y="1730403"/>
            <a:ext cx="7531497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616370" y="2470926"/>
            <a:ext cx="8681508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8BA01-E0CC-42E5-A42A-789AA3232A5C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E8A0E-4272-4C68-9E35-56FE609ABF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8BA01-E0CC-42E5-A42A-789AA3232A5C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E8A0E-4272-4C68-9E35-56FE609ABF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8BA01-E0CC-42E5-A42A-789AA3232A5C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E8A0E-4272-4C68-9E35-56FE609ABF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8BA01-E0CC-42E5-A42A-789AA3232A5C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E8A0E-4272-4C68-9E35-56FE609ABF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3173" y="-925"/>
            <a:ext cx="12195173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1092532" y="1726738"/>
            <a:ext cx="7534656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621536" y="2468304"/>
            <a:ext cx="8680704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8BA01-E0CC-42E5-A42A-789AA3232A5C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E8A0E-4272-4C68-9E35-56FE609ABF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097280"/>
            <a:ext cx="42672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6688" y="1097280"/>
            <a:ext cx="42672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8BA01-E0CC-42E5-A42A-789AA3232A5C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E8A0E-4272-4C68-9E35-56FE609ABFB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097280"/>
            <a:ext cx="42672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2200" y="1701848"/>
            <a:ext cx="42672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6688" y="1097280"/>
            <a:ext cx="42672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6688" y="1701848"/>
            <a:ext cx="42672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8BA01-E0CC-42E5-A42A-789AA3232A5C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E8A0E-4272-4C68-9E35-56FE609ABF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8BA01-E0CC-42E5-A42A-789AA3232A5C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E8A0E-4272-4C68-9E35-56FE609ABF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8BA01-E0CC-42E5-A42A-789AA3232A5C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E8A0E-4272-4C68-9E35-56FE609ABF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1720852" y="-1720850"/>
            <a:ext cx="6858000" cy="10299704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1046573" y="1576104"/>
            <a:ext cx="694944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2737" y="2618913"/>
            <a:ext cx="507703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730605" y="2253385"/>
            <a:ext cx="7726347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8BA01-E0CC-42E5-A42A-789AA3232A5C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AAE8A0E-4272-4C68-9E35-56FE609ABF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705101" y="0"/>
            <a:ext cx="9486900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" y="5048250"/>
            <a:ext cx="4762500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94929" y="1717501"/>
            <a:ext cx="73152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524639" y="2180529"/>
            <a:ext cx="8128727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8BA01-E0CC-42E5-A42A-789AA3232A5C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E8A0E-4272-4C68-9E35-56FE609ABF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3175" y="5050633"/>
            <a:ext cx="4765676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3173" y="5051293"/>
            <a:ext cx="12195173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365760"/>
            <a:ext cx="1002792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100629"/>
            <a:ext cx="1002792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68224" y="5870448"/>
            <a:ext cx="2901696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3308BA01-E0CC-42E5-A42A-789AA3232A5C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90019" y="6285122"/>
            <a:ext cx="62992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01384" y="6170822"/>
            <a:ext cx="67056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7AAE8A0E-4272-4C68-9E35-56FE609ABFB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ho.int/violence_injury_prevention/road_safety_status/2015/en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.gov.uk/dataset/cb7ae6f0-4be6-4935-9277-47e5ce24a11f/road-safety-data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CB7168B-D61C-4068-A502-1DF703505B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2733" y="117210"/>
            <a:ext cx="3494362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400" dirty="0">
                <a:solidFill>
                  <a:schemeClr val="accent1"/>
                </a:solidFill>
              </a:rPr>
              <a:t>Prediction of Accident Severity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8E307E8-1DB5-4B59-9999-66BF510559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69164" y="2106877"/>
            <a:ext cx="6377769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1800" dirty="0" smtClean="0"/>
              <a:t>By</a:t>
            </a:r>
          </a:p>
          <a:p>
            <a:pPr algn="l"/>
            <a:r>
              <a:rPr lang="en-US" sz="1800" dirty="0" smtClean="0"/>
              <a:t>ASHUTOSH ROUTARAY</a:t>
            </a:r>
            <a:endParaRPr lang="en-US" sz="1800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900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F98F336-84B9-46A5-9943-C4717A0C0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9010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/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/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What worked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/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 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/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What not worked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293BAE1-91D4-461A-933F-181593A287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8165" y="845343"/>
            <a:ext cx="6377769" cy="4930246"/>
          </a:xfrm>
        </p:spPr>
        <p:txBody>
          <a:bodyPr anchor="ctr">
            <a:normAutofit/>
          </a:bodyPr>
          <a:lstStyle/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Under Sampling</a:t>
            </a:r>
          </a:p>
          <a:p>
            <a:r>
              <a:rPr lang="en-US" sz="2400" dirty="0"/>
              <a:t>Fine tuning the parameters</a:t>
            </a:r>
          </a:p>
          <a:p>
            <a:r>
              <a:rPr lang="en-US" sz="2400" dirty="0"/>
              <a:t>Data Preprocessing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Over </a:t>
            </a:r>
            <a:r>
              <a:rPr lang="en-US" sz="2400" dirty="0"/>
              <a:t>sampling</a:t>
            </a:r>
          </a:p>
          <a:p>
            <a:r>
              <a:rPr lang="en-US" sz="2400" dirty="0"/>
              <a:t>Certain popular ensemble methods did not work well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18861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70A8EEB-C658-41AC-B91E-44C148C6A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BD121C2-DF90-4E2F-B503-149A769C9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/>
              <a:t>In conclusion, most of the algorithms are biased towards most frequent class. However, efficient pre-processing and corresponding imbalanced data techniques should give optimal results.</a:t>
            </a:r>
          </a:p>
        </p:txBody>
      </p:sp>
    </p:spTree>
    <p:extLst>
      <p:ext uri="{BB962C8B-B14F-4D97-AF65-F5344CB8AC3E}">
        <p14:creationId xmlns:p14="http://schemas.microsoft.com/office/powerpoint/2010/main" val="32194399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C5F6FA1-1DCD-4769-BC4E-9C2D9BC00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8E969B4-23F9-4944-833F-A3F676BEE0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/>
              <a:t>[1]  Global Status Report on Road Safety 2015</a:t>
            </a:r>
            <a:endParaRPr lang="en-US" sz="2400" b="0" dirty="0">
              <a:effectLst/>
            </a:endParaRPr>
          </a:p>
          <a:p>
            <a:pPr marL="0" indent="0">
              <a:buNone/>
            </a:pPr>
            <a:r>
              <a:rPr lang="en-US" sz="2400" u="sng" dirty="0">
                <a:hlinkClick r:id="rId2"/>
              </a:rPr>
              <a:t>http://www.who.int/violence_injury_prevention/road_safety_status/2015/en/</a:t>
            </a:r>
            <a:endParaRPr lang="en-US" sz="2400" b="0" dirty="0">
              <a:effectLst/>
            </a:endParaRPr>
          </a:p>
          <a:p>
            <a:pPr marL="0" indent="0">
              <a:buNone/>
            </a:pP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2. A project done by Indira Priyadarshini </a:t>
            </a:r>
            <a:r>
              <a:rPr lang="en-US" sz="2400" dirty="0" err="1"/>
              <a:t>Bobburi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4576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0AB7ED-0F20-4CC7-A490-E88F33009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3D42854-F523-4EEE-8CBA-B29EA926F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8298" y="6336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1600" u="sng" dirty="0"/>
          </a:p>
          <a:p>
            <a:pPr marL="0" indent="0">
              <a:buNone/>
            </a:pPr>
            <a:endParaRPr lang="en-US" sz="1600" u="sng" dirty="0"/>
          </a:p>
          <a:p>
            <a:pPr marL="0" indent="0">
              <a:buNone/>
            </a:pPr>
            <a:endParaRPr lang="en-US" sz="1600" u="sng" dirty="0"/>
          </a:p>
          <a:p>
            <a:pPr marL="0" indent="0">
              <a:buNone/>
            </a:pPr>
            <a:endParaRPr lang="en-US" sz="1600" u="sng" dirty="0"/>
          </a:p>
          <a:p>
            <a:pPr marL="0" indent="0">
              <a:buNone/>
            </a:pPr>
            <a:r>
              <a:rPr lang="en-US" sz="1600" u="sng" dirty="0"/>
              <a:t>Motivation</a:t>
            </a:r>
          </a:p>
          <a:p>
            <a:r>
              <a:rPr lang="en-US" sz="1600" dirty="0"/>
              <a:t>Traffic accidents are severe concern for most of the countries </a:t>
            </a:r>
          </a:p>
          <a:p>
            <a:r>
              <a:rPr lang="en-US" sz="1600" dirty="0"/>
              <a:t>Approx. 1.25 million people deaths caused because of road accident injuries in a year [1]</a:t>
            </a:r>
          </a:p>
          <a:p>
            <a:r>
              <a:rPr lang="en-US" sz="1600" dirty="0"/>
              <a:t>Complexity of dataset</a:t>
            </a:r>
          </a:p>
          <a:p>
            <a:endParaRPr lang="en-US" sz="1600" dirty="0"/>
          </a:p>
          <a:p>
            <a:pPr marL="0" indent="0">
              <a:buNone/>
            </a:pPr>
            <a:r>
              <a:rPr lang="en-US" sz="1600" u="sng" dirty="0"/>
              <a:t>Objective</a:t>
            </a:r>
            <a:endParaRPr lang="en-US" sz="1600" dirty="0"/>
          </a:p>
          <a:p>
            <a:r>
              <a:rPr lang="en-US" sz="1600" dirty="0"/>
              <a:t>To help traffic control authorities predict the accident severity</a:t>
            </a:r>
          </a:p>
          <a:p>
            <a:r>
              <a:rPr lang="en-US" sz="1600" dirty="0"/>
              <a:t>Effectively able to predict “Serious” accidents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91539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D85496-C5A2-4BA4-8DB1-48216C04C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Dataset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DEFF8EB-FFC0-4984-873A-8351DAA4D0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Size of Dataset: ~630 MB</a:t>
            </a:r>
          </a:p>
          <a:p>
            <a:r>
              <a:rPr lang="en-US" sz="2000" dirty="0"/>
              <a:t>Number of records: ~2 Million rows</a:t>
            </a:r>
          </a:p>
          <a:p>
            <a:r>
              <a:rPr lang="en-US" sz="2000" dirty="0"/>
              <a:t>Number of columns: 34 Columns</a:t>
            </a:r>
          </a:p>
          <a:p>
            <a:r>
              <a:rPr lang="en-US" sz="2000" dirty="0"/>
              <a:t>Source : </a:t>
            </a:r>
            <a:r>
              <a:rPr lang="en-US" sz="2000" dirty="0">
                <a:hlinkClick r:id="rId2"/>
              </a:rPr>
              <a:t>https://data.gov.uk/dataset/cb7ae6f0-4be6-4935-9277-47e5ce24a11f/road-safety-data</a:t>
            </a:r>
            <a:endParaRPr lang="en-US" sz="2000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77151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391418-AF6B-4215-AA83-038EFED0B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47133" y="176478"/>
            <a:ext cx="8331200" cy="1355989"/>
          </a:xfrm>
        </p:spPr>
        <p:txBody>
          <a:bodyPr>
            <a:normAutofit/>
          </a:bodyPr>
          <a:lstStyle/>
          <a:p>
            <a:pPr algn="r"/>
            <a:r>
              <a:rPr lang="en-US" u="sng" dirty="0">
                <a:solidFill>
                  <a:schemeClr val="accent1"/>
                </a:solidFill>
              </a:rPr>
              <a:t>Data Pre-processing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471CA8E-5E4D-46E2-9331-8E4AA3241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734" y="608277"/>
            <a:ext cx="10668000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Data missing values are imputed by the most frequent value of the column</a:t>
            </a:r>
          </a:p>
          <a:p>
            <a:r>
              <a:rPr lang="en-US" sz="2000" dirty="0"/>
              <a:t>Categorical data labelled with numerical values</a:t>
            </a:r>
          </a:p>
          <a:p>
            <a:r>
              <a:rPr lang="en-US" sz="2000" dirty="0"/>
              <a:t>Merged similar categorical values</a:t>
            </a:r>
          </a:p>
          <a:p>
            <a:r>
              <a:rPr lang="en-US" sz="2000" dirty="0" err="1"/>
              <a:t>SelectKBest</a:t>
            </a:r>
            <a:r>
              <a:rPr lang="en-US" sz="2000" dirty="0"/>
              <a:t>: provides the k best features by performing various statistical tests i.e., chi squared computation between two non-negative features</a:t>
            </a:r>
          </a:p>
          <a:p>
            <a:r>
              <a:rPr lang="en-US" sz="2000" dirty="0"/>
              <a:t>RFE(Recursive Feature Elimination): Recursively eliminates the features which does not in target variable values</a:t>
            </a:r>
          </a:p>
          <a:p>
            <a:r>
              <a:rPr lang="en-US" sz="2000" dirty="0"/>
              <a:t>Merged Serious and Fatal classes as Serious class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14318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E2C5A05-6B94-4453-AF4A-0D9D658CE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464" y="5154572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Data Visualization </a:t>
            </a:r>
          </a:p>
        </p:txBody>
      </p:sp>
      <p:pic>
        <p:nvPicPr>
          <p:cNvPr id="1026" name="Picture 2" descr="https://lh3.googleusercontent.com/LI6dcH1cbPn6PLEJ0_NadNlYb8rdenQ4Ped55AKHwcJ3CWglDJPRaZsP_MXms00geUfC_0r6t1q8HZWh4c2ClqDbf2TWeHpSLVGCuZcncBfzzooOQY6bQ9xsRCHuSNXD05CI6MWk">
            <a:extLst>
              <a:ext uri="{FF2B5EF4-FFF2-40B4-BE49-F238E27FC236}">
                <a16:creationId xmlns:a16="http://schemas.microsoft.com/office/drawing/2014/main" xmlns="" id="{8BE5643A-FAA6-4144-AE3F-684AEB40DFD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9725" y="1237491"/>
            <a:ext cx="3423916" cy="2182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lh3.googleusercontent.com/iGz7_eBNFDxi_ydMA7Ab8HFt7kp4TiS8F8dxKLegbpteao-3DZcyz-9x_J_2nWxeGupZ453Rms9L79RGwYkKSgTeLeZwgcgKE0zQxNRIzkIagTQVQSlMjMtmk447ILGwAPLdVftT">
            <a:extLst>
              <a:ext uri="{FF2B5EF4-FFF2-40B4-BE49-F238E27FC236}">
                <a16:creationId xmlns:a16="http://schemas.microsoft.com/office/drawing/2014/main" xmlns="" id="{88AFB915-989B-4EE1-90CE-2606569021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" y="1394481"/>
            <a:ext cx="3425609" cy="1824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6.googleusercontent.com/RfKSgIIbEoLR4J_5V7RRtI1sMlf9ePG-C_ZJdl7gjP2b8pZv0j_TKOdZdH1MVIPoDOeDPKEAlWGXto2Dh3tV78-IxNFe1BAL05dYlkuY1s0GjNllRIfJ-tgD_pX0JJ5etCn94-eQ">
            <a:extLst>
              <a:ext uri="{FF2B5EF4-FFF2-40B4-BE49-F238E27FC236}">
                <a16:creationId xmlns:a16="http://schemas.microsoft.com/office/drawing/2014/main" xmlns="" id="{28035F8B-F48F-4422-B9C9-0CF313BA28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5729" y="1439635"/>
            <a:ext cx="3433324" cy="1733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0389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53E690E-44ED-43E4-A2E4-C892ACA38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Algorithms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1E17DD9-F28D-4212-834C-7C969C58FE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K- Nearest Neighbor</a:t>
            </a:r>
          </a:p>
          <a:p>
            <a:pPr marL="0" indent="0">
              <a:buNone/>
            </a:pPr>
            <a:r>
              <a:rPr lang="en-US" sz="2400" dirty="0"/>
              <a:t>Naïve Bayes</a:t>
            </a:r>
          </a:p>
          <a:p>
            <a:pPr marL="0" indent="0">
              <a:buNone/>
            </a:pPr>
            <a:r>
              <a:rPr lang="en-US" sz="2400" dirty="0" err="1"/>
              <a:t>XGBoost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Random Forest </a:t>
            </a:r>
          </a:p>
          <a:p>
            <a:pPr marL="0" indent="0">
              <a:buNone/>
            </a:pPr>
            <a:r>
              <a:rPr lang="en-US" sz="2400" dirty="0"/>
              <a:t>GBM</a:t>
            </a:r>
          </a:p>
          <a:p>
            <a:pPr marL="0" indent="0">
              <a:buNone/>
            </a:pPr>
            <a:r>
              <a:rPr lang="en-US" sz="2400" dirty="0"/>
              <a:t>SVM</a:t>
            </a:r>
          </a:p>
          <a:p>
            <a:pPr marL="0" indent="0">
              <a:buNone/>
            </a:pPr>
            <a:r>
              <a:rPr lang="en-US" sz="2400" dirty="0"/>
              <a:t>Logistic Regression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58774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6335347-8BD6-4A09-B8B9-042B8ABE0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Comparative Analysis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BC46C318-C2F3-4FC2-8046-0735F0D139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68" y="620888"/>
            <a:ext cx="5455917" cy="3273548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93EE9A2E-739E-4A4C-B4FF-B8463ED0F5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7118" y="620888"/>
            <a:ext cx="5455917" cy="3273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197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8D63D29-CD15-43D9-A098-50A2B78A7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Handling Imbalanced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3253F37-024A-4FDD-A357-59D8469FDD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Over Sampling</a:t>
            </a:r>
          </a:p>
          <a:p>
            <a:r>
              <a:rPr lang="en-US" sz="2400" dirty="0"/>
              <a:t>Under Sampling</a:t>
            </a:r>
          </a:p>
          <a:p>
            <a:r>
              <a:rPr lang="en-US" sz="2400" dirty="0"/>
              <a:t>Mis-classification penalty </a:t>
            </a:r>
          </a:p>
          <a:p>
            <a:r>
              <a:rPr lang="en-US" sz="2400" dirty="0"/>
              <a:t>Ensemble methods</a:t>
            </a:r>
          </a:p>
        </p:txBody>
      </p:sp>
    </p:spTree>
    <p:extLst>
      <p:ext uri="{BB962C8B-B14F-4D97-AF65-F5344CB8AC3E}">
        <p14:creationId xmlns:p14="http://schemas.microsoft.com/office/powerpoint/2010/main" val="1995395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BBA0AA1-A0E4-48A3-B13C-9AB57B76E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37598A6-C835-487D-B387-51C61C287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Cannot run most of the algorithms on local machines</a:t>
            </a:r>
          </a:p>
          <a:p>
            <a:r>
              <a:rPr lang="en-US" sz="2400" dirty="0"/>
              <a:t>Not able to test over sampling </a:t>
            </a:r>
          </a:p>
          <a:p>
            <a:r>
              <a:rPr lang="en-US" sz="2400" dirty="0"/>
              <a:t>Highly imbalanced classes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391473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79</TotalTime>
  <Words>253</Words>
  <Application>Microsoft Office PowerPoint</Application>
  <PresentationFormat>Custom</PresentationFormat>
  <Paragraphs>70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Angles</vt:lpstr>
      <vt:lpstr>Prediction of Accident Severity</vt:lpstr>
      <vt:lpstr>Introduction</vt:lpstr>
      <vt:lpstr>Dataset </vt:lpstr>
      <vt:lpstr>Data Pre-processing</vt:lpstr>
      <vt:lpstr>Data Visualization </vt:lpstr>
      <vt:lpstr>Algorithms Used</vt:lpstr>
      <vt:lpstr>Comparative Analysis</vt:lpstr>
      <vt:lpstr>Handling Imbalanced Data</vt:lpstr>
      <vt:lpstr>Challenges</vt:lpstr>
      <vt:lpstr>  What worked     What not worked</vt:lpstr>
      <vt:lpstr>Conclusion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Prediction of Accident Severity</dc:title>
  <dc:creator>desu saiteja</dc:creator>
  <cp:lastModifiedBy>ashutosh kumar</cp:lastModifiedBy>
  <cp:revision>3</cp:revision>
  <dcterms:created xsi:type="dcterms:W3CDTF">2018-12-05T08:08:40Z</dcterms:created>
  <dcterms:modified xsi:type="dcterms:W3CDTF">2020-09-09T16:54:33Z</dcterms:modified>
</cp:coreProperties>
</file>