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2" r:id="rId4"/>
    <p:sldId id="263" r:id="rId5"/>
    <p:sldId id="261" r:id="rId6"/>
    <p:sldId id="268" r:id="rId7"/>
    <p:sldId id="259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7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5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6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37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8CA8-3161-4025-9E50-3AD9DBBF1307}" type="datetimeFigureOut">
              <a:rPr lang="pt-BR" smtClean="0"/>
              <a:t>20/08/17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A90-BF6D-4C5F-83A8-40AF53B2C16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f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fif"/><Relationship Id="rId3" Type="http://schemas.openxmlformats.org/officeDocument/2006/relationships/image" Target="../media/image7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4035" y="142649"/>
            <a:ext cx="9348651" cy="13073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Motivação 3.0 – Daniel H. Pink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2" y="1546007"/>
            <a:ext cx="3625062" cy="51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Excelência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4769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sz="3500" dirty="0" smtClean="0"/>
              <a:t>Estado de Fluxo</a:t>
            </a:r>
          </a:p>
          <a:p>
            <a:pPr marL="0" indent="0">
              <a:buNone/>
            </a:pPr>
            <a:r>
              <a:rPr lang="pt-BR" dirty="0" smtClean="0"/>
              <a:t>É definido como </a:t>
            </a:r>
            <a:r>
              <a:rPr lang="pt-BR" dirty="0"/>
              <a:t>um estado mental onde o corpo e a mente fluem em perfeita harmonia, é um estado de excelência caracterizado por alta motivação, alta concentração, alta energia e alto desempenho, por isso também chamado de experiência máxima ou experiência </a:t>
            </a:r>
            <a:r>
              <a:rPr lang="pt-BR" dirty="0" smtClean="0"/>
              <a:t>ótima, quando a recompensa pela tarefa está na execução da tarefa em si.</a:t>
            </a:r>
          </a:p>
          <a:p>
            <a:pPr marL="0" indent="0">
              <a:buNone/>
            </a:pPr>
            <a:r>
              <a:rPr lang="pt-BR" dirty="0" smtClean="0"/>
              <a:t>Quando </a:t>
            </a:r>
            <a:r>
              <a:rPr lang="pt-BR" dirty="0"/>
              <a:t>você faz aquilo que mais gosta de fazer, você tem mais motivação, se concentra com mais facilidade e fica tão profundamente envolvido e absorvido na atividade que nem percebe o tempo passar. Naquele momento, você não pensa em mais nada, não pensa nos problemas que ocorreram antes, nem no que terá de fazer depois, fica inteiramente </a:t>
            </a:r>
            <a:r>
              <a:rPr lang="pt-BR" dirty="0" smtClean="0"/>
              <a:t>focado no </a:t>
            </a:r>
            <a:r>
              <a:rPr lang="pt-BR" dirty="0"/>
              <a:t>aqui e </a:t>
            </a:r>
            <a:r>
              <a:rPr lang="pt-BR" dirty="0" smtClean="0"/>
              <a:t>no agora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123" y="14981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três elementos			 Motivação 3.0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7090954" cy="559661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Propósito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Uma causa maior e mais duradoura do que eles mesmos (Missão/Visão/Valores). </a:t>
            </a:r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maximização do propósito está assumindo seu lugar ao lado da maximização do lucro com aspiração e princípio </a:t>
            </a:r>
            <a:r>
              <a:rPr lang="pt-BR" dirty="0" smtClean="0"/>
              <a:t>norteador. </a:t>
            </a:r>
          </a:p>
          <a:p>
            <a:pPr marL="0" indent="0">
              <a:buNone/>
            </a:pPr>
            <a:r>
              <a:rPr lang="pt-BR" dirty="0" smtClean="0"/>
              <a:t>A “força </a:t>
            </a:r>
            <a:r>
              <a:rPr lang="pt-BR" dirty="0"/>
              <a:t>motriz do propósito” se expressa de três formas: em metas que empregam o lucro para atingir um propósito, em palavras que enfatizam mais do que o interesse próprio e em políticas que permitem que as pessoas busquem propósitos à sua maneira. 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9" t="8308" r="26119" b="7230"/>
          <a:stretch/>
        </p:blipFill>
        <p:spPr>
          <a:xfrm>
            <a:off x="7831953" y="2233748"/>
            <a:ext cx="4229418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Operacionais Motivacionais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Motivação 1.0 = impulsos biológicos</a:t>
            </a:r>
          </a:p>
          <a:p>
            <a:pPr marL="0" indent="0">
              <a:buNone/>
            </a:pPr>
            <a:r>
              <a:rPr lang="pt-BR" dirty="0"/>
              <a:t>p</a:t>
            </a:r>
            <a:r>
              <a:rPr lang="pt-BR" dirty="0" smtClean="0"/>
              <a:t>irâmide motivacional de Maslow (sobrevivência)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Motivação 2.0 = motivadores extrínsecos</a:t>
            </a:r>
          </a:p>
          <a:p>
            <a:pPr marL="0" indent="0">
              <a:buNone/>
            </a:pPr>
            <a:r>
              <a:rPr lang="pt-BR" dirty="0"/>
              <a:t>p</a:t>
            </a:r>
            <a:r>
              <a:rPr lang="pt-BR" dirty="0" smtClean="0"/>
              <a:t>rocura recompensa X evita punição </a:t>
            </a:r>
          </a:p>
          <a:p>
            <a:pPr marL="0" indent="0">
              <a:buNone/>
            </a:pPr>
            <a:r>
              <a:rPr lang="pt-BR" dirty="0" smtClean="0"/>
              <a:t>aprovação e </a:t>
            </a:r>
            <a:r>
              <a:rPr lang="pt-BR" dirty="0" smtClean="0"/>
              <a:t>forças de </a:t>
            </a:r>
            <a:r>
              <a:rPr lang="pt-BR" dirty="0" smtClean="0"/>
              <a:t>controle externa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Motivação 3.0 = motivadores intrínsecos</a:t>
            </a:r>
          </a:p>
          <a:p>
            <a:pPr marL="0" indent="0">
              <a:buNone/>
            </a:pPr>
            <a:r>
              <a:rPr lang="pt-BR" dirty="0" smtClean="0"/>
              <a:t>procura de congruência com valores</a:t>
            </a:r>
          </a:p>
          <a:p>
            <a:pPr marL="0" indent="0">
              <a:buNone/>
            </a:pPr>
            <a:r>
              <a:rPr lang="pt-BR" dirty="0"/>
              <a:t>p</a:t>
            </a:r>
            <a:r>
              <a:rPr lang="pt-BR" dirty="0" smtClean="0"/>
              <a:t>rocura de um domínio superior de conhecimento e ação (maestria)</a:t>
            </a:r>
          </a:p>
          <a:p>
            <a:pPr marL="0" indent="0">
              <a:buNone/>
            </a:pPr>
            <a:r>
              <a:rPr lang="pt-BR" dirty="0" smtClean="0"/>
              <a:t>procura de um sentido de finalidade mais amplo</a:t>
            </a:r>
          </a:p>
          <a:p>
            <a:pPr marL="0" indent="0">
              <a:buNone/>
            </a:pPr>
            <a:r>
              <a:rPr lang="pt-BR" dirty="0" smtClean="0"/>
              <a:t>vontade de autonomia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" b="7076"/>
          <a:stretch/>
        </p:blipFill>
        <p:spPr>
          <a:xfrm>
            <a:off x="9459684" y="162185"/>
            <a:ext cx="2095909" cy="2129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84" y="2494258"/>
            <a:ext cx="2143125" cy="2143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" b="3752"/>
          <a:stretch/>
        </p:blipFill>
        <p:spPr>
          <a:xfrm>
            <a:off x="9459684" y="4637383"/>
            <a:ext cx="2048556" cy="19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5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Cenouras e chicotes			Motivação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Quando as cenouras e chicotes “em geral” não funcionam ... </a:t>
            </a:r>
          </a:p>
          <a:p>
            <a:pPr marL="0" indent="0">
              <a:buNone/>
            </a:pPr>
            <a:r>
              <a:rPr lang="pt-BR" dirty="0" smtClean="0"/>
              <a:t>Recompensas do tipo “se ... </a:t>
            </a:r>
            <a:r>
              <a:rPr lang="pt-BR" dirty="0"/>
              <a:t>e</a:t>
            </a:r>
            <a:r>
              <a:rPr lang="pt-BR" dirty="0" smtClean="0"/>
              <a:t>ntão”: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podem nos dar </a:t>
            </a:r>
            <a:r>
              <a:rPr lang="pt-BR" b="1" dirty="0" smtClean="0">
                <a:solidFill>
                  <a:srgbClr val="92D050"/>
                </a:solidFill>
              </a:rPr>
              <a:t>menos</a:t>
            </a:r>
            <a:r>
              <a:rPr lang="pt-BR" dirty="0" smtClean="0"/>
              <a:t> daquilo </a:t>
            </a:r>
            <a:r>
              <a:rPr lang="pt-BR" b="1" dirty="0" smtClean="0">
                <a:solidFill>
                  <a:srgbClr val="92D050"/>
                </a:solidFill>
              </a:rPr>
              <a:t>que precisamos</a:t>
            </a:r>
            <a:r>
              <a:rPr lang="pt-BR" dirty="0" smtClean="0"/>
              <a:t>: eliminar a motivação intrínseca, diminuir o desempenho, embotar a criatividade e afetam o bom comportamento;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</a:t>
            </a:r>
            <a:r>
              <a:rPr lang="pt-BR" dirty="0" smtClean="0"/>
              <a:t>odem nos dar </a:t>
            </a:r>
            <a:r>
              <a:rPr lang="pt-BR" b="1" dirty="0" smtClean="0">
                <a:solidFill>
                  <a:srgbClr val="FF0000"/>
                </a:solidFill>
              </a:rPr>
              <a:t>mais</a:t>
            </a:r>
            <a:r>
              <a:rPr lang="pt-BR" dirty="0" smtClean="0"/>
              <a:t> daquilo que </a:t>
            </a:r>
            <a:r>
              <a:rPr lang="pt-BR" b="1" dirty="0" smtClean="0">
                <a:solidFill>
                  <a:srgbClr val="FF0000"/>
                </a:solidFill>
              </a:rPr>
              <a:t>não desejamos</a:t>
            </a:r>
            <a:r>
              <a:rPr lang="pt-BR" dirty="0" smtClean="0"/>
              <a:t>: induzir ao comportamento antiético, criar vícios e reforçar o raciocínio de curto prazo.</a:t>
            </a:r>
          </a:p>
          <a:p>
            <a:pPr marL="0" lvl="0" indent="0">
              <a:buNone/>
            </a:pPr>
            <a:r>
              <a:rPr lang="pt-BR" dirty="0" smtClean="0"/>
              <a:t>Os </a:t>
            </a:r>
            <a:r>
              <a:rPr lang="pt-BR" dirty="0"/>
              <a:t>mecanismos de motivação tradicionais, baseados em recompensa e punição, têm, na verdade, impacto negativo nos resultados de trabalhadores de alto valor agregado, aqueles que dependem de criatividade e raciocínio abstrato na execução do seu trabalho. 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8" t="19249" r="4815" b="21370"/>
          <a:stretch/>
        </p:blipFill>
        <p:spPr>
          <a:xfrm>
            <a:off x="10785566" y="5536883"/>
            <a:ext cx="1136468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Cenouras e chicotes 		Motivação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as circunstâncias em que funcionam ...</a:t>
            </a:r>
          </a:p>
          <a:p>
            <a:pPr marL="0" indent="0">
              <a:buNone/>
            </a:pPr>
            <a:r>
              <a:rPr lang="pt-BR" dirty="0" smtClean="0"/>
              <a:t>Recompensas do tipo “se ... então” não são de todo ruim: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</a:t>
            </a:r>
            <a:r>
              <a:rPr lang="pt-BR" dirty="0" smtClean="0"/>
              <a:t>ficazes em tarefas rotineiras que não exijam criatividade e motivação intrínseca, se apresentada uma lógica para a necessidade da tarefa, permitida autonomia sobre a forma de realizá-la e reconhecimento de que ela é entediante.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t="17128" r="48764" b="18542"/>
          <a:stretch/>
        </p:blipFill>
        <p:spPr>
          <a:xfrm>
            <a:off x="10541725" y="5254625"/>
            <a:ext cx="1136468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2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 Tipo I e Tipo 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X = 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dirty="0" smtClean="0"/>
              <a:t>limentado pelos desejos extrínsecos</a:t>
            </a:r>
          </a:p>
          <a:p>
            <a:pPr marL="0" indent="0">
              <a:buNone/>
            </a:pPr>
            <a:r>
              <a:rPr lang="pt-BR" dirty="0"/>
              <a:t>m</a:t>
            </a:r>
            <a:r>
              <a:rPr lang="pt-BR" dirty="0" smtClean="0"/>
              <a:t>enos preocupado com a satisfação inerente da tarefa</a:t>
            </a:r>
          </a:p>
          <a:p>
            <a:pPr marL="0" indent="0">
              <a:buNone/>
            </a:pPr>
            <a:r>
              <a:rPr lang="pt-BR" dirty="0" smtClean="0"/>
              <a:t>mais focado nas recompensas externas originadas pela tarefa</a:t>
            </a:r>
            <a:endParaRPr lang="pt-BR" dirty="0"/>
          </a:p>
          <a:p>
            <a:r>
              <a:rPr lang="pt-BR" dirty="0" smtClean="0"/>
              <a:t>Tipo I = </a:t>
            </a:r>
          </a:p>
          <a:p>
            <a:pPr marL="0" indent="0">
              <a:buNone/>
            </a:pPr>
            <a:r>
              <a:rPr lang="pt-BR" dirty="0"/>
              <a:t>m</a:t>
            </a:r>
            <a:r>
              <a:rPr lang="pt-BR" dirty="0" smtClean="0"/>
              <a:t>enos focado nas recompensas externas produzidas pela tarefa</a:t>
            </a:r>
          </a:p>
          <a:p>
            <a:pPr marL="0" indent="0">
              <a:buNone/>
            </a:pPr>
            <a:r>
              <a:rPr lang="pt-BR" dirty="0"/>
              <a:t>m</a:t>
            </a:r>
            <a:r>
              <a:rPr lang="pt-BR" dirty="0" smtClean="0"/>
              <a:t>ais preocupado com a satisfação inerente a tarefa</a:t>
            </a:r>
          </a:p>
          <a:p>
            <a:pPr marL="0" indent="0">
              <a:buNone/>
            </a:pPr>
            <a:r>
              <a:rPr lang="pt-BR" dirty="0" smtClean="0"/>
              <a:t>							APRENDIDO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942" y="4764150"/>
            <a:ext cx="2019572" cy="193491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00" y="888273"/>
            <a:ext cx="2324713" cy="23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9" b="5714"/>
          <a:stretch/>
        </p:blipFill>
        <p:spPr>
          <a:xfrm>
            <a:off x="1867987" y="0"/>
            <a:ext cx="8492837" cy="6858000"/>
          </a:xfrm>
        </p:spPr>
      </p:pic>
    </p:spTree>
    <p:extLst>
      <p:ext uri="{BB962C8B-B14F-4D97-AF65-F5344CB8AC3E}">
        <p14:creationId xmlns:p14="http://schemas.microsoft.com/office/powerpoint/2010/main" val="23512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				Motivação 3.0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4848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3600" dirty="0" smtClean="0"/>
              <a:t>Autonomia</a:t>
            </a:r>
            <a:r>
              <a:rPr lang="pt-BR" dirty="0" smtClean="0"/>
              <a:t>= necessidade de comandar a própria vida</a:t>
            </a:r>
          </a:p>
          <a:p>
            <a:endParaRPr lang="pt-BR" dirty="0"/>
          </a:p>
          <a:p>
            <a:r>
              <a:rPr lang="pt-BR" sz="3600" dirty="0" smtClean="0"/>
              <a:t>Excelência</a:t>
            </a:r>
            <a:r>
              <a:rPr lang="pt-BR" dirty="0" smtClean="0"/>
              <a:t>= urgência de se tornar melhor naquilo que fazemos</a:t>
            </a:r>
          </a:p>
          <a:p>
            <a:endParaRPr lang="pt-BR" dirty="0"/>
          </a:p>
          <a:p>
            <a:r>
              <a:rPr lang="pt-BR" sz="3600" dirty="0" smtClean="0"/>
              <a:t>Propósito</a:t>
            </a:r>
            <a:r>
              <a:rPr lang="pt-BR" dirty="0" smtClean="0"/>
              <a:t>= anseio de direcionar o que fazemos em benefício de algo superior a nós</a:t>
            </a:r>
          </a:p>
          <a:p>
            <a:endParaRPr lang="pt-BR" sz="4800" b="1" i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pt-BR" sz="4800" b="1" i="1" dirty="0" smtClean="0">
                <a:solidFill>
                  <a:srgbClr val="92D050"/>
                </a:solidFill>
              </a:rPr>
              <a:t>"Fazer algo que importa, fazê-lo muito bem e fazê-lo com vistas a um objetivo maior."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5" y="150965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três elementos 			Motivação 3.0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2128" y="1920242"/>
            <a:ext cx="8258991" cy="539065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Autonomia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que as pessoas buscam nos dias de hoje é autonomia para controlar os Quatro </a:t>
            </a:r>
            <a:r>
              <a:rPr lang="pt-BR" dirty="0" err="1"/>
              <a:t>Ts</a:t>
            </a:r>
            <a:r>
              <a:rPr lang="pt-BR" dirty="0"/>
              <a:t>: Tarefa (O que fazer), Técnica (Como fazer), Tempo (Quando fazer), </a:t>
            </a:r>
            <a:r>
              <a:rPr lang="pt-BR" dirty="0" smtClean="0"/>
              <a:t>Time (</a:t>
            </a:r>
            <a:r>
              <a:rPr lang="pt-BR" dirty="0"/>
              <a:t>Com quem fazer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/>
              <a:t>Podem parecer </a:t>
            </a:r>
            <a:r>
              <a:rPr lang="pt-BR" dirty="0" smtClean="0"/>
              <a:t>ideias </a:t>
            </a:r>
            <a:r>
              <a:rPr lang="pt-BR" dirty="0"/>
              <a:t>revolucionárias, mas companhias que conseguiram implementar práticas que aumentam a autonomia das equipes já estão colhendo incríveis resultados de produtividade e engajamento.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19" y="2677886"/>
            <a:ext cx="3108960" cy="2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9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três elementos			Motivação 3.0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0756"/>
            <a:ext cx="7508966" cy="4351338"/>
          </a:xfrm>
        </p:spPr>
        <p:txBody>
          <a:bodyPr/>
          <a:lstStyle/>
          <a:p>
            <a:r>
              <a:rPr lang="pt-BR" sz="3200" dirty="0" smtClean="0"/>
              <a:t>Excelência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 dos fatores que tem maior impacto no engajamento e na  produtividade das pessoas, o desejo de se tornar </a:t>
            </a:r>
            <a:r>
              <a:rPr lang="pt-BR" dirty="0" smtClean="0"/>
              <a:t>melhor </a:t>
            </a:r>
            <a:r>
              <a:rPr lang="pt-BR" dirty="0"/>
              <a:t>em algo importante para </a:t>
            </a:r>
            <a:r>
              <a:rPr lang="pt-BR" dirty="0" smtClean="0"/>
              <a:t>si. </a:t>
            </a:r>
          </a:p>
          <a:p>
            <a:pPr marL="0" indent="0">
              <a:buNone/>
            </a:pPr>
            <a:r>
              <a:rPr lang="pt-BR" dirty="0" smtClean="0"/>
              <a:t>Excelência começa com “fluxo” – experiências ideais quando os desafios que enfrentamos combinam perfeitamente com nossas capacidades. Ela é um estado mental, dolorosa e assíntota.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11054"/>
          <a:stretch/>
        </p:blipFill>
        <p:spPr>
          <a:xfrm>
            <a:off x="7916092" y="2531017"/>
            <a:ext cx="3929832" cy="29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1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98E3B5FFCD034496A5CDDBC1263685" ma:contentTypeVersion="5" ma:contentTypeDescription="Crie um novo documento." ma:contentTypeScope="" ma:versionID="52039341449bc9d361567833a8384dcb">
  <xsd:schema xmlns:xsd="http://www.w3.org/2001/XMLSchema" xmlns:xs="http://www.w3.org/2001/XMLSchema" xmlns:p="http://schemas.microsoft.com/office/2006/metadata/properties" xmlns:ns2="0e47ee16-4b56-425a-a844-6d7f0a41ed01" xmlns:ns3="01196ced-fa4b-42fe-b68d-d168b607c104" targetNamespace="http://schemas.microsoft.com/office/2006/metadata/properties" ma:root="true" ma:fieldsID="cee59c45f44b1d23eb27a8958538fd1e" ns2:_="" ns3:_="">
    <xsd:import namespace="0e47ee16-4b56-425a-a844-6d7f0a41ed01"/>
    <xsd:import namespace="01196ced-fa4b-42fe-b68d-d168b607c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7ee16-4b56-425a-a844-6d7f0a41e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6ced-fa4b-42fe-b68d-d168b607c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C06560-252C-4395-87D1-164B582A4A6A}"/>
</file>

<file path=customXml/itemProps2.xml><?xml version="1.0" encoding="utf-8"?>
<ds:datastoreItem xmlns:ds="http://schemas.openxmlformats.org/officeDocument/2006/customXml" ds:itemID="{DF21A758-0AB3-4AFF-AB5A-E4EAA417CEEA}"/>
</file>

<file path=customXml/itemProps3.xml><?xml version="1.0" encoding="utf-8"?>
<ds:datastoreItem xmlns:ds="http://schemas.openxmlformats.org/officeDocument/2006/customXml" ds:itemID="{0188E991-1A7F-4287-8A21-D22C6B09E828}"/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651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Motivação 3.0 – Daniel H. Pink</vt:lpstr>
      <vt:lpstr>Sistemas Operacionais Motivacionais</vt:lpstr>
      <vt:lpstr>Cenouras e chicotes   Motivação 2.0</vt:lpstr>
      <vt:lpstr>Cenouras e chicotes   Motivação 2.0</vt:lpstr>
      <vt:lpstr>Comportamento Tipo I e Tipo X</vt:lpstr>
      <vt:lpstr>Apresentação do PowerPoint</vt:lpstr>
      <vt:lpstr>       Motivação 3.0</vt:lpstr>
      <vt:lpstr>Os três elementos    Motivação 3.0</vt:lpstr>
      <vt:lpstr>Os três elementos   Motivação 3.0</vt:lpstr>
      <vt:lpstr>Excelência</vt:lpstr>
      <vt:lpstr>Os três elementos    Motivação 3.0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Principais</dc:title>
  <dc:creator>Mariane de Souza Castellano</dc:creator>
  <cp:lastModifiedBy>Usuário do Microsoft Office</cp:lastModifiedBy>
  <cp:revision>33</cp:revision>
  <dcterms:created xsi:type="dcterms:W3CDTF">2017-08-09T17:22:09Z</dcterms:created>
  <dcterms:modified xsi:type="dcterms:W3CDTF">2017-08-20T15:52:34Z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0x010100D498E3B5FFCD034496A5CDDBC1263685</vt:lpwstr>
  </property>
</Properties>
</file>