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373" r:id="rId6"/>
    <p:sldId id="353" r:id="rId7"/>
    <p:sldId id="354" r:id="rId8"/>
    <p:sldId id="361" r:id="rId9"/>
    <p:sldId id="374" r:id="rId10"/>
    <p:sldId id="355" r:id="rId11"/>
    <p:sldId id="372" r:id="rId12"/>
    <p:sldId id="375" r:id="rId13"/>
    <p:sldId id="356" r:id="rId14"/>
    <p:sldId id="357" r:id="rId15"/>
    <p:sldId id="358" r:id="rId16"/>
    <p:sldId id="360" r:id="rId17"/>
    <p:sldId id="362" r:id="rId18"/>
    <p:sldId id="363" r:id="rId19"/>
    <p:sldId id="383" r:id="rId20"/>
    <p:sldId id="380" r:id="rId21"/>
    <p:sldId id="368" r:id="rId22"/>
    <p:sldId id="359" r:id="rId23"/>
    <p:sldId id="385" r:id="rId24"/>
    <p:sldId id="364" r:id="rId25"/>
    <p:sldId id="386" r:id="rId26"/>
    <p:sldId id="376" r:id="rId27"/>
    <p:sldId id="371" r:id="rId28"/>
    <p:sldId id="366" r:id="rId29"/>
    <p:sldId id="365" r:id="rId30"/>
    <p:sldId id="377" r:id="rId31"/>
    <p:sldId id="381" r:id="rId32"/>
    <p:sldId id="382" r:id="rId33"/>
    <p:sldId id="387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621"/>
    <a:srgbClr val="FABFBF"/>
    <a:srgbClr val="EC1C24"/>
    <a:srgbClr val="A6CF38"/>
    <a:srgbClr val="3FA5CE"/>
    <a:srgbClr val="F68220"/>
    <a:srgbClr val="D3581B"/>
    <a:srgbClr val="002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8" autoAdjust="0"/>
    <p:restoredTop sz="88657" autoAdjust="0"/>
  </p:normalViewPr>
  <p:slideViewPr>
    <p:cSldViewPr snapToGrid="0">
      <p:cViewPr>
        <p:scale>
          <a:sx n="88" d="100"/>
          <a:sy n="88" d="100"/>
        </p:scale>
        <p:origin x="608" y="408"/>
      </p:cViewPr>
      <p:guideLst>
        <p:guide orient="horz" pos="2169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E44E1-1260-4546-90AA-C89A3FD93B1A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9C8BBFD-750F-4335-9E15-33D0164075F8}">
      <dgm:prSet phldrT="[Texto]" custT="1"/>
      <dgm:spPr/>
      <dgm:t>
        <a:bodyPr/>
        <a:lstStyle/>
        <a:p>
          <a:r>
            <a:rPr lang="pt-BR" sz="2800" dirty="0" smtClean="0"/>
            <a:t>A</a:t>
          </a:r>
          <a:endParaRPr lang="pt-BR" sz="2800" dirty="0"/>
        </a:p>
      </dgm:t>
    </dgm:pt>
    <dgm:pt modelId="{244ACC2D-5BFC-4054-B1E4-491942FE0F74}" type="parTrans" cxnId="{25C06D4A-B2B9-4DDA-A816-61AB0B41E148}">
      <dgm:prSet/>
      <dgm:spPr/>
      <dgm:t>
        <a:bodyPr/>
        <a:lstStyle/>
        <a:p>
          <a:endParaRPr lang="pt-BR"/>
        </a:p>
      </dgm:t>
    </dgm:pt>
    <dgm:pt modelId="{7599D414-0CC1-49F5-B554-7D5C7E30E0A3}" type="sibTrans" cxnId="{25C06D4A-B2B9-4DDA-A816-61AB0B41E148}">
      <dgm:prSet/>
      <dgm:spPr/>
      <dgm:t>
        <a:bodyPr/>
        <a:lstStyle/>
        <a:p>
          <a:endParaRPr lang="pt-BR"/>
        </a:p>
      </dgm:t>
    </dgm:pt>
    <dgm:pt modelId="{6441EAB7-CBE8-48F0-BA50-6CB75481E8A4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2800" dirty="0" err="1" smtClean="0"/>
            <a:t>B</a:t>
          </a:r>
          <a:endParaRPr lang="pt-BR" sz="2800" dirty="0"/>
        </a:p>
      </dgm:t>
    </dgm:pt>
    <dgm:pt modelId="{049B1147-C8B5-4A01-A5FF-272ED384A2D5}" type="parTrans" cxnId="{8DB7BCCF-0134-444B-98DC-380AD20C557B}">
      <dgm:prSet/>
      <dgm:spPr/>
      <dgm:t>
        <a:bodyPr/>
        <a:lstStyle/>
        <a:p>
          <a:endParaRPr lang="pt-BR"/>
        </a:p>
      </dgm:t>
    </dgm:pt>
    <dgm:pt modelId="{CA0C32D3-0834-4652-A9E3-9F1E9122C348}" type="sibTrans" cxnId="{8DB7BCCF-0134-444B-98DC-380AD20C557B}">
      <dgm:prSet/>
      <dgm:spPr/>
      <dgm:t>
        <a:bodyPr/>
        <a:lstStyle/>
        <a:p>
          <a:endParaRPr lang="pt-BR"/>
        </a:p>
      </dgm:t>
    </dgm:pt>
    <dgm:pt modelId="{3C96E4B2-3A87-479F-94F1-5A9564F3C587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2800" dirty="0" smtClean="0"/>
            <a:t>C</a:t>
          </a:r>
          <a:endParaRPr lang="pt-BR" sz="2800" dirty="0"/>
        </a:p>
      </dgm:t>
    </dgm:pt>
    <dgm:pt modelId="{2BD1B4BA-CE6E-43F7-A281-DC39B8F1540C}" type="parTrans" cxnId="{7485E8CB-9DBB-4FCA-8D40-377DAF13E167}">
      <dgm:prSet/>
      <dgm:spPr/>
      <dgm:t>
        <a:bodyPr/>
        <a:lstStyle/>
        <a:p>
          <a:endParaRPr lang="pt-BR"/>
        </a:p>
      </dgm:t>
    </dgm:pt>
    <dgm:pt modelId="{2CEF2EF6-8A79-47B6-A2E1-BAF0FC88899F}" type="sibTrans" cxnId="{7485E8CB-9DBB-4FCA-8D40-377DAF13E167}">
      <dgm:prSet/>
      <dgm:spPr/>
      <dgm:t>
        <a:bodyPr/>
        <a:lstStyle/>
        <a:p>
          <a:endParaRPr lang="pt-BR"/>
        </a:p>
      </dgm:t>
    </dgm:pt>
    <dgm:pt modelId="{94397CA3-CA75-42A5-ADEC-8133AE3D0072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2800" dirty="0" err="1" smtClean="0"/>
            <a:t>D</a:t>
          </a:r>
          <a:endParaRPr lang="pt-BR" sz="2800" dirty="0"/>
        </a:p>
      </dgm:t>
    </dgm:pt>
    <dgm:pt modelId="{A73A88C4-3362-47DD-B181-D0FC6F2604A1}" type="parTrans" cxnId="{0A1A6CAD-A3AE-44AD-8C90-B04E8005AA9D}">
      <dgm:prSet/>
      <dgm:spPr/>
      <dgm:t>
        <a:bodyPr/>
        <a:lstStyle/>
        <a:p>
          <a:endParaRPr lang="pt-BR"/>
        </a:p>
      </dgm:t>
    </dgm:pt>
    <dgm:pt modelId="{A30A2F22-26D5-4D3A-8C30-A3CF97CF4C97}" type="sibTrans" cxnId="{0A1A6CAD-A3AE-44AD-8C90-B04E8005AA9D}">
      <dgm:prSet/>
      <dgm:spPr/>
      <dgm:t>
        <a:bodyPr/>
        <a:lstStyle/>
        <a:p>
          <a:endParaRPr lang="pt-BR"/>
        </a:p>
      </dgm:t>
    </dgm:pt>
    <dgm:pt modelId="{18B9CE54-4F16-44DD-BF8A-1F81E9B49C59}">
      <dgm:prSet custT="1"/>
      <dgm:spPr>
        <a:solidFill>
          <a:srgbClr val="C00000"/>
        </a:solidFill>
      </dgm:spPr>
      <dgm:t>
        <a:bodyPr/>
        <a:lstStyle/>
        <a:p>
          <a:r>
            <a:rPr lang="pt-BR" sz="2800" dirty="0" smtClean="0"/>
            <a:t>E</a:t>
          </a:r>
          <a:endParaRPr lang="pt-BR" sz="2800" dirty="0"/>
        </a:p>
      </dgm:t>
    </dgm:pt>
    <dgm:pt modelId="{BBF1D0FC-0847-4BBD-99D9-A2C8F9E471F6}" type="parTrans" cxnId="{774BDFE5-0694-42B4-8265-3B84D5AF581C}">
      <dgm:prSet/>
      <dgm:spPr/>
      <dgm:t>
        <a:bodyPr/>
        <a:lstStyle/>
        <a:p>
          <a:endParaRPr lang="pt-BR"/>
        </a:p>
      </dgm:t>
    </dgm:pt>
    <dgm:pt modelId="{52CB1A21-D6A3-4E98-B33C-78BC524DFB93}" type="sibTrans" cxnId="{774BDFE5-0694-42B4-8265-3B84D5AF581C}">
      <dgm:prSet/>
      <dgm:spPr/>
      <dgm:t>
        <a:bodyPr/>
        <a:lstStyle/>
        <a:p>
          <a:endParaRPr lang="pt-BR"/>
        </a:p>
      </dgm:t>
    </dgm:pt>
    <dgm:pt modelId="{5EB87B97-26F5-4746-B406-4E5C5F80B97F}">
      <dgm:prSet/>
      <dgm:spPr/>
      <dgm:t>
        <a:bodyPr/>
        <a:lstStyle/>
        <a:p>
          <a:r>
            <a:rPr lang="pt-BR" dirty="0" err="1" smtClean="0"/>
            <a:t>F</a:t>
          </a:r>
          <a:endParaRPr lang="pt-BR" dirty="0"/>
        </a:p>
      </dgm:t>
    </dgm:pt>
    <dgm:pt modelId="{24D7BF8A-6BA0-C640-8650-1CD49CC1783D}" type="parTrans" cxnId="{F0C1677E-6FC1-0C44-B1E9-E74299377532}">
      <dgm:prSet/>
      <dgm:spPr/>
      <dgm:t>
        <a:bodyPr/>
        <a:lstStyle/>
        <a:p>
          <a:endParaRPr lang="pt-BR"/>
        </a:p>
      </dgm:t>
    </dgm:pt>
    <dgm:pt modelId="{F4CA461A-BEEB-4C44-9C91-99A609CEA8DF}" type="sibTrans" cxnId="{F0C1677E-6FC1-0C44-B1E9-E74299377532}">
      <dgm:prSet/>
      <dgm:spPr/>
      <dgm:t>
        <a:bodyPr/>
        <a:lstStyle/>
        <a:p>
          <a:endParaRPr lang="pt-BR"/>
        </a:p>
      </dgm:t>
    </dgm:pt>
    <dgm:pt modelId="{58AE46B0-DA64-4F46-AA05-F2C90F4CEDEA}" type="pres">
      <dgm:prSet presAssocID="{77FE44E1-1260-4546-90AA-C89A3FD93B1A}" presName="Name0" presStyleCnt="0">
        <dgm:presLayoutVars>
          <dgm:dir/>
          <dgm:animLvl val="lvl"/>
          <dgm:resizeHandles val="exact"/>
        </dgm:presLayoutVars>
      </dgm:prSet>
      <dgm:spPr/>
    </dgm:pt>
    <dgm:pt modelId="{F6E39F41-B36D-4B49-9A31-D397DC8CEE23}" type="pres">
      <dgm:prSet presAssocID="{B9C8BBFD-750F-4335-9E15-33D0164075F8}" presName="Name8" presStyleCnt="0"/>
      <dgm:spPr/>
    </dgm:pt>
    <dgm:pt modelId="{1467F242-3EF8-4754-9DF8-76242A0571C1}" type="pres">
      <dgm:prSet presAssocID="{B9C8BBFD-750F-4335-9E15-33D0164075F8}" presName="level" presStyleLbl="node1" presStyleIdx="0" presStyleCnt="6" custScaleY="1298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EA6D93-B06B-456C-B0DE-162BF9B9B36D}" type="pres">
      <dgm:prSet presAssocID="{B9C8BBFD-750F-4335-9E15-33D0164075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68FAD7B-373E-4A22-AE29-CD38CF579894}" type="pres">
      <dgm:prSet presAssocID="{6441EAB7-CBE8-48F0-BA50-6CB75481E8A4}" presName="Name8" presStyleCnt="0"/>
      <dgm:spPr/>
    </dgm:pt>
    <dgm:pt modelId="{079D1F48-D379-4215-A577-1EDA0011229C}" type="pres">
      <dgm:prSet presAssocID="{6441EAB7-CBE8-48F0-BA50-6CB75481E8A4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E67F18-DA45-47E3-87D5-255848F19D5D}" type="pres">
      <dgm:prSet presAssocID="{6441EAB7-CBE8-48F0-BA50-6CB75481E8A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136F9A-0B20-44FB-B902-B8988B43DB59}" type="pres">
      <dgm:prSet presAssocID="{3C96E4B2-3A87-479F-94F1-5A9564F3C587}" presName="Name8" presStyleCnt="0"/>
      <dgm:spPr/>
    </dgm:pt>
    <dgm:pt modelId="{F45AB7D0-5DC8-431D-A410-3439A08356E8}" type="pres">
      <dgm:prSet presAssocID="{3C96E4B2-3A87-479F-94F1-5A9564F3C587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E41614-AD44-4573-8234-1C9AD87A9F4B}" type="pres">
      <dgm:prSet presAssocID="{3C96E4B2-3A87-479F-94F1-5A9564F3C5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4843AC-AD15-45AB-9BBB-CEEEDC13C927}" type="pres">
      <dgm:prSet presAssocID="{94397CA3-CA75-42A5-ADEC-8133AE3D0072}" presName="Name8" presStyleCnt="0"/>
      <dgm:spPr/>
    </dgm:pt>
    <dgm:pt modelId="{D0AB60F6-52B6-4965-8E67-F353DEA3B434}" type="pres">
      <dgm:prSet presAssocID="{94397CA3-CA75-42A5-ADEC-8133AE3D0072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CE98D6-AEDA-4F35-BD51-4C6D928FC93E}" type="pres">
      <dgm:prSet presAssocID="{94397CA3-CA75-42A5-ADEC-8133AE3D007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E5C4F4-23B1-4878-9098-A14BEA95A413}" type="pres">
      <dgm:prSet presAssocID="{18B9CE54-4F16-44DD-BF8A-1F81E9B49C59}" presName="Name8" presStyleCnt="0"/>
      <dgm:spPr/>
    </dgm:pt>
    <dgm:pt modelId="{ED02CD62-D325-4145-93D5-45DFA042E53A}" type="pres">
      <dgm:prSet presAssocID="{18B9CE54-4F16-44DD-BF8A-1F81E9B49C59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8B2F26-1011-4B31-97F1-043BAC949FD9}" type="pres">
      <dgm:prSet presAssocID="{18B9CE54-4F16-44DD-BF8A-1F81E9B49C5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0137AF-C280-E440-BAC8-7DF87C379613}" type="pres">
      <dgm:prSet presAssocID="{5EB87B97-26F5-4746-B406-4E5C5F80B97F}" presName="Name8" presStyleCnt="0"/>
      <dgm:spPr/>
    </dgm:pt>
    <dgm:pt modelId="{B3370E3C-CF78-794C-89DA-C65C1F391A49}" type="pres">
      <dgm:prSet presAssocID="{5EB87B97-26F5-4746-B406-4E5C5F80B97F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20F56E-0E7D-7046-BDAB-EF96A303E5B4}" type="pres">
      <dgm:prSet presAssocID="{5EB87B97-26F5-4746-B406-4E5C5F80B97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312E394-8514-764D-BC9C-001106244D43}" type="presOf" srcId="{94397CA3-CA75-42A5-ADEC-8133AE3D0072}" destId="{14CE98D6-AEDA-4F35-BD51-4C6D928FC93E}" srcOrd="1" destOrd="0" presId="urn:microsoft.com/office/officeart/2005/8/layout/pyramid1"/>
    <dgm:cxn modelId="{39FCF0BA-9092-F94E-8EA6-B1AEE9CD7446}" type="presOf" srcId="{3C96E4B2-3A87-479F-94F1-5A9564F3C587}" destId="{CEE41614-AD44-4573-8234-1C9AD87A9F4B}" srcOrd="1" destOrd="0" presId="urn:microsoft.com/office/officeart/2005/8/layout/pyramid1"/>
    <dgm:cxn modelId="{087C4589-E46C-4044-AF3E-BC04A919E8C8}" type="presOf" srcId="{18B9CE54-4F16-44DD-BF8A-1F81E9B49C59}" destId="{ED02CD62-D325-4145-93D5-45DFA042E53A}" srcOrd="0" destOrd="0" presId="urn:microsoft.com/office/officeart/2005/8/layout/pyramid1"/>
    <dgm:cxn modelId="{D2E721BB-1EE7-2D48-A592-8ACDFDA62DBF}" type="presOf" srcId="{B9C8BBFD-750F-4335-9E15-33D0164075F8}" destId="{EEEA6D93-B06B-456C-B0DE-162BF9B9B36D}" srcOrd="1" destOrd="0" presId="urn:microsoft.com/office/officeart/2005/8/layout/pyramid1"/>
    <dgm:cxn modelId="{D21F5641-2D1A-904D-A5E3-E2E0073F5454}" type="presOf" srcId="{18B9CE54-4F16-44DD-BF8A-1F81E9B49C59}" destId="{748B2F26-1011-4B31-97F1-043BAC949FD9}" srcOrd="1" destOrd="0" presId="urn:microsoft.com/office/officeart/2005/8/layout/pyramid1"/>
    <dgm:cxn modelId="{2C444413-1353-4243-A753-4E91DF2DE73F}" type="presOf" srcId="{3C96E4B2-3A87-479F-94F1-5A9564F3C587}" destId="{F45AB7D0-5DC8-431D-A410-3439A08356E8}" srcOrd="0" destOrd="0" presId="urn:microsoft.com/office/officeart/2005/8/layout/pyramid1"/>
    <dgm:cxn modelId="{F0C1677E-6FC1-0C44-B1E9-E74299377532}" srcId="{77FE44E1-1260-4546-90AA-C89A3FD93B1A}" destId="{5EB87B97-26F5-4746-B406-4E5C5F80B97F}" srcOrd="5" destOrd="0" parTransId="{24D7BF8A-6BA0-C640-8650-1CD49CC1783D}" sibTransId="{F4CA461A-BEEB-4C44-9C91-99A609CEA8DF}"/>
    <dgm:cxn modelId="{0B2B508B-843E-C342-BC43-EA218CB56583}" type="presOf" srcId="{6441EAB7-CBE8-48F0-BA50-6CB75481E8A4}" destId="{C2E67F18-DA45-47E3-87D5-255848F19D5D}" srcOrd="1" destOrd="0" presId="urn:microsoft.com/office/officeart/2005/8/layout/pyramid1"/>
    <dgm:cxn modelId="{5946A967-B85C-364B-B960-20EC814DC5DC}" type="presOf" srcId="{5EB87B97-26F5-4746-B406-4E5C5F80B97F}" destId="{6020F56E-0E7D-7046-BDAB-EF96A303E5B4}" srcOrd="1" destOrd="0" presId="urn:microsoft.com/office/officeart/2005/8/layout/pyramid1"/>
    <dgm:cxn modelId="{0413BD62-F01F-214A-8319-27E725431F00}" type="presOf" srcId="{6441EAB7-CBE8-48F0-BA50-6CB75481E8A4}" destId="{079D1F48-D379-4215-A577-1EDA0011229C}" srcOrd="0" destOrd="0" presId="urn:microsoft.com/office/officeart/2005/8/layout/pyramid1"/>
    <dgm:cxn modelId="{0A1A6CAD-A3AE-44AD-8C90-B04E8005AA9D}" srcId="{77FE44E1-1260-4546-90AA-C89A3FD93B1A}" destId="{94397CA3-CA75-42A5-ADEC-8133AE3D0072}" srcOrd="3" destOrd="0" parTransId="{A73A88C4-3362-47DD-B181-D0FC6F2604A1}" sibTransId="{A30A2F22-26D5-4D3A-8C30-A3CF97CF4C97}"/>
    <dgm:cxn modelId="{90A64A10-B37B-4C49-A331-72ED53C7C53E}" type="presOf" srcId="{B9C8BBFD-750F-4335-9E15-33D0164075F8}" destId="{1467F242-3EF8-4754-9DF8-76242A0571C1}" srcOrd="0" destOrd="0" presId="urn:microsoft.com/office/officeart/2005/8/layout/pyramid1"/>
    <dgm:cxn modelId="{3355BFDA-4DCD-4D44-A110-1D91C6DF7843}" type="presOf" srcId="{5EB87B97-26F5-4746-B406-4E5C5F80B97F}" destId="{B3370E3C-CF78-794C-89DA-C65C1F391A49}" srcOrd="0" destOrd="0" presId="urn:microsoft.com/office/officeart/2005/8/layout/pyramid1"/>
    <dgm:cxn modelId="{763A17E2-5A15-764D-99F1-50132E72B1B6}" type="presOf" srcId="{77FE44E1-1260-4546-90AA-C89A3FD93B1A}" destId="{58AE46B0-DA64-4F46-AA05-F2C90F4CEDEA}" srcOrd="0" destOrd="0" presId="urn:microsoft.com/office/officeart/2005/8/layout/pyramid1"/>
    <dgm:cxn modelId="{25C06D4A-B2B9-4DDA-A816-61AB0B41E148}" srcId="{77FE44E1-1260-4546-90AA-C89A3FD93B1A}" destId="{B9C8BBFD-750F-4335-9E15-33D0164075F8}" srcOrd="0" destOrd="0" parTransId="{244ACC2D-5BFC-4054-B1E4-491942FE0F74}" sibTransId="{7599D414-0CC1-49F5-B554-7D5C7E30E0A3}"/>
    <dgm:cxn modelId="{81B1C4BB-8623-F247-B5A1-604FACF5B9E1}" type="presOf" srcId="{94397CA3-CA75-42A5-ADEC-8133AE3D0072}" destId="{D0AB60F6-52B6-4965-8E67-F353DEA3B434}" srcOrd="0" destOrd="0" presId="urn:microsoft.com/office/officeart/2005/8/layout/pyramid1"/>
    <dgm:cxn modelId="{7485E8CB-9DBB-4FCA-8D40-377DAF13E167}" srcId="{77FE44E1-1260-4546-90AA-C89A3FD93B1A}" destId="{3C96E4B2-3A87-479F-94F1-5A9564F3C587}" srcOrd="2" destOrd="0" parTransId="{2BD1B4BA-CE6E-43F7-A281-DC39B8F1540C}" sibTransId="{2CEF2EF6-8A79-47B6-A2E1-BAF0FC88899F}"/>
    <dgm:cxn modelId="{774BDFE5-0694-42B4-8265-3B84D5AF581C}" srcId="{77FE44E1-1260-4546-90AA-C89A3FD93B1A}" destId="{18B9CE54-4F16-44DD-BF8A-1F81E9B49C59}" srcOrd="4" destOrd="0" parTransId="{BBF1D0FC-0847-4BBD-99D9-A2C8F9E471F6}" sibTransId="{52CB1A21-D6A3-4E98-B33C-78BC524DFB93}"/>
    <dgm:cxn modelId="{8DB7BCCF-0134-444B-98DC-380AD20C557B}" srcId="{77FE44E1-1260-4546-90AA-C89A3FD93B1A}" destId="{6441EAB7-CBE8-48F0-BA50-6CB75481E8A4}" srcOrd="1" destOrd="0" parTransId="{049B1147-C8B5-4A01-A5FF-272ED384A2D5}" sibTransId="{CA0C32D3-0834-4652-A9E3-9F1E9122C348}"/>
    <dgm:cxn modelId="{80B84943-EF85-6B43-ADD0-7FCE0E957F57}" type="presParOf" srcId="{58AE46B0-DA64-4F46-AA05-F2C90F4CEDEA}" destId="{F6E39F41-B36D-4B49-9A31-D397DC8CEE23}" srcOrd="0" destOrd="0" presId="urn:microsoft.com/office/officeart/2005/8/layout/pyramid1"/>
    <dgm:cxn modelId="{9AF5E016-967C-674D-A993-40AB18EFD875}" type="presParOf" srcId="{F6E39F41-B36D-4B49-9A31-D397DC8CEE23}" destId="{1467F242-3EF8-4754-9DF8-76242A0571C1}" srcOrd="0" destOrd="0" presId="urn:microsoft.com/office/officeart/2005/8/layout/pyramid1"/>
    <dgm:cxn modelId="{D9DC9CDB-0155-EC4F-85B1-827D737CD496}" type="presParOf" srcId="{F6E39F41-B36D-4B49-9A31-D397DC8CEE23}" destId="{EEEA6D93-B06B-456C-B0DE-162BF9B9B36D}" srcOrd="1" destOrd="0" presId="urn:microsoft.com/office/officeart/2005/8/layout/pyramid1"/>
    <dgm:cxn modelId="{E6EC2EF6-0303-594C-82D3-3DA897C7F066}" type="presParOf" srcId="{58AE46B0-DA64-4F46-AA05-F2C90F4CEDEA}" destId="{968FAD7B-373E-4A22-AE29-CD38CF579894}" srcOrd="1" destOrd="0" presId="urn:microsoft.com/office/officeart/2005/8/layout/pyramid1"/>
    <dgm:cxn modelId="{060F0B7D-98D9-5948-9A2E-8BBA5AAAE368}" type="presParOf" srcId="{968FAD7B-373E-4A22-AE29-CD38CF579894}" destId="{079D1F48-D379-4215-A577-1EDA0011229C}" srcOrd="0" destOrd="0" presId="urn:microsoft.com/office/officeart/2005/8/layout/pyramid1"/>
    <dgm:cxn modelId="{2D27CF62-2D71-394F-A9E9-D4DCABC9A44E}" type="presParOf" srcId="{968FAD7B-373E-4A22-AE29-CD38CF579894}" destId="{C2E67F18-DA45-47E3-87D5-255848F19D5D}" srcOrd="1" destOrd="0" presId="urn:microsoft.com/office/officeart/2005/8/layout/pyramid1"/>
    <dgm:cxn modelId="{31C86510-F361-CC46-85CA-73899B9B418C}" type="presParOf" srcId="{58AE46B0-DA64-4F46-AA05-F2C90F4CEDEA}" destId="{80136F9A-0B20-44FB-B902-B8988B43DB59}" srcOrd="2" destOrd="0" presId="urn:microsoft.com/office/officeart/2005/8/layout/pyramid1"/>
    <dgm:cxn modelId="{F5E4BB86-0343-024C-A72C-1F361B439D89}" type="presParOf" srcId="{80136F9A-0B20-44FB-B902-B8988B43DB59}" destId="{F45AB7D0-5DC8-431D-A410-3439A08356E8}" srcOrd="0" destOrd="0" presId="urn:microsoft.com/office/officeart/2005/8/layout/pyramid1"/>
    <dgm:cxn modelId="{64A43C6F-C78C-9A40-ACC3-1A20D4464A70}" type="presParOf" srcId="{80136F9A-0B20-44FB-B902-B8988B43DB59}" destId="{CEE41614-AD44-4573-8234-1C9AD87A9F4B}" srcOrd="1" destOrd="0" presId="urn:microsoft.com/office/officeart/2005/8/layout/pyramid1"/>
    <dgm:cxn modelId="{63D70803-3545-0A44-AC0B-5B7366BCAE6C}" type="presParOf" srcId="{58AE46B0-DA64-4F46-AA05-F2C90F4CEDEA}" destId="{2F4843AC-AD15-45AB-9BBB-CEEEDC13C927}" srcOrd="3" destOrd="0" presId="urn:microsoft.com/office/officeart/2005/8/layout/pyramid1"/>
    <dgm:cxn modelId="{E4789D40-8FB4-8B49-8A35-B88DFECAE47C}" type="presParOf" srcId="{2F4843AC-AD15-45AB-9BBB-CEEEDC13C927}" destId="{D0AB60F6-52B6-4965-8E67-F353DEA3B434}" srcOrd="0" destOrd="0" presId="urn:microsoft.com/office/officeart/2005/8/layout/pyramid1"/>
    <dgm:cxn modelId="{EE5D5448-841F-FE40-BA27-27CA0E0A553D}" type="presParOf" srcId="{2F4843AC-AD15-45AB-9BBB-CEEEDC13C927}" destId="{14CE98D6-AEDA-4F35-BD51-4C6D928FC93E}" srcOrd="1" destOrd="0" presId="urn:microsoft.com/office/officeart/2005/8/layout/pyramid1"/>
    <dgm:cxn modelId="{1C783DB2-C42C-4C44-9F70-93BC40F348CA}" type="presParOf" srcId="{58AE46B0-DA64-4F46-AA05-F2C90F4CEDEA}" destId="{6FE5C4F4-23B1-4878-9098-A14BEA95A413}" srcOrd="4" destOrd="0" presId="urn:microsoft.com/office/officeart/2005/8/layout/pyramid1"/>
    <dgm:cxn modelId="{5338281E-7F5D-544C-8423-EB8986CFB0DF}" type="presParOf" srcId="{6FE5C4F4-23B1-4878-9098-A14BEA95A413}" destId="{ED02CD62-D325-4145-93D5-45DFA042E53A}" srcOrd="0" destOrd="0" presId="urn:microsoft.com/office/officeart/2005/8/layout/pyramid1"/>
    <dgm:cxn modelId="{E0046DE0-D5FD-084B-8AAB-18ADB575905D}" type="presParOf" srcId="{6FE5C4F4-23B1-4878-9098-A14BEA95A413}" destId="{748B2F26-1011-4B31-97F1-043BAC949FD9}" srcOrd="1" destOrd="0" presId="urn:microsoft.com/office/officeart/2005/8/layout/pyramid1"/>
    <dgm:cxn modelId="{565414FF-9FCC-E84D-9C79-1DDEE9BDBDCC}" type="presParOf" srcId="{58AE46B0-DA64-4F46-AA05-F2C90F4CEDEA}" destId="{480137AF-C280-E440-BAC8-7DF87C379613}" srcOrd="5" destOrd="0" presId="urn:microsoft.com/office/officeart/2005/8/layout/pyramid1"/>
    <dgm:cxn modelId="{A5575CF7-2E7B-DF45-9AB4-723D44ECCBD6}" type="presParOf" srcId="{480137AF-C280-E440-BAC8-7DF87C379613}" destId="{B3370E3C-CF78-794C-89DA-C65C1F391A49}" srcOrd="0" destOrd="0" presId="urn:microsoft.com/office/officeart/2005/8/layout/pyramid1"/>
    <dgm:cxn modelId="{8046CC72-64B9-014D-B635-4D0AD4C65CBD}" type="presParOf" srcId="{480137AF-C280-E440-BAC8-7DF87C379613}" destId="{6020F56E-0E7D-7046-BDAB-EF96A303E5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7F242-3EF8-4754-9DF8-76242A0571C1}">
      <dsp:nvSpPr>
        <dsp:cNvPr id="0" name=""/>
        <dsp:cNvSpPr/>
      </dsp:nvSpPr>
      <dsp:spPr>
        <a:xfrm>
          <a:off x="1486909" y="0"/>
          <a:ext cx="772556" cy="876096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A</a:t>
          </a:r>
          <a:endParaRPr lang="pt-BR" sz="2800" kern="1200" dirty="0"/>
        </a:p>
      </dsp:txBody>
      <dsp:txXfrm>
        <a:off x="1486909" y="0"/>
        <a:ext cx="772556" cy="876096"/>
      </dsp:txXfrm>
    </dsp:sp>
    <dsp:sp modelId="{079D1F48-D379-4215-A577-1EDA0011229C}">
      <dsp:nvSpPr>
        <dsp:cNvPr id="0" name=""/>
        <dsp:cNvSpPr/>
      </dsp:nvSpPr>
      <dsp:spPr>
        <a:xfrm>
          <a:off x="1189527" y="876096"/>
          <a:ext cx="1367320" cy="674475"/>
        </a:xfrm>
        <a:prstGeom prst="trapezoid">
          <a:avLst>
            <a:gd name="adj" fmla="val 44091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 smtClean="0"/>
            <a:t>B</a:t>
          </a:r>
          <a:endParaRPr lang="pt-BR" sz="2800" kern="1200" dirty="0"/>
        </a:p>
      </dsp:txBody>
      <dsp:txXfrm>
        <a:off x="1428808" y="876096"/>
        <a:ext cx="888758" cy="674475"/>
      </dsp:txXfrm>
    </dsp:sp>
    <dsp:sp modelId="{F45AB7D0-5DC8-431D-A410-3439A08356E8}">
      <dsp:nvSpPr>
        <dsp:cNvPr id="0" name=""/>
        <dsp:cNvSpPr/>
      </dsp:nvSpPr>
      <dsp:spPr>
        <a:xfrm>
          <a:off x="892145" y="1550571"/>
          <a:ext cx="1962084" cy="674475"/>
        </a:xfrm>
        <a:prstGeom prst="trapezoid">
          <a:avLst>
            <a:gd name="adj" fmla="val 44091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C</a:t>
          </a:r>
          <a:endParaRPr lang="pt-BR" sz="2800" kern="1200" dirty="0"/>
        </a:p>
      </dsp:txBody>
      <dsp:txXfrm>
        <a:off x="1235510" y="1550571"/>
        <a:ext cx="1275354" cy="674475"/>
      </dsp:txXfrm>
    </dsp:sp>
    <dsp:sp modelId="{D0AB60F6-52B6-4965-8E67-F353DEA3B434}">
      <dsp:nvSpPr>
        <dsp:cNvPr id="0" name=""/>
        <dsp:cNvSpPr/>
      </dsp:nvSpPr>
      <dsp:spPr>
        <a:xfrm>
          <a:off x="594763" y="2225046"/>
          <a:ext cx="2556848" cy="674475"/>
        </a:xfrm>
        <a:prstGeom prst="trapezoid">
          <a:avLst>
            <a:gd name="adj" fmla="val 44091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 smtClean="0"/>
            <a:t>D</a:t>
          </a:r>
          <a:endParaRPr lang="pt-BR" sz="2800" kern="1200" dirty="0"/>
        </a:p>
      </dsp:txBody>
      <dsp:txXfrm>
        <a:off x="1042212" y="2225046"/>
        <a:ext cx="1661951" cy="674475"/>
      </dsp:txXfrm>
    </dsp:sp>
    <dsp:sp modelId="{ED02CD62-D325-4145-93D5-45DFA042E53A}">
      <dsp:nvSpPr>
        <dsp:cNvPr id="0" name=""/>
        <dsp:cNvSpPr/>
      </dsp:nvSpPr>
      <dsp:spPr>
        <a:xfrm>
          <a:off x="297381" y="2899521"/>
          <a:ext cx="3151612" cy="674475"/>
        </a:xfrm>
        <a:prstGeom prst="trapezoid">
          <a:avLst>
            <a:gd name="adj" fmla="val 44091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E</a:t>
          </a:r>
          <a:endParaRPr lang="pt-BR" sz="2800" kern="1200" dirty="0"/>
        </a:p>
      </dsp:txBody>
      <dsp:txXfrm>
        <a:off x="848914" y="2899521"/>
        <a:ext cx="2048547" cy="674475"/>
      </dsp:txXfrm>
    </dsp:sp>
    <dsp:sp modelId="{B3370E3C-CF78-794C-89DA-C65C1F391A49}">
      <dsp:nvSpPr>
        <dsp:cNvPr id="0" name=""/>
        <dsp:cNvSpPr/>
      </dsp:nvSpPr>
      <dsp:spPr>
        <a:xfrm>
          <a:off x="0" y="3573996"/>
          <a:ext cx="3746376" cy="674475"/>
        </a:xfrm>
        <a:prstGeom prst="trapezoid">
          <a:avLst>
            <a:gd name="adj" fmla="val 440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F</a:t>
          </a:r>
          <a:endParaRPr lang="pt-BR" sz="4000" kern="1200" dirty="0"/>
        </a:p>
      </dsp:txBody>
      <dsp:txXfrm>
        <a:off x="655615" y="3573996"/>
        <a:ext cx="2435144" cy="67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BE723-1F7F-4C92-AD88-D60AE11E8763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AD8E-58EB-4218-AD2E-33E941EEFA2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73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0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Faz</a:t>
            </a:r>
            <a:r>
              <a:rPr lang="pt-BR" baseline="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bem seu trabalho, fica onde está</a:t>
            </a:r>
            <a:endParaRPr lang="pt-BR" dirty="0" smtClean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Desmotivação : Não há reconhecimento pela empresa e liderança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CA111-2241-4CF2-B706-24D083A1D94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9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CA111-2241-4CF2-B706-24D083A1D9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5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CA111-2241-4CF2-B706-24D083A1D94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00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AD8E-58EB-4218-AD2E-33E941EEFA2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3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44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7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8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5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9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2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68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6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9473-4F48-411C-8D85-C45DAAC83295}" type="datetimeFigureOut">
              <a:rPr lang="pt-BR" smtClean="0"/>
              <a:t>18/07/17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18E5-0C69-4510-89AC-A1F84E0E259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98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6" Type="http://schemas.openxmlformats.org/officeDocument/2006/relationships/image" Target="../media/image7.png"/><Relationship Id="rId7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4560099183_1f85d3bf81_b.jpg"/>
          <p:cNvPicPr>
            <a:picLocks noChangeAspect="1"/>
          </p:cNvPicPr>
          <p:nvPr/>
        </p:nvPicPr>
        <p:blipFill rotWithShape="1">
          <a:blip r:embed="rId3" cstate="print"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45" b="4822"/>
          <a:stretch/>
        </p:blipFill>
        <p:spPr>
          <a:xfrm>
            <a:off x="0" y="14068"/>
            <a:ext cx="12192000" cy="6858000"/>
          </a:xfrm>
          <a:prstGeom prst="rect">
            <a:avLst/>
          </a:prstGeom>
        </p:spPr>
      </p:pic>
      <p:pic>
        <p:nvPicPr>
          <p:cNvPr id="8" name="Picture 7" descr="logo-partn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40" y="5848980"/>
            <a:ext cx="3417312" cy="7873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0" y="5644184"/>
            <a:ext cx="1219200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ítulo 1"/>
          <p:cNvSpPr txBox="1">
            <a:spLocks/>
          </p:cNvSpPr>
          <p:nvPr/>
        </p:nvSpPr>
        <p:spPr>
          <a:xfrm>
            <a:off x="0" y="3140532"/>
            <a:ext cx="12192000" cy="17294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TALENT POOL </a:t>
            </a:r>
          </a:p>
          <a:p>
            <a:r>
              <a:rPr lang="pt-BR" sz="4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Postos Críticos, Sucessão e Talentos</a:t>
            </a:r>
          </a:p>
        </p:txBody>
      </p:sp>
      <p:pic>
        <p:nvPicPr>
          <p:cNvPr id="10" name="Picture 9" descr="logo_grupoviceri_branco_horizont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81" y="772124"/>
            <a:ext cx="4771856" cy="1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1486"/>
            <a:ext cx="10022960" cy="1143000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Compromissos do Processo de </a:t>
            </a:r>
            <a:r>
              <a:rPr lang="pt-BR" sz="3600" b="1" i="1" dirty="0" err="1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Talent</a:t>
            </a:r>
            <a:r>
              <a:rPr lang="pt-BR" sz="3600" b="1" i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Pool</a:t>
            </a:r>
            <a:endParaRPr lang="pt-BR" sz="3600" b="1" i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640080" y="1547686"/>
            <a:ext cx="11137392" cy="379816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Obter uma visão alinhada do grupo avaliador em relação a potencial e performance;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Garantir que a régua de avaliação reflita a realidade da Cia. e do cenário externo;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Decidir de forma compartilhada quanto às ações prioritárias de gestão;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Reconhecer os potenciais como um recurso da Organização;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Tratar todos os avaliados com o mesmo foco e respeito;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Implementar efetivamente as ações planejadas e acompanhar seus resultados;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Ter um processo sucessório saudável em todas as áreas da Empresa;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Manter a confidencialidade absoluta das discussões durante o comitê.</a:t>
            </a:r>
          </a:p>
        </p:txBody>
      </p:sp>
    </p:spTree>
    <p:extLst>
      <p:ext uri="{BB962C8B-B14F-4D97-AF65-F5344CB8AC3E}">
        <p14:creationId xmlns:p14="http://schemas.microsoft.com/office/powerpoint/2010/main" val="10425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904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Premissas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374904" y="1325563"/>
            <a:ext cx="11283696" cy="38701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 melhor forma de identificação do potencial de Liderança é o “debate” realizado por um grupo de pessoas de nível hierárquico superior;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Isto acontece porque este grupo, por já ter vivido as demandas do nível em que estão as pessoas avaliadas, sabe melhor aquilo que faz A DIFERENÇA;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Por ser realizado de forma colegiada, minimiza erros e subjetividade de julgamento;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Sendo realizada muitas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vezes,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refina o julgamento das pessoas, pois os resultados das avaliações/decisões são confirmados ou não no tempo (é um processo de aprendizagem para as pessoas que estão avaliando);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Cabe a área de RH coordenar o processo, mas seus “donos” são todo o grupo Executivo.</a:t>
            </a:r>
          </a:p>
        </p:txBody>
      </p:sp>
    </p:spTree>
    <p:extLst>
      <p:ext uri="{BB962C8B-B14F-4D97-AF65-F5344CB8AC3E}">
        <p14:creationId xmlns:p14="http://schemas.microsoft.com/office/powerpoint/2010/main" val="8383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44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Cuidados</a:t>
            </a:r>
            <a:endParaRPr lang="pt-BR" sz="3600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472440" y="1224439"/>
            <a:ext cx="10515600" cy="38701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Estar consciente que este é um processo onde está se tratando do “futuro” dos colaboradores;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Lembrar que este é um exercício anual e por isto não deve-se “rotular” o avaliado;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Avaliar o colaborador em sua totalidade e não somente através de fatos isolados;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Cuidar para adequar a equipe ao resultado esperado e não adequar o resultado à equipe disponível;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Manter a confidencialidade absoluta sobre o que for discutido na reunião. O gestor é a pessoa mais adequada para dar o feedback.</a:t>
            </a:r>
          </a:p>
        </p:txBody>
      </p:sp>
      <p:pic>
        <p:nvPicPr>
          <p:cNvPr id="4" name="Picture 4" descr="http://rharte.com.br/img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6153169"/>
            <a:ext cx="645988" cy="44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923314" y="2671747"/>
            <a:ext cx="448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Criar ações para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desenvolver e reter os postos críticos e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talentos.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23314" y="3588010"/>
            <a:ext cx="4758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Criar ações para motivar e 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recompensar as pessoas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chave.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66058" y="1447707"/>
            <a:ext cx="4854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Conhecer as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competências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necessárias para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Viceri.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81325" y="234329"/>
            <a:ext cx="853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O que devemos </a:t>
            </a:r>
            <a:r>
              <a:rPr lang="pt-BR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atentar</a:t>
            </a:r>
            <a:endParaRPr lang="pt-BR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923314" y="1447707"/>
            <a:ext cx="4484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Criar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 condições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para desbloquear as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oportunidades e promover o crescimento do profissional.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77372" y="2368697"/>
            <a:ext cx="484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Identificar as pessoas com grande </a:t>
            </a:r>
            <a:r>
              <a:rPr lang="pt-BR" sz="2000" b="1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potencial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77372" y="3260494"/>
            <a:ext cx="484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Identificar as pessoas que geram resultados superiores.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77372" y="4200678"/>
            <a:ext cx="508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Conhecer as </a:t>
            </a:r>
            <a:r>
              <a:rPr lang="pt-BR" sz="200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expectativas </a:t>
            </a:r>
            <a:r>
              <a:rPr lang="pt-BR" sz="200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dos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nossos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colaboradores.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06" y="332656"/>
            <a:ext cx="10416480" cy="519336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 que devemos observar em relação </a:t>
            </a:r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ao  </a:t>
            </a:r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’Potencial’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41806" y="1281685"/>
            <a:ext cx="10779337" cy="36822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Devemos avaliar o potencial dos profissionais em nível de liderança da empresa, identificando de forma quantitativa e qualitativa os vários níveis de inteligência:</a:t>
            </a:r>
          </a:p>
          <a:p>
            <a:pPr marL="45720" indent="0">
              <a:buNone/>
            </a:pP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Raciocínio lógico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Raciocínio mecânico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Raciocínio numérico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Raciocínio fluência verbal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Raciocínio espacial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Raciocínio abstrato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Grau de atenção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Administração do tempo</a:t>
            </a:r>
          </a:p>
        </p:txBody>
      </p:sp>
    </p:spTree>
    <p:extLst>
      <p:ext uri="{BB962C8B-B14F-4D97-AF65-F5344CB8AC3E}">
        <p14:creationId xmlns:p14="http://schemas.microsoft.com/office/powerpoint/2010/main" val="2940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106171" y="1245349"/>
            <a:ext cx="9794057" cy="3960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... assim como, o comportamento frente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às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competências para esta posição, como:</a:t>
            </a:r>
          </a:p>
          <a:p>
            <a:pPr marL="45720" indent="0">
              <a:buNone/>
            </a:pPr>
            <a:endParaRPr lang="pt-BR" sz="1800" dirty="0" smtClean="0"/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Empreendedorismo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Foco no cliente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Eficácia pessoal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Orientação para resultados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Capacidade organizacional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Liderança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Trabalho em equipe</a:t>
            </a:r>
          </a:p>
          <a:p>
            <a:pPr marL="594360" lvl="2" indent="0">
              <a:buNone/>
            </a:pPr>
            <a:endParaRPr lang="pt-BR" sz="18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8892" y="366340"/>
            <a:ext cx="10416480" cy="519336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 que devemos observar em relação </a:t>
            </a:r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ao  </a:t>
            </a:r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’Potencial’</a:t>
            </a:r>
          </a:p>
        </p:txBody>
      </p:sp>
    </p:spTree>
    <p:extLst>
      <p:ext uri="{BB962C8B-B14F-4D97-AF65-F5344CB8AC3E}">
        <p14:creationId xmlns:p14="http://schemas.microsoft.com/office/powerpoint/2010/main" val="8844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106171" y="1245349"/>
            <a:ext cx="9794057" cy="3960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... assim como, o comportamento frente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às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competências para esta posição, como:</a:t>
            </a:r>
          </a:p>
          <a:p>
            <a:pPr marL="45720" indent="0">
              <a:buNone/>
            </a:pPr>
            <a:endParaRPr lang="pt-BR" sz="1800" dirty="0" smtClean="0"/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Empreendedorismo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Foco no cliente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Eficácia pessoal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Orientação para resultados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Capacidade organizacional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Liderança</a:t>
            </a:r>
          </a:p>
          <a:p>
            <a:pPr lvl="2"/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Trabalho em equipe</a:t>
            </a:r>
          </a:p>
          <a:p>
            <a:pPr marL="594360" lvl="2" indent="0">
              <a:buNone/>
            </a:pPr>
            <a:endParaRPr lang="pt-BR" sz="18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8892" y="366340"/>
            <a:ext cx="10416480" cy="519336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 que devemos observar em relação </a:t>
            </a:r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ao  </a:t>
            </a:r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’Potencial’</a:t>
            </a:r>
          </a:p>
        </p:txBody>
      </p:sp>
    </p:spTree>
    <p:extLst>
      <p:ext uri="{BB962C8B-B14F-4D97-AF65-F5344CB8AC3E}">
        <p14:creationId xmlns:p14="http://schemas.microsoft.com/office/powerpoint/2010/main" val="3111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41600" y="2658829"/>
            <a:ext cx="102929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SOBRE OS COMITÊS</a:t>
            </a:r>
            <a:endParaRPr lang="pt-BR" altLang="pt-BR" sz="6600" b="1" i="1" dirty="0" smtClea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9" descr="logo_grupoviceri_branco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76" y="278560"/>
            <a:ext cx="2574087" cy="8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12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9536" y="-99392"/>
            <a:ext cx="7924800" cy="1143000"/>
          </a:xfrm>
        </p:spPr>
        <p:txBody>
          <a:bodyPr/>
          <a:lstStyle/>
          <a:p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Comitês</a:t>
            </a:r>
            <a:r>
              <a:rPr lang="pt-BR" dirty="0" smtClean="0"/>
              <a:t> </a:t>
            </a:r>
            <a:r>
              <a:rPr lang="pt-BR" sz="3600" b="1" i="1" dirty="0" err="1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talent</a:t>
            </a:r>
            <a:r>
              <a:rPr lang="pt-BR" sz="3600" b="1" i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pool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3495590"/>
              </p:ext>
            </p:extLst>
          </p:nvPr>
        </p:nvGraphicFramePr>
        <p:xfrm>
          <a:off x="3125857" y="1628800"/>
          <a:ext cx="374637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de seta reta 5"/>
          <p:cNvCxnSpPr/>
          <p:nvPr/>
        </p:nvCxnSpPr>
        <p:spPr>
          <a:xfrm flipV="1">
            <a:off x="1240479" y="1628800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690824" y="1870505"/>
            <a:ext cx="2016224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Avaliadores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751439" y="272894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CEO e RH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72189" y="333354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Diretores e RH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77437" y="3952618"/>
            <a:ext cx="235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Gerentes e RH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208364" y="4681196"/>
            <a:ext cx="235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Coordenadores e RH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537329" y="1720655"/>
            <a:ext cx="2016224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Avaliados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358105" y="270964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Diretores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616359" y="334079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Gerentes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932844" y="4021578"/>
            <a:ext cx="235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mtClean="0"/>
              <a:t>Coordenadores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238062" y="4681196"/>
            <a:ext cx="235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mtClean="0"/>
              <a:t>Profissionais SR</a:t>
            </a:r>
            <a:endParaRPr lang="pt-BR" sz="16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9176915" y="1386739"/>
            <a:ext cx="2835409" cy="16614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chemeClr val="bg1"/>
                </a:solidFill>
              </a:rPr>
              <a:t>Talentos </a:t>
            </a:r>
            <a:r>
              <a:rPr lang="pt-BR" sz="1600" b="1" dirty="0">
                <a:solidFill>
                  <a:schemeClr val="bg1"/>
                </a:solidFill>
              </a:rPr>
              <a:t>identificados serão apresentados no comitê de nível </a:t>
            </a:r>
            <a:r>
              <a:rPr lang="pt-BR" sz="1600" b="1" dirty="0" smtClean="0">
                <a:solidFill>
                  <a:schemeClr val="bg1"/>
                </a:solidFill>
              </a:rPr>
              <a:t>superior. O Comitê de RH participará conforme necessidade.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21" name="Seta para a Direita 20"/>
          <p:cNvSpPr/>
          <p:nvPr/>
        </p:nvSpPr>
        <p:spPr>
          <a:xfrm rot="3575500">
            <a:off x="2396507" y="2524866"/>
            <a:ext cx="406400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7263282">
            <a:off x="7214087" y="2371065"/>
            <a:ext cx="406400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Papel do RH durante o comitê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838200" y="1690688"/>
            <a:ext cx="7924800" cy="20448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 um facilitador e coordenador da reunião;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Garantir que exista a mesma régua de avaliação em todos os comitês;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Ter uma posição neutra;</a:t>
            </a:r>
          </a:p>
          <a:p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Garantir que os conceitos estejam alinhados e sejam cumpridos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200" y="3797055"/>
            <a:ext cx="7344816" cy="5760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O processo do </a:t>
            </a:r>
            <a:r>
              <a:rPr lang="pt-BR" b="1" i="1" dirty="0" err="1">
                <a:solidFill>
                  <a:schemeClr val="bg1"/>
                </a:solidFill>
              </a:rPr>
              <a:t>Talent</a:t>
            </a:r>
            <a:r>
              <a:rPr lang="pt-BR" b="1" i="1" dirty="0">
                <a:solidFill>
                  <a:schemeClr val="bg1"/>
                </a:solidFill>
              </a:rPr>
              <a:t> Pool </a:t>
            </a:r>
            <a:r>
              <a:rPr lang="pt-BR" b="1" dirty="0">
                <a:solidFill>
                  <a:schemeClr val="bg1"/>
                </a:solidFill>
              </a:rPr>
              <a:t>é de TODOS, não é do RH</a:t>
            </a:r>
          </a:p>
        </p:txBody>
      </p:sp>
    </p:spTree>
    <p:extLst>
      <p:ext uri="{BB962C8B-B14F-4D97-AF65-F5344CB8AC3E}">
        <p14:creationId xmlns:p14="http://schemas.microsoft.com/office/powerpoint/2010/main" val="1434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3571" y="2818486"/>
            <a:ext cx="1027546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CONCEITOS GERAIS</a:t>
            </a:r>
            <a:endParaRPr lang="pt-BR" altLang="pt-BR" sz="6600" b="1" dirty="0" smtClea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9" descr="logo_grupoviceri_branco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76" y="278560"/>
            <a:ext cx="2574087" cy="8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02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2229" y="2295971"/>
            <a:ext cx="1152663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TRANSFORMANDO POTENCIAL EM PERFORMANCE</a:t>
            </a:r>
            <a:endParaRPr lang="pt-BR" altLang="pt-BR" sz="6600" b="1" i="1" dirty="0" smtClea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9" descr="logo_grupoviceri_branco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76" y="278560"/>
            <a:ext cx="2574087" cy="8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13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6376" y="-80516"/>
            <a:ext cx="9516796" cy="1143000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Transformando potencial em performance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35" l="0" r="899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55" y="2004261"/>
            <a:ext cx="690707" cy="1656184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www.hordastropegas.com.br/f/i/silhueta-home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643" y="3711243"/>
            <a:ext cx="1016623" cy="1626597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static.freepik.com/fotos-gratis/silhueta-pose-7_2113712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585" r="894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39" y="3308555"/>
            <a:ext cx="813299" cy="1626597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/>
          <p:cNvCxnSpPr/>
          <p:nvPr/>
        </p:nvCxnSpPr>
        <p:spPr>
          <a:xfrm flipH="1">
            <a:off x="7934577" y="322839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7214497" y="366044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6494417" y="409249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5774337" y="45245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5054257" y="495891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4334177" y="539096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7934577" y="3228397"/>
            <a:ext cx="0" cy="43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7214497" y="3660445"/>
            <a:ext cx="0" cy="43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6492881" y="4092493"/>
            <a:ext cx="0" cy="43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774337" y="4524542"/>
            <a:ext cx="0" cy="43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054257" y="4958915"/>
            <a:ext cx="0" cy="43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322745" y="5390964"/>
            <a:ext cx="0" cy="43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3602665" y="582301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 para a esquerda 8"/>
          <p:cNvSpPr/>
          <p:nvPr/>
        </p:nvSpPr>
        <p:spPr>
          <a:xfrm>
            <a:off x="7790561" y="3228396"/>
            <a:ext cx="1512168" cy="41083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Cargo Nível N</a:t>
            </a:r>
          </a:p>
        </p:txBody>
      </p:sp>
      <p:sp>
        <p:nvSpPr>
          <p:cNvPr id="25" name="Seta para a esquerda 24"/>
          <p:cNvSpPr/>
          <p:nvPr/>
        </p:nvSpPr>
        <p:spPr>
          <a:xfrm>
            <a:off x="5731059" y="4548076"/>
            <a:ext cx="1512168" cy="41083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Cargo Nível 2</a:t>
            </a:r>
          </a:p>
        </p:txBody>
      </p:sp>
      <p:sp>
        <p:nvSpPr>
          <p:cNvPr id="26" name="Seta para a esquerda 25"/>
          <p:cNvSpPr/>
          <p:nvPr/>
        </p:nvSpPr>
        <p:spPr>
          <a:xfrm>
            <a:off x="4982249" y="4980125"/>
            <a:ext cx="1512168" cy="41083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Cargo Nível 1</a:t>
            </a:r>
          </a:p>
        </p:txBody>
      </p:sp>
      <p:sp>
        <p:nvSpPr>
          <p:cNvPr id="16" name="Explosão 1 15"/>
          <p:cNvSpPr/>
          <p:nvPr/>
        </p:nvSpPr>
        <p:spPr>
          <a:xfrm rot="19601344">
            <a:off x="1582874" y="5008569"/>
            <a:ext cx="2116117" cy="1487634"/>
          </a:xfrm>
          <a:prstGeom prst="irregularSeal1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Potencial</a:t>
            </a:r>
          </a:p>
        </p:txBody>
      </p:sp>
      <p:sp>
        <p:nvSpPr>
          <p:cNvPr id="29" name="Explosão 1 28"/>
          <p:cNvSpPr/>
          <p:nvPr/>
        </p:nvSpPr>
        <p:spPr>
          <a:xfrm rot="19601344">
            <a:off x="8292894" y="1463905"/>
            <a:ext cx="2285282" cy="1338848"/>
          </a:xfrm>
          <a:prstGeom prst="irregularSeal1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Plena Capacidade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8040216" y="440665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Pessoas atingem sua plena capacidade em níveis diferentes da curva hierárquica</a:t>
            </a:r>
          </a:p>
        </p:txBody>
      </p:sp>
      <p:sp>
        <p:nvSpPr>
          <p:cNvPr id="24" name="Seta para a direita 23"/>
          <p:cNvSpPr/>
          <p:nvPr/>
        </p:nvSpPr>
        <p:spPr>
          <a:xfrm rot="19475981">
            <a:off x="1773160" y="1739871"/>
            <a:ext cx="4221437" cy="59326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Grau de Complexidade / Hierarquia</a:t>
            </a:r>
          </a:p>
        </p:txBody>
      </p:sp>
      <p:sp>
        <p:nvSpPr>
          <p:cNvPr id="27" name="CaixaDeTexto 26"/>
          <p:cNvSpPr txBox="1"/>
          <p:nvPr/>
        </p:nvSpPr>
        <p:spPr>
          <a:xfrm rot="19422426">
            <a:off x="1897344" y="3732970"/>
            <a:ext cx="136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Ciclo de Aprendizado</a:t>
            </a:r>
          </a:p>
        </p:txBody>
      </p:sp>
      <p:sp>
        <p:nvSpPr>
          <p:cNvPr id="34" name="CaixaDeTexto 33"/>
          <p:cNvSpPr txBox="1"/>
          <p:nvPr/>
        </p:nvSpPr>
        <p:spPr>
          <a:xfrm rot="19422426">
            <a:off x="4151300" y="2084650"/>
            <a:ext cx="136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Ciclo de Aprendizado</a:t>
            </a:r>
          </a:p>
        </p:txBody>
      </p:sp>
      <p:sp>
        <p:nvSpPr>
          <p:cNvPr id="28" name="Elipse 27"/>
          <p:cNvSpPr/>
          <p:nvPr/>
        </p:nvSpPr>
        <p:spPr>
          <a:xfrm rot="19348888">
            <a:off x="3067048" y="2718627"/>
            <a:ext cx="1605517" cy="12889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0" name="Retângulo 29"/>
          <p:cNvSpPr/>
          <p:nvPr/>
        </p:nvSpPr>
        <p:spPr>
          <a:xfrm rot="19354899">
            <a:off x="3306345" y="2770034"/>
            <a:ext cx="1131485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Avaliação </a:t>
            </a:r>
            <a:r>
              <a:rPr lang="pt-BR" sz="1400" dirty="0" err="1" smtClean="0">
                <a:solidFill>
                  <a:schemeClr val="bg1"/>
                </a:solidFill>
              </a:rPr>
              <a:t>Desenv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smtClean="0">
                <a:solidFill>
                  <a:schemeClr val="bg1"/>
                </a:solidFill>
              </a:rPr>
              <a:t>e Performance E </a:t>
            </a:r>
            <a:r>
              <a:rPr lang="pt-BR" sz="1400" dirty="0" err="1" smtClean="0">
                <a:solidFill>
                  <a:schemeClr val="bg1"/>
                </a:solidFill>
              </a:rPr>
              <a:t>PersonalOKR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3" name="Elipse 27"/>
          <p:cNvSpPr/>
          <p:nvPr/>
        </p:nvSpPr>
        <p:spPr>
          <a:xfrm rot="19348888">
            <a:off x="5241879" y="1039957"/>
            <a:ext cx="1614128" cy="130996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5" name="Retângulo 34"/>
          <p:cNvSpPr/>
          <p:nvPr/>
        </p:nvSpPr>
        <p:spPr>
          <a:xfrm rot="19354899">
            <a:off x="5431623" y="1093687"/>
            <a:ext cx="1131485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Avaliação </a:t>
            </a:r>
            <a:r>
              <a:rPr lang="pt-BR" sz="1400" dirty="0" err="1">
                <a:solidFill>
                  <a:schemeClr val="bg1"/>
                </a:solidFill>
              </a:rPr>
              <a:t>Desenv</a:t>
            </a:r>
            <a:r>
              <a:rPr lang="pt-BR" sz="1400" dirty="0">
                <a:solidFill>
                  <a:schemeClr val="bg1"/>
                </a:solidFill>
              </a:rPr>
              <a:t>. </a:t>
            </a:r>
            <a:r>
              <a:rPr lang="pt-BR" sz="1400" dirty="0" smtClean="0">
                <a:solidFill>
                  <a:schemeClr val="bg1"/>
                </a:solidFill>
              </a:rPr>
              <a:t>e Performance E </a:t>
            </a:r>
            <a:r>
              <a:rPr lang="pt-BR" sz="1400" dirty="0" err="1" smtClean="0">
                <a:solidFill>
                  <a:schemeClr val="bg1"/>
                </a:solidFill>
              </a:rPr>
              <a:t>PersonalOKR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116" y="130628"/>
            <a:ext cx="11525570" cy="114300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Zona de melhor performance e aprendizado (</a:t>
            </a:r>
            <a:r>
              <a:rPr lang="pt-BR" sz="3600" b="1" dirty="0" err="1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Flow</a:t>
            </a:r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pt-BR" sz="3600" b="1" dirty="0" err="1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Channel</a:t>
            </a:r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  <a:endParaRPr lang="pt-BR" sz="3600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0" y="1273628"/>
            <a:ext cx="9056915" cy="5430096"/>
          </a:xfrm>
          <a:prstGeom prst="rect">
            <a:avLst/>
          </a:prstGeom>
        </p:spPr>
      </p:pic>
      <p:sp>
        <p:nvSpPr>
          <p:cNvPr id="4" name="Balão Retangular Arredondado 3"/>
          <p:cNvSpPr/>
          <p:nvPr/>
        </p:nvSpPr>
        <p:spPr>
          <a:xfrm>
            <a:off x="10101943" y="1756230"/>
            <a:ext cx="1611086" cy="1248228"/>
          </a:xfrm>
          <a:prstGeom prst="wedgeRoundRectCallout">
            <a:avLst>
              <a:gd name="adj1" fmla="val -200050"/>
              <a:gd name="adj2" fmla="val -9059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Melhor zona de aprendizado e performance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65943" y="2687857"/>
            <a:ext cx="102929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EXECUTANDO O PROCESSO</a:t>
            </a:r>
            <a:endParaRPr lang="pt-BR" altLang="pt-BR" sz="6600" b="1" i="1" dirty="0" smtClea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9" descr="logo_grupoviceri_branco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76" y="278560"/>
            <a:ext cx="2574087" cy="8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99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772816"/>
            <a:ext cx="3537993" cy="24482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Sequência Simplificada </a:t>
            </a:r>
            <a:b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pt-BR" sz="3600" b="1" dirty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 etapas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3793" y="668710"/>
            <a:ext cx="6677563" cy="5122490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1º - Identificação dos talentos e postos críticos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2º - Definição dos mapas </a:t>
            </a:r>
            <a:r>
              <a:rPr lang="pt-B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sucessores</a:t>
            </a: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3º - Validação dos mapas </a:t>
            </a:r>
            <a:r>
              <a:rPr lang="pt-B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 o comitê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4º 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pt-B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Avaliando o profissional (Hoje e Expectativas Futura)</a:t>
            </a: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pt-B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5º 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 Definição de indicadores individuais </a:t>
            </a:r>
            <a:r>
              <a:rPr lang="pt-B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-  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OKRs</a:t>
            </a: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pt-B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6º 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 Acompanhamento dos 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OKRs</a:t>
            </a: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pt-BR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7º 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 Critérios de promoção e remuneração</a:t>
            </a:r>
          </a:p>
        </p:txBody>
      </p:sp>
    </p:spTree>
    <p:extLst>
      <p:ext uri="{BB962C8B-B14F-4D97-AF65-F5344CB8AC3E}">
        <p14:creationId xmlns:p14="http://schemas.microsoft.com/office/powerpoint/2010/main" val="5268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1132113"/>
            <a:ext cx="8689281" cy="5515872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98263" y="192168"/>
            <a:ext cx="11693737" cy="519336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Identificando os profissionais com alto potencial (Talentos)</a:t>
            </a:r>
            <a:endParaRPr lang="pt-BR" sz="3600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8914" y="1640114"/>
            <a:ext cx="5486400" cy="1988457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850422" y="1524000"/>
            <a:ext cx="2075543" cy="519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Utilizar o 9Box para identificar todos os talentos da sua área. Identificar os profissionais com Alto Potencial e Talentos.</a:t>
            </a:r>
            <a:endParaRPr lang="pt-BR" sz="1800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eta para a Direita 6"/>
          <p:cNvSpPr/>
          <p:nvPr/>
        </p:nvSpPr>
        <p:spPr>
          <a:xfrm rot="8298245">
            <a:off x="9361714" y="1640114"/>
            <a:ext cx="406400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98263" y="177654"/>
            <a:ext cx="11693737" cy="519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Identificando os postos críticos</a:t>
            </a:r>
            <a:endParaRPr lang="pt-BR" sz="3600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8" y="813104"/>
            <a:ext cx="8166100" cy="56007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9574655" y="1524000"/>
            <a:ext cx="2341578" cy="519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Inicialmente vamos trabalhar com os cargos ao lado para definirmos os Postos Críticos. A análise de sucessão de toda estrutura será feito posteriormente.</a:t>
            </a:r>
            <a:endParaRPr lang="pt-BR" sz="1800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 rot="8298245">
            <a:off x="8911776" y="1624010"/>
            <a:ext cx="406401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1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98263" y="380854"/>
            <a:ext cx="11693737" cy="519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Definindo o mapa de sucessores dos postos críticos</a:t>
            </a:r>
            <a:endParaRPr lang="pt-BR" sz="3600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377372" y="1309888"/>
            <a:ext cx="1072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b="1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Devemos </a:t>
            </a:r>
            <a:r>
              <a:rPr lang="pt-BR" b="1" dirty="0" err="1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planilhar</a:t>
            </a:r>
            <a:r>
              <a:rPr lang="pt-BR" b="1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os possíveis sucessores dos postos críticos conforme abaixo. Pode haver mais que um sucessor para cada Posto Crítico.</a:t>
            </a:r>
            <a:endParaRPr lang="pt-BR" b="1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 rot="5400000">
            <a:off x="1869060" y="2211868"/>
            <a:ext cx="406400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2786832"/>
            <a:ext cx="11277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98263" y="380854"/>
            <a:ext cx="11693737" cy="519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Avaliando o profissional</a:t>
            </a:r>
            <a:endParaRPr lang="pt-BR" sz="3600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2171" y="1272647"/>
            <a:ext cx="1072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 gestor deve avaliar o profissional no que esse deve se desenvolver, olhando para sua carreira atual e futuro. </a:t>
            </a:r>
          </a:p>
        </p:txBody>
      </p:sp>
      <p:sp>
        <p:nvSpPr>
          <p:cNvPr id="8" name="Seta para a Direita 7"/>
          <p:cNvSpPr/>
          <p:nvPr/>
        </p:nvSpPr>
        <p:spPr>
          <a:xfrm rot="5400000">
            <a:off x="1912603" y="1813383"/>
            <a:ext cx="406400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256890"/>
            <a:ext cx="7269528" cy="355583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9" y="4002901"/>
            <a:ext cx="5355771" cy="28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98263" y="380854"/>
            <a:ext cx="11693737" cy="519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Definindo os </a:t>
            </a:r>
            <a:r>
              <a:rPr lang="pt-BR" sz="3600" b="1" dirty="0" err="1" smtClean="0"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OKRs</a:t>
            </a:r>
            <a:endParaRPr lang="pt-BR" sz="3600" b="1" dirty="0"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377372" y="1309888"/>
            <a:ext cx="1072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dirty="0" smtClean="0"/>
              <a:t>Após </a:t>
            </a:r>
            <a:r>
              <a:rPr lang="pt-BR" dirty="0"/>
              <a:t>o alinhamento com o Gestor, o profissional deve montar seu plano anual de desenvolvimento (</a:t>
            </a:r>
            <a:r>
              <a:rPr lang="pt-BR" dirty="0" err="1"/>
              <a:t>Personal</a:t>
            </a:r>
            <a:r>
              <a:rPr lang="pt-BR" dirty="0"/>
              <a:t>-OKR)</a:t>
            </a:r>
          </a:p>
          <a:p>
            <a:pPr lvl="2"/>
            <a:endParaRPr lang="pt-BR" b="1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 rot="5400000">
            <a:off x="1898089" y="2041115"/>
            <a:ext cx="406400" cy="319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574726"/>
            <a:ext cx="11974286" cy="37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O que é </a:t>
            </a:r>
            <a:r>
              <a:rPr lang="pt-BR" sz="4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Talent</a:t>
            </a:r>
            <a:r>
              <a:rPr lang="pt-BR" sz="4800" b="1" i="1" dirty="0">
                <a:latin typeface="Segoe UI" panose="020B0502040204020203" pitchFamily="34" charset="0"/>
                <a:cs typeface="Segoe UI" panose="020B0502040204020203" pitchFamily="34" charset="0"/>
              </a:rPr>
              <a:t> Pool</a:t>
            </a:r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838200" y="1876426"/>
            <a:ext cx="10515600" cy="3870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“Processo de identificação de potencial de crescimento na </a:t>
            </a:r>
            <a:r>
              <a:rPr lang="pt-BR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carreira dos profissionais, </a:t>
            </a:r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realizado de forma colegiada pelo nível hierárquico imediatamente superior ao grupo avaliado</a:t>
            </a:r>
            <a:r>
              <a:rPr lang="pt-BR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.</a:t>
            </a:r>
            <a:endParaRPr lang="pt-BR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 finalidade é garantir o correto suprimento e desenvolvimento de Líderes para a Empresa, hoje e amanhã, através da gestão adequada para cada indivíduo avaliado assim como seu processo sucessório.”</a:t>
            </a:r>
          </a:p>
        </p:txBody>
      </p:sp>
    </p:spTree>
    <p:extLst>
      <p:ext uri="{BB962C8B-B14F-4D97-AF65-F5344CB8AC3E}">
        <p14:creationId xmlns:p14="http://schemas.microsoft.com/office/powerpoint/2010/main" val="14323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01143" y="2644314"/>
            <a:ext cx="102929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Obrigado!!!</a:t>
            </a:r>
            <a:endParaRPr lang="pt-BR" altLang="pt-BR" sz="6600" b="1" i="1" dirty="0" smtClea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9" descr="logo_grupoviceri_branco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76" y="278560"/>
            <a:ext cx="2574087" cy="8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6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684176" y="363915"/>
            <a:ext cx="1047436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 que são postos críticos?</a:t>
            </a:r>
          </a:p>
          <a:p>
            <a:r>
              <a:rPr lang="pt-BR" sz="2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São posições onde a perda de seu ocupante poderá comprometer a gestão da empresa, sua eficiência e </a:t>
            </a:r>
            <a:r>
              <a:rPr lang="pt-BR" sz="28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seus resultados</a:t>
            </a:r>
            <a:r>
              <a:rPr lang="pt-BR" sz="2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sz="2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r>
              <a:rPr lang="pt-BR" sz="36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 que são talentos?</a:t>
            </a:r>
          </a:p>
          <a:p>
            <a:r>
              <a:rPr lang="pt-BR" sz="2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São os profissionais que investem em seu desenvolvimento e transforma-os em resultados superiores para a empresa</a:t>
            </a:r>
            <a:r>
              <a:rPr lang="pt-BR" sz="28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sz="2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r>
              <a:rPr lang="pt-BR" sz="36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 que são líderes?</a:t>
            </a:r>
          </a:p>
          <a:p>
            <a:r>
              <a:rPr lang="pt-BR" sz="28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Líderes são os embaixadores da transformação de uma organização, que olham para frente, desenham e compartilham o futuro com suas equipes. </a:t>
            </a:r>
            <a:r>
              <a:rPr lang="pt-BR" sz="2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</a:t>
            </a:r>
            <a:r>
              <a:rPr lang="pt-BR" sz="28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ão os profissionais que tem a dor da inconformidade com os resultados inferiores e </a:t>
            </a:r>
            <a:r>
              <a:rPr lang="pt-BR" sz="2800" dirty="0" err="1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subdesempenho</a:t>
            </a:r>
            <a:r>
              <a:rPr lang="pt-BR" sz="28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.</a:t>
            </a:r>
            <a:endParaRPr lang="pt-BR" sz="2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endParaRPr lang="pt-BR" sz="2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0208" y="30323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Qual a diferença entre potencial e performance?</a:t>
            </a:r>
          </a:p>
        </p:txBody>
      </p:sp>
      <p:sp>
        <p:nvSpPr>
          <p:cNvPr id="4" name="Elipse 3"/>
          <p:cNvSpPr/>
          <p:nvPr/>
        </p:nvSpPr>
        <p:spPr>
          <a:xfrm>
            <a:off x="2540270" y="2212250"/>
            <a:ext cx="2808312" cy="11521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POTENCIAL</a:t>
            </a:r>
          </a:p>
        </p:txBody>
      </p:sp>
      <p:sp>
        <p:nvSpPr>
          <p:cNvPr id="5" name="Elipse 4"/>
          <p:cNvSpPr/>
          <p:nvPr/>
        </p:nvSpPr>
        <p:spPr>
          <a:xfrm>
            <a:off x="2540270" y="3940442"/>
            <a:ext cx="2808312" cy="11521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6932758" y="2212250"/>
            <a:ext cx="2880320" cy="11521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Promessa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Aposta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Julgamento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932758" y="3940442"/>
            <a:ext cx="2880320" cy="11521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Fato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Realidade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Avalia</a:t>
            </a:r>
            <a:r>
              <a:rPr lang="pt-BR" b="1" dirty="0" err="1">
                <a:solidFill>
                  <a:schemeClr val="bg1"/>
                </a:solidFill>
              </a:rPr>
              <a:t>ção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996654" y="2716306"/>
            <a:ext cx="360040" cy="2880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5996654" y="4444498"/>
            <a:ext cx="360040" cy="2880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 rot="1961296">
            <a:off x="8439892" y="2599953"/>
            <a:ext cx="119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“FUTURO”</a:t>
            </a:r>
          </a:p>
        </p:txBody>
      </p:sp>
      <p:sp>
        <p:nvSpPr>
          <p:cNvPr id="12" name="Retângulo 11"/>
          <p:cNvSpPr/>
          <p:nvPr/>
        </p:nvSpPr>
        <p:spPr>
          <a:xfrm rot="1713098">
            <a:off x="8239323" y="433184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“PRESENTE”</a:t>
            </a:r>
          </a:p>
        </p:txBody>
      </p:sp>
    </p:spTree>
    <p:extLst>
      <p:ext uri="{BB962C8B-B14F-4D97-AF65-F5344CB8AC3E}">
        <p14:creationId xmlns:p14="http://schemas.microsoft.com/office/powerpoint/2010/main" val="9440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25407" y="2179858"/>
            <a:ext cx="1073345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RISCOS QUE </a:t>
            </a:r>
            <a:r>
              <a:rPr lang="pt-BR" altLang="pt-BR" sz="6600" b="1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CORREMOS POR NÃO TERMOS ESSE PROCESSO</a:t>
            </a:r>
            <a:endParaRPr lang="pt-BR" altLang="pt-BR" sz="6600" b="1" dirty="0" smtClean="0">
              <a:solidFill>
                <a:prstClr val="whit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7" name="Picture 9" descr="logo_grupoviceri_branco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76" y="278560"/>
            <a:ext cx="2574087" cy="8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40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81086" y="571500"/>
            <a:ext cx="1161091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Riscos de </a:t>
            </a:r>
            <a:r>
              <a:rPr lang="pt-BR" sz="36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não termos um programa de Postos Críticos e Sucessão</a:t>
            </a:r>
            <a:r>
              <a:rPr lang="pt-BR" sz="3600" b="1" dirty="0" smtClean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?</a:t>
            </a:r>
          </a:p>
          <a:p>
            <a:endParaRPr lang="pt-BR" sz="14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endParaRPr lang="pt-BR" sz="1400" dirty="0" smtClean="0">
              <a:latin typeface="Segoe"/>
            </a:endParaRPr>
          </a:p>
          <a:p>
            <a:r>
              <a:rPr lang="pt-BR" sz="24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Para a empresa: riscos operacionais e de </a:t>
            </a:r>
            <a:r>
              <a:rPr lang="pt-BR" sz="2400" b="1" i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branding</a:t>
            </a:r>
          </a:p>
          <a:p>
            <a:pPr marL="285750" indent="-285750">
              <a:buFont typeface="Arial" charset="0"/>
              <a:buChar char="•"/>
            </a:pPr>
            <a:endParaRPr lang="pt-BR" dirty="0" smtClean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Comprometimento dos resultados da empresa.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Imagem afetada com clientes, que tem como ponto focal esse profissional. Risco de perder o cliente.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Impacto negativo no desempenho da equipe, em sua produtividade, qualidade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 nível de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serviço.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Desmotivação da equipe.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Perda de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conhecimento e interrupção de projetos incompletos. 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Perda do investimento realizado na contratação,  treinamentos e adequação.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Custos de contratação (recrutamento, seleção, integração e treinamento).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Risco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do não crescimento do negócio.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Imagem da empresa (</a:t>
            </a:r>
            <a:r>
              <a:rPr lang="pt-BR" sz="2000" i="1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</a:t>
            </a:r>
            <a:r>
              <a:rPr lang="pt-BR" sz="2000" i="1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randing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), marca do empregador enfraquecida.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Riscos trabalhistas.</a:t>
            </a:r>
          </a:p>
          <a:p>
            <a:pPr marL="285750" indent="-285750">
              <a:buFont typeface="Arial" charset="0"/>
              <a:buChar char="•"/>
            </a:pPr>
            <a:endParaRPr lang="pt-BR" sz="14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4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81086" y="302359"/>
            <a:ext cx="1161091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Riscos de não termos um programa de Postos Críticos e Sucessão</a:t>
            </a:r>
            <a:r>
              <a:rPr lang="pt-BR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endParaRPr lang="pt-BR" sz="1400" dirty="0">
              <a:latin typeface="Segoe"/>
            </a:endParaRPr>
          </a:p>
          <a:p>
            <a:endParaRPr lang="pt-BR" sz="1400" dirty="0">
              <a:latin typeface="Segoe"/>
            </a:endParaRPr>
          </a:p>
          <a:p>
            <a:r>
              <a:rPr lang="pt-BR" sz="2400" b="1" dirty="0" smtClean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Desenvolvimento profissional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Crescimento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profissional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bloqueado 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Não </a:t>
            </a:r>
            <a:r>
              <a:rPr lang="pt-BR" sz="2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atingir seu </a:t>
            </a: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propósito de carreira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Falta de </a:t>
            </a:r>
            <a:r>
              <a:rPr lang="pt-BR" sz="2000" i="1" dirty="0" err="1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empowerment</a:t>
            </a:r>
            <a:endParaRPr lang="pt-BR" sz="2000" i="1" dirty="0" smtClean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Falta de desafios 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Baixa performance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Desmotivação, tédio, frustação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Injustiças, ocupação de vagas por profissionais que desmerecem, não por mérito</a:t>
            </a:r>
            <a:endParaRPr lang="pt-BR" sz="1600" dirty="0" smtClean="0">
              <a:latin typeface="Segoe"/>
            </a:endParaRPr>
          </a:p>
          <a:p>
            <a:endParaRPr lang="pt-BR" sz="2400" b="1" dirty="0" smtClean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r>
              <a:rPr lang="pt-BR" sz="2400" b="1" dirty="0" smtClean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Vida pessoal</a:t>
            </a:r>
            <a:endParaRPr lang="pt-BR" sz="2400" b="1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Desmotivação 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Frustração 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Problemas de saúde (ansiedade, depressão)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Instabilidade familiar</a:t>
            </a:r>
            <a:endParaRPr lang="pt-BR" sz="20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pt-BR" sz="1400" dirty="0" smtClean="0">
              <a:latin typeface="Segoe"/>
            </a:endParaRPr>
          </a:p>
          <a:p>
            <a:endParaRPr lang="pt-BR" sz="14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3601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65943" y="2223400"/>
            <a:ext cx="1029292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6600" b="1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SOBRE O PROCESSO DO </a:t>
            </a:r>
            <a:r>
              <a:rPr lang="pt-BR" altLang="pt-BR" sz="6600" b="1" i="1" dirty="0" smtClean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TALENT POOL</a:t>
            </a:r>
          </a:p>
        </p:txBody>
      </p:sp>
      <p:pic>
        <p:nvPicPr>
          <p:cNvPr id="7" name="Picture 9" descr="logo_grupoviceri_branco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76" y="278560"/>
            <a:ext cx="2574087" cy="8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9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caoSucessaoEPostosCriticos" id="{6120C787-0951-DF47-80AA-AD6429ED93A3}" vid="{7A93630C-51F4-A045-8B1C-E2E32A4E39B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98E3B5FFCD034496A5CDDBC1263685" ma:contentTypeVersion="5" ma:contentTypeDescription="Crie um novo documento." ma:contentTypeScope="" ma:versionID="52039341449bc9d361567833a8384dcb">
  <xsd:schema xmlns:xsd="http://www.w3.org/2001/XMLSchema" xmlns:xs="http://www.w3.org/2001/XMLSchema" xmlns:p="http://schemas.microsoft.com/office/2006/metadata/properties" xmlns:ns2="0e47ee16-4b56-425a-a844-6d7f0a41ed01" xmlns:ns3="01196ced-fa4b-42fe-b68d-d168b607c104" targetNamespace="http://schemas.microsoft.com/office/2006/metadata/properties" ma:root="true" ma:fieldsID="cee59c45f44b1d23eb27a8958538fd1e" ns2:_="" ns3:_="">
    <xsd:import namespace="0e47ee16-4b56-425a-a844-6d7f0a41ed01"/>
    <xsd:import namespace="01196ced-fa4b-42fe-b68d-d168b607c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7ee16-4b56-425a-a844-6d7f0a41e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96ced-fa4b-42fe-b68d-d168b607c1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7EEF77-C153-47D8-A1E6-F623B7976388}">
  <ds:schemaRefs>
    <ds:schemaRef ds:uri="http://schemas.microsoft.com/office/infopath/2007/PartnerControls"/>
    <ds:schemaRef ds:uri="e3d341ab-7f93-44ee-b34b-629ba4d957a1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E2D6623-97CD-43A4-87FE-4788C677BA7F}"/>
</file>

<file path=customXml/itemProps3.xml><?xml version="1.0" encoding="utf-8"?>
<ds:datastoreItem xmlns:ds="http://schemas.openxmlformats.org/officeDocument/2006/customXml" ds:itemID="{85628AF4-7C15-4E28-959F-DD307F921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TalentosSucessaoEPostosCriticos</Template>
  <TotalTime>71</TotalTime>
  <Words>1301</Words>
  <Application>Microsoft Macintosh PowerPoint</Application>
  <PresentationFormat>Widescreen</PresentationFormat>
  <Paragraphs>188</Paragraphs>
  <Slides>30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Calibri</vt:lpstr>
      <vt:lpstr>Calibri Light</vt:lpstr>
      <vt:lpstr>Segoe</vt:lpstr>
      <vt:lpstr>Segoe UI</vt:lpstr>
      <vt:lpstr>Segoe UI Black</vt:lpstr>
      <vt:lpstr>Segoe UI Light</vt:lpstr>
      <vt:lpstr>Arial</vt:lpstr>
      <vt:lpstr>Tema do Office</vt:lpstr>
      <vt:lpstr>Apresentação do PowerPoint</vt:lpstr>
      <vt:lpstr>Apresentação do PowerPoint</vt:lpstr>
      <vt:lpstr>O que é Talent Pool?</vt:lpstr>
      <vt:lpstr>Apresentação do PowerPoint</vt:lpstr>
      <vt:lpstr>Qual a diferença entre potencial e performance?</vt:lpstr>
      <vt:lpstr>Apresentação do PowerPoint</vt:lpstr>
      <vt:lpstr>Apresentação do PowerPoint</vt:lpstr>
      <vt:lpstr>Apresentação do PowerPoint</vt:lpstr>
      <vt:lpstr>Apresentação do PowerPoint</vt:lpstr>
      <vt:lpstr>Compromissos do Processo de Talent Pool</vt:lpstr>
      <vt:lpstr>Premissas</vt:lpstr>
      <vt:lpstr>Cuidados</vt:lpstr>
      <vt:lpstr>Apresentação do PowerPoint</vt:lpstr>
      <vt:lpstr>O que devemos observar em relação ao  ’Potencial’</vt:lpstr>
      <vt:lpstr>O que devemos observar em relação ao  ’Potencial’</vt:lpstr>
      <vt:lpstr>O que devemos observar em relação ao  ’Potencial’</vt:lpstr>
      <vt:lpstr>Apresentação do PowerPoint</vt:lpstr>
      <vt:lpstr>Comitês talent pool</vt:lpstr>
      <vt:lpstr>Papel do RH durante o comitê</vt:lpstr>
      <vt:lpstr>Apresentação do PowerPoint</vt:lpstr>
      <vt:lpstr>Transformando potencial em performance</vt:lpstr>
      <vt:lpstr>Zona de melhor performance e aprendizado (Flow Channel)</vt:lpstr>
      <vt:lpstr>Apresentação do PowerPoint</vt:lpstr>
      <vt:lpstr>Sequência Simplificada  de etapas</vt:lpstr>
      <vt:lpstr>Identificando os profissionais com alto potencial (Talentos)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 Fernando Pratte</dc:creator>
  <cp:lastModifiedBy>Marcel Fernando Pratte</cp:lastModifiedBy>
  <cp:revision>8</cp:revision>
  <dcterms:created xsi:type="dcterms:W3CDTF">2017-07-18T13:50:41Z</dcterms:created>
  <dcterms:modified xsi:type="dcterms:W3CDTF">2017-07-18T15:03:02Z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0x010100D498E3B5FFCD034496A5CDDBC1263685</vt:lpwstr>
  </property>
</Properties>
</file>