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7010400" cy="9296400"/>
  <p:embeddedFontLst>
    <p:embeddedFont>
      <p:font typeface="Calibri" panose="020F0502020204030204" pitchFamily="34" charset="0"/>
      <p:regular r:id="rId17"/>
      <p:bold r:id="rId18"/>
      <p:italic r:id="rId19"/>
      <p:boldItalic r:id="rId20"/>
    </p:embeddedFont>
    <p:embeddedFont>
      <p:font typeface="Cambria Math" panose="02040503050406030204" pitchFamily="18" charset="0"/>
      <p:regular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18" d="100"/>
          <a:sy n="118" d="100"/>
        </p:scale>
        <p:origin x="1960"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4820"/>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4820"/>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t>Hi, Today… we’re going to cover definitions and basics of probability which you will need to apply throughout this course.</a:t>
            </a:r>
            <a:endParaRPr sz="1200" b="0" i="0" u="none" strike="noStrike" cap="none">
              <a:solidFill>
                <a:schemeClr val="dk1"/>
              </a:solidFill>
              <a:latin typeface="Calibri"/>
              <a:ea typeface="Calibri"/>
              <a:cs typeface="Calibri"/>
              <a:sym typeface="Calibri"/>
            </a:endParaRPr>
          </a:p>
        </p:txBody>
      </p:sp>
      <p:sp>
        <p:nvSpPr>
          <p:cNvPr id="38" name="Google Shape;38;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5b0f0f207c_0_48: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r>
              <a:rPr lang="en-US" sz="1100">
                <a:solidFill>
                  <a:srgbClr val="222222"/>
                </a:solidFill>
                <a:highlight>
                  <a:srgbClr val="FFFFFF"/>
                </a:highlight>
                <a:latin typeface="Roboto"/>
                <a:ea typeface="Roboto"/>
                <a:cs typeface="Roboto"/>
                <a:sym typeface="Roboto"/>
              </a:rPr>
              <a:t>Uniform: you have balls with different colors in a box, each from one color, the probability of the ball being of each color </a:t>
            </a:r>
            <a:endParaRPr sz="1100">
              <a:solidFill>
                <a:srgbClr val="222222"/>
              </a:solidFill>
              <a:highlight>
                <a:srgbClr val="FFFFFF"/>
              </a:highlight>
              <a:latin typeface="Roboto"/>
              <a:ea typeface="Roboto"/>
              <a:cs typeface="Roboto"/>
              <a:sym typeface="Roboto"/>
            </a:endParaRPr>
          </a:p>
          <a:p>
            <a:pPr marL="0" lvl="0" indent="0" algn="l" rtl="0">
              <a:spcBef>
                <a:spcPts val="0"/>
              </a:spcBef>
              <a:spcAft>
                <a:spcPts val="0"/>
              </a:spcAft>
              <a:buNone/>
            </a:pPr>
            <a:r>
              <a:rPr lang="en-US" sz="1100">
                <a:solidFill>
                  <a:srgbClr val="222222"/>
                </a:solidFill>
                <a:highlight>
                  <a:srgbClr val="FFFFFF"/>
                </a:highlight>
                <a:latin typeface="Roboto"/>
                <a:ea typeface="Roboto"/>
                <a:cs typeface="Roboto"/>
                <a:sym typeface="Roboto"/>
              </a:rPr>
              <a:t>Binomial: coin flip</a:t>
            </a:r>
            <a:endParaRPr sz="1100">
              <a:solidFill>
                <a:srgbClr val="222222"/>
              </a:solidFill>
              <a:highlight>
                <a:srgbClr val="FFFFFF"/>
              </a:highlight>
              <a:latin typeface="Roboto"/>
              <a:ea typeface="Roboto"/>
              <a:cs typeface="Roboto"/>
              <a:sym typeface="Roboto"/>
            </a:endParaRPr>
          </a:p>
          <a:p>
            <a:pPr marL="0" lvl="0" indent="0" algn="l" rtl="0">
              <a:spcBef>
                <a:spcPts val="0"/>
              </a:spcBef>
              <a:spcAft>
                <a:spcPts val="0"/>
              </a:spcAft>
              <a:buNone/>
            </a:pPr>
            <a:r>
              <a:rPr lang="en-US" sz="1100">
                <a:solidFill>
                  <a:srgbClr val="222222"/>
                </a:solidFill>
                <a:highlight>
                  <a:srgbClr val="FFFFFF"/>
                </a:highlight>
                <a:latin typeface="Roboto"/>
                <a:ea typeface="Roboto"/>
                <a:cs typeface="Roboto"/>
                <a:sym typeface="Roboto"/>
              </a:rPr>
              <a:t>Joint: you and your friend toss two coins together, you for 50 times and your friend for 100 times. Probability of you getting 21 heads and your friend getting 70 heads sigma i = 0 to 50 sigma j = 0 to 100 P (you get i heads AND your friend get j heads) = 1</a:t>
            </a:r>
            <a:endParaRPr sz="1100">
              <a:solidFill>
                <a:srgbClr val="222222"/>
              </a:solidFill>
              <a:highlight>
                <a:srgbClr val="FFFFFF"/>
              </a:highlight>
              <a:latin typeface="Roboto"/>
              <a:ea typeface="Roboto"/>
              <a:cs typeface="Roboto"/>
              <a:sym typeface="Roboto"/>
            </a:endParaRPr>
          </a:p>
        </p:txBody>
      </p:sp>
      <p:sp>
        <p:nvSpPr>
          <p:cNvPr id="136" name="Google Shape;136;g5b0f0f207c_0_48: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b0f0f207c_0_53: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54" name="Google Shape;154;g5b0f0f207c_0_53: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5b0f0f207c_0_58: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r>
              <a:rPr lang="en-US"/>
              <a:t>first term is marginal probability the cap is joint probability</a:t>
            </a:r>
            <a:endParaRPr/>
          </a:p>
          <a:p>
            <a:pPr marL="0" lvl="0" indent="0" algn="l" rtl="0">
              <a:spcBef>
                <a:spcPts val="0"/>
              </a:spcBef>
              <a:spcAft>
                <a:spcPts val="0"/>
              </a:spcAft>
              <a:buClr>
                <a:schemeClr val="dk1"/>
              </a:buClr>
              <a:buSzPts val="1100"/>
              <a:buFont typeface="Arial"/>
              <a:buNone/>
            </a:pPr>
            <a:r>
              <a:rPr lang="en-US"/>
              <a:t>second line is conditional probability second term is marginal probability</a:t>
            </a:r>
            <a:endParaRPr/>
          </a:p>
          <a:p>
            <a:pPr marL="0" lvl="0" indent="0" algn="l" rtl="0">
              <a:spcBef>
                <a:spcPts val="0"/>
              </a:spcBef>
              <a:spcAft>
                <a:spcPts val="0"/>
              </a:spcAft>
              <a:buNone/>
            </a:pPr>
            <a:endParaRPr/>
          </a:p>
        </p:txBody>
      </p:sp>
      <p:sp>
        <p:nvSpPr>
          <p:cNvPr id="165" name="Google Shape;165;g5b0f0f207c_0_58: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b0f0f207c_0_63: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r>
              <a:rPr lang="en-US"/>
              <a:t>P(you get good grade | you studied) = P(you studied given you got a good grade) times P(you get a good grade) over {P(you studied given you got a good grade) times P(you got a good grade) + P(you studied given you didn’t get a good grade) times P(you didn’t get a good grade)}</a:t>
            </a:r>
            <a:endParaRPr/>
          </a:p>
        </p:txBody>
      </p:sp>
      <p:sp>
        <p:nvSpPr>
          <p:cNvPr id="174" name="Google Shape;174;g5b0f0f207c_0_63: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b0f0f207c_0_94: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r>
              <a:rPr lang="en-US"/>
              <a:t>RVs: Probability mass function</a:t>
            </a:r>
            <a:endParaRPr/>
          </a:p>
        </p:txBody>
      </p:sp>
      <p:sp>
        <p:nvSpPr>
          <p:cNvPr id="189" name="Google Shape;189;g5b0f0f207c_0_94: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9: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Clr>
                <a:schemeClr val="dk1"/>
              </a:buClr>
              <a:buSzPts val="1100"/>
              <a:buFont typeface="Arial"/>
              <a:buNone/>
            </a:pPr>
            <a:r>
              <a:rPr lang="en-US"/>
              <a:t>Luck, Uncertainty, Risk, Randomness, Coincidence, Doubt, fortune, chance</a:t>
            </a:r>
            <a:endParaRPr/>
          </a:p>
          <a:p>
            <a:pPr marL="0" lvl="0" indent="0" algn="l" rtl="0">
              <a:spcBef>
                <a:spcPts val="0"/>
              </a:spcBef>
              <a:spcAft>
                <a:spcPts val="0"/>
              </a:spcAft>
              <a:buClr>
                <a:schemeClr val="dk1"/>
              </a:buClr>
              <a:buSzPts val="1100"/>
              <a:buFont typeface="Arial"/>
              <a:buNone/>
            </a:pPr>
            <a:r>
              <a:rPr lang="en-US"/>
              <a:t>how this concepts are related? </a:t>
            </a:r>
            <a:endParaRPr/>
          </a:p>
          <a:p>
            <a:pPr marL="0" lvl="0" indent="0" algn="l" rtl="0">
              <a:spcBef>
                <a:spcPts val="0"/>
              </a:spcBef>
              <a:spcAft>
                <a:spcPts val="0"/>
              </a:spcAft>
              <a:buNone/>
            </a:pPr>
            <a:r>
              <a:rPr lang="en-US"/>
              <a:t>Relying on intuitions in riskful situations... results in inaccurate predictions or overconfident decisions.</a:t>
            </a:r>
            <a:endParaRPr/>
          </a:p>
        </p:txBody>
      </p:sp>
      <p:sp>
        <p:nvSpPr>
          <p:cNvPr id="45" name="Google Shape;45;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5b0f0f207c_0_6: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r>
              <a:rPr lang="en-US"/>
              <a:t>Biology: gene inheritance and mutations are intertwined with probability</a:t>
            </a:r>
            <a:endParaRPr/>
          </a:p>
          <a:p>
            <a:pPr marL="0" lvl="0" indent="0" algn="l" rtl="0">
              <a:spcBef>
                <a:spcPts val="0"/>
              </a:spcBef>
              <a:spcAft>
                <a:spcPts val="0"/>
              </a:spcAft>
              <a:buNone/>
            </a:pPr>
            <a:r>
              <a:rPr lang="en-US"/>
              <a:t>Medicine: Measure the success of a clinical procedure, treatment  and a medicine</a:t>
            </a:r>
            <a:endParaRPr/>
          </a:p>
          <a:p>
            <a:pPr marL="0" lvl="0" indent="0" algn="l" rtl="0">
              <a:spcBef>
                <a:spcPts val="0"/>
              </a:spcBef>
              <a:spcAft>
                <a:spcPts val="0"/>
              </a:spcAft>
              <a:buNone/>
            </a:pPr>
            <a:r>
              <a:rPr lang="en-US"/>
              <a:t>Computer Science: ML and AI</a:t>
            </a:r>
            <a:endParaRPr/>
          </a:p>
          <a:p>
            <a:pPr marL="0" lvl="0" indent="0" algn="l" rtl="0">
              <a:spcBef>
                <a:spcPts val="0"/>
              </a:spcBef>
              <a:spcAft>
                <a:spcPts val="0"/>
              </a:spcAft>
              <a:buNone/>
            </a:pPr>
            <a:r>
              <a:rPr lang="en-US"/>
              <a:t>Physics: understanding of quantum physics relies on probability</a:t>
            </a:r>
            <a:endParaRPr/>
          </a:p>
          <a:p>
            <a:pPr marL="0" lvl="0" indent="0" algn="l" rtl="0">
              <a:spcBef>
                <a:spcPts val="0"/>
              </a:spcBef>
              <a:spcAft>
                <a:spcPts val="0"/>
              </a:spcAft>
              <a:buNone/>
            </a:pPr>
            <a:r>
              <a:rPr lang="en-US"/>
              <a:t>Finance: calculating the risk of investments and success rate determination of financial policies relies on probability</a:t>
            </a:r>
            <a:endParaRPr/>
          </a:p>
          <a:p>
            <a:pPr marL="0" lvl="0" indent="0" algn="l" rtl="0">
              <a:spcBef>
                <a:spcPts val="0"/>
              </a:spcBef>
              <a:spcAft>
                <a:spcPts val="0"/>
              </a:spcAft>
              <a:buNone/>
            </a:pPr>
            <a:endParaRPr/>
          </a:p>
        </p:txBody>
      </p:sp>
      <p:sp>
        <p:nvSpPr>
          <p:cNvPr id="51" name="Google Shape;51;g5b0f0f207c_0_6: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5b0f0f207c_0_11: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57" name="Google Shape;57;g5b0f0f207c_0_11: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b0f0f207c_0_21: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r>
              <a:rPr lang="en-US"/>
              <a:t>A bar is the probability of that event A would not happen</a:t>
            </a:r>
            <a:endParaRPr/>
          </a:p>
        </p:txBody>
      </p:sp>
      <p:sp>
        <p:nvSpPr>
          <p:cNvPr id="66" name="Google Shape;66;g5b0f0f207c_0_21: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b0f0f207c_0_16: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r>
              <a:rPr lang="en-US"/>
              <a:t>Let’s have some examples to learn these definitions practically</a:t>
            </a:r>
            <a:endParaRPr/>
          </a:p>
          <a:p>
            <a:pPr marL="0" lvl="0" indent="0" algn="l" rtl="0">
              <a:spcBef>
                <a:spcPts val="0"/>
              </a:spcBef>
              <a:spcAft>
                <a:spcPts val="0"/>
              </a:spcAft>
              <a:buNone/>
            </a:pPr>
            <a:r>
              <a:rPr lang="en-US"/>
              <a:t>first let’s calculate the state space: s = {(h,t), (h,h),...}</a:t>
            </a:r>
            <a:endParaRPr/>
          </a:p>
          <a:p>
            <a:pPr marL="0" lvl="0" indent="0" algn="l" rtl="0">
              <a:spcBef>
                <a:spcPts val="0"/>
              </a:spcBef>
              <a:spcAft>
                <a:spcPts val="0"/>
              </a:spcAft>
              <a:buNone/>
            </a:pPr>
            <a:r>
              <a:rPr lang="en-US"/>
              <a:t>The event A will be (h,h)</a:t>
            </a:r>
            <a:endParaRPr/>
          </a:p>
          <a:p>
            <a:pPr marL="0" lvl="0" indent="0" algn="l" rtl="0">
              <a:spcBef>
                <a:spcPts val="0"/>
              </a:spcBef>
              <a:spcAft>
                <a:spcPts val="0"/>
              </a:spcAft>
              <a:buNone/>
            </a:pPr>
            <a:r>
              <a:rPr lang="en-US"/>
              <a:t>Therefore the probability is P(A) = ¼</a:t>
            </a:r>
            <a:endParaRPr/>
          </a:p>
          <a:p>
            <a:pPr marL="0" lvl="0" indent="0" algn="l" rtl="0">
              <a:spcBef>
                <a:spcPts val="0"/>
              </a:spcBef>
              <a:spcAft>
                <a:spcPts val="0"/>
              </a:spcAft>
              <a:buNone/>
            </a:pPr>
            <a:endParaRPr/>
          </a:p>
          <a:p>
            <a:pPr marL="0" lvl="0" indent="0" algn="l" rtl="0">
              <a:spcBef>
                <a:spcPts val="0"/>
              </a:spcBef>
              <a:spcAft>
                <a:spcPts val="0"/>
              </a:spcAft>
              <a:buNone/>
            </a:pPr>
            <a:r>
              <a:rPr lang="en-US"/>
              <a:t>at least: P(t,h) cup P(h,t) cup P(t,t)</a:t>
            </a:r>
            <a:endParaRPr/>
          </a:p>
          <a:p>
            <a:pPr marL="0" lvl="0" indent="0" algn="l" rtl="0">
              <a:spcBef>
                <a:spcPts val="0"/>
              </a:spcBef>
              <a:spcAft>
                <a:spcPts val="0"/>
              </a:spcAft>
              <a:buNone/>
            </a:pPr>
            <a:endParaRPr/>
          </a:p>
          <a:p>
            <a:pPr marL="0" lvl="0" indent="0" algn="l" rtl="0">
              <a:spcBef>
                <a:spcPts val="0"/>
              </a:spcBef>
              <a:spcAft>
                <a:spcPts val="0"/>
              </a:spcAft>
              <a:buNone/>
            </a:pPr>
            <a:r>
              <a:rPr lang="en-US"/>
              <a:t>no 6:1- P(first dice is 6 and second dice is 6) = 1- ( ⅙ * ⅙ )</a:t>
            </a:r>
            <a:endParaRPr/>
          </a:p>
        </p:txBody>
      </p:sp>
      <p:sp>
        <p:nvSpPr>
          <p:cNvPr id="96" name="Google Shape;96;g5b0f0f207c_0_1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5b0f0f207c_0_30: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r>
              <a:rPr lang="en-US"/>
              <a:t>Take some time to think about this:</a:t>
            </a:r>
            <a:endParaRPr/>
          </a:p>
          <a:p>
            <a:pPr marL="0" lvl="0" indent="0" algn="l" rtl="0">
              <a:spcBef>
                <a:spcPts val="0"/>
              </a:spcBef>
              <a:spcAft>
                <a:spcPts val="0"/>
              </a:spcAft>
              <a:buNone/>
            </a:pPr>
            <a:endParaRPr/>
          </a:p>
          <a:p>
            <a:pPr marL="0" lvl="0" indent="0" algn="l" rtl="0">
              <a:spcBef>
                <a:spcPts val="0"/>
              </a:spcBef>
              <a:spcAft>
                <a:spcPts val="0"/>
              </a:spcAft>
              <a:buNone/>
            </a:pPr>
            <a:r>
              <a:rPr lang="en-US"/>
              <a:t>Before answering the question let’s take a look at this definition</a:t>
            </a:r>
            <a:endParaRPr/>
          </a:p>
          <a:p>
            <a:pPr marL="0" lvl="0" indent="0" algn="l" rtl="0">
              <a:spcBef>
                <a:spcPts val="0"/>
              </a:spcBef>
              <a:spcAft>
                <a:spcPts val="0"/>
              </a:spcAft>
              <a:buNone/>
            </a:pPr>
            <a:r>
              <a:rPr lang="en-US"/>
              <a:t>arity is the number of operands a function or in this case, a variable can take</a:t>
            </a:r>
            <a:endParaRPr/>
          </a:p>
          <a:p>
            <a:pPr marL="0" lvl="0" indent="0" algn="l" rtl="0">
              <a:spcBef>
                <a:spcPts val="0"/>
              </a:spcBef>
              <a:spcAft>
                <a:spcPts val="0"/>
              </a:spcAft>
              <a:buNone/>
            </a:pPr>
            <a:r>
              <a:rPr lang="en-US"/>
              <a:t>for example the possible values that X can get is </a:t>
            </a:r>
            <a:endParaRPr/>
          </a:p>
          <a:p>
            <a:pPr marL="0" lvl="0" indent="0" algn="l" rtl="0">
              <a:spcBef>
                <a:spcPts val="0"/>
              </a:spcBef>
              <a:spcAft>
                <a:spcPts val="0"/>
              </a:spcAft>
              <a:buNone/>
            </a:pPr>
            <a:r>
              <a:rPr lang="en-US"/>
              <a:t>0,..., 4 </a:t>
            </a:r>
            <a:endParaRPr/>
          </a:p>
          <a:p>
            <a:pPr marL="0" lvl="0" indent="0" algn="l" rtl="0">
              <a:spcBef>
                <a:spcPts val="0"/>
              </a:spcBef>
              <a:spcAft>
                <a:spcPts val="0"/>
              </a:spcAft>
              <a:buNone/>
            </a:pPr>
            <a:r>
              <a:rPr lang="en-US"/>
              <a:t>0…. 20</a:t>
            </a:r>
            <a:endParaRPr/>
          </a:p>
          <a:p>
            <a:pPr marL="0" lvl="0" indent="0" algn="l" rtl="0">
              <a:spcBef>
                <a:spcPts val="0"/>
              </a:spcBef>
              <a:spcAft>
                <a:spcPts val="0"/>
              </a:spcAft>
              <a:buNone/>
            </a:pPr>
            <a:r>
              <a:rPr lang="en-US"/>
              <a:t>0...100</a:t>
            </a:r>
            <a:endParaRPr/>
          </a:p>
        </p:txBody>
      </p:sp>
      <p:sp>
        <p:nvSpPr>
          <p:cNvPr id="105" name="Google Shape;105;g5b0f0f207c_0_30: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b0f0f207c_0_1: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r>
              <a:rPr lang="en-US"/>
              <a:t>To understand  the random variable concept better, let’s take a look at this example:</a:t>
            </a:r>
            <a:endParaRPr/>
          </a:p>
          <a:p>
            <a:pPr marL="0" lvl="0" indent="0" algn="l" rtl="0">
              <a:spcBef>
                <a:spcPts val="0"/>
              </a:spcBef>
              <a:spcAft>
                <a:spcPts val="0"/>
              </a:spcAft>
              <a:buNone/>
            </a:pPr>
            <a:endParaRPr/>
          </a:p>
          <a:p>
            <a:pPr marL="0" lvl="0" indent="0" algn="l" rtl="0">
              <a:spcBef>
                <a:spcPts val="0"/>
              </a:spcBef>
              <a:spcAft>
                <a:spcPts val="0"/>
              </a:spcAft>
              <a:buNone/>
            </a:pPr>
            <a:r>
              <a:rPr lang="en-US"/>
              <a:t>Now, let’s take a look at the probability of what we would get:</a:t>
            </a:r>
            <a:endParaRPr/>
          </a:p>
          <a:p>
            <a:pPr marL="0" lvl="0" indent="0" algn="l" rtl="0">
              <a:spcBef>
                <a:spcPts val="0"/>
              </a:spcBef>
              <a:spcAft>
                <a:spcPts val="0"/>
              </a:spcAft>
              <a:buNone/>
            </a:pPr>
            <a:r>
              <a:rPr lang="en-US"/>
              <a:t>Since the probability of coins are independent from each other,</a:t>
            </a:r>
            <a:endParaRPr/>
          </a:p>
          <a:p>
            <a:pPr marL="0" lvl="0" indent="0" algn="l" rtl="0">
              <a:spcBef>
                <a:spcPts val="0"/>
              </a:spcBef>
              <a:spcAft>
                <a:spcPts val="0"/>
              </a:spcAft>
              <a:buNone/>
            </a:pPr>
            <a:r>
              <a:rPr lang="en-US"/>
              <a:t>0 head ¼ </a:t>
            </a:r>
            <a:endParaRPr/>
          </a:p>
          <a:p>
            <a:pPr marL="0" lvl="0" indent="0" algn="l" rtl="0">
              <a:spcBef>
                <a:spcPts val="0"/>
              </a:spcBef>
              <a:spcAft>
                <a:spcPts val="0"/>
              </a:spcAft>
              <a:buNone/>
            </a:pPr>
            <a:r>
              <a:rPr lang="en-US"/>
              <a:t>1 head ½ p(h,t) + p(t,h)</a:t>
            </a:r>
            <a:endParaRPr/>
          </a:p>
          <a:p>
            <a:pPr marL="0" lvl="0" indent="0" algn="l" rtl="0">
              <a:spcBef>
                <a:spcPts val="0"/>
              </a:spcBef>
              <a:spcAft>
                <a:spcPts val="0"/>
              </a:spcAft>
              <a:buNone/>
            </a:pPr>
            <a:r>
              <a:rPr lang="en-US"/>
              <a:t>2 heads ¼ </a:t>
            </a:r>
            <a:endParaRPr/>
          </a:p>
          <a:p>
            <a:pPr marL="0" lvl="0" indent="0" algn="l" rtl="0">
              <a:spcBef>
                <a:spcPts val="0"/>
              </a:spcBef>
              <a:spcAft>
                <a:spcPts val="0"/>
              </a:spcAft>
              <a:buNone/>
            </a:pPr>
            <a:r>
              <a:rPr lang="en-US"/>
              <a:t>So it is most probable that we get 1 head, compared to the other cases, but if we look at the other cases together, the uncertainty is considerable </a:t>
            </a:r>
            <a:endParaRPr/>
          </a:p>
          <a:p>
            <a:pPr marL="0" lvl="0" indent="0" algn="l" rtl="0">
              <a:spcBef>
                <a:spcPts val="0"/>
              </a:spcBef>
              <a:spcAft>
                <a:spcPts val="0"/>
              </a:spcAft>
              <a:buClr>
                <a:schemeClr val="dk1"/>
              </a:buClr>
              <a:buSzPts val="1100"/>
              <a:buFont typeface="Arial"/>
              <a:buNone/>
            </a:pPr>
            <a:r>
              <a:rPr lang="en-US"/>
              <a:t>to calculate the uncertainty, we define pmf</a:t>
            </a:r>
            <a:endParaRPr/>
          </a:p>
        </p:txBody>
      </p:sp>
      <p:sp>
        <p:nvSpPr>
          <p:cNvPr id="113" name="Google Shape;113;g5b0f0f207c_0_1: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5bcff4bc8c_1_0: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5bcff4bc8c_1_0: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30" name="Google Shape;130;g5bcff4bc8c_1_0:notes"/>
          <p:cNvSpPr txBox="1">
            <a:spLocks noGrp="1"/>
          </p:cNvSpPr>
          <p:nvPr>
            <p:ph type="sldNum" idx="12"/>
          </p:nvPr>
        </p:nvSpPr>
        <p:spPr>
          <a:xfrm>
            <a:off x="3970938" y="8829967"/>
            <a:ext cx="3037800" cy="4647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ullet Points Slide">
  <p:cSld name="1 Column with Image">
    <p:spTree>
      <p:nvGrpSpPr>
        <p:cNvPr id="1" name="Shape 21"/>
        <p:cNvGrpSpPr/>
        <p:nvPr/>
      </p:nvGrpSpPr>
      <p:grpSpPr>
        <a:xfrm>
          <a:off x="0" y="0"/>
          <a:ext cx="0" cy="0"/>
          <a:chOff x="0" y="0"/>
          <a:chExt cx="0" cy="0"/>
        </a:xfrm>
      </p:grpSpPr>
      <p:sp>
        <p:nvSpPr>
          <p:cNvPr id="22" name="Google Shape;22;p2"/>
          <p:cNvSpPr txBox="1">
            <a:spLocks noGrp="1"/>
          </p:cNvSpPr>
          <p:nvPr>
            <p:ph type="body" idx="1"/>
          </p:nvPr>
        </p:nvSpPr>
        <p:spPr>
          <a:xfrm>
            <a:off x="277775" y="1401725"/>
            <a:ext cx="8288700" cy="5045700"/>
          </a:xfrm>
          <a:prstGeom prst="rect">
            <a:avLst/>
          </a:prstGeom>
          <a:noFill/>
          <a:ln>
            <a:noFill/>
          </a:ln>
        </p:spPr>
        <p:txBody>
          <a:bodyPr spcFirstLastPara="1" wrap="square" lIns="91425" tIns="45700" rIns="91425" bIns="45700" anchor="t" anchorCtr="0">
            <a:noAutofit/>
          </a:bodyPr>
          <a:lstStyle>
            <a:lvl1pPr marL="457200" marR="0" lvl="0" indent="-381000" rtl="0">
              <a:lnSpc>
                <a:spcPct val="80000"/>
              </a:lnSpc>
              <a:spcBef>
                <a:spcPts val="1800"/>
              </a:spcBef>
              <a:spcAft>
                <a:spcPts val="0"/>
              </a:spcAft>
              <a:buClr>
                <a:srgbClr val="00A2E0"/>
              </a:buClr>
              <a:buSzPts val="2400"/>
              <a:buFont typeface="Arial"/>
              <a:buChar char="|"/>
              <a:defRPr sz="2400" b="1" i="0" u="none" strike="noStrike" cap="none">
                <a:solidFill>
                  <a:srgbClr val="5C6670"/>
                </a:solidFill>
                <a:latin typeface="Arial"/>
                <a:ea typeface="Arial"/>
                <a:cs typeface="Arial"/>
                <a:sym typeface="Arial"/>
              </a:defRPr>
            </a:lvl1pPr>
            <a:lvl2pPr marL="914400" marR="0" lvl="1" indent="-368300" rtl="0">
              <a:lnSpc>
                <a:spcPct val="80000"/>
              </a:lnSpc>
              <a:spcBef>
                <a:spcPts val="434"/>
              </a:spcBef>
              <a:spcAft>
                <a:spcPts val="0"/>
              </a:spcAft>
              <a:buClr>
                <a:srgbClr val="5C6670"/>
              </a:buClr>
              <a:buSzPts val="2200"/>
              <a:buFont typeface="Courier New"/>
              <a:buChar char="-"/>
              <a:defRPr sz="2200" b="0" i="0" u="none" strike="noStrike" cap="none">
                <a:solidFill>
                  <a:srgbClr val="262626"/>
                </a:solidFill>
                <a:latin typeface="Arial"/>
                <a:ea typeface="Arial"/>
                <a:cs typeface="Arial"/>
                <a:sym typeface="Arial"/>
              </a:defRPr>
            </a:lvl2pPr>
            <a:lvl3pPr marL="1371600" marR="0" lvl="2" indent="-355600" rtl="0">
              <a:lnSpc>
                <a:spcPct val="80000"/>
              </a:lnSpc>
              <a:spcBef>
                <a:spcPts val="372"/>
              </a:spcBef>
              <a:spcAft>
                <a:spcPts val="0"/>
              </a:spcAft>
              <a:buClr>
                <a:srgbClr val="5C6670"/>
              </a:buClr>
              <a:buSzPts val="2000"/>
              <a:buFont typeface="Arial"/>
              <a:buChar char="•"/>
              <a:defRPr sz="2000" b="0" i="0" u="none" strike="noStrike" cap="none">
                <a:solidFill>
                  <a:srgbClr val="262626"/>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rgbClr val="5C6670"/>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rgbClr val="5C6670"/>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rgbClr val="5C6670"/>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rgbClr val="5C6670"/>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rgbClr val="5C6670"/>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3" name="Google Shape;23;p2"/>
          <p:cNvSpPr txBox="1">
            <a:spLocks noGrp="1"/>
          </p:cNvSpPr>
          <p:nvPr>
            <p:ph type="title"/>
          </p:nvPr>
        </p:nvSpPr>
        <p:spPr>
          <a:xfrm>
            <a:off x="182875" y="0"/>
            <a:ext cx="8545800" cy="932700"/>
          </a:xfrm>
          <a:prstGeom prst="rect">
            <a:avLst/>
          </a:prstGeom>
          <a:noFill/>
          <a:ln>
            <a:noFill/>
          </a:ln>
        </p:spPr>
        <p:txBody>
          <a:bodyPr spcFirstLastPara="1" wrap="square" lIns="91425" tIns="45700" rIns="91425" bIns="45700" anchor="ctr" anchorCtr="0">
            <a:noAutofit/>
          </a:bodyPr>
          <a:lstStyle>
            <a:lvl1pPr marR="0" lvl="0" rtl="0">
              <a:lnSpc>
                <a:spcPct val="90000"/>
              </a:lnSpc>
              <a:spcBef>
                <a:spcPts val="0"/>
              </a:spcBef>
              <a:spcAft>
                <a:spcPts val="0"/>
              </a:spcAft>
              <a:buClr>
                <a:srgbClr val="5C6670"/>
              </a:buClr>
              <a:buSzPts val="3600"/>
              <a:buNone/>
              <a:defRPr sz="3600" b="1" i="0" u="none" strike="noStrike" cap="none">
                <a:solidFill>
                  <a:srgbClr val="5C6670"/>
                </a:solidFil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Slide">
  <p:cSld name="OBJECT_1_1">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0" y="136525"/>
            <a:ext cx="9102300" cy="564900"/>
          </a:xfrm>
          <a:prstGeom prst="rect">
            <a:avLst/>
          </a:prstGeom>
          <a:noFill/>
          <a:ln>
            <a:noFill/>
          </a:ln>
        </p:spPr>
        <p:txBody>
          <a:bodyPr spcFirstLastPara="1" wrap="square" lIns="91425" tIns="45700" rIns="91425" bIns="45700" anchor="ctr" anchorCtr="0">
            <a:noAutofit/>
          </a:bodyPr>
          <a:lstStyle>
            <a:lvl1pPr marR="0" lvl="0" rtl="0">
              <a:lnSpc>
                <a:spcPct val="90000"/>
              </a:lnSpc>
              <a:spcBef>
                <a:spcPts val="0"/>
              </a:spcBef>
              <a:spcAft>
                <a:spcPts val="0"/>
              </a:spcAft>
              <a:buClr>
                <a:srgbClr val="5C6670"/>
              </a:buClr>
              <a:buSzPts val="3400"/>
              <a:buNone/>
              <a:defRPr sz="3400" b="1" i="0" u="none" strike="noStrike" cap="none">
                <a:solidFill>
                  <a:srgbClr val="5C6670"/>
                </a:solidFil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spTree>
      <p:nvGrpSpPr>
        <p:cNvPr id="1" name="Shape 27"/>
        <p:cNvGrpSpPr/>
        <p:nvPr/>
      </p:nvGrpSpPr>
      <p:grpSpPr>
        <a:xfrm>
          <a:off x="0" y="0"/>
          <a:ext cx="0" cy="0"/>
          <a:chOff x="0" y="0"/>
          <a:chExt cx="0" cy="0"/>
        </a:xfrm>
      </p:grpSpPr>
      <p:sp>
        <p:nvSpPr>
          <p:cNvPr id="28" name="Google Shape;28;p5"/>
          <p:cNvSpPr/>
          <p:nvPr/>
        </p:nvSpPr>
        <p:spPr>
          <a:xfrm>
            <a:off x="1384300" y="1651000"/>
            <a:ext cx="6377100" cy="72900"/>
          </a:xfrm>
          <a:prstGeom prst="rect">
            <a:avLst/>
          </a:prstGeom>
          <a:solidFill>
            <a:srgbClr val="00A2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7B7B7B"/>
              </a:solidFill>
              <a:latin typeface="Calibri"/>
              <a:ea typeface="Calibri"/>
              <a:cs typeface="Calibri"/>
              <a:sym typeface="Calibri"/>
            </a:endParaRPr>
          </a:p>
        </p:txBody>
      </p:sp>
      <p:sp>
        <p:nvSpPr>
          <p:cNvPr id="29" name="Google Shape;29;p5"/>
          <p:cNvSpPr/>
          <p:nvPr/>
        </p:nvSpPr>
        <p:spPr>
          <a:xfrm>
            <a:off x="1384300" y="1651000"/>
            <a:ext cx="728700" cy="72900"/>
          </a:xfrm>
          <a:prstGeom prst="rect">
            <a:avLst/>
          </a:prstGeom>
          <a:solidFill>
            <a:srgbClr val="FFC62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 name="Google Shape;30;p5"/>
          <p:cNvSpPr/>
          <p:nvPr/>
        </p:nvSpPr>
        <p:spPr>
          <a:xfrm>
            <a:off x="2795588" y="1651000"/>
            <a:ext cx="728700" cy="74700"/>
          </a:xfrm>
          <a:prstGeom prst="rect">
            <a:avLst/>
          </a:prstGeom>
          <a:solidFill>
            <a:srgbClr val="FF7F3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 name="Google Shape;31;p5"/>
          <p:cNvSpPr/>
          <p:nvPr/>
        </p:nvSpPr>
        <p:spPr>
          <a:xfrm>
            <a:off x="4208463" y="1651000"/>
            <a:ext cx="728700" cy="74700"/>
          </a:xfrm>
          <a:prstGeom prst="rect">
            <a:avLst/>
          </a:prstGeom>
          <a:solidFill>
            <a:srgbClr val="FFC62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 name="Google Shape;32;p5"/>
          <p:cNvSpPr/>
          <p:nvPr/>
        </p:nvSpPr>
        <p:spPr>
          <a:xfrm>
            <a:off x="5619750" y="1651000"/>
            <a:ext cx="728700" cy="74700"/>
          </a:xfrm>
          <a:prstGeom prst="rect">
            <a:avLst/>
          </a:prstGeom>
          <a:solidFill>
            <a:srgbClr val="FF7F3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 name="Google Shape;33;p5"/>
          <p:cNvSpPr/>
          <p:nvPr/>
        </p:nvSpPr>
        <p:spPr>
          <a:xfrm>
            <a:off x="7032625" y="1651000"/>
            <a:ext cx="728700" cy="74700"/>
          </a:xfrm>
          <a:prstGeom prst="rect">
            <a:avLst/>
          </a:prstGeom>
          <a:solidFill>
            <a:srgbClr val="FFC62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190500" y="0"/>
            <a:ext cx="7865400" cy="9336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SzPts val="3400"/>
              <a:buNone/>
              <a:defRPr sz="3600" b="1">
                <a:solidFill>
                  <a:srgbClr val="5C6670"/>
                </a:solidFill>
                <a:latin typeface="Arial"/>
                <a:ea typeface="Arial"/>
                <a:cs typeface="Arial"/>
                <a:sym typeface="Arial"/>
              </a:defRPr>
            </a:lvl1pPr>
            <a:lvl2pPr lvl="1" algn="l" rtl="0">
              <a:lnSpc>
                <a:spcPct val="90000"/>
              </a:lnSpc>
              <a:spcBef>
                <a:spcPts val="0"/>
              </a:spcBef>
              <a:spcAft>
                <a:spcPts val="0"/>
              </a:spcAft>
              <a:buSzPts val="1400"/>
              <a:buNone/>
              <a:defRPr/>
            </a:lvl2pPr>
            <a:lvl3pPr lvl="2" algn="l" rtl="0">
              <a:lnSpc>
                <a:spcPct val="90000"/>
              </a:lnSpc>
              <a:spcBef>
                <a:spcPts val="0"/>
              </a:spcBef>
              <a:spcAft>
                <a:spcPts val="0"/>
              </a:spcAft>
              <a:buSzPts val="1400"/>
              <a:buNone/>
              <a:defRPr/>
            </a:lvl3pPr>
            <a:lvl4pPr lvl="3" algn="l" rtl="0">
              <a:lnSpc>
                <a:spcPct val="90000"/>
              </a:lnSpc>
              <a:spcBef>
                <a:spcPts val="0"/>
              </a:spcBef>
              <a:spcAft>
                <a:spcPts val="0"/>
              </a:spcAft>
              <a:buSzPts val="1400"/>
              <a:buNone/>
              <a:defRPr/>
            </a:lvl4pPr>
            <a:lvl5pPr lvl="4" algn="l" rtl="0">
              <a:lnSpc>
                <a:spcPct val="90000"/>
              </a:lnSpc>
              <a:spcBef>
                <a:spcPts val="0"/>
              </a:spcBef>
              <a:spcAft>
                <a:spcPts val="0"/>
              </a:spcAft>
              <a:buSzPts val="1400"/>
              <a:buNone/>
              <a:defRPr/>
            </a:lvl5pPr>
            <a:lvl6pPr lvl="5" algn="l" rtl="0">
              <a:lnSpc>
                <a:spcPct val="90000"/>
              </a:lnSpc>
              <a:spcBef>
                <a:spcPts val="0"/>
              </a:spcBef>
              <a:spcAft>
                <a:spcPts val="0"/>
              </a:spcAft>
              <a:buSzPts val="1400"/>
              <a:buNone/>
              <a:defRPr/>
            </a:lvl6pPr>
            <a:lvl7pPr lvl="6" algn="l" rtl="0">
              <a:lnSpc>
                <a:spcPct val="90000"/>
              </a:lnSpc>
              <a:spcBef>
                <a:spcPts val="0"/>
              </a:spcBef>
              <a:spcAft>
                <a:spcPts val="0"/>
              </a:spcAft>
              <a:buSzPts val="1400"/>
              <a:buNone/>
              <a:defRPr/>
            </a:lvl7pPr>
            <a:lvl8pPr lvl="7" algn="l" rtl="0">
              <a:lnSpc>
                <a:spcPct val="90000"/>
              </a:lnSpc>
              <a:spcBef>
                <a:spcPts val="0"/>
              </a:spcBef>
              <a:spcAft>
                <a:spcPts val="0"/>
              </a:spcAft>
              <a:buSzPts val="1400"/>
              <a:buNone/>
              <a:defRPr/>
            </a:lvl8pPr>
            <a:lvl9pPr lvl="8" algn="l" rtl="0">
              <a:lnSpc>
                <a:spcPct val="9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0" y="1014412"/>
            <a:ext cx="9144000" cy="249300"/>
          </a:xfrm>
          <a:prstGeom prst="rect">
            <a:avLst/>
          </a:prstGeom>
          <a:gradFill>
            <a:gsLst>
              <a:gs pos="0">
                <a:srgbClr val="D9D9D9"/>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nvGrpSpPr>
          <p:cNvPr id="11" name="Google Shape;11;p1"/>
          <p:cNvGrpSpPr/>
          <p:nvPr/>
        </p:nvGrpSpPr>
        <p:grpSpPr>
          <a:xfrm>
            <a:off x="10" y="956338"/>
            <a:ext cx="9682440" cy="58064"/>
            <a:chOff x="0" y="0"/>
            <a:chExt cx="2147483647" cy="2147483647"/>
          </a:xfrm>
        </p:grpSpPr>
        <p:sp>
          <p:nvSpPr>
            <p:cNvPr id="12" name="Google Shape;12;p1"/>
            <p:cNvSpPr txBox="1"/>
            <p:nvPr/>
          </p:nvSpPr>
          <p:spPr>
            <a:xfrm>
              <a:off x="1117898" y="0"/>
              <a:ext cx="2146365748" cy="2147483647"/>
            </a:xfrm>
            <a:prstGeom prst="rect">
              <a:avLst/>
            </a:prstGeom>
            <a:solidFill>
              <a:srgbClr val="00A2E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 name="Google Shape;13;p1"/>
            <p:cNvSpPr txBox="1"/>
            <p:nvPr/>
          </p:nvSpPr>
          <p:spPr>
            <a:xfrm>
              <a:off x="0" y="0"/>
              <a:ext cx="158462245" cy="2147483647"/>
            </a:xfrm>
            <a:prstGeom prst="rect">
              <a:avLst/>
            </a:prstGeom>
            <a:solidFill>
              <a:srgbClr val="FFC62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 name="Google Shape;14;p1"/>
            <p:cNvSpPr txBox="1"/>
            <p:nvPr/>
          </p:nvSpPr>
          <p:spPr>
            <a:xfrm>
              <a:off x="318880717" y="0"/>
              <a:ext cx="171038526" cy="2147483647"/>
            </a:xfrm>
            <a:prstGeom prst="rect">
              <a:avLst/>
            </a:prstGeom>
            <a:solidFill>
              <a:srgbClr val="FF7F3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 name="Google Shape;15;p1"/>
            <p:cNvSpPr txBox="1"/>
            <p:nvPr/>
          </p:nvSpPr>
          <p:spPr>
            <a:xfrm>
              <a:off x="650337702" y="0"/>
              <a:ext cx="171038526" cy="2147483647"/>
            </a:xfrm>
            <a:prstGeom prst="rect">
              <a:avLst/>
            </a:prstGeom>
            <a:solidFill>
              <a:srgbClr val="FFC62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 name="Google Shape;16;p1"/>
            <p:cNvSpPr txBox="1"/>
            <p:nvPr/>
          </p:nvSpPr>
          <p:spPr>
            <a:xfrm>
              <a:off x="981794687" y="0"/>
              <a:ext cx="171317917" cy="2147483647"/>
            </a:xfrm>
            <a:prstGeom prst="rect">
              <a:avLst/>
            </a:prstGeom>
            <a:solidFill>
              <a:srgbClr val="FF7F3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 name="Google Shape;17;p1"/>
            <p:cNvSpPr txBox="1"/>
            <p:nvPr/>
          </p:nvSpPr>
          <p:spPr>
            <a:xfrm>
              <a:off x="1313251716" y="0"/>
              <a:ext cx="171317917" cy="2147483647"/>
            </a:xfrm>
            <a:prstGeom prst="rect">
              <a:avLst/>
            </a:prstGeom>
            <a:solidFill>
              <a:srgbClr val="FFC62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 name="Google Shape;18;p1"/>
            <p:cNvSpPr txBox="1"/>
            <p:nvPr/>
          </p:nvSpPr>
          <p:spPr>
            <a:xfrm>
              <a:off x="1644988025" y="0"/>
              <a:ext cx="171038526" cy="2147483647"/>
            </a:xfrm>
            <a:prstGeom prst="rect">
              <a:avLst/>
            </a:prstGeom>
            <a:solidFill>
              <a:srgbClr val="FF7F3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 name="Google Shape;19;p1"/>
            <p:cNvSpPr txBox="1"/>
            <p:nvPr/>
          </p:nvSpPr>
          <p:spPr>
            <a:xfrm>
              <a:off x="1976445054" y="0"/>
              <a:ext cx="171038526" cy="2147483647"/>
            </a:xfrm>
            <a:prstGeom prst="rect">
              <a:avLst/>
            </a:prstGeom>
            <a:solidFill>
              <a:srgbClr val="FFC62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sp>
        <p:nvSpPr>
          <p:cNvPr id="20" name="Google Shape;20;p1"/>
          <p:cNvSpPr txBox="1">
            <a:spLocks noGrp="1"/>
          </p:cNvSpPr>
          <p:nvPr>
            <p:ph type="title"/>
          </p:nvPr>
        </p:nvSpPr>
        <p:spPr>
          <a:xfrm>
            <a:off x="0" y="136525"/>
            <a:ext cx="9066600" cy="564900"/>
          </a:xfrm>
          <a:prstGeom prst="rect">
            <a:avLst/>
          </a:prstGeom>
          <a:noFill/>
          <a:ln>
            <a:noFill/>
          </a:ln>
        </p:spPr>
        <p:txBody>
          <a:bodyPr spcFirstLastPara="1" wrap="square" lIns="91425" tIns="45700" rIns="91425" bIns="45700" anchor="ctr" anchorCtr="0">
            <a:noAutofit/>
          </a:bodyPr>
          <a:lstStyle>
            <a:lvl1pPr marR="0" lvl="0" rtl="0">
              <a:lnSpc>
                <a:spcPct val="90000"/>
              </a:lnSpc>
              <a:spcBef>
                <a:spcPts val="0"/>
              </a:spcBef>
              <a:spcAft>
                <a:spcPts val="0"/>
              </a:spcAft>
              <a:buClr>
                <a:srgbClr val="5C6670"/>
              </a:buClr>
              <a:buSzPts val="3400"/>
              <a:buNone/>
              <a:defRPr sz="3400" b="1" i="0" u="none" strike="noStrike" cap="none">
                <a:solidFill>
                  <a:srgbClr val="5C6670"/>
                </a:solidFil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8.png"/><Relationship Id="rId11" Type="http://schemas.openxmlformats.org/officeDocument/2006/relationships/image" Target="../media/image32.png"/><Relationship Id="rId5" Type="http://schemas.openxmlformats.org/officeDocument/2006/relationships/image" Target="../media/image27.png"/><Relationship Id="rId10" Type="http://schemas.openxmlformats.org/officeDocument/2006/relationships/image" Target="../media/image16.png"/><Relationship Id="rId4" Type="http://schemas.openxmlformats.org/officeDocument/2006/relationships/image" Target="../media/image26.png"/><Relationship Id="rId9"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pic>
        <p:nvPicPr>
          <p:cNvPr id="40" name="Google Shape;40;p7"/>
          <p:cNvPicPr preferRelativeResize="0"/>
          <p:nvPr/>
        </p:nvPicPr>
        <p:blipFill rotWithShape="1">
          <a:blip r:embed="rId3">
            <a:alphaModFix/>
          </a:blip>
          <a:srcRect/>
          <a:stretch/>
        </p:blipFill>
        <p:spPr>
          <a:xfrm>
            <a:off x="6876162" y="5959380"/>
            <a:ext cx="1960959" cy="649189"/>
          </a:xfrm>
          <a:prstGeom prst="rect">
            <a:avLst/>
          </a:prstGeom>
          <a:noFill/>
          <a:ln>
            <a:noFill/>
          </a:ln>
        </p:spPr>
      </p:pic>
      <p:sp>
        <p:nvSpPr>
          <p:cNvPr id="41" name="Google Shape;41;p7"/>
          <p:cNvSpPr txBox="1"/>
          <p:nvPr/>
        </p:nvSpPr>
        <p:spPr>
          <a:xfrm>
            <a:off x="1382575" y="1714550"/>
            <a:ext cx="6350400" cy="162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900" b="1">
                <a:solidFill>
                  <a:srgbClr val="5C6670"/>
                </a:solidFill>
              </a:rPr>
              <a:t>Probability Basics</a:t>
            </a:r>
            <a:endParaRPr sz="4900" b="1">
              <a:solidFill>
                <a:srgbClr val="5C6670"/>
              </a:solidFill>
            </a:endParaRPr>
          </a:p>
          <a:p>
            <a:pPr marL="0" lvl="0" indent="0" algn="ctr" rtl="0">
              <a:spcBef>
                <a:spcPts val="0"/>
              </a:spcBef>
              <a:spcAft>
                <a:spcPts val="0"/>
              </a:spcAft>
              <a:buNone/>
            </a:pPr>
            <a:r>
              <a:rPr lang="en-US" sz="4200">
                <a:solidFill>
                  <a:srgbClr val="5C6670"/>
                </a:solidFill>
              </a:rPr>
              <a:t>Part 1</a:t>
            </a:r>
            <a:endParaRPr sz="4200">
              <a:solidFill>
                <a:srgbClr val="5C6670"/>
              </a:solidFill>
            </a:endParaRPr>
          </a:p>
        </p:txBody>
      </p:sp>
      <p:sp>
        <p:nvSpPr>
          <p:cNvPr id="42" name="Google Shape;42;p7"/>
          <p:cNvSpPr txBox="1"/>
          <p:nvPr/>
        </p:nvSpPr>
        <p:spPr>
          <a:xfrm>
            <a:off x="152400" y="3869850"/>
            <a:ext cx="8915400" cy="1455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800">
                <a:solidFill>
                  <a:srgbClr val="00A2E0"/>
                </a:solidFill>
              </a:rPr>
              <a:t>Mehrdad Zakershahrak</a:t>
            </a:r>
            <a:endParaRPr/>
          </a:p>
          <a:p>
            <a:pPr marL="0" marR="0" lvl="0" indent="0" algn="ctr" rtl="0">
              <a:lnSpc>
                <a:spcPct val="100000"/>
              </a:lnSpc>
              <a:spcBef>
                <a:spcPts val="0"/>
              </a:spcBef>
              <a:spcAft>
                <a:spcPts val="0"/>
              </a:spcAft>
              <a:buClr>
                <a:srgbClr val="000000"/>
              </a:buClr>
              <a:buSzPts val="2400"/>
              <a:buFont typeface="Arial"/>
              <a:buNone/>
            </a:pPr>
            <a:r>
              <a:rPr lang="en-US" sz="2800">
                <a:solidFill>
                  <a:srgbClr val="00A2E0"/>
                </a:solidFill>
              </a:rPr>
              <a:t>Guest Speaker</a:t>
            </a:r>
            <a:endParaRPr sz="28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800" b="0" i="0" u="none" strike="noStrike" cap="none">
                <a:solidFill>
                  <a:srgbClr val="00A2E0"/>
                </a:solidFill>
                <a:latin typeface="Arial"/>
                <a:ea typeface="Arial"/>
                <a:cs typeface="Arial"/>
                <a:sym typeface="Arial"/>
              </a:rPr>
              <a:t>Arizona State University</a:t>
            </a:r>
            <a:endParaRPr/>
          </a:p>
          <a:p>
            <a:pPr marL="0" marR="0" lvl="0" indent="0" algn="l" rtl="0">
              <a:spcBef>
                <a:spcPts val="0"/>
              </a:spcBef>
              <a:spcAft>
                <a:spcPts val="0"/>
              </a:spcAft>
              <a:buNone/>
            </a:pPr>
            <a:endParaRPr sz="3600" b="0" i="0" u="none" strike="noStrike" cap="none">
              <a:solidFill>
                <a:srgbClr val="00A2E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6"/>
          <p:cNvSpPr txBox="1">
            <a:spLocks noGrp="1"/>
          </p:cNvSpPr>
          <p:nvPr>
            <p:ph type="title"/>
          </p:nvPr>
        </p:nvSpPr>
        <p:spPr>
          <a:xfrm>
            <a:off x="182875" y="0"/>
            <a:ext cx="8545800" cy="932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a:t>Common Distributions</a:t>
            </a:r>
            <a:endParaRPr/>
          </a:p>
        </p:txBody>
      </p:sp>
      <p:sp>
        <p:nvSpPr>
          <p:cNvPr id="139" name="Google Shape;139;p16"/>
          <p:cNvSpPr txBox="1">
            <a:spLocks noGrp="1"/>
          </p:cNvSpPr>
          <p:nvPr>
            <p:ph type="body" idx="1"/>
          </p:nvPr>
        </p:nvSpPr>
        <p:spPr>
          <a:xfrm>
            <a:off x="277775" y="1401725"/>
            <a:ext cx="8288700" cy="5045700"/>
          </a:xfrm>
          <a:prstGeom prst="rect">
            <a:avLst/>
          </a:prstGeom>
        </p:spPr>
        <p:txBody>
          <a:bodyPr spcFirstLastPara="1" wrap="square" lIns="91425" tIns="45700" rIns="91425" bIns="45700" anchor="t" anchorCtr="0">
            <a:noAutofit/>
          </a:bodyPr>
          <a:lstStyle/>
          <a:p>
            <a:pPr marL="457200" marR="0" lvl="0" indent="-381000" algn="l" rtl="0">
              <a:lnSpc>
                <a:spcPct val="80000"/>
              </a:lnSpc>
              <a:spcBef>
                <a:spcPts val="0"/>
              </a:spcBef>
              <a:spcAft>
                <a:spcPts val="0"/>
              </a:spcAft>
              <a:buClr>
                <a:srgbClr val="00A2E0"/>
              </a:buClr>
              <a:buSzPts val="2400"/>
              <a:buFont typeface="Arial"/>
              <a:buChar char="|"/>
            </a:pPr>
            <a:r>
              <a:rPr lang="en-US"/>
              <a:t>Uniform</a:t>
            </a:r>
            <a:endParaRPr/>
          </a:p>
          <a:p>
            <a:pPr marL="914400" marR="0" lvl="1" indent="-368300" algn="l" rtl="0">
              <a:lnSpc>
                <a:spcPct val="80000"/>
              </a:lnSpc>
              <a:spcBef>
                <a:spcPts val="1000"/>
              </a:spcBef>
              <a:spcAft>
                <a:spcPts val="0"/>
              </a:spcAft>
              <a:buSzPts val="2200"/>
              <a:buChar char="-"/>
            </a:pPr>
            <a:r>
              <a:rPr lang="en-US" i="1">
                <a:latin typeface="Cambria Math"/>
                <a:ea typeface="Cambria Math"/>
                <a:cs typeface="Cambria Math"/>
                <a:sym typeface="Cambria Math"/>
              </a:rPr>
              <a:t>X</a:t>
            </a:r>
            <a:r>
              <a:rPr lang="en-US"/>
              <a:t> takes values </a:t>
            </a:r>
            <a:r>
              <a:rPr lang="en-US" i="1">
                <a:latin typeface="Cambria Math"/>
                <a:ea typeface="Cambria Math"/>
                <a:cs typeface="Cambria Math"/>
                <a:sym typeface="Cambria Math"/>
              </a:rPr>
              <a:t>1,2,...,N</a:t>
            </a:r>
            <a:endParaRPr i="1">
              <a:latin typeface="Cambria Math"/>
              <a:ea typeface="Cambria Math"/>
              <a:cs typeface="Cambria Math"/>
              <a:sym typeface="Cambria Math"/>
            </a:endParaRPr>
          </a:p>
          <a:p>
            <a:pPr marL="914400" marR="0" lvl="1" indent="-368300" algn="l" rtl="0">
              <a:lnSpc>
                <a:spcPct val="80000"/>
              </a:lnSpc>
              <a:spcBef>
                <a:spcPts val="1000"/>
              </a:spcBef>
              <a:spcAft>
                <a:spcPts val="0"/>
              </a:spcAft>
              <a:buSzPts val="2200"/>
              <a:buChar char="-"/>
            </a:pPr>
            <a:endParaRPr i="1">
              <a:latin typeface="Cambria Math"/>
              <a:ea typeface="Cambria Math"/>
              <a:cs typeface="Cambria Math"/>
              <a:sym typeface="Cambria Math"/>
            </a:endParaRPr>
          </a:p>
          <a:p>
            <a:pPr marL="0" marR="0" lvl="0" indent="0" algn="l" rtl="0">
              <a:lnSpc>
                <a:spcPct val="80000"/>
              </a:lnSpc>
              <a:spcBef>
                <a:spcPts val="1000"/>
              </a:spcBef>
              <a:spcAft>
                <a:spcPts val="0"/>
              </a:spcAft>
              <a:buNone/>
            </a:pPr>
            <a:endParaRPr/>
          </a:p>
          <a:p>
            <a:pPr marL="457200" marR="0" lvl="0" indent="-381000" algn="l" rtl="0">
              <a:lnSpc>
                <a:spcPct val="80000"/>
              </a:lnSpc>
              <a:spcBef>
                <a:spcPts val="1000"/>
              </a:spcBef>
              <a:spcAft>
                <a:spcPts val="0"/>
              </a:spcAft>
              <a:buSzPts val="2400"/>
              <a:buChar char="|"/>
            </a:pPr>
            <a:r>
              <a:rPr lang="en-US"/>
              <a:t>Binomial</a:t>
            </a:r>
            <a:endParaRPr/>
          </a:p>
          <a:p>
            <a:pPr marL="914400" lvl="1" indent="-368300" algn="l" rtl="0">
              <a:spcBef>
                <a:spcPts val="0"/>
              </a:spcBef>
              <a:spcAft>
                <a:spcPts val="0"/>
              </a:spcAft>
              <a:buSzPts val="2200"/>
              <a:buChar char="-"/>
            </a:pPr>
            <a:r>
              <a:rPr lang="en-US" i="1">
                <a:latin typeface="Cambria Math"/>
                <a:ea typeface="Cambria Math"/>
                <a:cs typeface="Cambria Math"/>
                <a:sym typeface="Cambria Math"/>
              </a:rPr>
              <a:t>X</a:t>
            </a:r>
            <a:r>
              <a:rPr lang="en-US"/>
              <a:t> takes values 0,</a:t>
            </a:r>
            <a:r>
              <a:rPr lang="en-US" i="1">
                <a:latin typeface="Cambria Math"/>
                <a:ea typeface="Cambria Math"/>
                <a:cs typeface="Cambria Math"/>
                <a:sym typeface="Cambria Math"/>
              </a:rPr>
              <a:t>1,...,N</a:t>
            </a:r>
            <a:endParaRPr i="1">
              <a:latin typeface="Cambria Math"/>
              <a:ea typeface="Cambria Math"/>
              <a:cs typeface="Cambria Math"/>
              <a:sym typeface="Cambria Math"/>
            </a:endParaRPr>
          </a:p>
          <a:p>
            <a:pPr marL="914400" marR="0" lvl="1" indent="-368300" algn="l" rtl="0">
              <a:lnSpc>
                <a:spcPct val="80000"/>
              </a:lnSpc>
              <a:spcBef>
                <a:spcPts val="1000"/>
              </a:spcBef>
              <a:spcAft>
                <a:spcPts val="0"/>
              </a:spcAft>
              <a:buSzPts val="2200"/>
              <a:buChar char="-"/>
            </a:pPr>
            <a:endParaRPr/>
          </a:p>
          <a:p>
            <a:pPr marL="0" marR="0" lvl="0" indent="0" algn="l" rtl="0">
              <a:lnSpc>
                <a:spcPct val="80000"/>
              </a:lnSpc>
              <a:spcBef>
                <a:spcPts val="1000"/>
              </a:spcBef>
              <a:spcAft>
                <a:spcPts val="0"/>
              </a:spcAft>
              <a:buNone/>
            </a:pPr>
            <a:endParaRPr/>
          </a:p>
          <a:p>
            <a:pPr marL="457200" marR="0" lvl="0" indent="-381000" algn="l" rtl="0">
              <a:lnSpc>
                <a:spcPct val="80000"/>
              </a:lnSpc>
              <a:spcBef>
                <a:spcPts val="1000"/>
              </a:spcBef>
              <a:spcAft>
                <a:spcPts val="0"/>
              </a:spcAft>
              <a:buSzPts val="2400"/>
              <a:buChar char="|"/>
            </a:pPr>
            <a:r>
              <a:rPr lang="en-US"/>
              <a:t>Joint: Given two discrete RVs </a:t>
            </a:r>
            <a:r>
              <a:rPr lang="en-US" i="1">
                <a:solidFill>
                  <a:srgbClr val="000000"/>
                </a:solidFill>
                <a:latin typeface="Cambria Math"/>
                <a:ea typeface="Cambria Math"/>
                <a:cs typeface="Cambria Math"/>
                <a:sym typeface="Cambria Math"/>
              </a:rPr>
              <a:t>X</a:t>
            </a:r>
            <a:r>
              <a:rPr lang="en-US"/>
              <a:t> and </a:t>
            </a:r>
            <a:r>
              <a:rPr lang="en-US" i="1">
                <a:solidFill>
                  <a:srgbClr val="000000"/>
                </a:solidFill>
                <a:latin typeface="Cambria Math"/>
                <a:ea typeface="Cambria Math"/>
                <a:cs typeface="Cambria Math"/>
                <a:sym typeface="Cambria Math"/>
              </a:rPr>
              <a:t>Y</a:t>
            </a:r>
            <a:r>
              <a:rPr lang="en-US"/>
              <a:t>, their </a:t>
            </a:r>
            <a:r>
              <a:rPr lang="en-US">
                <a:solidFill>
                  <a:srgbClr val="000000"/>
                </a:solidFill>
                <a:highlight>
                  <a:schemeClr val="accent4"/>
                </a:highlight>
              </a:rPr>
              <a:t>joint distribution</a:t>
            </a:r>
            <a:r>
              <a:rPr lang="en-US"/>
              <a:t> is the distribution of </a:t>
            </a:r>
            <a:r>
              <a:rPr lang="en-US" i="1">
                <a:solidFill>
                  <a:srgbClr val="000000"/>
                </a:solidFill>
                <a:latin typeface="Cambria Math"/>
                <a:ea typeface="Cambria Math"/>
                <a:cs typeface="Cambria Math"/>
                <a:sym typeface="Cambria Math"/>
              </a:rPr>
              <a:t>X</a:t>
            </a:r>
            <a:r>
              <a:rPr lang="en-US"/>
              <a:t> and </a:t>
            </a:r>
            <a:r>
              <a:rPr lang="en-US" i="1">
                <a:solidFill>
                  <a:srgbClr val="000000"/>
                </a:solidFill>
                <a:latin typeface="Cambria Math"/>
                <a:ea typeface="Cambria Math"/>
                <a:cs typeface="Cambria Math"/>
                <a:sym typeface="Cambria Math"/>
              </a:rPr>
              <a:t>Y</a:t>
            </a:r>
            <a:r>
              <a:rPr lang="en-US"/>
              <a:t> together</a:t>
            </a:r>
            <a:endParaRPr/>
          </a:p>
          <a:p>
            <a:pPr marL="0" marR="0" lvl="0" indent="0" algn="l" rtl="0">
              <a:lnSpc>
                <a:spcPct val="80000"/>
              </a:lnSpc>
              <a:spcBef>
                <a:spcPts val="1000"/>
              </a:spcBef>
              <a:spcAft>
                <a:spcPts val="0"/>
              </a:spcAft>
              <a:buNone/>
            </a:pPr>
            <a:endParaRPr/>
          </a:p>
          <a:p>
            <a:pPr marL="914400" marR="0" lvl="0" indent="0" algn="l" rtl="0">
              <a:lnSpc>
                <a:spcPct val="80000"/>
              </a:lnSpc>
              <a:spcBef>
                <a:spcPts val="1000"/>
              </a:spcBef>
              <a:spcAft>
                <a:spcPts val="1000"/>
              </a:spcAft>
              <a:buNone/>
            </a:pPr>
            <a:endParaRPr sz="2600"/>
          </a:p>
        </p:txBody>
      </p:sp>
      <p:grpSp>
        <p:nvGrpSpPr>
          <p:cNvPr id="140" name="Google Shape;140;p16"/>
          <p:cNvGrpSpPr/>
          <p:nvPr/>
        </p:nvGrpSpPr>
        <p:grpSpPr>
          <a:xfrm>
            <a:off x="860525" y="1467050"/>
            <a:ext cx="3798101" cy="4512150"/>
            <a:chOff x="860525" y="1467050"/>
            <a:chExt cx="3798101" cy="4512150"/>
          </a:xfrm>
        </p:grpSpPr>
        <p:pic>
          <p:nvPicPr>
            <p:cNvPr id="141" name="Google Shape;141;p16"/>
            <p:cNvPicPr preferRelativeResize="0"/>
            <p:nvPr/>
          </p:nvPicPr>
          <p:blipFill>
            <a:blip r:embed="rId3">
              <a:alphaModFix/>
            </a:blip>
            <a:stretch>
              <a:fillRect/>
            </a:stretch>
          </p:blipFill>
          <p:spPr>
            <a:xfrm>
              <a:off x="2124275" y="1467050"/>
              <a:ext cx="1748537" cy="265600"/>
            </a:xfrm>
            <a:prstGeom prst="rect">
              <a:avLst/>
            </a:prstGeom>
            <a:noFill/>
            <a:ln>
              <a:noFill/>
            </a:ln>
          </p:spPr>
        </p:pic>
        <p:pic>
          <p:nvPicPr>
            <p:cNvPr id="142" name="Google Shape;142;p16"/>
            <p:cNvPicPr preferRelativeResize="0"/>
            <p:nvPr/>
          </p:nvPicPr>
          <p:blipFill>
            <a:blip r:embed="rId4">
              <a:alphaModFix/>
            </a:blip>
            <a:stretch>
              <a:fillRect/>
            </a:stretch>
          </p:blipFill>
          <p:spPr>
            <a:xfrm>
              <a:off x="1301575" y="2267000"/>
              <a:ext cx="1824267" cy="265600"/>
            </a:xfrm>
            <a:prstGeom prst="rect">
              <a:avLst/>
            </a:prstGeom>
            <a:noFill/>
            <a:ln>
              <a:noFill/>
            </a:ln>
          </p:spPr>
        </p:pic>
        <p:pic>
          <p:nvPicPr>
            <p:cNvPr id="143" name="Google Shape;143;p16"/>
            <p:cNvPicPr preferRelativeResize="0"/>
            <p:nvPr/>
          </p:nvPicPr>
          <p:blipFill>
            <a:blip r:embed="rId5">
              <a:alphaModFix/>
            </a:blip>
            <a:stretch>
              <a:fillRect/>
            </a:stretch>
          </p:blipFill>
          <p:spPr>
            <a:xfrm>
              <a:off x="2256450" y="3088600"/>
              <a:ext cx="1645225" cy="265600"/>
            </a:xfrm>
            <a:prstGeom prst="rect">
              <a:avLst/>
            </a:prstGeom>
            <a:noFill/>
            <a:ln>
              <a:noFill/>
            </a:ln>
          </p:spPr>
        </p:pic>
        <p:pic>
          <p:nvPicPr>
            <p:cNvPr id="144" name="Google Shape;144;p16"/>
            <p:cNvPicPr preferRelativeResize="0"/>
            <p:nvPr/>
          </p:nvPicPr>
          <p:blipFill>
            <a:blip r:embed="rId6">
              <a:alphaModFix/>
            </a:blip>
            <a:stretch>
              <a:fillRect/>
            </a:stretch>
          </p:blipFill>
          <p:spPr>
            <a:xfrm>
              <a:off x="2649321" y="3733550"/>
              <a:ext cx="373754" cy="382050"/>
            </a:xfrm>
            <a:prstGeom prst="rect">
              <a:avLst/>
            </a:prstGeom>
            <a:noFill/>
            <a:ln>
              <a:noFill/>
            </a:ln>
          </p:spPr>
        </p:pic>
        <p:pic>
          <p:nvPicPr>
            <p:cNvPr id="145" name="Google Shape;145;p16"/>
            <p:cNvPicPr preferRelativeResize="0"/>
            <p:nvPr/>
          </p:nvPicPr>
          <p:blipFill>
            <a:blip r:embed="rId7">
              <a:alphaModFix/>
            </a:blip>
            <a:stretch>
              <a:fillRect/>
            </a:stretch>
          </p:blipFill>
          <p:spPr>
            <a:xfrm>
              <a:off x="1301575" y="3791775"/>
              <a:ext cx="1286072" cy="265600"/>
            </a:xfrm>
            <a:prstGeom prst="rect">
              <a:avLst/>
            </a:prstGeom>
            <a:noFill/>
            <a:ln>
              <a:noFill/>
            </a:ln>
          </p:spPr>
        </p:pic>
        <p:pic>
          <p:nvPicPr>
            <p:cNvPr id="146" name="Google Shape;146;p16"/>
            <p:cNvPicPr preferRelativeResize="0"/>
            <p:nvPr/>
          </p:nvPicPr>
          <p:blipFill>
            <a:blip r:embed="rId8">
              <a:alphaModFix/>
            </a:blip>
            <a:stretch>
              <a:fillRect/>
            </a:stretch>
          </p:blipFill>
          <p:spPr>
            <a:xfrm>
              <a:off x="3084750" y="3733551"/>
              <a:ext cx="1423531" cy="323825"/>
            </a:xfrm>
            <a:prstGeom prst="rect">
              <a:avLst/>
            </a:prstGeom>
            <a:noFill/>
            <a:ln>
              <a:noFill/>
            </a:ln>
          </p:spPr>
        </p:pic>
        <p:pic>
          <p:nvPicPr>
            <p:cNvPr id="147" name="Google Shape;147;p16"/>
            <p:cNvPicPr preferRelativeResize="0"/>
            <p:nvPr/>
          </p:nvPicPr>
          <p:blipFill>
            <a:blip r:embed="rId9">
              <a:alphaModFix/>
            </a:blip>
            <a:stretch>
              <a:fillRect/>
            </a:stretch>
          </p:blipFill>
          <p:spPr>
            <a:xfrm>
              <a:off x="860525" y="5316551"/>
              <a:ext cx="3798101" cy="662649"/>
            </a:xfrm>
            <a:prstGeom prst="rect">
              <a:avLst/>
            </a:prstGeom>
            <a:noFill/>
            <a:ln>
              <a:noFill/>
            </a:ln>
          </p:spPr>
        </p:pic>
      </p:grpSp>
      <p:grpSp>
        <p:nvGrpSpPr>
          <p:cNvPr id="148" name="Google Shape;148;p16"/>
          <p:cNvGrpSpPr/>
          <p:nvPr/>
        </p:nvGrpSpPr>
        <p:grpSpPr>
          <a:xfrm>
            <a:off x="6143250" y="3185350"/>
            <a:ext cx="1486301" cy="872025"/>
            <a:chOff x="6143250" y="3185350"/>
            <a:chExt cx="1486301" cy="872025"/>
          </a:xfrm>
        </p:grpSpPr>
        <p:pic>
          <p:nvPicPr>
            <p:cNvPr id="149" name="Google Shape;149;p16"/>
            <p:cNvPicPr preferRelativeResize="0"/>
            <p:nvPr/>
          </p:nvPicPr>
          <p:blipFill rotWithShape="1">
            <a:blip r:embed="rId10">
              <a:alphaModFix/>
            </a:blip>
            <a:srcRect l="20529" t="14432" r="14564" b="9405"/>
            <a:stretch/>
          </p:blipFill>
          <p:spPr>
            <a:xfrm>
              <a:off x="6143250" y="3185350"/>
              <a:ext cx="743151" cy="872025"/>
            </a:xfrm>
            <a:prstGeom prst="rect">
              <a:avLst/>
            </a:prstGeom>
            <a:noFill/>
            <a:ln>
              <a:noFill/>
            </a:ln>
          </p:spPr>
        </p:pic>
        <p:pic>
          <p:nvPicPr>
            <p:cNvPr id="150" name="Google Shape;150;p16"/>
            <p:cNvPicPr preferRelativeResize="0"/>
            <p:nvPr/>
          </p:nvPicPr>
          <p:blipFill rotWithShape="1">
            <a:blip r:embed="rId10">
              <a:alphaModFix/>
            </a:blip>
            <a:srcRect l="20529" t="14432" r="14564" b="9405"/>
            <a:stretch/>
          </p:blipFill>
          <p:spPr>
            <a:xfrm flipH="1">
              <a:off x="6886400" y="3185350"/>
              <a:ext cx="743151" cy="872025"/>
            </a:xfrm>
            <a:prstGeom prst="rect">
              <a:avLst/>
            </a:prstGeom>
            <a:noFill/>
            <a:ln>
              <a:noFill/>
            </a:ln>
          </p:spPr>
        </p:pic>
      </p:grpSp>
      <p:pic>
        <p:nvPicPr>
          <p:cNvPr id="151" name="Google Shape;151;p16"/>
          <p:cNvPicPr preferRelativeResize="0"/>
          <p:nvPr/>
        </p:nvPicPr>
        <p:blipFill>
          <a:blip r:embed="rId11">
            <a:alphaModFix/>
          </a:blip>
          <a:stretch>
            <a:fillRect/>
          </a:stretch>
        </p:blipFill>
        <p:spPr>
          <a:xfrm>
            <a:off x="5886450" y="1554123"/>
            <a:ext cx="1999900" cy="1101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182875" y="0"/>
            <a:ext cx="8545800" cy="932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a:t>Conditional Probability</a:t>
            </a:r>
            <a:endParaRPr/>
          </a:p>
        </p:txBody>
      </p:sp>
      <p:sp>
        <p:nvSpPr>
          <p:cNvPr id="157" name="Google Shape;157;p17"/>
          <p:cNvSpPr txBox="1">
            <a:spLocks noGrp="1"/>
          </p:cNvSpPr>
          <p:nvPr>
            <p:ph type="body" idx="1"/>
          </p:nvPr>
        </p:nvSpPr>
        <p:spPr>
          <a:xfrm>
            <a:off x="277775" y="1401725"/>
            <a:ext cx="8288700" cy="5045700"/>
          </a:xfrm>
          <a:prstGeom prst="rect">
            <a:avLst/>
          </a:prstGeom>
        </p:spPr>
        <p:txBody>
          <a:bodyPr spcFirstLastPara="1" wrap="square" lIns="91425" tIns="45700" rIns="91425" bIns="45700" anchor="t" anchorCtr="0">
            <a:noAutofit/>
          </a:bodyPr>
          <a:lstStyle/>
          <a:p>
            <a:pPr marL="457200" marR="0" lvl="0" indent="-381000" algn="l" rtl="0">
              <a:lnSpc>
                <a:spcPct val="80000"/>
              </a:lnSpc>
              <a:spcBef>
                <a:spcPts val="0"/>
              </a:spcBef>
              <a:spcAft>
                <a:spcPts val="0"/>
              </a:spcAft>
              <a:buClr>
                <a:srgbClr val="00A2E0"/>
              </a:buClr>
              <a:buSzPts val="2400"/>
              <a:buFont typeface="Arial"/>
              <a:buChar char="|"/>
            </a:pPr>
            <a:r>
              <a:rPr lang="en-US" sz="2200"/>
              <a:t>                        is the probability of              given the occurrence of  </a:t>
            </a:r>
            <a:endParaRPr sz="2200"/>
          </a:p>
          <a:p>
            <a:pPr marL="914400" marR="0" lvl="1" indent="-368300" algn="l" rtl="0">
              <a:lnSpc>
                <a:spcPct val="80000"/>
              </a:lnSpc>
              <a:spcBef>
                <a:spcPts val="1000"/>
              </a:spcBef>
              <a:spcAft>
                <a:spcPts val="0"/>
              </a:spcAft>
              <a:buSzPts val="2200"/>
              <a:buChar char="-"/>
            </a:pPr>
            <a:r>
              <a:rPr lang="en-US"/>
              <a:t>You get A in Artificial Intelligence, given that you have studied the materials for the exam</a:t>
            </a:r>
            <a:endParaRPr/>
          </a:p>
          <a:p>
            <a:pPr marL="914400" marR="0" lvl="0" indent="0" algn="l" rtl="0">
              <a:lnSpc>
                <a:spcPct val="80000"/>
              </a:lnSpc>
              <a:spcBef>
                <a:spcPts val="1000"/>
              </a:spcBef>
              <a:spcAft>
                <a:spcPts val="0"/>
              </a:spcAft>
              <a:buNone/>
            </a:pPr>
            <a:endParaRPr/>
          </a:p>
          <a:p>
            <a:pPr marL="914400" marR="0" lvl="1" indent="-368300" algn="l" rtl="0">
              <a:lnSpc>
                <a:spcPct val="80000"/>
              </a:lnSpc>
              <a:spcBef>
                <a:spcPts val="1000"/>
              </a:spcBef>
              <a:spcAft>
                <a:spcPts val="0"/>
              </a:spcAft>
              <a:buSzPts val="2200"/>
              <a:buChar char="-"/>
            </a:pPr>
            <a:endParaRPr/>
          </a:p>
          <a:p>
            <a:pPr marL="0" marR="0" lvl="0" indent="0" algn="l" rtl="0">
              <a:lnSpc>
                <a:spcPct val="80000"/>
              </a:lnSpc>
              <a:spcBef>
                <a:spcPts val="1000"/>
              </a:spcBef>
              <a:spcAft>
                <a:spcPts val="1000"/>
              </a:spcAft>
              <a:buNone/>
            </a:pPr>
            <a:endParaRPr/>
          </a:p>
        </p:txBody>
      </p:sp>
      <p:grpSp>
        <p:nvGrpSpPr>
          <p:cNvPr id="158" name="Google Shape;158;p17"/>
          <p:cNvGrpSpPr/>
          <p:nvPr/>
        </p:nvGrpSpPr>
        <p:grpSpPr>
          <a:xfrm>
            <a:off x="727175" y="1453925"/>
            <a:ext cx="5522518" cy="2227925"/>
            <a:chOff x="727175" y="1453925"/>
            <a:chExt cx="5522518" cy="2227925"/>
          </a:xfrm>
        </p:grpSpPr>
        <p:pic>
          <p:nvPicPr>
            <p:cNvPr id="159" name="Google Shape;159;p17"/>
            <p:cNvPicPr preferRelativeResize="0"/>
            <p:nvPr/>
          </p:nvPicPr>
          <p:blipFill>
            <a:blip r:embed="rId3">
              <a:alphaModFix/>
            </a:blip>
            <a:stretch>
              <a:fillRect/>
            </a:stretch>
          </p:blipFill>
          <p:spPr>
            <a:xfrm>
              <a:off x="727175" y="1453925"/>
              <a:ext cx="1892055" cy="278675"/>
            </a:xfrm>
            <a:prstGeom prst="rect">
              <a:avLst/>
            </a:prstGeom>
            <a:noFill/>
            <a:ln>
              <a:noFill/>
            </a:ln>
          </p:spPr>
        </p:pic>
        <p:pic>
          <p:nvPicPr>
            <p:cNvPr id="160" name="Google Shape;160;p17"/>
            <p:cNvPicPr preferRelativeResize="0"/>
            <p:nvPr/>
          </p:nvPicPr>
          <p:blipFill>
            <a:blip r:embed="rId4">
              <a:alphaModFix/>
            </a:blip>
            <a:stretch>
              <a:fillRect/>
            </a:stretch>
          </p:blipFill>
          <p:spPr>
            <a:xfrm>
              <a:off x="5364500" y="1480100"/>
              <a:ext cx="885193" cy="278675"/>
            </a:xfrm>
            <a:prstGeom prst="rect">
              <a:avLst/>
            </a:prstGeom>
            <a:noFill/>
            <a:ln>
              <a:noFill/>
            </a:ln>
          </p:spPr>
        </p:pic>
        <p:pic>
          <p:nvPicPr>
            <p:cNvPr id="161" name="Google Shape;161;p17"/>
            <p:cNvPicPr preferRelativeResize="0"/>
            <p:nvPr/>
          </p:nvPicPr>
          <p:blipFill>
            <a:blip r:embed="rId5">
              <a:alphaModFix/>
            </a:blip>
            <a:stretch>
              <a:fillRect/>
            </a:stretch>
          </p:blipFill>
          <p:spPr>
            <a:xfrm>
              <a:off x="2815000" y="1758777"/>
              <a:ext cx="770463" cy="278675"/>
            </a:xfrm>
            <a:prstGeom prst="rect">
              <a:avLst/>
            </a:prstGeom>
            <a:noFill/>
            <a:ln>
              <a:noFill/>
            </a:ln>
          </p:spPr>
        </p:pic>
        <p:pic>
          <p:nvPicPr>
            <p:cNvPr id="162" name="Google Shape;162;p17"/>
            <p:cNvPicPr preferRelativeResize="0"/>
            <p:nvPr/>
          </p:nvPicPr>
          <p:blipFill>
            <a:blip r:embed="rId6">
              <a:alphaModFix/>
            </a:blip>
            <a:stretch>
              <a:fillRect/>
            </a:stretch>
          </p:blipFill>
          <p:spPr>
            <a:xfrm>
              <a:off x="1215650" y="2984925"/>
              <a:ext cx="4910826" cy="696925"/>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182875" y="0"/>
            <a:ext cx="8545800" cy="932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a:t>Marginalization</a:t>
            </a:r>
            <a:endParaRPr/>
          </a:p>
        </p:txBody>
      </p:sp>
      <p:sp>
        <p:nvSpPr>
          <p:cNvPr id="168" name="Google Shape;168;p18"/>
          <p:cNvSpPr txBox="1">
            <a:spLocks noGrp="1"/>
          </p:cNvSpPr>
          <p:nvPr>
            <p:ph type="body" idx="1"/>
          </p:nvPr>
        </p:nvSpPr>
        <p:spPr>
          <a:xfrm>
            <a:off x="311425" y="1401725"/>
            <a:ext cx="8288700" cy="5045700"/>
          </a:xfrm>
          <a:prstGeom prst="rect">
            <a:avLst/>
          </a:prstGeom>
        </p:spPr>
        <p:txBody>
          <a:bodyPr spcFirstLastPara="1" wrap="square" lIns="91425" tIns="45700" rIns="91425" bIns="45700" anchor="t" anchorCtr="0">
            <a:noAutofit/>
          </a:bodyPr>
          <a:lstStyle/>
          <a:p>
            <a:pPr marL="457200" lvl="0" indent="-381000" algn="l" rtl="0">
              <a:spcBef>
                <a:spcPts val="0"/>
              </a:spcBef>
              <a:spcAft>
                <a:spcPts val="0"/>
              </a:spcAft>
              <a:buSzPts val="2400"/>
              <a:buChar char="|"/>
            </a:pPr>
            <a:r>
              <a:rPr lang="en-US"/>
              <a:t>Probability of a subset of a collection of random variables</a:t>
            </a:r>
            <a:endParaRPr/>
          </a:p>
          <a:p>
            <a:pPr marL="457200" lvl="0" indent="-381000" algn="l" rtl="0">
              <a:spcBef>
                <a:spcPts val="1000"/>
              </a:spcBef>
              <a:spcAft>
                <a:spcPts val="0"/>
              </a:spcAft>
              <a:buSzPts val="2400"/>
              <a:buChar char="|"/>
            </a:pPr>
            <a:r>
              <a:rPr lang="en-US"/>
              <a:t>Probability distribution of variables contained in the subset</a:t>
            </a:r>
            <a:endParaRPr/>
          </a:p>
          <a:p>
            <a:pPr marL="0" lvl="0" indent="0" algn="l" rtl="0">
              <a:spcBef>
                <a:spcPts val="1000"/>
              </a:spcBef>
              <a:spcAft>
                <a:spcPts val="0"/>
              </a:spcAft>
              <a:buNone/>
            </a:pPr>
            <a:endParaRPr/>
          </a:p>
          <a:p>
            <a:pPr marL="457200" lvl="0" indent="-381000" algn="l" rtl="0">
              <a:spcBef>
                <a:spcPts val="1000"/>
              </a:spcBef>
              <a:spcAft>
                <a:spcPts val="0"/>
              </a:spcAft>
              <a:buSzPts val="2400"/>
              <a:buChar char="|"/>
            </a:pPr>
            <a:r>
              <a:rPr lang="en-US"/>
              <a:t>If </a:t>
            </a:r>
            <a:r>
              <a:rPr lang="en-US" i="1">
                <a:latin typeface="Cambria Math"/>
                <a:ea typeface="Cambria Math"/>
                <a:cs typeface="Cambria Math"/>
                <a:sym typeface="Cambria Math"/>
              </a:rPr>
              <a:t>X</a:t>
            </a:r>
            <a:r>
              <a:rPr lang="en-US"/>
              <a:t> and </a:t>
            </a:r>
            <a:r>
              <a:rPr lang="en-US" i="1">
                <a:latin typeface="Cambria Math"/>
                <a:ea typeface="Cambria Math"/>
                <a:cs typeface="Cambria Math"/>
                <a:sym typeface="Cambria Math"/>
              </a:rPr>
              <a:t>Y</a:t>
            </a:r>
            <a:r>
              <a:rPr lang="en-US"/>
              <a:t> are two discrete RVs:</a:t>
            </a:r>
            <a:endParaRPr/>
          </a:p>
          <a:p>
            <a:pPr marL="914400" lvl="0" indent="0" algn="l" rtl="0">
              <a:spcBef>
                <a:spcPts val="1000"/>
              </a:spcBef>
              <a:spcAft>
                <a:spcPts val="1000"/>
              </a:spcAft>
              <a:buClr>
                <a:schemeClr val="dk1"/>
              </a:buClr>
              <a:buSzPts val="1100"/>
              <a:buFont typeface="Arial"/>
              <a:buNone/>
            </a:pPr>
            <a:endParaRPr/>
          </a:p>
        </p:txBody>
      </p:sp>
      <p:grpSp>
        <p:nvGrpSpPr>
          <p:cNvPr id="169" name="Google Shape;169;p18"/>
          <p:cNvGrpSpPr/>
          <p:nvPr/>
        </p:nvGrpSpPr>
        <p:grpSpPr>
          <a:xfrm>
            <a:off x="1326125" y="3941012"/>
            <a:ext cx="6491725" cy="1027625"/>
            <a:chOff x="1215650" y="4794050"/>
            <a:chExt cx="6491725" cy="1027625"/>
          </a:xfrm>
        </p:grpSpPr>
        <p:pic>
          <p:nvPicPr>
            <p:cNvPr id="170" name="Google Shape;170;p18"/>
            <p:cNvPicPr preferRelativeResize="0"/>
            <p:nvPr/>
          </p:nvPicPr>
          <p:blipFill>
            <a:blip r:embed="rId3">
              <a:alphaModFix/>
            </a:blip>
            <a:stretch>
              <a:fillRect/>
            </a:stretch>
          </p:blipFill>
          <p:spPr>
            <a:xfrm>
              <a:off x="1215650" y="4794050"/>
              <a:ext cx="5160925" cy="343475"/>
            </a:xfrm>
            <a:prstGeom prst="rect">
              <a:avLst/>
            </a:prstGeom>
            <a:noFill/>
            <a:ln>
              <a:noFill/>
            </a:ln>
          </p:spPr>
        </p:pic>
        <p:pic>
          <p:nvPicPr>
            <p:cNvPr id="171" name="Google Shape;171;p18"/>
            <p:cNvPicPr preferRelativeResize="0"/>
            <p:nvPr/>
          </p:nvPicPr>
          <p:blipFill>
            <a:blip r:embed="rId4">
              <a:alphaModFix/>
            </a:blip>
            <a:stretch>
              <a:fillRect/>
            </a:stretch>
          </p:blipFill>
          <p:spPr>
            <a:xfrm>
              <a:off x="2796550" y="5434922"/>
              <a:ext cx="4910825" cy="386753"/>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9"/>
          <p:cNvSpPr txBox="1">
            <a:spLocks noGrp="1"/>
          </p:cNvSpPr>
          <p:nvPr>
            <p:ph type="title"/>
          </p:nvPr>
        </p:nvSpPr>
        <p:spPr>
          <a:xfrm>
            <a:off x="182875" y="0"/>
            <a:ext cx="8545800" cy="932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a:t>Bayes’ Rule</a:t>
            </a:r>
            <a:endParaRPr/>
          </a:p>
        </p:txBody>
      </p:sp>
      <p:grpSp>
        <p:nvGrpSpPr>
          <p:cNvPr id="177" name="Google Shape;177;p19"/>
          <p:cNvGrpSpPr/>
          <p:nvPr/>
        </p:nvGrpSpPr>
        <p:grpSpPr>
          <a:xfrm>
            <a:off x="283500" y="1482675"/>
            <a:ext cx="8277225" cy="2479725"/>
            <a:chOff x="283500" y="1482675"/>
            <a:chExt cx="8277225" cy="2479725"/>
          </a:xfrm>
        </p:grpSpPr>
        <p:pic>
          <p:nvPicPr>
            <p:cNvPr id="178" name="Google Shape;178;p19"/>
            <p:cNvPicPr preferRelativeResize="0"/>
            <p:nvPr/>
          </p:nvPicPr>
          <p:blipFill>
            <a:blip r:embed="rId3">
              <a:alphaModFix/>
            </a:blip>
            <a:stretch>
              <a:fillRect/>
            </a:stretch>
          </p:blipFill>
          <p:spPr>
            <a:xfrm>
              <a:off x="1045850" y="1482675"/>
              <a:ext cx="5292399" cy="751075"/>
            </a:xfrm>
            <a:prstGeom prst="rect">
              <a:avLst/>
            </a:prstGeom>
            <a:noFill/>
            <a:ln>
              <a:noFill/>
            </a:ln>
          </p:spPr>
        </p:pic>
        <p:pic>
          <p:nvPicPr>
            <p:cNvPr id="179" name="Google Shape;179;p19"/>
            <p:cNvPicPr preferRelativeResize="0"/>
            <p:nvPr/>
          </p:nvPicPr>
          <p:blipFill>
            <a:blip r:embed="rId4">
              <a:alphaModFix/>
            </a:blip>
            <a:stretch>
              <a:fillRect/>
            </a:stretch>
          </p:blipFill>
          <p:spPr>
            <a:xfrm>
              <a:off x="283500" y="3124200"/>
              <a:ext cx="8277225" cy="838200"/>
            </a:xfrm>
            <a:prstGeom prst="rect">
              <a:avLst/>
            </a:prstGeom>
            <a:noFill/>
            <a:ln>
              <a:noFill/>
            </a:ln>
          </p:spPr>
        </p:pic>
      </p:grpSp>
      <p:sp>
        <p:nvSpPr>
          <p:cNvPr id="180" name="Google Shape;180;p19"/>
          <p:cNvSpPr/>
          <p:nvPr/>
        </p:nvSpPr>
        <p:spPr>
          <a:xfrm>
            <a:off x="4470900" y="2365025"/>
            <a:ext cx="202200" cy="604800"/>
          </a:xfrm>
          <a:prstGeom prst="downArrow">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1" name="Google Shape;181;p19"/>
          <p:cNvPicPr preferRelativeResize="0"/>
          <p:nvPr/>
        </p:nvPicPr>
        <p:blipFill rotWithShape="1">
          <a:blip r:embed="rId5">
            <a:alphaModFix/>
          </a:blip>
          <a:srcRect l="209" b="52985"/>
          <a:stretch/>
        </p:blipFill>
        <p:spPr>
          <a:xfrm>
            <a:off x="2917650" y="4604168"/>
            <a:ext cx="5887500" cy="718775"/>
          </a:xfrm>
          <a:prstGeom prst="rect">
            <a:avLst/>
          </a:prstGeom>
          <a:noFill/>
          <a:ln>
            <a:noFill/>
          </a:ln>
        </p:spPr>
      </p:pic>
      <p:pic>
        <p:nvPicPr>
          <p:cNvPr id="182" name="Google Shape;182;p19"/>
          <p:cNvPicPr preferRelativeResize="0"/>
          <p:nvPr/>
        </p:nvPicPr>
        <p:blipFill rotWithShape="1">
          <a:blip r:embed="rId6">
            <a:alphaModFix/>
          </a:blip>
          <a:srcRect r="5775"/>
          <a:stretch/>
        </p:blipFill>
        <p:spPr>
          <a:xfrm>
            <a:off x="338837" y="4975038"/>
            <a:ext cx="2482975" cy="787125"/>
          </a:xfrm>
          <a:prstGeom prst="rect">
            <a:avLst/>
          </a:prstGeom>
          <a:noFill/>
          <a:ln>
            <a:noFill/>
          </a:ln>
        </p:spPr>
      </p:pic>
      <p:grpSp>
        <p:nvGrpSpPr>
          <p:cNvPr id="183" name="Google Shape;183;p19"/>
          <p:cNvGrpSpPr/>
          <p:nvPr/>
        </p:nvGrpSpPr>
        <p:grpSpPr>
          <a:xfrm>
            <a:off x="2917650" y="5356650"/>
            <a:ext cx="6067099" cy="787100"/>
            <a:chOff x="2917650" y="5356650"/>
            <a:chExt cx="6067099" cy="787100"/>
          </a:xfrm>
        </p:grpSpPr>
        <p:pic>
          <p:nvPicPr>
            <p:cNvPr id="184" name="Google Shape;184;p19"/>
            <p:cNvPicPr preferRelativeResize="0"/>
            <p:nvPr/>
          </p:nvPicPr>
          <p:blipFill rotWithShape="1">
            <a:blip r:embed="rId5">
              <a:alphaModFix/>
            </a:blip>
            <a:srcRect l="208" t="48517" r="40335"/>
            <a:stretch/>
          </p:blipFill>
          <p:spPr>
            <a:xfrm>
              <a:off x="2917650" y="5356650"/>
              <a:ext cx="3507923" cy="787100"/>
            </a:xfrm>
            <a:prstGeom prst="rect">
              <a:avLst/>
            </a:prstGeom>
            <a:noFill/>
            <a:ln>
              <a:noFill/>
            </a:ln>
          </p:spPr>
        </p:pic>
        <p:pic>
          <p:nvPicPr>
            <p:cNvPr id="185" name="Google Shape;185;p19"/>
            <p:cNvPicPr preferRelativeResize="0"/>
            <p:nvPr/>
          </p:nvPicPr>
          <p:blipFill rotWithShape="1">
            <a:blip r:embed="rId5">
              <a:alphaModFix/>
            </a:blip>
            <a:srcRect l="56623" t="48517"/>
            <a:stretch/>
          </p:blipFill>
          <p:spPr>
            <a:xfrm>
              <a:off x="6425575" y="5356650"/>
              <a:ext cx="2559174" cy="787100"/>
            </a:xfrm>
            <a:prstGeom prst="rect">
              <a:avLst/>
            </a:prstGeom>
            <a:noFill/>
            <a:ln>
              <a:noFill/>
            </a:ln>
          </p:spPr>
        </p:pic>
        <p:pic>
          <p:nvPicPr>
            <p:cNvPr id="186" name="Google Shape;186;p19"/>
            <p:cNvPicPr preferRelativeResize="0"/>
            <p:nvPr/>
          </p:nvPicPr>
          <p:blipFill rotWithShape="1">
            <a:blip r:embed="rId6">
              <a:alphaModFix/>
            </a:blip>
            <a:srcRect l="6307" t="36208" r="86019" b="31454"/>
            <a:stretch/>
          </p:blipFill>
          <p:spPr>
            <a:xfrm>
              <a:off x="6333375" y="5667000"/>
              <a:ext cx="202200" cy="254525"/>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fade">
                                      <p:cBhvr>
                                        <p:cTn id="7" dur="1000"/>
                                        <p:tgtEl>
                                          <p:spTgt spid="1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animEffect transition="in" filter="fade">
                                      <p:cBhvr>
                                        <p:cTn id="12" dur="1000"/>
                                        <p:tgtEl>
                                          <p:spTgt spid="18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3"/>
                                        </p:tgtEl>
                                        <p:attrNameLst>
                                          <p:attrName>style.visibility</p:attrName>
                                        </p:attrNameLst>
                                      </p:cBhvr>
                                      <p:to>
                                        <p:strVal val="visible"/>
                                      </p:to>
                                    </p:set>
                                    <p:animEffect transition="in" filter="fade">
                                      <p:cBhvr>
                                        <p:cTn id="17" dur="10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0"/>
          <p:cNvSpPr txBox="1">
            <a:spLocks noGrp="1"/>
          </p:cNvSpPr>
          <p:nvPr>
            <p:ph type="title"/>
          </p:nvPr>
        </p:nvSpPr>
        <p:spPr>
          <a:xfrm>
            <a:off x="182875" y="0"/>
            <a:ext cx="8545800" cy="932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a:t>Summary</a:t>
            </a:r>
            <a:endParaRPr/>
          </a:p>
        </p:txBody>
      </p:sp>
      <p:sp>
        <p:nvSpPr>
          <p:cNvPr id="192" name="Google Shape;192;p20"/>
          <p:cNvSpPr txBox="1">
            <a:spLocks noGrp="1"/>
          </p:cNvSpPr>
          <p:nvPr>
            <p:ph type="body" idx="1"/>
          </p:nvPr>
        </p:nvSpPr>
        <p:spPr>
          <a:xfrm>
            <a:off x="277775" y="1401725"/>
            <a:ext cx="8288700" cy="5045700"/>
          </a:xfrm>
          <a:prstGeom prst="rect">
            <a:avLst/>
          </a:prstGeom>
        </p:spPr>
        <p:txBody>
          <a:bodyPr spcFirstLastPara="1" wrap="square" lIns="91425" tIns="45700" rIns="91425" bIns="45700" anchor="t" anchorCtr="0">
            <a:noAutofit/>
          </a:bodyPr>
          <a:lstStyle/>
          <a:p>
            <a:pPr marL="457200" marR="0" lvl="0" indent="-381000" algn="l" rtl="0">
              <a:lnSpc>
                <a:spcPct val="80000"/>
              </a:lnSpc>
              <a:spcBef>
                <a:spcPts val="0"/>
              </a:spcBef>
              <a:spcAft>
                <a:spcPts val="0"/>
              </a:spcAft>
              <a:buClr>
                <a:srgbClr val="00A2E0"/>
              </a:buClr>
              <a:buSzPts val="2400"/>
              <a:buFont typeface="Arial"/>
              <a:buChar char="|"/>
            </a:pPr>
            <a:r>
              <a:rPr lang="en-US"/>
              <a:t>Probability definition</a:t>
            </a:r>
            <a:endParaRPr/>
          </a:p>
          <a:p>
            <a:pPr marL="457200" marR="0" lvl="0" indent="-381000" algn="l" rtl="0">
              <a:lnSpc>
                <a:spcPct val="80000"/>
              </a:lnSpc>
              <a:spcBef>
                <a:spcPts val="1000"/>
              </a:spcBef>
              <a:spcAft>
                <a:spcPts val="0"/>
              </a:spcAft>
              <a:buSzPts val="2400"/>
              <a:buChar char="|"/>
            </a:pPr>
            <a:r>
              <a:rPr lang="en-US"/>
              <a:t>Discrete random variables and their probability</a:t>
            </a:r>
            <a:endParaRPr/>
          </a:p>
          <a:p>
            <a:pPr marL="457200" marR="0" lvl="0" indent="-381000" algn="l" rtl="0">
              <a:lnSpc>
                <a:spcPct val="80000"/>
              </a:lnSpc>
              <a:spcBef>
                <a:spcPts val="1000"/>
              </a:spcBef>
              <a:spcAft>
                <a:spcPts val="0"/>
              </a:spcAft>
              <a:buSzPts val="2400"/>
              <a:buChar char="|"/>
            </a:pPr>
            <a:r>
              <a:rPr lang="en-US"/>
              <a:t>Distributions</a:t>
            </a:r>
            <a:endParaRPr/>
          </a:p>
          <a:p>
            <a:pPr marL="914400" marR="0" lvl="1" indent="-368300" algn="l" rtl="0">
              <a:lnSpc>
                <a:spcPct val="80000"/>
              </a:lnSpc>
              <a:spcBef>
                <a:spcPts val="1000"/>
              </a:spcBef>
              <a:spcAft>
                <a:spcPts val="0"/>
              </a:spcAft>
              <a:buSzPts val="2200"/>
              <a:buChar char="-"/>
            </a:pPr>
            <a:r>
              <a:rPr lang="en-US"/>
              <a:t>Uniform</a:t>
            </a:r>
            <a:endParaRPr/>
          </a:p>
          <a:p>
            <a:pPr marL="914400" marR="0" lvl="1" indent="-368300" algn="l" rtl="0">
              <a:lnSpc>
                <a:spcPct val="80000"/>
              </a:lnSpc>
              <a:spcBef>
                <a:spcPts val="1000"/>
              </a:spcBef>
              <a:spcAft>
                <a:spcPts val="0"/>
              </a:spcAft>
              <a:buSzPts val="2200"/>
              <a:buChar char="-"/>
            </a:pPr>
            <a:r>
              <a:rPr lang="en-US"/>
              <a:t>Binomial</a:t>
            </a:r>
            <a:endParaRPr/>
          </a:p>
          <a:p>
            <a:pPr marL="914400" marR="0" lvl="1" indent="-368300" algn="l" rtl="0">
              <a:lnSpc>
                <a:spcPct val="80000"/>
              </a:lnSpc>
              <a:spcBef>
                <a:spcPts val="1000"/>
              </a:spcBef>
              <a:spcAft>
                <a:spcPts val="0"/>
              </a:spcAft>
              <a:buSzPts val="2200"/>
              <a:buChar char="-"/>
            </a:pPr>
            <a:r>
              <a:rPr lang="en-US"/>
              <a:t>Joint</a:t>
            </a:r>
            <a:endParaRPr/>
          </a:p>
          <a:p>
            <a:pPr marL="457200" marR="0" lvl="0" indent="-381000" algn="l" rtl="0">
              <a:lnSpc>
                <a:spcPct val="80000"/>
              </a:lnSpc>
              <a:spcBef>
                <a:spcPts val="1000"/>
              </a:spcBef>
              <a:spcAft>
                <a:spcPts val="0"/>
              </a:spcAft>
              <a:buSzPts val="2400"/>
              <a:buChar char="|"/>
            </a:pPr>
            <a:r>
              <a:rPr lang="en-US"/>
              <a:t>Marginalization</a:t>
            </a:r>
            <a:endParaRPr/>
          </a:p>
          <a:p>
            <a:pPr marL="457200" marR="0" lvl="0" indent="-381000" algn="l" rtl="0">
              <a:lnSpc>
                <a:spcPct val="80000"/>
              </a:lnSpc>
              <a:spcBef>
                <a:spcPts val="1000"/>
              </a:spcBef>
              <a:spcAft>
                <a:spcPts val="0"/>
              </a:spcAft>
              <a:buSzPts val="2400"/>
              <a:buChar char="|"/>
            </a:pPr>
            <a:r>
              <a:rPr lang="en-US"/>
              <a:t>Bayes’ Rule</a:t>
            </a:r>
            <a:endParaRPr/>
          </a:p>
          <a:p>
            <a:pPr marL="914400" marR="0" lvl="0" indent="0" algn="l" rtl="0">
              <a:lnSpc>
                <a:spcPct val="80000"/>
              </a:lnSpc>
              <a:spcBef>
                <a:spcPts val="1000"/>
              </a:spcBef>
              <a:spcAft>
                <a:spcPts val="1000"/>
              </a:spcAft>
              <a:buNone/>
            </a:pP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182875" y="0"/>
            <a:ext cx="8545800" cy="932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a:t>Why Study Probability?</a:t>
            </a:r>
            <a:endParaRPr/>
          </a:p>
        </p:txBody>
      </p:sp>
      <p:sp>
        <p:nvSpPr>
          <p:cNvPr id="48" name="Google Shape;48;p8"/>
          <p:cNvSpPr txBox="1">
            <a:spLocks noGrp="1"/>
          </p:cNvSpPr>
          <p:nvPr>
            <p:ph type="body" idx="1"/>
          </p:nvPr>
        </p:nvSpPr>
        <p:spPr>
          <a:xfrm>
            <a:off x="277775" y="1401725"/>
            <a:ext cx="8288700" cy="5045700"/>
          </a:xfrm>
          <a:prstGeom prst="rect">
            <a:avLst/>
          </a:prstGeom>
        </p:spPr>
        <p:txBody>
          <a:bodyPr spcFirstLastPara="1" wrap="square" lIns="91425" tIns="45700" rIns="91425" bIns="45700" anchor="t" anchorCtr="0">
            <a:noAutofit/>
          </a:bodyPr>
          <a:lstStyle/>
          <a:p>
            <a:pPr marL="457200" marR="0" lvl="0" indent="-381000" algn="l" rtl="0">
              <a:lnSpc>
                <a:spcPct val="80000"/>
              </a:lnSpc>
              <a:spcBef>
                <a:spcPts val="0"/>
              </a:spcBef>
              <a:spcAft>
                <a:spcPts val="0"/>
              </a:spcAft>
              <a:buClr>
                <a:srgbClr val="00A2E0"/>
              </a:buClr>
              <a:buSzPts val="2400"/>
              <a:buFont typeface="Arial"/>
              <a:buChar char="|"/>
            </a:pPr>
            <a:r>
              <a:rPr lang="en-US"/>
              <a:t>Measure the uncertainty</a:t>
            </a:r>
            <a:endParaRPr/>
          </a:p>
          <a:p>
            <a:pPr marL="457200" marR="0" lvl="0" indent="-381000" algn="l" rtl="0">
              <a:lnSpc>
                <a:spcPct val="80000"/>
              </a:lnSpc>
              <a:spcBef>
                <a:spcPts val="1000"/>
              </a:spcBef>
              <a:spcAft>
                <a:spcPts val="0"/>
              </a:spcAft>
              <a:buClr>
                <a:srgbClr val="00A2E0"/>
              </a:buClr>
              <a:buSzPts val="2400"/>
              <a:buFont typeface="Arial"/>
              <a:buChar char="|"/>
            </a:pPr>
            <a:r>
              <a:rPr lang="en-US"/>
              <a:t>“Mathematics is the logic of certainty; probability is the logic of uncertainty”</a:t>
            </a:r>
            <a:endParaRPr/>
          </a:p>
          <a:p>
            <a:pPr marL="914400" marR="0" lvl="1" indent="-368300" algn="l" rtl="0">
              <a:lnSpc>
                <a:spcPct val="80000"/>
              </a:lnSpc>
              <a:spcBef>
                <a:spcPts val="1000"/>
              </a:spcBef>
              <a:spcAft>
                <a:spcPts val="1000"/>
              </a:spcAft>
              <a:buSzPts val="2200"/>
              <a:buChar char="-"/>
            </a:pPr>
            <a:r>
              <a:rPr lang="en-US"/>
              <a:t>Introduction to probability by Joseph K Blitzstein and Jessica Hwang</a:t>
            </a: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182875" y="0"/>
            <a:ext cx="8545800" cy="932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a:t>Probability Applications </a:t>
            </a:r>
            <a:endParaRPr/>
          </a:p>
        </p:txBody>
      </p:sp>
      <p:sp>
        <p:nvSpPr>
          <p:cNvPr id="54" name="Google Shape;54;p9"/>
          <p:cNvSpPr txBox="1">
            <a:spLocks noGrp="1"/>
          </p:cNvSpPr>
          <p:nvPr>
            <p:ph type="body" idx="1"/>
          </p:nvPr>
        </p:nvSpPr>
        <p:spPr>
          <a:xfrm>
            <a:off x="277775" y="1401725"/>
            <a:ext cx="8288700" cy="5045700"/>
          </a:xfrm>
          <a:prstGeom prst="rect">
            <a:avLst/>
          </a:prstGeom>
        </p:spPr>
        <p:txBody>
          <a:bodyPr spcFirstLastPara="1" wrap="square" lIns="91425" tIns="45700" rIns="91425" bIns="45700" anchor="t" anchorCtr="0">
            <a:noAutofit/>
          </a:bodyPr>
          <a:lstStyle/>
          <a:p>
            <a:pPr marL="457200" marR="0" lvl="0" indent="-381000" algn="l" rtl="0">
              <a:lnSpc>
                <a:spcPct val="80000"/>
              </a:lnSpc>
              <a:spcBef>
                <a:spcPts val="0"/>
              </a:spcBef>
              <a:spcAft>
                <a:spcPts val="0"/>
              </a:spcAft>
              <a:buClr>
                <a:srgbClr val="00A2E0"/>
              </a:buClr>
              <a:buSzPts val="2400"/>
              <a:buFont typeface="Arial"/>
              <a:buChar char="|"/>
            </a:pPr>
            <a:r>
              <a:rPr lang="en-US"/>
              <a:t>Biology</a:t>
            </a:r>
            <a:endParaRPr/>
          </a:p>
          <a:p>
            <a:pPr marL="914400" marR="0" lvl="1" indent="-368300" algn="l" rtl="0">
              <a:lnSpc>
                <a:spcPct val="80000"/>
              </a:lnSpc>
              <a:spcBef>
                <a:spcPts val="1000"/>
              </a:spcBef>
              <a:spcAft>
                <a:spcPts val="0"/>
              </a:spcAft>
              <a:buSzPts val="2200"/>
              <a:buChar char="-"/>
            </a:pPr>
            <a:r>
              <a:rPr lang="en-US"/>
              <a:t>Gene inheritance</a:t>
            </a:r>
            <a:endParaRPr/>
          </a:p>
          <a:p>
            <a:pPr marL="457200" marR="0" lvl="0" indent="-381000" algn="l" rtl="0">
              <a:lnSpc>
                <a:spcPct val="80000"/>
              </a:lnSpc>
              <a:spcBef>
                <a:spcPts val="1000"/>
              </a:spcBef>
              <a:spcAft>
                <a:spcPts val="0"/>
              </a:spcAft>
              <a:buSzPts val="2400"/>
              <a:buChar char="|"/>
            </a:pPr>
            <a:r>
              <a:rPr lang="en-US"/>
              <a:t>Medicine</a:t>
            </a:r>
            <a:endParaRPr/>
          </a:p>
          <a:p>
            <a:pPr marL="914400" marR="0" lvl="1" indent="-368300" algn="l" rtl="0">
              <a:lnSpc>
                <a:spcPct val="80000"/>
              </a:lnSpc>
              <a:spcBef>
                <a:spcPts val="1000"/>
              </a:spcBef>
              <a:spcAft>
                <a:spcPts val="0"/>
              </a:spcAft>
              <a:buSzPts val="2200"/>
              <a:buChar char="-"/>
            </a:pPr>
            <a:r>
              <a:rPr lang="en-US"/>
              <a:t>Medical treatment success rate</a:t>
            </a:r>
            <a:endParaRPr/>
          </a:p>
          <a:p>
            <a:pPr marL="457200" marR="0" lvl="0" indent="-381000" algn="l" rtl="0">
              <a:lnSpc>
                <a:spcPct val="80000"/>
              </a:lnSpc>
              <a:spcBef>
                <a:spcPts val="1000"/>
              </a:spcBef>
              <a:spcAft>
                <a:spcPts val="0"/>
              </a:spcAft>
              <a:buSzPts val="2400"/>
              <a:buChar char="|"/>
            </a:pPr>
            <a:r>
              <a:rPr lang="en-US"/>
              <a:t>Computer Science</a:t>
            </a:r>
            <a:endParaRPr/>
          </a:p>
          <a:p>
            <a:pPr marL="914400" marR="0" lvl="1" indent="-368300" algn="l" rtl="0">
              <a:lnSpc>
                <a:spcPct val="80000"/>
              </a:lnSpc>
              <a:spcBef>
                <a:spcPts val="1000"/>
              </a:spcBef>
              <a:spcAft>
                <a:spcPts val="0"/>
              </a:spcAft>
              <a:buSzPts val="2200"/>
              <a:buChar char="-"/>
            </a:pPr>
            <a:r>
              <a:rPr lang="en-US"/>
              <a:t>AI, Machine Learning</a:t>
            </a:r>
            <a:endParaRPr/>
          </a:p>
          <a:p>
            <a:pPr marL="457200" marR="0" lvl="0" indent="-381000" algn="l" rtl="0">
              <a:lnSpc>
                <a:spcPct val="80000"/>
              </a:lnSpc>
              <a:spcBef>
                <a:spcPts val="1000"/>
              </a:spcBef>
              <a:spcAft>
                <a:spcPts val="0"/>
              </a:spcAft>
              <a:buSzPts val="2400"/>
              <a:buChar char="|"/>
            </a:pPr>
            <a:r>
              <a:rPr lang="en-US"/>
              <a:t>Physics</a:t>
            </a:r>
            <a:endParaRPr/>
          </a:p>
          <a:p>
            <a:pPr marL="914400" marR="0" lvl="1" indent="-368300" algn="l" rtl="0">
              <a:lnSpc>
                <a:spcPct val="80000"/>
              </a:lnSpc>
              <a:spcBef>
                <a:spcPts val="1000"/>
              </a:spcBef>
              <a:spcAft>
                <a:spcPts val="0"/>
              </a:spcAft>
              <a:buSzPts val="2200"/>
              <a:buChar char="-"/>
            </a:pPr>
            <a:r>
              <a:rPr lang="en-US"/>
              <a:t>Quantum Physics</a:t>
            </a:r>
            <a:endParaRPr/>
          </a:p>
          <a:p>
            <a:pPr marL="457200" marR="0" lvl="0" indent="-381000" algn="l" rtl="0">
              <a:lnSpc>
                <a:spcPct val="80000"/>
              </a:lnSpc>
              <a:spcBef>
                <a:spcPts val="1000"/>
              </a:spcBef>
              <a:spcAft>
                <a:spcPts val="0"/>
              </a:spcAft>
              <a:buSzPts val="2400"/>
              <a:buChar char="|"/>
            </a:pPr>
            <a:r>
              <a:rPr lang="en-US"/>
              <a:t>Finance</a:t>
            </a:r>
            <a:endParaRPr/>
          </a:p>
          <a:p>
            <a:pPr marL="914400" marR="0" lvl="1" indent="-368300" algn="l" rtl="0">
              <a:lnSpc>
                <a:spcPct val="80000"/>
              </a:lnSpc>
              <a:spcBef>
                <a:spcPts val="1000"/>
              </a:spcBef>
              <a:spcAft>
                <a:spcPts val="0"/>
              </a:spcAft>
              <a:buSzPts val="2200"/>
              <a:buChar char="-"/>
            </a:pPr>
            <a:r>
              <a:rPr lang="en-US"/>
              <a:t>Risk in investment</a:t>
            </a:r>
            <a:endParaRPr/>
          </a:p>
          <a:p>
            <a:pPr marL="914400" marR="0" lvl="0" indent="0" algn="l" rtl="0">
              <a:lnSpc>
                <a:spcPct val="80000"/>
              </a:lnSpc>
              <a:spcBef>
                <a:spcPts val="1000"/>
              </a:spcBef>
              <a:spcAft>
                <a:spcPts val="1000"/>
              </a:spcAft>
              <a:buNone/>
            </a:pP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182875" y="0"/>
            <a:ext cx="8545800" cy="932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a:t>Definitions</a:t>
            </a:r>
            <a:endParaRPr/>
          </a:p>
        </p:txBody>
      </p:sp>
      <p:sp>
        <p:nvSpPr>
          <p:cNvPr id="60" name="Google Shape;60;p10"/>
          <p:cNvSpPr txBox="1">
            <a:spLocks noGrp="1"/>
          </p:cNvSpPr>
          <p:nvPr>
            <p:ph type="body" idx="1"/>
          </p:nvPr>
        </p:nvSpPr>
        <p:spPr>
          <a:xfrm>
            <a:off x="277775" y="1401725"/>
            <a:ext cx="8288700" cy="5045700"/>
          </a:xfrm>
          <a:prstGeom prst="rect">
            <a:avLst/>
          </a:prstGeom>
        </p:spPr>
        <p:txBody>
          <a:bodyPr spcFirstLastPara="1" wrap="square" lIns="91425" tIns="45700" rIns="91425" bIns="45700" anchor="t" anchorCtr="0">
            <a:noAutofit/>
          </a:bodyPr>
          <a:lstStyle/>
          <a:p>
            <a:pPr marL="457200" marR="0" lvl="0" indent="-381000" algn="l" rtl="0">
              <a:lnSpc>
                <a:spcPct val="80000"/>
              </a:lnSpc>
              <a:spcBef>
                <a:spcPts val="0"/>
              </a:spcBef>
              <a:spcAft>
                <a:spcPts val="0"/>
              </a:spcAft>
              <a:buClr>
                <a:srgbClr val="00A2E0"/>
              </a:buClr>
              <a:buSzPts val="2400"/>
              <a:buFont typeface="Arial"/>
              <a:buChar char="|"/>
            </a:pPr>
            <a:r>
              <a:rPr lang="en-US"/>
              <a:t>A </a:t>
            </a:r>
            <a:r>
              <a:rPr lang="en-US">
                <a:solidFill>
                  <a:srgbClr val="000000"/>
                </a:solidFill>
                <a:highlight>
                  <a:schemeClr val="accent4"/>
                </a:highlight>
              </a:rPr>
              <a:t>sample space</a:t>
            </a:r>
            <a:r>
              <a:rPr lang="en-US"/>
              <a:t> </a:t>
            </a:r>
            <a:r>
              <a:rPr lang="en-US" i="1">
                <a:solidFill>
                  <a:srgbClr val="000000"/>
                </a:solidFill>
                <a:latin typeface="Cambria Math"/>
                <a:ea typeface="Cambria Math"/>
                <a:cs typeface="Cambria Math"/>
                <a:sym typeface="Cambria Math"/>
              </a:rPr>
              <a:t>S</a:t>
            </a:r>
            <a:r>
              <a:rPr lang="en-US"/>
              <a:t> is the set of all possible outcomes of an experiment.</a:t>
            </a:r>
            <a:endParaRPr/>
          </a:p>
          <a:p>
            <a:pPr marL="457200" marR="0" lvl="0" indent="-381000" algn="l" rtl="0">
              <a:lnSpc>
                <a:spcPct val="80000"/>
              </a:lnSpc>
              <a:spcBef>
                <a:spcPts val="1000"/>
              </a:spcBef>
              <a:spcAft>
                <a:spcPts val="0"/>
              </a:spcAft>
              <a:buSzPts val="2400"/>
              <a:buChar char="|"/>
            </a:pPr>
            <a:r>
              <a:rPr lang="en-US"/>
              <a:t>An </a:t>
            </a:r>
            <a:r>
              <a:rPr lang="en-US">
                <a:solidFill>
                  <a:srgbClr val="000000"/>
                </a:solidFill>
                <a:highlight>
                  <a:schemeClr val="accent4"/>
                </a:highlight>
              </a:rPr>
              <a:t>event</a:t>
            </a:r>
            <a:r>
              <a:rPr lang="en-US"/>
              <a:t> </a:t>
            </a:r>
            <a:r>
              <a:rPr lang="en-US" b="0"/>
              <a:t>           </a:t>
            </a:r>
            <a:r>
              <a:rPr lang="en-US"/>
              <a:t>is a subset of a sample space.  </a:t>
            </a:r>
            <a:endParaRPr/>
          </a:p>
          <a:p>
            <a:pPr marL="457200" marR="0" lvl="0" indent="-381000" algn="l" rtl="0">
              <a:lnSpc>
                <a:spcPct val="80000"/>
              </a:lnSpc>
              <a:spcBef>
                <a:spcPts val="1000"/>
              </a:spcBef>
              <a:spcAft>
                <a:spcPts val="0"/>
              </a:spcAft>
              <a:buSzPts val="2400"/>
              <a:buChar char="|"/>
            </a:pPr>
            <a:r>
              <a:rPr lang="en-US"/>
              <a:t>Assuming that all outcomes are equally likely and the space is finite: </a:t>
            </a:r>
            <a:endParaRPr/>
          </a:p>
          <a:p>
            <a:pPr marL="457200" marR="0" lvl="0" indent="0" algn="l" rtl="0">
              <a:lnSpc>
                <a:spcPct val="80000"/>
              </a:lnSpc>
              <a:spcBef>
                <a:spcPts val="1000"/>
              </a:spcBef>
              <a:spcAft>
                <a:spcPts val="0"/>
              </a:spcAft>
              <a:buNone/>
            </a:pPr>
            <a:endParaRPr/>
          </a:p>
          <a:p>
            <a:pPr marL="457200" marR="0" lvl="0" indent="0" algn="l" rtl="0">
              <a:lnSpc>
                <a:spcPct val="80000"/>
              </a:lnSpc>
              <a:spcBef>
                <a:spcPts val="1000"/>
              </a:spcBef>
              <a:spcAft>
                <a:spcPts val="0"/>
              </a:spcAft>
              <a:buNone/>
            </a:pPr>
            <a:endParaRPr/>
          </a:p>
          <a:p>
            <a:pPr marL="457200" marR="0" lvl="0" indent="0" algn="l" rtl="0">
              <a:lnSpc>
                <a:spcPct val="80000"/>
              </a:lnSpc>
              <a:spcBef>
                <a:spcPts val="1000"/>
              </a:spcBef>
              <a:spcAft>
                <a:spcPts val="0"/>
              </a:spcAft>
              <a:buNone/>
            </a:pPr>
            <a:r>
              <a:rPr lang="en-US"/>
              <a:t>is the </a:t>
            </a:r>
            <a:r>
              <a:rPr lang="en-US">
                <a:solidFill>
                  <a:srgbClr val="000000"/>
                </a:solidFill>
                <a:highlight>
                  <a:schemeClr val="accent4"/>
                </a:highlight>
              </a:rPr>
              <a:t>probability</a:t>
            </a:r>
            <a:r>
              <a:rPr lang="en-US"/>
              <a:t> that </a:t>
            </a:r>
            <a:r>
              <a:rPr lang="en-US" i="1">
                <a:solidFill>
                  <a:srgbClr val="000000"/>
                </a:solidFill>
                <a:latin typeface="Cambria Math"/>
                <a:ea typeface="Cambria Math"/>
                <a:cs typeface="Cambria Math"/>
                <a:sym typeface="Cambria Math"/>
              </a:rPr>
              <a:t>A</a:t>
            </a:r>
            <a:r>
              <a:rPr lang="en-US"/>
              <a:t> occurs.</a:t>
            </a:r>
            <a:endParaRPr/>
          </a:p>
          <a:p>
            <a:pPr marL="914400" marR="0" lvl="0" indent="0" algn="l" rtl="0">
              <a:lnSpc>
                <a:spcPct val="80000"/>
              </a:lnSpc>
              <a:spcBef>
                <a:spcPts val="1000"/>
              </a:spcBef>
              <a:spcAft>
                <a:spcPts val="1000"/>
              </a:spcAft>
              <a:buNone/>
            </a:pPr>
            <a:endParaRPr sz="2600"/>
          </a:p>
        </p:txBody>
      </p:sp>
      <p:grpSp>
        <p:nvGrpSpPr>
          <p:cNvPr id="61" name="Google Shape;61;p10"/>
          <p:cNvGrpSpPr/>
          <p:nvPr/>
        </p:nvGrpSpPr>
        <p:grpSpPr>
          <a:xfrm>
            <a:off x="2242450" y="2159500"/>
            <a:ext cx="3950700" cy="1748475"/>
            <a:chOff x="2242450" y="2159500"/>
            <a:chExt cx="3950700" cy="1748475"/>
          </a:xfrm>
        </p:grpSpPr>
        <p:pic>
          <p:nvPicPr>
            <p:cNvPr id="62" name="Google Shape;62;p10"/>
            <p:cNvPicPr preferRelativeResize="0"/>
            <p:nvPr/>
          </p:nvPicPr>
          <p:blipFill>
            <a:blip r:embed="rId3">
              <a:alphaModFix/>
            </a:blip>
            <a:stretch>
              <a:fillRect/>
            </a:stretch>
          </p:blipFill>
          <p:spPr>
            <a:xfrm>
              <a:off x="2242450" y="2159500"/>
              <a:ext cx="814250" cy="274175"/>
            </a:xfrm>
            <a:prstGeom prst="rect">
              <a:avLst/>
            </a:prstGeom>
            <a:noFill/>
            <a:ln>
              <a:noFill/>
            </a:ln>
          </p:spPr>
        </p:pic>
        <p:pic>
          <p:nvPicPr>
            <p:cNvPr id="63" name="Google Shape;63;p10"/>
            <p:cNvPicPr preferRelativeResize="0"/>
            <p:nvPr/>
          </p:nvPicPr>
          <p:blipFill rotWithShape="1">
            <a:blip r:embed="rId4">
              <a:alphaModFix/>
            </a:blip>
            <a:srcRect b="16093"/>
            <a:stretch/>
          </p:blipFill>
          <p:spPr>
            <a:xfrm>
              <a:off x="2438400" y="3235250"/>
              <a:ext cx="3754750" cy="672725"/>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1"/>
          <p:cNvSpPr txBox="1">
            <a:spLocks noGrp="1"/>
          </p:cNvSpPr>
          <p:nvPr>
            <p:ph type="title"/>
          </p:nvPr>
        </p:nvSpPr>
        <p:spPr>
          <a:xfrm>
            <a:off x="182875" y="0"/>
            <a:ext cx="8545800" cy="932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a:t>Definitions</a:t>
            </a:r>
            <a:endParaRPr/>
          </a:p>
        </p:txBody>
      </p:sp>
      <p:sp>
        <p:nvSpPr>
          <p:cNvPr id="69" name="Google Shape;69;p11"/>
          <p:cNvSpPr txBox="1">
            <a:spLocks noGrp="1"/>
          </p:cNvSpPr>
          <p:nvPr>
            <p:ph type="body" idx="1"/>
          </p:nvPr>
        </p:nvSpPr>
        <p:spPr>
          <a:xfrm>
            <a:off x="182875" y="1390825"/>
            <a:ext cx="8288700" cy="5045700"/>
          </a:xfrm>
          <a:prstGeom prst="rect">
            <a:avLst/>
          </a:prstGeom>
        </p:spPr>
        <p:txBody>
          <a:bodyPr spcFirstLastPara="1" wrap="square" lIns="91425" tIns="45700" rIns="91425" bIns="45700" anchor="t" anchorCtr="0">
            <a:noAutofit/>
          </a:bodyPr>
          <a:lstStyle/>
          <a:p>
            <a:pPr marL="457200" marR="0" lvl="0" indent="-381000" algn="l" rtl="0">
              <a:lnSpc>
                <a:spcPct val="80000"/>
              </a:lnSpc>
              <a:spcBef>
                <a:spcPts val="0"/>
              </a:spcBef>
              <a:spcAft>
                <a:spcPts val="0"/>
              </a:spcAft>
              <a:buClr>
                <a:srgbClr val="00A2E0"/>
              </a:buClr>
              <a:buSzPts val="2400"/>
              <a:buFont typeface="Arial"/>
              <a:buChar char="|"/>
            </a:pPr>
            <a:endParaRPr sz="2200"/>
          </a:p>
          <a:p>
            <a:pPr marL="457200" marR="0" lvl="0" indent="-368300" algn="l" rtl="0">
              <a:lnSpc>
                <a:spcPct val="80000"/>
              </a:lnSpc>
              <a:spcBef>
                <a:spcPts val="1000"/>
              </a:spcBef>
              <a:spcAft>
                <a:spcPts val="0"/>
              </a:spcAft>
              <a:buSzPts val="2200"/>
              <a:buChar char="|"/>
            </a:pPr>
            <a:r>
              <a:rPr lang="en-US" sz="2200"/>
              <a:t>If               then  </a:t>
            </a:r>
            <a:endParaRPr sz="2200"/>
          </a:p>
          <a:p>
            <a:pPr marL="457200" marR="0" lvl="0" indent="-368300" algn="l" rtl="0">
              <a:lnSpc>
                <a:spcPct val="80000"/>
              </a:lnSpc>
              <a:spcBef>
                <a:spcPts val="1000"/>
              </a:spcBef>
              <a:spcAft>
                <a:spcPts val="0"/>
              </a:spcAft>
              <a:buSzPts val="2200"/>
              <a:buChar char="|"/>
            </a:pPr>
            <a:endParaRPr sz="2200"/>
          </a:p>
          <a:p>
            <a:pPr marL="457200" marR="0" lvl="0" indent="-368300" algn="l" rtl="0">
              <a:lnSpc>
                <a:spcPct val="80000"/>
              </a:lnSpc>
              <a:spcBef>
                <a:spcPts val="1000"/>
              </a:spcBef>
              <a:spcAft>
                <a:spcPts val="0"/>
              </a:spcAft>
              <a:buSzPts val="2200"/>
              <a:buChar char="|"/>
            </a:pPr>
            <a:r>
              <a:rPr lang="en-US" sz="2200"/>
              <a:t>Events </a:t>
            </a:r>
            <a:r>
              <a:rPr lang="en-US" sz="2200" i="1">
                <a:solidFill>
                  <a:srgbClr val="000000"/>
                </a:solidFill>
                <a:latin typeface="Cambria Math"/>
                <a:ea typeface="Cambria Math"/>
                <a:cs typeface="Cambria Math"/>
                <a:sym typeface="Cambria Math"/>
              </a:rPr>
              <a:t>A</a:t>
            </a:r>
            <a:r>
              <a:rPr lang="en-US" sz="2200"/>
              <a:t> and </a:t>
            </a:r>
            <a:r>
              <a:rPr lang="en-US" sz="2200" i="1">
                <a:solidFill>
                  <a:srgbClr val="000000"/>
                </a:solidFill>
                <a:latin typeface="Cambria Math"/>
                <a:ea typeface="Cambria Math"/>
                <a:cs typeface="Cambria Math"/>
                <a:sym typeface="Cambria Math"/>
              </a:rPr>
              <a:t>B</a:t>
            </a:r>
            <a:r>
              <a:rPr lang="en-US" sz="2200"/>
              <a:t> are independent iff</a:t>
            </a:r>
            <a:endParaRPr sz="2200"/>
          </a:p>
          <a:p>
            <a:pPr marL="914400" marR="0" lvl="1" indent="-368300" algn="l" rtl="0">
              <a:lnSpc>
                <a:spcPct val="80000"/>
              </a:lnSpc>
              <a:spcBef>
                <a:spcPts val="1000"/>
              </a:spcBef>
              <a:spcAft>
                <a:spcPts val="0"/>
              </a:spcAft>
              <a:buSzPts val="2200"/>
              <a:buChar char="-"/>
            </a:pPr>
            <a:endParaRPr/>
          </a:p>
          <a:p>
            <a:pPr marL="457200" marR="0" lvl="0" indent="-381000" algn="l" rtl="0">
              <a:lnSpc>
                <a:spcPct val="80000"/>
              </a:lnSpc>
              <a:spcBef>
                <a:spcPts val="1000"/>
              </a:spcBef>
              <a:spcAft>
                <a:spcPts val="0"/>
              </a:spcAft>
              <a:buSzPts val="2400"/>
              <a:buChar char="|"/>
            </a:pPr>
            <a:endParaRPr/>
          </a:p>
          <a:p>
            <a:pPr marL="457200" marR="0" lvl="0" indent="-381000" algn="l" rtl="0">
              <a:lnSpc>
                <a:spcPct val="80000"/>
              </a:lnSpc>
              <a:spcBef>
                <a:spcPts val="1000"/>
              </a:spcBef>
              <a:spcAft>
                <a:spcPts val="0"/>
              </a:spcAft>
              <a:buSzPts val="2400"/>
              <a:buChar char="|"/>
            </a:pPr>
            <a:r>
              <a:rPr lang="en-US"/>
              <a:t>Probability that at least one of the     occurs:</a:t>
            </a:r>
            <a:endParaRPr/>
          </a:p>
          <a:p>
            <a:pPr marL="914400" marR="0" lvl="1" indent="-368300" algn="l" rtl="0">
              <a:lnSpc>
                <a:spcPct val="80000"/>
              </a:lnSpc>
              <a:spcBef>
                <a:spcPts val="1000"/>
              </a:spcBef>
              <a:spcAft>
                <a:spcPts val="0"/>
              </a:spcAft>
              <a:buSzPts val="2200"/>
              <a:buChar char="-"/>
            </a:pPr>
            <a:endParaRPr/>
          </a:p>
          <a:p>
            <a:pPr marL="457200" marR="0" lvl="0" indent="-381000" algn="l" rtl="0">
              <a:lnSpc>
                <a:spcPct val="80000"/>
              </a:lnSpc>
              <a:spcBef>
                <a:spcPts val="1000"/>
              </a:spcBef>
              <a:spcAft>
                <a:spcPts val="0"/>
              </a:spcAft>
              <a:buSzPts val="2400"/>
              <a:buChar char="|"/>
            </a:pPr>
            <a:r>
              <a:rPr lang="en-US"/>
              <a:t>Probability that none of the     occurs:</a:t>
            </a:r>
            <a:endParaRPr/>
          </a:p>
          <a:p>
            <a:pPr marL="914400" marR="0" lvl="1" indent="-368300" algn="l" rtl="0">
              <a:lnSpc>
                <a:spcPct val="80000"/>
              </a:lnSpc>
              <a:spcBef>
                <a:spcPts val="1000"/>
              </a:spcBef>
              <a:spcAft>
                <a:spcPts val="0"/>
              </a:spcAft>
              <a:buSzPts val="2200"/>
              <a:buChar char="-"/>
            </a:pPr>
            <a:endParaRPr/>
          </a:p>
          <a:p>
            <a:pPr marL="457200" lvl="0" indent="-381000" algn="l" rtl="0">
              <a:spcBef>
                <a:spcPts val="1000"/>
              </a:spcBef>
              <a:spcAft>
                <a:spcPts val="0"/>
              </a:spcAft>
              <a:buSzPts val="2400"/>
              <a:buChar char="|"/>
            </a:pPr>
            <a:r>
              <a:rPr lang="en-US"/>
              <a:t>Probability that all of the     occurs:</a:t>
            </a:r>
            <a:endParaRPr/>
          </a:p>
          <a:p>
            <a:pPr marL="914400" marR="0" lvl="1" indent="-368300" algn="l" rtl="0">
              <a:lnSpc>
                <a:spcPct val="80000"/>
              </a:lnSpc>
              <a:spcBef>
                <a:spcPts val="1000"/>
              </a:spcBef>
              <a:spcAft>
                <a:spcPts val="0"/>
              </a:spcAft>
              <a:buSzPts val="2200"/>
              <a:buChar char="-"/>
            </a:pPr>
            <a:endParaRPr/>
          </a:p>
          <a:p>
            <a:pPr marL="914400" marR="0" lvl="0" indent="0" algn="l" rtl="0">
              <a:lnSpc>
                <a:spcPct val="80000"/>
              </a:lnSpc>
              <a:spcBef>
                <a:spcPts val="1000"/>
              </a:spcBef>
              <a:spcAft>
                <a:spcPts val="1000"/>
              </a:spcAft>
              <a:buNone/>
            </a:pPr>
            <a:endParaRPr sz="2600"/>
          </a:p>
        </p:txBody>
      </p:sp>
      <p:grpSp>
        <p:nvGrpSpPr>
          <p:cNvPr id="70" name="Google Shape;70;p11"/>
          <p:cNvGrpSpPr/>
          <p:nvPr/>
        </p:nvGrpSpPr>
        <p:grpSpPr>
          <a:xfrm>
            <a:off x="746363" y="1372278"/>
            <a:ext cx="7718004" cy="4765322"/>
            <a:chOff x="746363" y="1372278"/>
            <a:chExt cx="7718004" cy="4765322"/>
          </a:xfrm>
        </p:grpSpPr>
        <p:pic>
          <p:nvPicPr>
            <p:cNvPr id="71" name="Google Shape;71;p11"/>
            <p:cNvPicPr preferRelativeResize="0"/>
            <p:nvPr/>
          </p:nvPicPr>
          <p:blipFill>
            <a:blip r:embed="rId3">
              <a:alphaModFix/>
            </a:blip>
            <a:stretch>
              <a:fillRect/>
            </a:stretch>
          </p:blipFill>
          <p:spPr>
            <a:xfrm>
              <a:off x="7056503" y="1372278"/>
              <a:ext cx="1097400" cy="1097400"/>
            </a:xfrm>
            <a:prstGeom prst="rect">
              <a:avLst/>
            </a:prstGeom>
            <a:noFill/>
            <a:ln>
              <a:noFill/>
            </a:ln>
          </p:spPr>
        </p:pic>
        <p:pic>
          <p:nvPicPr>
            <p:cNvPr id="72" name="Google Shape;72;p11"/>
            <p:cNvPicPr preferRelativeResize="0"/>
            <p:nvPr/>
          </p:nvPicPr>
          <p:blipFill>
            <a:blip r:embed="rId4">
              <a:alphaModFix/>
            </a:blip>
            <a:stretch>
              <a:fillRect/>
            </a:stretch>
          </p:blipFill>
          <p:spPr>
            <a:xfrm>
              <a:off x="6788650" y="2557600"/>
              <a:ext cx="1675717" cy="1120975"/>
            </a:xfrm>
            <a:prstGeom prst="rect">
              <a:avLst/>
            </a:prstGeom>
            <a:noFill/>
            <a:ln>
              <a:noFill/>
            </a:ln>
          </p:spPr>
        </p:pic>
        <p:grpSp>
          <p:nvGrpSpPr>
            <p:cNvPr id="73" name="Google Shape;73;p11"/>
            <p:cNvGrpSpPr/>
            <p:nvPr/>
          </p:nvGrpSpPr>
          <p:grpSpPr>
            <a:xfrm>
              <a:off x="746363" y="1390825"/>
              <a:ext cx="5259588" cy="4746775"/>
              <a:chOff x="746363" y="1390825"/>
              <a:chExt cx="5259588" cy="4746775"/>
            </a:xfrm>
          </p:grpSpPr>
          <p:pic>
            <p:nvPicPr>
              <p:cNvPr id="74" name="Google Shape;74;p11"/>
              <p:cNvPicPr preferRelativeResize="0"/>
              <p:nvPr/>
            </p:nvPicPr>
            <p:blipFill>
              <a:blip r:embed="rId5">
                <a:alphaModFix/>
              </a:blip>
              <a:stretch>
                <a:fillRect/>
              </a:stretch>
            </p:blipFill>
            <p:spPr>
              <a:xfrm>
                <a:off x="779425" y="1390825"/>
                <a:ext cx="2359983" cy="357050"/>
              </a:xfrm>
              <a:prstGeom prst="rect">
                <a:avLst/>
              </a:prstGeom>
              <a:noFill/>
              <a:ln>
                <a:noFill/>
              </a:ln>
            </p:spPr>
          </p:pic>
          <p:pic>
            <p:nvPicPr>
              <p:cNvPr id="75" name="Google Shape;75;p11"/>
              <p:cNvPicPr preferRelativeResize="0"/>
              <p:nvPr/>
            </p:nvPicPr>
            <p:blipFill>
              <a:blip r:embed="rId6">
                <a:alphaModFix/>
              </a:blip>
              <a:stretch>
                <a:fillRect/>
              </a:stretch>
            </p:blipFill>
            <p:spPr>
              <a:xfrm>
                <a:off x="1014550" y="1811700"/>
                <a:ext cx="931825" cy="285425"/>
              </a:xfrm>
              <a:prstGeom prst="rect">
                <a:avLst/>
              </a:prstGeom>
              <a:noFill/>
              <a:ln>
                <a:noFill/>
              </a:ln>
            </p:spPr>
          </p:pic>
          <p:pic>
            <p:nvPicPr>
              <p:cNvPr id="76" name="Google Shape;76;p11"/>
              <p:cNvPicPr preferRelativeResize="0"/>
              <p:nvPr/>
            </p:nvPicPr>
            <p:blipFill>
              <a:blip r:embed="rId7">
                <a:alphaModFix/>
              </a:blip>
              <a:stretch>
                <a:fillRect/>
              </a:stretch>
            </p:blipFill>
            <p:spPr>
              <a:xfrm>
                <a:off x="2764975" y="1811700"/>
                <a:ext cx="1584849" cy="285425"/>
              </a:xfrm>
              <a:prstGeom prst="rect">
                <a:avLst/>
              </a:prstGeom>
              <a:noFill/>
              <a:ln>
                <a:noFill/>
              </a:ln>
            </p:spPr>
          </p:pic>
          <p:pic>
            <p:nvPicPr>
              <p:cNvPr id="77" name="Google Shape;77;p11"/>
              <p:cNvPicPr preferRelativeResize="0"/>
              <p:nvPr/>
            </p:nvPicPr>
            <p:blipFill>
              <a:blip r:embed="rId8">
                <a:alphaModFix/>
              </a:blip>
              <a:stretch>
                <a:fillRect/>
              </a:stretch>
            </p:blipFill>
            <p:spPr>
              <a:xfrm>
                <a:off x="779425" y="2235937"/>
                <a:ext cx="4942325" cy="285425"/>
              </a:xfrm>
              <a:prstGeom prst="rect">
                <a:avLst/>
              </a:prstGeom>
              <a:noFill/>
              <a:ln>
                <a:noFill/>
              </a:ln>
            </p:spPr>
          </p:pic>
          <p:pic>
            <p:nvPicPr>
              <p:cNvPr id="78" name="Google Shape;78;p11"/>
              <p:cNvPicPr preferRelativeResize="0"/>
              <p:nvPr/>
            </p:nvPicPr>
            <p:blipFill>
              <a:blip r:embed="rId9">
                <a:alphaModFix/>
              </a:blip>
              <a:stretch>
                <a:fillRect/>
              </a:stretch>
            </p:blipFill>
            <p:spPr>
              <a:xfrm>
                <a:off x="1092925" y="3009425"/>
                <a:ext cx="2726557" cy="285425"/>
              </a:xfrm>
              <a:prstGeom prst="rect">
                <a:avLst/>
              </a:prstGeom>
              <a:noFill/>
              <a:ln>
                <a:noFill/>
              </a:ln>
            </p:spPr>
          </p:pic>
          <p:pic>
            <p:nvPicPr>
              <p:cNvPr id="79" name="Google Shape;79;p11"/>
              <p:cNvPicPr preferRelativeResize="0"/>
              <p:nvPr/>
            </p:nvPicPr>
            <p:blipFill>
              <a:blip r:embed="rId10">
                <a:alphaModFix/>
              </a:blip>
              <a:stretch>
                <a:fillRect/>
              </a:stretch>
            </p:blipFill>
            <p:spPr>
              <a:xfrm>
                <a:off x="746363" y="3421538"/>
                <a:ext cx="2426089" cy="285425"/>
              </a:xfrm>
              <a:prstGeom prst="rect">
                <a:avLst/>
              </a:prstGeom>
              <a:noFill/>
              <a:ln>
                <a:noFill/>
              </a:ln>
            </p:spPr>
          </p:pic>
          <p:pic>
            <p:nvPicPr>
              <p:cNvPr id="80" name="Google Shape;80;p11"/>
              <p:cNvPicPr preferRelativeResize="0"/>
              <p:nvPr/>
            </p:nvPicPr>
            <p:blipFill>
              <a:blip r:embed="rId11">
                <a:alphaModFix/>
              </a:blip>
              <a:stretch>
                <a:fillRect/>
              </a:stretch>
            </p:blipFill>
            <p:spPr>
              <a:xfrm>
                <a:off x="5703725" y="3792612"/>
                <a:ext cx="302226" cy="285425"/>
              </a:xfrm>
              <a:prstGeom prst="rect">
                <a:avLst/>
              </a:prstGeom>
              <a:noFill/>
              <a:ln>
                <a:noFill/>
              </a:ln>
            </p:spPr>
          </p:pic>
          <p:pic>
            <p:nvPicPr>
              <p:cNvPr id="81" name="Google Shape;81;p11"/>
              <p:cNvPicPr preferRelativeResize="0"/>
              <p:nvPr/>
            </p:nvPicPr>
            <p:blipFill>
              <a:blip r:embed="rId12">
                <a:alphaModFix/>
              </a:blip>
              <a:stretch>
                <a:fillRect/>
              </a:stretch>
            </p:blipFill>
            <p:spPr>
              <a:xfrm>
                <a:off x="1092913" y="4246638"/>
                <a:ext cx="1885209" cy="285425"/>
              </a:xfrm>
              <a:prstGeom prst="rect">
                <a:avLst/>
              </a:prstGeom>
              <a:noFill/>
              <a:ln>
                <a:noFill/>
              </a:ln>
            </p:spPr>
          </p:pic>
          <p:pic>
            <p:nvPicPr>
              <p:cNvPr id="82" name="Google Shape;82;p11"/>
              <p:cNvPicPr preferRelativeResize="0"/>
              <p:nvPr/>
            </p:nvPicPr>
            <p:blipFill>
              <a:blip r:embed="rId11">
                <a:alphaModFix/>
              </a:blip>
              <a:stretch>
                <a:fillRect/>
              </a:stretch>
            </p:blipFill>
            <p:spPr>
              <a:xfrm>
                <a:off x="4746675" y="4605412"/>
                <a:ext cx="302226" cy="285425"/>
              </a:xfrm>
              <a:prstGeom prst="rect">
                <a:avLst/>
              </a:prstGeom>
              <a:noFill/>
              <a:ln>
                <a:noFill/>
              </a:ln>
            </p:spPr>
          </p:pic>
          <p:pic>
            <p:nvPicPr>
              <p:cNvPr id="83" name="Google Shape;83;p11"/>
              <p:cNvPicPr preferRelativeResize="0"/>
              <p:nvPr/>
            </p:nvPicPr>
            <p:blipFill>
              <a:blip r:embed="rId13">
                <a:alphaModFix/>
              </a:blip>
              <a:stretch>
                <a:fillRect/>
              </a:stretch>
            </p:blipFill>
            <p:spPr>
              <a:xfrm>
                <a:off x="1092925" y="5031375"/>
                <a:ext cx="2328450" cy="285425"/>
              </a:xfrm>
              <a:prstGeom prst="rect">
                <a:avLst/>
              </a:prstGeom>
              <a:noFill/>
              <a:ln>
                <a:noFill/>
              </a:ln>
            </p:spPr>
          </p:pic>
          <p:pic>
            <p:nvPicPr>
              <p:cNvPr id="84" name="Google Shape;84;p11"/>
              <p:cNvPicPr preferRelativeResize="0"/>
              <p:nvPr/>
            </p:nvPicPr>
            <p:blipFill>
              <a:blip r:embed="rId11">
                <a:alphaModFix/>
              </a:blip>
              <a:stretch>
                <a:fillRect/>
              </a:stretch>
            </p:blipFill>
            <p:spPr>
              <a:xfrm>
                <a:off x="4349825" y="5413187"/>
                <a:ext cx="302226" cy="285425"/>
              </a:xfrm>
              <a:prstGeom prst="rect">
                <a:avLst/>
              </a:prstGeom>
              <a:noFill/>
              <a:ln>
                <a:noFill/>
              </a:ln>
            </p:spPr>
          </p:pic>
          <p:pic>
            <p:nvPicPr>
              <p:cNvPr id="85" name="Google Shape;85;p11"/>
              <p:cNvPicPr preferRelativeResize="0"/>
              <p:nvPr/>
            </p:nvPicPr>
            <p:blipFill>
              <a:blip r:embed="rId14">
                <a:alphaModFix/>
              </a:blip>
              <a:stretch>
                <a:fillRect/>
              </a:stretch>
            </p:blipFill>
            <p:spPr>
              <a:xfrm>
                <a:off x="1092925" y="5852175"/>
                <a:ext cx="4281375" cy="285425"/>
              </a:xfrm>
              <a:prstGeom prst="rect">
                <a:avLst/>
              </a:prstGeom>
              <a:noFill/>
              <a:ln>
                <a:noFill/>
              </a:ln>
            </p:spPr>
          </p:pic>
        </p:grpSp>
        <p:sp>
          <p:nvSpPr>
            <p:cNvPr id="86" name="Google Shape;86;p11"/>
            <p:cNvSpPr txBox="1"/>
            <p:nvPr/>
          </p:nvSpPr>
          <p:spPr>
            <a:xfrm>
              <a:off x="6940963" y="2821650"/>
              <a:ext cx="433200" cy="47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t>A</a:t>
              </a:r>
              <a:endParaRPr sz="2800"/>
            </a:p>
          </p:txBody>
        </p:sp>
        <p:sp>
          <p:nvSpPr>
            <p:cNvPr id="87" name="Google Shape;87;p11"/>
            <p:cNvSpPr txBox="1"/>
            <p:nvPr/>
          </p:nvSpPr>
          <p:spPr>
            <a:xfrm>
              <a:off x="7886050" y="2821650"/>
              <a:ext cx="433200" cy="47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t>B</a:t>
              </a:r>
              <a:endParaRPr sz="2800"/>
            </a:p>
          </p:txBody>
        </p:sp>
        <p:cxnSp>
          <p:nvCxnSpPr>
            <p:cNvPr id="88" name="Google Shape;88;p11"/>
            <p:cNvCxnSpPr>
              <a:stCxn id="77" idx="3"/>
              <a:endCxn id="89" idx="2"/>
            </p:cNvCxnSpPr>
            <p:nvPr/>
          </p:nvCxnSpPr>
          <p:spPr>
            <a:xfrm>
              <a:off x="5721750" y="2378650"/>
              <a:ext cx="1066800" cy="751200"/>
            </a:xfrm>
            <a:prstGeom prst="straightConnector1">
              <a:avLst/>
            </a:prstGeom>
            <a:noFill/>
            <a:ln w="28575" cap="flat" cmpd="sng">
              <a:solidFill>
                <a:schemeClr val="accent2"/>
              </a:solidFill>
              <a:prstDash val="solid"/>
              <a:round/>
              <a:headEnd type="none" w="med" len="med"/>
              <a:tailEnd type="triangle" w="med" len="med"/>
            </a:ln>
          </p:spPr>
        </p:cxnSp>
        <p:sp>
          <p:nvSpPr>
            <p:cNvPr id="90" name="Google Shape;90;p11"/>
            <p:cNvSpPr txBox="1"/>
            <p:nvPr/>
          </p:nvSpPr>
          <p:spPr>
            <a:xfrm>
              <a:off x="7143150" y="1638963"/>
              <a:ext cx="433200" cy="47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t>A</a:t>
              </a:r>
              <a:endParaRPr sz="2800"/>
            </a:p>
          </p:txBody>
        </p:sp>
        <p:cxnSp>
          <p:nvCxnSpPr>
            <p:cNvPr id="91" name="Google Shape;91;p11"/>
            <p:cNvCxnSpPr>
              <a:stCxn id="74" idx="3"/>
              <a:endCxn id="92" idx="2"/>
            </p:cNvCxnSpPr>
            <p:nvPr/>
          </p:nvCxnSpPr>
          <p:spPr>
            <a:xfrm>
              <a:off x="3139408" y="1569350"/>
              <a:ext cx="3917100" cy="351600"/>
            </a:xfrm>
            <a:prstGeom prst="straightConnector1">
              <a:avLst/>
            </a:prstGeom>
            <a:noFill/>
            <a:ln w="28575" cap="flat" cmpd="sng">
              <a:solidFill>
                <a:schemeClr val="accent2"/>
              </a:solidFill>
              <a:prstDash val="solid"/>
              <a:round/>
              <a:headEnd type="none" w="med" len="med"/>
              <a:tailEnd type="triangle" w="med" len="med"/>
            </a:ln>
          </p:spPr>
        </p:cxnSp>
        <p:sp>
          <p:nvSpPr>
            <p:cNvPr id="93" name="Google Shape;93;p11"/>
            <p:cNvSpPr txBox="1"/>
            <p:nvPr/>
          </p:nvSpPr>
          <p:spPr>
            <a:xfrm>
              <a:off x="7663000" y="1641975"/>
              <a:ext cx="240000" cy="47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t>Ā</a:t>
              </a:r>
              <a:endParaRPr sz="280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2"/>
          <p:cNvSpPr txBox="1">
            <a:spLocks noGrp="1"/>
          </p:cNvSpPr>
          <p:nvPr>
            <p:ph type="title"/>
          </p:nvPr>
        </p:nvSpPr>
        <p:spPr>
          <a:xfrm>
            <a:off x="182875" y="0"/>
            <a:ext cx="8545800" cy="932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a:t>Example</a:t>
            </a:r>
            <a:endParaRPr/>
          </a:p>
        </p:txBody>
      </p:sp>
      <p:sp>
        <p:nvSpPr>
          <p:cNvPr id="99" name="Google Shape;99;p12"/>
          <p:cNvSpPr txBox="1">
            <a:spLocks noGrp="1"/>
          </p:cNvSpPr>
          <p:nvPr>
            <p:ph type="body" idx="1"/>
          </p:nvPr>
        </p:nvSpPr>
        <p:spPr>
          <a:xfrm>
            <a:off x="277775" y="1401725"/>
            <a:ext cx="8288700" cy="5045700"/>
          </a:xfrm>
          <a:prstGeom prst="rect">
            <a:avLst/>
          </a:prstGeom>
        </p:spPr>
        <p:txBody>
          <a:bodyPr spcFirstLastPara="1" wrap="square" lIns="91425" tIns="45700" rIns="91425" bIns="45700" anchor="t" anchorCtr="0">
            <a:noAutofit/>
          </a:bodyPr>
          <a:lstStyle/>
          <a:p>
            <a:pPr marL="457200" marR="0" lvl="0" indent="-381000" algn="l" rtl="0">
              <a:lnSpc>
                <a:spcPct val="80000"/>
              </a:lnSpc>
              <a:spcBef>
                <a:spcPts val="0"/>
              </a:spcBef>
              <a:spcAft>
                <a:spcPts val="0"/>
              </a:spcAft>
              <a:buSzPts val="2400"/>
              <a:buChar char="|"/>
            </a:pPr>
            <a:r>
              <a:rPr lang="en-US" dirty="0"/>
              <a:t>Suppose we toss two coins. What is the probability that we see </a:t>
            </a:r>
            <a:r>
              <a:rPr lang="en-US" b="0" i="1" dirty="0"/>
              <a:t>two heads</a:t>
            </a:r>
            <a:r>
              <a:rPr lang="en-US" dirty="0"/>
              <a:t>? [Each coin has two possible outcomes: H (heads) and T (tails).]</a:t>
            </a:r>
            <a:endParaRPr dirty="0"/>
          </a:p>
          <a:p>
            <a:pPr marL="457200" marR="0" lvl="0" indent="0" algn="l" rtl="0">
              <a:lnSpc>
                <a:spcPct val="80000"/>
              </a:lnSpc>
              <a:spcBef>
                <a:spcPts val="1000"/>
              </a:spcBef>
              <a:spcAft>
                <a:spcPts val="0"/>
              </a:spcAft>
              <a:buNone/>
            </a:pPr>
            <a:endParaRPr dirty="0"/>
          </a:p>
          <a:p>
            <a:pPr marL="457200" marR="0" lvl="0" indent="0" algn="l" rtl="0">
              <a:lnSpc>
                <a:spcPct val="80000"/>
              </a:lnSpc>
              <a:spcBef>
                <a:spcPts val="1000"/>
              </a:spcBef>
              <a:spcAft>
                <a:spcPts val="0"/>
              </a:spcAft>
              <a:buNone/>
            </a:pPr>
            <a:endParaRPr dirty="0"/>
          </a:p>
          <a:p>
            <a:pPr marL="457200" marR="0" lvl="0" indent="-381000" algn="l" rtl="0">
              <a:lnSpc>
                <a:spcPct val="80000"/>
              </a:lnSpc>
              <a:spcBef>
                <a:spcPts val="1000"/>
              </a:spcBef>
              <a:spcAft>
                <a:spcPts val="0"/>
              </a:spcAft>
              <a:buSzPts val="2400"/>
              <a:buChar char="|"/>
            </a:pPr>
            <a:r>
              <a:rPr lang="en-US" dirty="0"/>
              <a:t>What is the probability that we see at least one tail?</a:t>
            </a:r>
            <a:endParaRPr dirty="0"/>
          </a:p>
          <a:p>
            <a:pPr marL="0" marR="0" lvl="0" indent="0" algn="l" rtl="0">
              <a:lnSpc>
                <a:spcPct val="80000"/>
              </a:lnSpc>
              <a:spcBef>
                <a:spcPts val="1000"/>
              </a:spcBef>
              <a:spcAft>
                <a:spcPts val="0"/>
              </a:spcAft>
              <a:buNone/>
            </a:pPr>
            <a:endParaRPr dirty="0"/>
          </a:p>
          <a:p>
            <a:pPr marL="0" marR="0" lvl="0" indent="0" algn="l" rtl="0">
              <a:lnSpc>
                <a:spcPct val="80000"/>
              </a:lnSpc>
              <a:spcBef>
                <a:spcPts val="1000"/>
              </a:spcBef>
              <a:spcAft>
                <a:spcPts val="0"/>
              </a:spcAft>
              <a:buNone/>
            </a:pPr>
            <a:endParaRPr dirty="0"/>
          </a:p>
          <a:p>
            <a:pPr marL="457200" marR="0" lvl="0" indent="-381000" algn="l" rtl="0">
              <a:lnSpc>
                <a:spcPct val="80000"/>
              </a:lnSpc>
              <a:spcBef>
                <a:spcPts val="1000"/>
              </a:spcBef>
              <a:spcAft>
                <a:spcPts val="0"/>
              </a:spcAft>
              <a:buSzPts val="2400"/>
              <a:buChar char="|"/>
            </a:pPr>
            <a:r>
              <a:rPr lang="en-US" dirty="0"/>
              <a:t>We have two dice that we roll them at the same time. What is the probability that we do </a:t>
            </a:r>
            <a:r>
              <a:rPr lang="en-US" b="0" i="1" dirty="0"/>
              <a:t>not</a:t>
            </a:r>
            <a:r>
              <a:rPr lang="en-US" dirty="0"/>
              <a:t> </a:t>
            </a:r>
            <a:r>
              <a:rPr lang="en-US"/>
              <a:t>see a pair </a:t>
            </a:r>
            <a:r>
              <a:rPr lang="en-US" dirty="0"/>
              <a:t>of 6s? </a:t>
            </a:r>
            <a:endParaRPr dirty="0"/>
          </a:p>
          <a:p>
            <a:pPr marL="914400" marR="0" lvl="0" indent="0" algn="l" rtl="0">
              <a:lnSpc>
                <a:spcPct val="80000"/>
              </a:lnSpc>
              <a:spcBef>
                <a:spcPts val="1000"/>
              </a:spcBef>
              <a:spcAft>
                <a:spcPts val="1000"/>
              </a:spcAft>
              <a:buNone/>
            </a:pPr>
            <a:endParaRPr sz="2600" dirty="0"/>
          </a:p>
        </p:txBody>
      </p:sp>
      <p:pic>
        <p:nvPicPr>
          <p:cNvPr id="100" name="Google Shape;100;p12"/>
          <p:cNvPicPr preferRelativeResize="0"/>
          <p:nvPr/>
        </p:nvPicPr>
        <p:blipFill rotWithShape="1">
          <a:blip r:embed="rId3">
            <a:alphaModFix/>
          </a:blip>
          <a:srcRect l="20529" t="14432" r="14564" b="9405"/>
          <a:stretch/>
        </p:blipFill>
        <p:spPr>
          <a:xfrm>
            <a:off x="811325" y="2338950"/>
            <a:ext cx="743151" cy="872025"/>
          </a:xfrm>
          <a:prstGeom prst="rect">
            <a:avLst/>
          </a:prstGeom>
          <a:noFill/>
          <a:ln>
            <a:noFill/>
          </a:ln>
        </p:spPr>
      </p:pic>
      <p:pic>
        <p:nvPicPr>
          <p:cNvPr id="101" name="Google Shape;101;p12"/>
          <p:cNvPicPr preferRelativeResize="0"/>
          <p:nvPr/>
        </p:nvPicPr>
        <p:blipFill rotWithShape="1">
          <a:blip r:embed="rId3">
            <a:alphaModFix/>
          </a:blip>
          <a:srcRect l="20529" t="14432" r="14564" b="9405"/>
          <a:stretch/>
        </p:blipFill>
        <p:spPr>
          <a:xfrm flipH="1">
            <a:off x="1554475" y="2338950"/>
            <a:ext cx="743151" cy="872025"/>
          </a:xfrm>
          <a:prstGeom prst="rect">
            <a:avLst/>
          </a:prstGeom>
          <a:noFill/>
          <a:ln>
            <a:noFill/>
          </a:ln>
        </p:spPr>
      </p:pic>
      <p:pic>
        <p:nvPicPr>
          <p:cNvPr id="102" name="Google Shape;102;p12"/>
          <p:cNvPicPr preferRelativeResize="0"/>
          <p:nvPr/>
        </p:nvPicPr>
        <p:blipFill rotWithShape="1">
          <a:blip r:embed="rId4">
            <a:alphaModFix/>
          </a:blip>
          <a:srcRect l="10990" t="13860" r="10621" b="12922"/>
          <a:stretch/>
        </p:blipFill>
        <p:spPr>
          <a:xfrm>
            <a:off x="811325" y="5339125"/>
            <a:ext cx="1313850" cy="1227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3"/>
          <p:cNvSpPr txBox="1">
            <a:spLocks noGrp="1"/>
          </p:cNvSpPr>
          <p:nvPr>
            <p:ph type="title"/>
          </p:nvPr>
        </p:nvSpPr>
        <p:spPr>
          <a:xfrm>
            <a:off x="182875" y="0"/>
            <a:ext cx="8545800" cy="932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a:t>Discrete Random Variables</a:t>
            </a:r>
            <a:endParaRPr/>
          </a:p>
        </p:txBody>
      </p:sp>
      <p:sp>
        <p:nvSpPr>
          <p:cNvPr id="108" name="Google Shape;108;p13"/>
          <p:cNvSpPr txBox="1">
            <a:spLocks noGrp="1"/>
          </p:cNvSpPr>
          <p:nvPr>
            <p:ph type="body" idx="1"/>
          </p:nvPr>
        </p:nvSpPr>
        <p:spPr>
          <a:xfrm>
            <a:off x="277775" y="1401725"/>
            <a:ext cx="8288700" cy="5045700"/>
          </a:xfrm>
          <a:prstGeom prst="rect">
            <a:avLst/>
          </a:prstGeom>
        </p:spPr>
        <p:txBody>
          <a:bodyPr spcFirstLastPara="1" wrap="square" lIns="91425" tIns="45700" rIns="91425" bIns="45700" anchor="t" anchorCtr="0">
            <a:noAutofit/>
          </a:bodyPr>
          <a:lstStyle/>
          <a:p>
            <a:pPr marL="457200" marR="0" lvl="0" indent="-381000" algn="l" rtl="0">
              <a:lnSpc>
                <a:spcPct val="80000"/>
              </a:lnSpc>
              <a:spcBef>
                <a:spcPts val="0"/>
              </a:spcBef>
              <a:spcAft>
                <a:spcPts val="0"/>
              </a:spcAft>
              <a:buClr>
                <a:srgbClr val="00A2E0"/>
              </a:buClr>
              <a:buSzPts val="2400"/>
              <a:buFont typeface="Arial"/>
              <a:buChar char="|"/>
            </a:pPr>
            <a:r>
              <a:rPr lang="en-US"/>
              <a:t>Assuming the probability of head is 0.5, how many heads would you get if you toss a coin:</a:t>
            </a:r>
            <a:endParaRPr/>
          </a:p>
          <a:p>
            <a:pPr marL="914400" marR="0" lvl="1" indent="-368300" algn="l" rtl="0">
              <a:lnSpc>
                <a:spcPct val="80000"/>
              </a:lnSpc>
              <a:spcBef>
                <a:spcPts val="1000"/>
              </a:spcBef>
              <a:spcAft>
                <a:spcPts val="0"/>
              </a:spcAft>
              <a:buSzPts val="2200"/>
              <a:buChar char="-"/>
            </a:pPr>
            <a:r>
              <a:rPr lang="en-US"/>
              <a:t>4 times </a:t>
            </a:r>
            <a:endParaRPr/>
          </a:p>
          <a:p>
            <a:pPr marL="914400" marR="0" lvl="1" indent="-368300" algn="l" rtl="0">
              <a:lnSpc>
                <a:spcPct val="80000"/>
              </a:lnSpc>
              <a:spcBef>
                <a:spcPts val="1000"/>
              </a:spcBef>
              <a:spcAft>
                <a:spcPts val="0"/>
              </a:spcAft>
              <a:buSzPts val="2200"/>
              <a:buChar char="-"/>
            </a:pPr>
            <a:r>
              <a:rPr lang="en-US"/>
              <a:t>20 times</a:t>
            </a:r>
            <a:endParaRPr/>
          </a:p>
          <a:p>
            <a:pPr marL="914400" marR="0" lvl="1" indent="-368300" algn="l" rtl="0">
              <a:lnSpc>
                <a:spcPct val="80000"/>
              </a:lnSpc>
              <a:spcBef>
                <a:spcPts val="1000"/>
              </a:spcBef>
              <a:spcAft>
                <a:spcPts val="0"/>
              </a:spcAft>
              <a:buSzPts val="2200"/>
              <a:buChar char="-"/>
            </a:pPr>
            <a:r>
              <a:rPr lang="en-US"/>
              <a:t>100 times</a:t>
            </a:r>
            <a:endParaRPr/>
          </a:p>
          <a:p>
            <a:pPr marL="457200" marR="0" lvl="0" indent="-381000" algn="l" rtl="0">
              <a:lnSpc>
                <a:spcPct val="80000"/>
              </a:lnSpc>
              <a:spcBef>
                <a:spcPts val="1000"/>
              </a:spcBef>
              <a:spcAft>
                <a:spcPts val="0"/>
              </a:spcAft>
              <a:buSzPts val="2400"/>
              <a:buChar char="|"/>
            </a:pPr>
            <a:r>
              <a:rPr lang="en-US" i="1">
                <a:solidFill>
                  <a:srgbClr val="000000"/>
                </a:solidFill>
                <a:latin typeface="Cambria Math"/>
                <a:ea typeface="Cambria Math"/>
                <a:cs typeface="Cambria Math"/>
                <a:sym typeface="Cambria Math"/>
              </a:rPr>
              <a:t>X</a:t>
            </a:r>
            <a:r>
              <a:rPr lang="en-US"/>
              <a:t>  is a </a:t>
            </a:r>
            <a:r>
              <a:rPr lang="en-US">
                <a:solidFill>
                  <a:srgbClr val="000000"/>
                </a:solidFill>
                <a:highlight>
                  <a:schemeClr val="accent4"/>
                </a:highlight>
              </a:rPr>
              <a:t>random variable (RV)</a:t>
            </a:r>
            <a:r>
              <a:rPr lang="en-US"/>
              <a:t> with </a:t>
            </a:r>
            <a:r>
              <a:rPr lang="en-US">
                <a:solidFill>
                  <a:srgbClr val="000000"/>
                </a:solidFill>
                <a:highlight>
                  <a:schemeClr val="accent4"/>
                </a:highlight>
              </a:rPr>
              <a:t>arity</a:t>
            </a:r>
            <a:r>
              <a:rPr lang="en-US"/>
              <a:t> of</a:t>
            </a:r>
            <a:r>
              <a:rPr lang="en-US" i="1">
                <a:solidFill>
                  <a:srgbClr val="000000"/>
                </a:solidFill>
                <a:latin typeface="Cambria Math"/>
                <a:ea typeface="Cambria Math"/>
                <a:cs typeface="Cambria Math"/>
                <a:sym typeface="Cambria Math"/>
              </a:rPr>
              <a:t> k</a:t>
            </a:r>
            <a:r>
              <a:rPr lang="en-US"/>
              <a:t> if it can get exactly one value out of                  </a:t>
            </a:r>
            <a:endParaRPr/>
          </a:p>
          <a:p>
            <a:pPr marL="914400" marR="0" lvl="0" indent="0" algn="l" rtl="0">
              <a:lnSpc>
                <a:spcPct val="80000"/>
              </a:lnSpc>
              <a:spcBef>
                <a:spcPts val="1000"/>
              </a:spcBef>
              <a:spcAft>
                <a:spcPts val="1000"/>
              </a:spcAft>
              <a:buNone/>
            </a:pPr>
            <a:endParaRPr sz="2600"/>
          </a:p>
        </p:txBody>
      </p:sp>
      <p:pic>
        <p:nvPicPr>
          <p:cNvPr id="109" name="Google Shape;109;p13"/>
          <p:cNvPicPr preferRelativeResize="0"/>
          <p:nvPr/>
        </p:nvPicPr>
        <p:blipFill>
          <a:blip r:embed="rId3">
            <a:alphaModFix/>
          </a:blip>
          <a:stretch>
            <a:fillRect/>
          </a:stretch>
        </p:blipFill>
        <p:spPr>
          <a:xfrm>
            <a:off x="4911625" y="3597375"/>
            <a:ext cx="1371600" cy="342900"/>
          </a:xfrm>
          <a:prstGeom prst="rect">
            <a:avLst/>
          </a:prstGeom>
          <a:noFill/>
          <a:ln>
            <a:noFill/>
          </a:ln>
        </p:spPr>
      </p:pic>
      <p:pic>
        <p:nvPicPr>
          <p:cNvPr id="110" name="Google Shape;110;p13"/>
          <p:cNvPicPr preferRelativeResize="0"/>
          <p:nvPr/>
        </p:nvPicPr>
        <p:blipFill rotWithShape="1">
          <a:blip r:embed="rId4">
            <a:alphaModFix/>
          </a:blip>
          <a:srcRect l="20529" t="14432" r="14564" b="9405"/>
          <a:stretch/>
        </p:blipFill>
        <p:spPr>
          <a:xfrm>
            <a:off x="811325" y="4114800"/>
            <a:ext cx="1371600" cy="160946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4"/>
          <p:cNvSpPr txBox="1">
            <a:spLocks noGrp="1"/>
          </p:cNvSpPr>
          <p:nvPr>
            <p:ph type="title"/>
          </p:nvPr>
        </p:nvSpPr>
        <p:spPr>
          <a:xfrm>
            <a:off x="182875" y="0"/>
            <a:ext cx="8545800" cy="932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a:t>Probability of Discrete RV</a:t>
            </a:r>
            <a:endParaRPr/>
          </a:p>
        </p:txBody>
      </p:sp>
      <p:sp>
        <p:nvSpPr>
          <p:cNvPr id="116" name="Google Shape;116;p14"/>
          <p:cNvSpPr txBox="1">
            <a:spLocks noGrp="1"/>
          </p:cNvSpPr>
          <p:nvPr>
            <p:ph type="body" idx="1"/>
          </p:nvPr>
        </p:nvSpPr>
        <p:spPr>
          <a:xfrm>
            <a:off x="277775" y="1401725"/>
            <a:ext cx="8288700" cy="5045700"/>
          </a:xfrm>
          <a:prstGeom prst="rect">
            <a:avLst/>
          </a:prstGeom>
        </p:spPr>
        <p:txBody>
          <a:bodyPr spcFirstLastPara="1" wrap="square" lIns="91425" tIns="45700" rIns="91425" bIns="45700" anchor="t" anchorCtr="0">
            <a:noAutofit/>
          </a:bodyPr>
          <a:lstStyle/>
          <a:p>
            <a:pPr marL="457200" marR="0" lvl="0" indent="-381000" algn="l" rtl="0">
              <a:lnSpc>
                <a:spcPct val="80000"/>
              </a:lnSpc>
              <a:spcBef>
                <a:spcPts val="0"/>
              </a:spcBef>
              <a:spcAft>
                <a:spcPts val="0"/>
              </a:spcAft>
              <a:buClr>
                <a:srgbClr val="00A2E0"/>
              </a:buClr>
              <a:buSzPts val="2400"/>
              <a:buFont typeface="Arial"/>
              <a:buChar char="|"/>
            </a:pPr>
            <a:r>
              <a:rPr lang="en-US"/>
              <a:t>We toss a fair coin 2 times…</a:t>
            </a:r>
            <a:endParaRPr/>
          </a:p>
          <a:p>
            <a:pPr marL="457200" marR="0" lvl="0" indent="0" algn="l" rtl="0">
              <a:lnSpc>
                <a:spcPct val="80000"/>
              </a:lnSpc>
              <a:spcBef>
                <a:spcPts val="1000"/>
              </a:spcBef>
              <a:spcAft>
                <a:spcPts val="0"/>
              </a:spcAft>
              <a:buNone/>
            </a:pPr>
            <a:endParaRPr/>
          </a:p>
          <a:p>
            <a:pPr marL="0" marR="0" lvl="0" indent="0" algn="l" rtl="0">
              <a:lnSpc>
                <a:spcPct val="80000"/>
              </a:lnSpc>
              <a:spcBef>
                <a:spcPts val="1000"/>
              </a:spcBef>
              <a:spcAft>
                <a:spcPts val="0"/>
              </a:spcAft>
              <a:buNone/>
            </a:pPr>
            <a:endParaRPr/>
          </a:p>
          <a:p>
            <a:pPr marL="457200" marR="0" lvl="0" indent="0" algn="l" rtl="0">
              <a:lnSpc>
                <a:spcPct val="80000"/>
              </a:lnSpc>
              <a:spcBef>
                <a:spcPts val="1000"/>
              </a:spcBef>
              <a:spcAft>
                <a:spcPts val="0"/>
              </a:spcAft>
              <a:buNone/>
            </a:pPr>
            <a:endParaRPr/>
          </a:p>
          <a:p>
            <a:pPr marL="457200" marR="0" lvl="0" indent="-381000" algn="l" rtl="0">
              <a:lnSpc>
                <a:spcPct val="80000"/>
              </a:lnSpc>
              <a:spcBef>
                <a:spcPts val="1000"/>
              </a:spcBef>
              <a:spcAft>
                <a:spcPts val="0"/>
              </a:spcAft>
              <a:buClr>
                <a:srgbClr val="00A2E0"/>
              </a:buClr>
              <a:buSzPts val="2400"/>
              <a:buFont typeface="Arial"/>
              <a:buChar char="|"/>
            </a:pPr>
            <a:r>
              <a:rPr lang="en-US"/>
              <a:t>Probability mass function: </a:t>
            </a:r>
            <a:endParaRPr/>
          </a:p>
          <a:p>
            <a:pPr marL="457200" marR="0" lvl="0" indent="0" algn="l" rtl="0">
              <a:lnSpc>
                <a:spcPct val="80000"/>
              </a:lnSpc>
              <a:spcBef>
                <a:spcPts val="1000"/>
              </a:spcBef>
              <a:spcAft>
                <a:spcPts val="0"/>
              </a:spcAft>
              <a:buNone/>
            </a:pPr>
            <a:endParaRPr/>
          </a:p>
          <a:p>
            <a:pPr marL="457200" marR="0" lvl="0" indent="-381000" algn="l" rtl="0">
              <a:lnSpc>
                <a:spcPct val="80000"/>
              </a:lnSpc>
              <a:spcBef>
                <a:spcPts val="1000"/>
              </a:spcBef>
              <a:spcAft>
                <a:spcPts val="0"/>
              </a:spcAft>
              <a:buSzPts val="2400"/>
              <a:buChar char="|"/>
            </a:pPr>
            <a:endParaRPr/>
          </a:p>
          <a:p>
            <a:pPr marL="457200" marR="0" lvl="0" indent="0" algn="l" rtl="0">
              <a:lnSpc>
                <a:spcPct val="80000"/>
              </a:lnSpc>
              <a:spcBef>
                <a:spcPts val="1000"/>
              </a:spcBef>
              <a:spcAft>
                <a:spcPts val="0"/>
              </a:spcAft>
              <a:buNone/>
            </a:pPr>
            <a:endParaRPr/>
          </a:p>
          <a:p>
            <a:pPr marL="457200" marR="0" lvl="0" indent="-381000" algn="l" rtl="0">
              <a:lnSpc>
                <a:spcPct val="80000"/>
              </a:lnSpc>
              <a:spcBef>
                <a:spcPts val="1000"/>
              </a:spcBef>
              <a:spcAft>
                <a:spcPts val="0"/>
              </a:spcAft>
              <a:buSzPts val="2400"/>
              <a:buChar char="|"/>
            </a:pPr>
            <a:r>
              <a:rPr lang="en-US"/>
              <a:t>                                                                            if </a:t>
            </a:r>
            <a:endParaRPr/>
          </a:p>
          <a:p>
            <a:pPr marL="457200" marR="0" lvl="0" indent="-381000" algn="l" rtl="0">
              <a:lnSpc>
                <a:spcPct val="80000"/>
              </a:lnSpc>
              <a:spcBef>
                <a:spcPts val="1000"/>
              </a:spcBef>
              <a:spcAft>
                <a:spcPts val="0"/>
              </a:spcAft>
              <a:buSzPts val="2400"/>
              <a:buChar char="|"/>
            </a:pPr>
            <a:r>
              <a:rPr lang="en-US"/>
              <a:t>                                        if </a:t>
            </a:r>
            <a:endParaRPr/>
          </a:p>
          <a:p>
            <a:pPr marL="457200" marR="0" lvl="0" indent="-381000" algn="l" rtl="0">
              <a:lnSpc>
                <a:spcPct val="80000"/>
              </a:lnSpc>
              <a:spcBef>
                <a:spcPts val="1000"/>
              </a:spcBef>
              <a:spcAft>
                <a:spcPts val="0"/>
              </a:spcAft>
              <a:buSzPts val="2400"/>
              <a:buChar char="|"/>
            </a:pPr>
            <a:endParaRPr/>
          </a:p>
          <a:p>
            <a:pPr marL="914400" marR="0" lvl="0" indent="0" algn="l" rtl="0">
              <a:lnSpc>
                <a:spcPct val="80000"/>
              </a:lnSpc>
              <a:spcBef>
                <a:spcPts val="1000"/>
              </a:spcBef>
              <a:spcAft>
                <a:spcPts val="1000"/>
              </a:spcAft>
              <a:buNone/>
            </a:pPr>
            <a:endParaRPr sz="2600"/>
          </a:p>
        </p:txBody>
      </p:sp>
      <p:grpSp>
        <p:nvGrpSpPr>
          <p:cNvPr id="117" name="Google Shape;117;p14"/>
          <p:cNvGrpSpPr/>
          <p:nvPr/>
        </p:nvGrpSpPr>
        <p:grpSpPr>
          <a:xfrm>
            <a:off x="837400" y="1974250"/>
            <a:ext cx="7438901" cy="4001175"/>
            <a:chOff x="837400" y="1974250"/>
            <a:chExt cx="7438901" cy="4001175"/>
          </a:xfrm>
        </p:grpSpPr>
        <p:pic>
          <p:nvPicPr>
            <p:cNvPr id="118" name="Google Shape;118;p14"/>
            <p:cNvPicPr preferRelativeResize="0"/>
            <p:nvPr/>
          </p:nvPicPr>
          <p:blipFill>
            <a:blip r:embed="rId3">
              <a:alphaModFix/>
            </a:blip>
            <a:stretch>
              <a:fillRect/>
            </a:stretch>
          </p:blipFill>
          <p:spPr>
            <a:xfrm>
              <a:off x="4737450" y="3101625"/>
              <a:ext cx="1412875" cy="327375"/>
            </a:xfrm>
            <a:prstGeom prst="rect">
              <a:avLst/>
            </a:prstGeom>
            <a:noFill/>
            <a:ln>
              <a:noFill/>
            </a:ln>
          </p:spPr>
        </p:pic>
        <p:pic>
          <p:nvPicPr>
            <p:cNvPr id="119" name="Google Shape;119;p14"/>
            <p:cNvPicPr preferRelativeResize="0"/>
            <p:nvPr/>
          </p:nvPicPr>
          <p:blipFill>
            <a:blip r:embed="rId4">
              <a:alphaModFix/>
            </a:blip>
            <a:stretch>
              <a:fillRect/>
            </a:stretch>
          </p:blipFill>
          <p:spPr>
            <a:xfrm>
              <a:off x="837400" y="3887825"/>
              <a:ext cx="2272925" cy="613450"/>
            </a:xfrm>
            <a:prstGeom prst="rect">
              <a:avLst/>
            </a:prstGeom>
            <a:noFill/>
            <a:ln>
              <a:noFill/>
            </a:ln>
          </p:spPr>
        </p:pic>
        <p:pic>
          <p:nvPicPr>
            <p:cNvPr id="120" name="Google Shape;120;p14"/>
            <p:cNvPicPr preferRelativeResize="0"/>
            <p:nvPr/>
          </p:nvPicPr>
          <p:blipFill>
            <a:blip r:embed="rId5">
              <a:alphaModFix/>
            </a:blip>
            <a:stretch>
              <a:fillRect/>
            </a:stretch>
          </p:blipFill>
          <p:spPr>
            <a:xfrm>
              <a:off x="837400" y="4791200"/>
              <a:ext cx="6320859" cy="327375"/>
            </a:xfrm>
            <a:prstGeom prst="rect">
              <a:avLst/>
            </a:prstGeom>
            <a:noFill/>
            <a:ln>
              <a:noFill/>
            </a:ln>
          </p:spPr>
        </p:pic>
        <p:pic>
          <p:nvPicPr>
            <p:cNvPr id="121" name="Google Shape;121;p14"/>
            <p:cNvPicPr preferRelativeResize="0"/>
            <p:nvPr/>
          </p:nvPicPr>
          <p:blipFill>
            <a:blip r:embed="rId6">
              <a:alphaModFix/>
            </a:blip>
            <a:stretch>
              <a:fillRect/>
            </a:stretch>
          </p:blipFill>
          <p:spPr>
            <a:xfrm>
              <a:off x="7584125" y="4791200"/>
              <a:ext cx="692176" cy="327375"/>
            </a:xfrm>
            <a:prstGeom prst="rect">
              <a:avLst/>
            </a:prstGeom>
            <a:noFill/>
            <a:ln>
              <a:noFill/>
            </a:ln>
          </p:spPr>
        </p:pic>
        <p:pic>
          <p:nvPicPr>
            <p:cNvPr id="122" name="Google Shape;122;p14"/>
            <p:cNvPicPr preferRelativeResize="0"/>
            <p:nvPr/>
          </p:nvPicPr>
          <p:blipFill>
            <a:blip r:embed="rId7">
              <a:alphaModFix/>
            </a:blip>
            <a:stretch>
              <a:fillRect/>
            </a:stretch>
          </p:blipFill>
          <p:spPr>
            <a:xfrm>
              <a:off x="837400" y="5219625"/>
              <a:ext cx="3256955" cy="327375"/>
            </a:xfrm>
            <a:prstGeom prst="rect">
              <a:avLst/>
            </a:prstGeom>
            <a:noFill/>
            <a:ln>
              <a:noFill/>
            </a:ln>
          </p:spPr>
        </p:pic>
        <p:pic>
          <p:nvPicPr>
            <p:cNvPr id="123" name="Google Shape;123;p14"/>
            <p:cNvPicPr preferRelativeResize="0"/>
            <p:nvPr/>
          </p:nvPicPr>
          <p:blipFill>
            <a:blip r:embed="rId6">
              <a:alphaModFix/>
            </a:blip>
            <a:stretch>
              <a:fillRect/>
            </a:stretch>
          </p:blipFill>
          <p:spPr>
            <a:xfrm>
              <a:off x="4572000" y="5219625"/>
              <a:ext cx="692176" cy="327375"/>
            </a:xfrm>
            <a:prstGeom prst="rect">
              <a:avLst/>
            </a:prstGeom>
            <a:noFill/>
            <a:ln>
              <a:noFill/>
            </a:ln>
          </p:spPr>
        </p:pic>
        <p:pic>
          <p:nvPicPr>
            <p:cNvPr id="124" name="Google Shape;124;p14"/>
            <p:cNvPicPr preferRelativeResize="0"/>
            <p:nvPr/>
          </p:nvPicPr>
          <p:blipFill>
            <a:blip r:embed="rId8">
              <a:alphaModFix/>
            </a:blip>
            <a:stretch>
              <a:fillRect/>
            </a:stretch>
          </p:blipFill>
          <p:spPr>
            <a:xfrm>
              <a:off x="837400" y="5648050"/>
              <a:ext cx="3988802" cy="327375"/>
            </a:xfrm>
            <a:prstGeom prst="rect">
              <a:avLst/>
            </a:prstGeom>
            <a:noFill/>
            <a:ln>
              <a:noFill/>
            </a:ln>
          </p:spPr>
        </p:pic>
        <p:pic>
          <p:nvPicPr>
            <p:cNvPr id="125" name="Google Shape;125;p14"/>
            <p:cNvPicPr preferRelativeResize="0"/>
            <p:nvPr/>
          </p:nvPicPr>
          <p:blipFill rotWithShape="1">
            <a:blip r:embed="rId9">
              <a:alphaModFix/>
            </a:blip>
            <a:srcRect l="20529" t="14432" r="14564" b="9405"/>
            <a:stretch/>
          </p:blipFill>
          <p:spPr>
            <a:xfrm>
              <a:off x="837400" y="1974250"/>
              <a:ext cx="743151" cy="872025"/>
            </a:xfrm>
            <a:prstGeom prst="rect">
              <a:avLst/>
            </a:prstGeom>
            <a:noFill/>
            <a:ln>
              <a:noFill/>
            </a:ln>
          </p:spPr>
        </p:pic>
        <p:pic>
          <p:nvPicPr>
            <p:cNvPr id="126" name="Google Shape;126;p14"/>
            <p:cNvPicPr preferRelativeResize="0"/>
            <p:nvPr/>
          </p:nvPicPr>
          <p:blipFill rotWithShape="1">
            <a:blip r:embed="rId9">
              <a:alphaModFix/>
            </a:blip>
            <a:srcRect l="20529" t="14432" r="14564" b="9405"/>
            <a:stretch/>
          </p:blipFill>
          <p:spPr>
            <a:xfrm flipH="1">
              <a:off x="1580550" y="1974250"/>
              <a:ext cx="743151" cy="872025"/>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5"/>
          <p:cNvSpPr txBox="1">
            <a:spLocks noGrp="1"/>
          </p:cNvSpPr>
          <p:nvPr>
            <p:ph type="body" idx="1"/>
          </p:nvPr>
        </p:nvSpPr>
        <p:spPr>
          <a:xfrm>
            <a:off x="277775" y="1401725"/>
            <a:ext cx="8288700" cy="5045700"/>
          </a:xfrm>
          <a:prstGeom prst="rect">
            <a:avLst/>
          </a:prstGeom>
        </p:spPr>
        <p:txBody>
          <a:bodyPr spcFirstLastPara="1" wrap="square" lIns="91425" tIns="45700" rIns="91425" bIns="45700" anchor="t" anchorCtr="0">
            <a:noAutofit/>
          </a:bodyPr>
          <a:lstStyle/>
          <a:p>
            <a:pPr marL="457200" lvl="0" indent="-381000" algn="l" rtl="0">
              <a:spcBef>
                <a:spcPts val="1800"/>
              </a:spcBef>
              <a:spcAft>
                <a:spcPts val="0"/>
              </a:spcAft>
              <a:buSzPts val="2400"/>
              <a:buChar char="|"/>
            </a:pPr>
            <a:r>
              <a:rPr lang="en-US"/>
              <a:t>We need a </a:t>
            </a:r>
            <a:r>
              <a:rPr lang="en-US">
                <a:solidFill>
                  <a:srgbClr val="000000"/>
                </a:solidFill>
                <a:highlight>
                  <a:schemeClr val="accent4"/>
                </a:highlight>
              </a:rPr>
              <a:t>mathematical function</a:t>
            </a:r>
            <a:r>
              <a:rPr lang="en-US"/>
              <a:t> that provides the </a:t>
            </a:r>
            <a:r>
              <a:rPr lang="en-US">
                <a:solidFill>
                  <a:srgbClr val="000000"/>
                </a:solidFill>
                <a:highlight>
                  <a:schemeClr val="accent4"/>
                </a:highlight>
              </a:rPr>
              <a:t>probabilities of occurrence</a:t>
            </a:r>
            <a:r>
              <a:rPr lang="en-US"/>
              <a:t> of different possible outcomes </a:t>
            </a:r>
            <a:endParaRPr/>
          </a:p>
          <a:p>
            <a:pPr marL="457200" lvl="0" indent="-381000" algn="l" rtl="0">
              <a:spcBef>
                <a:spcPts val="1800"/>
              </a:spcBef>
              <a:spcAft>
                <a:spcPts val="1000"/>
              </a:spcAft>
              <a:buSzPts val="2400"/>
              <a:buChar char="|"/>
            </a:pPr>
            <a:r>
              <a:rPr lang="en-US"/>
              <a:t>How different events will be</a:t>
            </a:r>
            <a:r>
              <a:rPr lang="en-US">
                <a:solidFill>
                  <a:srgbClr val="000000"/>
                </a:solidFill>
                <a:highlight>
                  <a:srgbClr val="FFFFFF"/>
                </a:highlight>
              </a:rPr>
              <a:t> </a:t>
            </a:r>
            <a:r>
              <a:rPr lang="en-US">
                <a:solidFill>
                  <a:srgbClr val="000000"/>
                </a:solidFill>
                <a:highlight>
                  <a:schemeClr val="accent4"/>
                </a:highlight>
              </a:rPr>
              <a:t>distributed</a:t>
            </a:r>
            <a:r>
              <a:rPr lang="en-US"/>
              <a:t> throughout the sample space</a:t>
            </a:r>
            <a:endParaRPr/>
          </a:p>
        </p:txBody>
      </p:sp>
      <p:sp>
        <p:nvSpPr>
          <p:cNvPr id="133" name="Google Shape;133;p15"/>
          <p:cNvSpPr txBox="1">
            <a:spLocks noGrp="1"/>
          </p:cNvSpPr>
          <p:nvPr>
            <p:ph type="title"/>
          </p:nvPr>
        </p:nvSpPr>
        <p:spPr>
          <a:xfrm>
            <a:off x="182875" y="0"/>
            <a:ext cx="8545800" cy="932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Probability Function	</a:t>
            </a:r>
            <a:endParaRPr/>
          </a:p>
        </p:txBody>
      </p:sp>
    </p:spTree>
  </p:cSld>
  <p:clrMapOvr>
    <a:masterClrMapping/>
  </p:clrMapOvr>
</p:sld>
</file>

<file path=ppt/theme/theme1.xml><?xml version="1.0" encoding="utf-8"?>
<a:theme xmlns:a="http://schemas.openxmlformats.org/drawingml/2006/main" name="Content Slides">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1002</Words>
  <Application>Microsoft Macintosh PowerPoint</Application>
  <PresentationFormat>On-screen Show (4:3)</PresentationFormat>
  <Paragraphs>143</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Cambria Math</vt:lpstr>
      <vt:lpstr>Roboto</vt:lpstr>
      <vt:lpstr>Calibri</vt:lpstr>
      <vt:lpstr>Arial</vt:lpstr>
      <vt:lpstr>Courier New</vt:lpstr>
      <vt:lpstr>Content Slides</vt:lpstr>
      <vt:lpstr>PowerPoint Presentation</vt:lpstr>
      <vt:lpstr>Why Study Probability?</vt:lpstr>
      <vt:lpstr>Probability Applications </vt:lpstr>
      <vt:lpstr>Definitions</vt:lpstr>
      <vt:lpstr>Definitions</vt:lpstr>
      <vt:lpstr>Example</vt:lpstr>
      <vt:lpstr>Discrete Random Variables</vt:lpstr>
      <vt:lpstr>Probability of Discrete RV</vt:lpstr>
      <vt:lpstr>Probability Function </vt:lpstr>
      <vt:lpstr>Common Distributions</vt:lpstr>
      <vt:lpstr>Conditional Probability</vt:lpstr>
      <vt:lpstr>Marginalization</vt:lpstr>
      <vt:lpstr>Bayes’ Rule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2</cp:revision>
  <dcterms:modified xsi:type="dcterms:W3CDTF">2019-10-19T18:01:26Z</dcterms:modified>
</cp:coreProperties>
</file>