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9" name="Duncan Wedi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7-02T13:34:49.864">
    <p:pos x="6000" y="0"/>
    <p:text>Big ew</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8-07-02T13:34:29.817">
    <p:pos x="1724" y="641"/>
    <p:text>ew</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8-07-02T13:34:10.046">
    <p:pos x="196" y="725"/>
    <p:text>Why would we hand motion profiling and controls over to the Talons who are dumb and know nothing about the system?</p:text>
  </p:cm>
  <p:cm authorId="0" idx="4" dt="2018-07-02T13:34:10.046">
    <p:pos x="196" y="825"/>
    <p:text>Okay, I'll admit current limiting is a nice safety feature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8-07-02T03:29:13.320">
    <p:pos x="196" y="725"/>
    <p:text>Are very dumb and can't run state space</p:text>
  </p:cm>
  <p:cm authorId="0" idx="6" dt="2018-07-02T03:29:44.046">
    <p:pos x="196" y="825"/>
    <p:text>More yummy because cheaper and unnecessary bloat in settings</p:text>
  </p:cm>
  <p:cm authorId="0" idx="7" dt="2018-07-02T03:30:15.531">
    <p:pos x="196" y="925"/>
    <p:text>These can be yummy too</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8" dt="2018-07-02T03:30:46.923">
    <p:pos x="196" y="725"/>
    <p:text>Blanket term: actuators</p:text>
  </p:cm>
  <p:cm authorId="0" idx="9" dt="2018-07-02T03:31:57.601">
    <p:pos x="196" y="825"/>
    <p:text>Also, subsystems technically contain motor controllers, which makes me wonder if the line between the code controlling the subsystem on the robot and the subsystem on the robot itself is being blurred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Clr>
                <a:srgbClr val="000000"/>
              </a:buClr>
              <a:buSzPts val="5200"/>
              <a:buNone/>
              <a:defRPr sz="5200">
                <a:solidFill>
                  <a:srgbClr val="0000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Shape 13"/>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pic>
        <p:nvPicPr>
          <p:cNvPr id="15" name="Shape 15"/>
          <p:cNvPicPr preferRelativeResize="0"/>
          <p:nvPr/>
        </p:nvPicPr>
        <p:blipFill>
          <a:blip r:embed="rId2">
            <a:alphaModFix/>
          </a:blip>
          <a:stretch>
            <a:fillRect/>
          </a:stretch>
        </p:blipFill>
        <p:spPr>
          <a:xfrm>
            <a:off x="2233038" y="3322422"/>
            <a:ext cx="4677924" cy="1608050"/>
          </a:xfrm>
          <a:prstGeom prst="rect">
            <a:avLst/>
          </a:prstGeom>
          <a:noFill/>
          <a:ln>
            <a:noFill/>
          </a:ln>
        </p:spPr>
      </p:pic>
      <p:sp>
        <p:nvSpPr>
          <p:cNvPr id="16" name="Shape 16"/>
          <p:cNvSpPr/>
          <p:nvPr/>
        </p:nvSpPr>
        <p:spPr>
          <a:xfrm>
            <a:off x="7713225" y="3990625"/>
            <a:ext cx="1252500" cy="1019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Shape 50"/>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Shape 37"/>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144100" y="155200"/>
            <a:ext cx="8877000" cy="4901700"/>
          </a:xfrm>
          <a:prstGeom prst="rect">
            <a:avLst/>
          </a:prstGeom>
          <a:no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 name="Shape 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Shape 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9" name="Shape 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pic>
        <p:nvPicPr>
          <p:cNvPr id="10" name="Shape 10"/>
          <p:cNvPicPr preferRelativeResize="0"/>
          <p:nvPr/>
        </p:nvPicPr>
        <p:blipFill>
          <a:blip r:embed="rId1">
            <a:alphaModFix/>
          </a:blip>
          <a:stretch>
            <a:fillRect/>
          </a:stretch>
        </p:blipFill>
        <p:spPr>
          <a:xfrm>
            <a:off x="7992350" y="4028050"/>
            <a:ext cx="962250" cy="9622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vexrobotics.com/217-8080.html#Description" TargetMode="External"/><Relationship Id="rId4" Type="http://schemas.openxmlformats.org/officeDocument/2006/relationships/hyperlink" Target="http://www.ctr-electronics.com/victor-spx.html" TargetMode="External"/><Relationship Id="rId5" Type="http://schemas.openxmlformats.org/officeDocument/2006/relationships/hyperlink" Target="https://www.vexrobotics.com/217-9090.html" TargetMode="External"/><Relationship Id="rId6" Type="http://schemas.openxmlformats.org/officeDocument/2006/relationships/hyperlink" Target="https://github.com/nerdherd/PowerUp201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pilib.screenstepslive.com/s/currentCS/m/java/l/599732-what-is-command-based-programm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ctrTitle"/>
          </p:nvPr>
        </p:nvSpPr>
        <p:spPr>
          <a:xfrm>
            <a:off x="311700" y="744575"/>
            <a:ext cx="8520600" cy="1275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solidFill>
                  <a:srgbClr val="4A86E8"/>
                </a:solidFill>
              </a:rPr>
              <a:t>Nerd Herd 687</a:t>
            </a:r>
            <a:endParaRPr>
              <a:solidFill>
                <a:srgbClr val="4A86E8"/>
              </a:solidFill>
            </a:endParaRPr>
          </a:p>
          <a:p>
            <a:pPr indent="0" lvl="0" marL="0">
              <a:spcBef>
                <a:spcPts val="0"/>
              </a:spcBef>
              <a:spcAft>
                <a:spcPts val="0"/>
              </a:spcAft>
              <a:buNone/>
            </a:pPr>
            <a:r>
              <a:rPr lang="en" sz="4400">
                <a:solidFill>
                  <a:srgbClr val="4A86E8"/>
                </a:solidFill>
              </a:rPr>
              <a:t>Programming Curriculum</a:t>
            </a:r>
            <a:endParaRPr sz="4400">
              <a:solidFill>
                <a:srgbClr val="4A86E8"/>
              </a:solidFill>
            </a:endParaRPr>
          </a:p>
        </p:txBody>
      </p:sp>
      <p:sp>
        <p:nvSpPr>
          <p:cNvPr id="59" name="Shape 59"/>
          <p:cNvSpPr txBox="1"/>
          <p:nvPr>
            <p:ph idx="1" type="subTitle"/>
          </p:nvPr>
        </p:nvSpPr>
        <p:spPr>
          <a:xfrm>
            <a:off x="474775" y="223817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Robot Code Structure</a:t>
            </a:r>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Subsystems </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Subsystems correspond to physical subsystems on the robot</a:t>
            </a:r>
            <a:endParaRPr/>
          </a:p>
          <a:p>
            <a:pPr indent="-317500" lvl="1" marL="914400" rtl="0">
              <a:spcBef>
                <a:spcPts val="0"/>
              </a:spcBef>
              <a:spcAft>
                <a:spcPts val="0"/>
              </a:spcAft>
              <a:buSzPts val="1400"/>
              <a:buChar char="○"/>
            </a:pPr>
            <a:r>
              <a:rPr lang="en"/>
              <a:t>Drivetrain, arm, intake, shooter, etc</a:t>
            </a:r>
            <a:endParaRPr/>
          </a:p>
          <a:p>
            <a:pPr indent="-342900" lvl="0" marL="457200" rtl="0">
              <a:spcBef>
                <a:spcPts val="0"/>
              </a:spcBef>
              <a:spcAft>
                <a:spcPts val="0"/>
              </a:spcAft>
              <a:buSzPts val="1800"/>
              <a:buChar char="●"/>
            </a:pPr>
            <a:r>
              <a:rPr lang="en"/>
              <a:t>Subsystems contain </a:t>
            </a:r>
            <a:r>
              <a:rPr lang="en"/>
              <a:t>motors</a:t>
            </a:r>
            <a:r>
              <a:rPr lang="en"/>
              <a:t>, pneumatics</a:t>
            </a:r>
            <a:r>
              <a:rPr lang="en"/>
              <a:t>, and sensors on the robot that are used to control that subsystem</a:t>
            </a:r>
            <a:endParaRPr/>
          </a:p>
          <a:p>
            <a:pPr indent="-342900" lvl="0" marL="457200" rtl="0">
              <a:spcBef>
                <a:spcPts val="0"/>
              </a:spcBef>
              <a:spcAft>
                <a:spcPts val="0"/>
              </a:spcAft>
              <a:buSzPts val="1800"/>
              <a:buChar char="●"/>
            </a:pPr>
            <a:r>
              <a:rPr lang="en"/>
              <a:t>Subsystems should also have methods to receive sensor input and set power/voltages/positions/velocities to motor controllers</a:t>
            </a:r>
            <a:endParaRPr/>
          </a:p>
          <a:p>
            <a:pPr indent="-342900" lvl="0" marL="457200" rtl="0">
              <a:spcBef>
                <a:spcPts val="0"/>
              </a:spcBef>
              <a:spcAft>
                <a:spcPts val="0"/>
              </a:spcAft>
              <a:buSzPts val="1800"/>
              <a:buChar char="●"/>
            </a:pPr>
            <a:r>
              <a:rPr lang="en"/>
              <a:t>Use port numbers from RobotMap for motor controllers</a:t>
            </a:r>
            <a:endParaRPr/>
          </a:p>
          <a:p>
            <a:pPr indent="-342900" lvl="0" marL="457200" rtl="0">
              <a:spcBef>
                <a:spcPts val="0"/>
              </a:spcBef>
              <a:spcAft>
                <a:spcPts val="0"/>
              </a:spcAft>
              <a:buSzPts val="1800"/>
              <a:buChar char="●"/>
            </a:pPr>
            <a:r>
              <a:rPr lang="en"/>
              <a:t>Subsystems are initialized from Robot.java during robotInit</a:t>
            </a:r>
            <a:endParaRPr/>
          </a:p>
          <a:p>
            <a:pPr indent="0" lvl="0" mar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Robot.java</a:t>
            </a:r>
            <a:endParaRPr/>
          </a:p>
          <a:p>
            <a:pPr indent="0" lvl="0" marL="0">
              <a:spcBef>
                <a:spcPts val="0"/>
              </a:spcBef>
              <a:spcAft>
                <a:spcPts val="0"/>
              </a:spcAft>
              <a:buNone/>
            </a:pPr>
            <a:r>
              <a:t/>
            </a:r>
            <a:endParaRPr/>
          </a:p>
        </p:txBody>
      </p:sp>
      <p:sp>
        <p:nvSpPr>
          <p:cNvPr id="124" name="Shape 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Robot.java has periodic and init functions</a:t>
            </a:r>
            <a:endParaRPr/>
          </a:p>
          <a:p>
            <a:pPr indent="-342900" lvl="0" marL="457200" rtl="0">
              <a:spcBef>
                <a:spcPts val="0"/>
              </a:spcBef>
              <a:spcAft>
                <a:spcPts val="0"/>
              </a:spcAft>
              <a:buSzPts val="1800"/>
              <a:buChar char="●"/>
            </a:pPr>
            <a:r>
              <a:rPr lang="en"/>
              <a:t>One periodic and one init for each possible robot mode</a:t>
            </a:r>
            <a:endParaRPr/>
          </a:p>
          <a:p>
            <a:pPr indent="-342900" lvl="0" marL="457200" rtl="0">
              <a:spcBef>
                <a:spcPts val="0"/>
              </a:spcBef>
              <a:spcAft>
                <a:spcPts val="0"/>
              </a:spcAft>
              <a:buSzPts val="1800"/>
              <a:buChar char="●"/>
            </a:pPr>
            <a:r>
              <a:rPr lang="en"/>
              <a:t>Periodic functions are called about every 20 ms by the driver station by default (the exact timing can be configured)</a:t>
            </a:r>
            <a:endParaRPr/>
          </a:p>
          <a:p>
            <a:pPr indent="-317500" lvl="1" marL="914400" rtl="0">
              <a:spcBef>
                <a:spcPts val="0"/>
              </a:spcBef>
              <a:spcAft>
                <a:spcPts val="0"/>
              </a:spcAft>
              <a:buSzPts val="1400"/>
              <a:buChar char="○"/>
            </a:pPr>
            <a:r>
              <a:rPr lang="en"/>
              <a:t>autonomousPeriodic, teleopPeriodic, disabledPeriodic, testPeriodic</a:t>
            </a:r>
            <a:endParaRPr/>
          </a:p>
          <a:p>
            <a:pPr indent="-342900" lvl="0" marL="457200" rtl="0">
              <a:spcBef>
                <a:spcPts val="0"/>
              </a:spcBef>
              <a:spcAft>
                <a:spcPts val="0"/>
              </a:spcAft>
              <a:buSzPts val="1800"/>
              <a:buChar char="●"/>
            </a:pPr>
            <a:r>
              <a:rPr lang="en"/>
              <a:t>Init functions are called when the robot mode changes (i.e. changing from autonomous to teleop makes the robot call teleopInit)</a:t>
            </a:r>
            <a:endParaRPr/>
          </a:p>
          <a:p>
            <a:pPr indent="-317500" lvl="1" marL="914400">
              <a:spcBef>
                <a:spcPts val="0"/>
              </a:spcBef>
              <a:spcAft>
                <a:spcPts val="0"/>
              </a:spcAft>
              <a:buSzPts val="1400"/>
              <a:buChar char="○"/>
            </a:pPr>
            <a:r>
              <a:rPr lang="en"/>
              <a:t>autonomousInit, teleopInit, disabledInit, testInit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Commands</a:t>
            </a:r>
            <a:endParaRPr/>
          </a:p>
        </p:txBody>
      </p:sp>
      <p:sp>
        <p:nvSpPr>
          <p:cNvPr id="130" name="Shape 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Actions a subsystem or group of subsystems can take</a:t>
            </a:r>
            <a:endParaRPr/>
          </a:p>
          <a:p>
            <a:pPr indent="-342900" lvl="0" marL="457200" rtl="0">
              <a:spcBef>
                <a:spcPts val="0"/>
              </a:spcBef>
              <a:spcAft>
                <a:spcPts val="0"/>
              </a:spcAft>
              <a:buSzPts val="1800"/>
              <a:buChar char="●"/>
            </a:pPr>
            <a:r>
              <a:rPr lang="en"/>
              <a:t>Commands are created based on logic defined in subsystems and Robot.java</a:t>
            </a:r>
            <a:endParaRPr/>
          </a:p>
          <a:p>
            <a:pPr indent="-342900" lvl="0" marL="457200" rtl="0">
              <a:spcBef>
                <a:spcPts val="0"/>
              </a:spcBef>
              <a:spcAft>
                <a:spcPts val="0"/>
              </a:spcAft>
              <a:buSzPts val="1800"/>
              <a:buChar char="●"/>
            </a:pPr>
            <a:r>
              <a:rPr lang="en"/>
              <a:t>Various methods</a:t>
            </a:r>
            <a:endParaRPr/>
          </a:p>
          <a:p>
            <a:pPr indent="-317500" lvl="1" marL="914400" rtl="0">
              <a:spcBef>
                <a:spcPts val="0"/>
              </a:spcBef>
              <a:spcAft>
                <a:spcPts val="0"/>
              </a:spcAft>
              <a:buSzPts val="1400"/>
              <a:buChar char="○"/>
            </a:pPr>
            <a:r>
              <a:rPr lang="en"/>
              <a:t>initialize(): run just before the command starts to run</a:t>
            </a:r>
            <a:endParaRPr/>
          </a:p>
          <a:p>
            <a:pPr indent="-317500" lvl="1" marL="914400" rtl="0">
              <a:spcBef>
                <a:spcPts val="0"/>
              </a:spcBef>
              <a:spcAft>
                <a:spcPts val="0"/>
              </a:spcAft>
              <a:buSzPts val="1400"/>
              <a:buChar char="○"/>
            </a:pPr>
            <a:r>
              <a:rPr lang="en"/>
              <a:t>execute(): run in a loop while the command is running</a:t>
            </a:r>
            <a:endParaRPr/>
          </a:p>
          <a:p>
            <a:pPr indent="-317500" lvl="1" marL="914400" rtl="0">
              <a:spcBef>
                <a:spcPts val="0"/>
              </a:spcBef>
              <a:spcAft>
                <a:spcPts val="0"/>
              </a:spcAft>
              <a:buSzPts val="1400"/>
              <a:buChar char="○"/>
            </a:pPr>
            <a:r>
              <a:rPr lang="en"/>
              <a:t>isFinished(): if this returns true at any point, the command will stop running</a:t>
            </a:r>
            <a:endParaRPr/>
          </a:p>
          <a:p>
            <a:pPr indent="-317500" lvl="1" marL="914400" rtl="0">
              <a:spcBef>
                <a:spcPts val="0"/>
              </a:spcBef>
              <a:spcAft>
                <a:spcPts val="0"/>
              </a:spcAft>
              <a:buSzPts val="1400"/>
              <a:buChar char="○"/>
            </a:pPr>
            <a:r>
              <a:rPr lang="en"/>
              <a:t>end(): the method which is run when the command stops running</a:t>
            </a:r>
            <a:endParaRPr/>
          </a:p>
          <a:p>
            <a:pPr indent="-317500" lvl="1" marL="914400" rtl="0">
              <a:spcBef>
                <a:spcPts val="0"/>
              </a:spcBef>
              <a:spcAft>
                <a:spcPts val="0"/>
              </a:spcAft>
              <a:buSzPts val="1400"/>
              <a:buChar char="○"/>
            </a:pPr>
            <a:r>
              <a:rPr lang="en"/>
              <a:t>interrupted(): the method which is run when another command or other process stops the command</a:t>
            </a:r>
            <a:endParaRPr/>
          </a:p>
          <a:p>
            <a:pPr indent="-342900" lvl="0" marL="457200" rtl="0">
              <a:spcBef>
                <a:spcPts val="0"/>
              </a:spcBef>
              <a:spcAft>
                <a:spcPts val="0"/>
              </a:spcAft>
              <a:buSzPts val="1800"/>
              <a:buChar char="●"/>
            </a:pPr>
            <a:r>
              <a:rPr lang="en"/>
              <a:t>Commands can require a particular subsystem so that two commands do not attempt to use the same system and conflict with one another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p:txBody>
      </p:sp>
      <p:sp>
        <p:nvSpPr>
          <p:cNvPr id="136" name="Shape 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3"/>
              </a:rPr>
              <a:t>https://www.vexrobotics.com/217-8080.html#Description</a:t>
            </a:r>
            <a:endParaRPr/>
          </a:p>
          <a:p>
            <a:pPr indent="0" lvl="0" marL="0">
              <a:spcBef>
                <a:spcPts val="1600"/>
              </a:spcBef>
              <a:spcAft>
                <a:spcPts val="0"/>
              </a:spcAft>
              <a:buNone/>
            </a:pPr>
            <a:r>
              <a:rPr lang="en" u="sng">
                <a:solidFill>
                  <a:schemeClr val="hlink"/>
                </a:solidFill>
                <a:hlinkClick r:id="rId4"/>
              </a:rPr>
              <a:t>http://www.ctr-electronics.com/victor-spx.html</a:t>
            </a:r>
            <a:endParaRPr/>
          </a:p>
          <a:p>
            <a:pPr indent="0" lvl="0" marL="0">
              <a:spcBef>
                <a:spcPts val="1600"/>
              </a:spcBef>
              <a:spcAft>
                <a:spcPts val="0"/>
              </a:spcAft>
              <a:buNone/>
            </a:pPr>
            <a:r>
              <a:rPr lang="en" u="sng">
                <a:solidFill>
                  <a:schemeClr val="hlink"/>
                </a:solidFill>
                <a:hlinkClick r:id="rId5"/>
              </a:rPr>
              <a:t>https://www.vexrobotics.com/217-9090.html</a:t>
            </a:r>
            <a:endParaRPr/>
          </a:p>
          <a:p>
            <a:pPr indent="0" lvl="0" marL="0">
              <a:spcBef>
                <a:spcPts val="1600"/>
              </a:spcBef>
              <a:spcAft>
                <a:spcPts val="0"/>
              </a:spcAft>
              <a:buNone/>
            </a:pPr>
            <a:r>
              <a:rPr lang="en" u="sng">
                <a:solidFill>
                  <a:schemeClr val="hlink"/>
                </a:solidFill>
                <a:hlinkClick r:id="rId6"/>
              </a:rPr>
              <a:t>https://github.com/nerdherd/PowerUp2018</a:t>
            </a:r>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Command Based Framework</a:t>
            </a:r>
            <a:endParaRPr/>
          </a:p>
          <a:p>
            <a:pPr indent="0" lvl="0" marL="0">
              <a:spcBef>
                <a:spcPts val="0"/>
              </a:spcBef>
              <a:spcAft>
                <a:spcPts val="0"/>
              </a:spcAft>
              <a:buNone/>
            </a:pPr>
            <a:r>
              <a:t/>
            </a:r>
            <a:endParaRPr/>
          </a:p>
        </p:txBody>
      </p:sp>
      <p:sp>
        <p:nvSpPr>
          <p:cNvPr id="65" name="Shape 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We program in Java using WPILib’s Command Based Framework</a:t>
            </a:r>
            <a:endParaRPr/>
          </a:p>
          <a:p>
            <a:pPr indent="-317500" lvl="1" marL="914400" rtl="0">
              <a:spcBef>
                <a:spcPts val="0"/>
              </a:spcBef>
              <a:spcAft>
                <a:spcPts val="0"/>
              </a:spcAft>
              <a:buSzPts val="1400"/>
              <a:buChar char="○"/>
            </a:pPr>
            <a:r>
              <a:rPr lang="en"/>
              <a:t>Official FRC languages - C++, LabVIEW, Java</a:t>
            </a:r>
            <a:endParaRPr/>
          </a:p>
          <a:p>
            <a:pPr indent="-317500" lvl="1" marL="914400" rtl="0">
              <a:spcBef>
                <a:spcPts val="0"/>
              </a:spcBef>
              <a:spcAft>
                <a:spcPts val="0"/>
              </a:spcAft>
              <a:buSzPts val="1400"/>
              <a:buChar char="○"/>
            </a:pPr>
            <a:r>
              <a:rPr lang="en"/>
              <a:t>Unofficial languages - Python, Kotlin</a:t>
            </a:r>
            <a:endParaRPr/>
          </a:p>
          <a:p>
            <a:pPr indent="-317500" lvl="1" marL="914400" rtl="0">
              <a:spcBef>
                <a:spcPts val="0"/>
              </a:spcBef>
              <a:spcAft>
                <a:spcPts val="0"/>
              </a:spcAft>
              <a:buSzPts val="1400"/>
              <a:buChar char="○"/>
            </a:pPr>
            <a:r>
              <a:rPr lang="en"/>
              <a:t>If we use a unofficial language we may not get help from CSAs and FTAs at competition, if we need help</a:t>
            </a:r>
            <a:endParaRPr/>
          </a:p>
          <a:p>
            <a:pPr indent="-342900" lvl="0" marL="457200" rtl="0">
              <a:spcBef>
                <a:spcPts val="0"/>
              </a:spcBef>
              <a:spcAft>
                <a:spcPts val="0"/>
              </a:spcAft>
              <a:buSzPts val="1800"/>
              <a:buChar char="●"/>
            </a:pPr>
            <a:r>
              <a:rPr lang="en"/>
              <a:t>Advantages of Command-Based</a:t>
            </a:r>
            <a:endParaRPr/>
          </a:p>
          <a:p>
            <a:pPr indent="-317500" lvl="1" marL="914400" rtl="0">
              <a:spcBef>
                <a:spcPts val="0"/>
              </a:spcBef>
              <a:spcAft>
                <a:spcPts val="0"/>
              </a:spcAft>
              <a:buSzPts val="1400"/>
              <a:buChar char="○"/>
            </a:pPr>
            <a:r>
              <a:rPr lang="en"/>
              <a:t>Relatively easy to do </a:t>
            </a:r>
            <a:r>
              <a:rPr lang="en"/>
              <a:t>simultaneous</a:t>
            </a:r>
            <a:r>
              <a:rPr lang="en"/>
              <a:t> actions</a:t>
            </a:r>
            <a:endParaRPr/>
          </a:p>
          <a:p>
            <a:pPr indent="-317500" lvl="2" marL="1371600" rtl="0">
              <a:spcBef>
                <a:spcPts val="0"/>
              </a:spcBef>
              <a:spcAft>
                <a:spcPts val="0"/>
              </a:spcAft>
              <a:buSzPts val="1400"/>
              <a:buChar char="■"/>
            </a:pPr>
            <a:r>
              <a:rPr lang="en"/>
              <a:t>Raise arm while driving forwards</a:t>
            </a:r>
            <a:endParaRPr/>
          </a:p>
          <a:p>
            <a:pPr indent="-317500" lvl="1" marL="914400" rtl="0">
              <a:spcBef>
                <a:spcPts val="0"/>
              </a:spcBef>
              <a:spcAft>
                <a:spcPts val="0"/>
              </a:spcAft>
              <a:buSzPts val="1400"/>
              <a:buChar char="○"/>
            </a:pPr>
            <a:r>
              <a:rPr lang="en"/>
              <a:t>Easily make modular auto routines</a:t>
            </a:r>
            <a:endParaRPr/>
          </a:p>
          <a:p>
            <a:pPr indent="-342900" lvl="0" marL="457200" rtl="0">
              <a:spcBef>
                <a:spcPts val="0"/>
              </a:spcBef>
              <a:spcAft>
                <a:spcPts val="0"/>
              </a:spcAft>
              <a:buSzPts val="1800"/>
              <a:buChar char="●"/>
            </a:pPr>
            <a:r>
              <a:rPr lang="en" u="sng">
                <a:solidFill>
                  <a:schemeClr val="hlink"/>
                </a:solidFill>
                <a:hlinkClick r:id="rId3"/>
              </a:rPr>
              <a:t>https://wpilib.screenstepslive.com/s/currentCS/m/java/l/599732-what-is-command-based-programming</a:t>
            </a:r>
            <a:r>
              <a:rPr lang="en"/>
              <a:t> </a:t>
            </a:r>
            <a:endParaRPr/>
          </a:p>
          <a:p>
            <a:pPr indent="0" lvl="0" marL="0" rt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Main Parts of a Command Based Robot</a:t>
            </a:r>
            <a:endParaRPr/>
          </a:p>
        </p:txBody>
      </p:sp>
      <p:sp>
        <p:nvSpPr>
          <p:cNvPr id="71" name="Shape 71"/>
          <p:cNvSpPr txBox="1"/>
          <p:nvPr>
            <p:ph idx="1" type="body"/>
          </p:nvPr>
        </p:nvSpPr>
        <p:spPr>
          <a:xfrm>
            <a:off x="311700" y="939200"/>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Robot.java</a:t>
            </a:r>
            <a:endParaRPr/>
          </a:p>
          <a:p>
            <a:pPr indent="-317500" lvl="1" marL="914400" rtl="0">
              <a:spcBef>
                <a:spcPts val="0"/>
              </a:spcBef>
              <a:spcAft>
                <a:spcPts val="0"/>
              </a:spcAft>
              <a:buSzPts val="1400"/>
              <a:buChar char="○"/>
            </a:pPr>
            <a:r>
              <a:rPr lang="en"/>
              <a:t>Your main robot file. The init and periodic functions here are called by the driver station during a match</a:t>
            </a:r>
            <a:endParaRPr/>
          </a:p>
          <a:p>
            <a:pPr indent="-342900" lvl="0" marL="457200" rtl="0">
              <a:spcBef>
                <a:spcPts val="0"/>
              </a:spcBef>
              <a:spcAft>
                <a:spcPts val="0"/>
              </a:spcAft>
              <a:buSzPts val="1800"/>
              <a:buChar char="●"/>
            </a:pPr>
            <a:r>
              <a:rPr lang="en"/>
              <a:t>OI</a:t>
            </a:r>
            <a:endParaRPr/>
          </a:p>
          <a:p>
            <a:pPr indent="-317500" lvl="1" marL="914400" rtl="0">
              <a:spcBef>
                <a:spcPts val="0"/>
              </a:spcBef>
              <a:spcAft>
                <a:spcPts val="0"/>
              </a:spcAft>
              <a:buSzPts val="1400"/>
              <a:buChar char="○"/>
            </a:pPr>
            <a:r>
              <a:rPr lang="en"/>
              <a:t>The operator interface. All joysticks and buttons are here.</a:t>
            </a:r>
            <a:endParaRPr/>
          </a:p>
          <a:p>
            <a:pPr indent="-342900" lvl="0" marL="457200" rtl="0">
              <a:spcBef>
                <a:spcPts val="0"/>
              </a:spcBef>
              <a:spcAft>
                <a:spcPts val="0"/>
              </a:spcAft>
              <a:buSzPts val="1800"/>
              <a:buChar char="●"/>
            </a:pPr>
            <a:r>
              <a:rPr lang="en"/>
              <a:t>RobotMap</a:t>
            </a:r>
            <a:endParaRPr/>
          </a:p>
          <a:p>
            <a:pPr indent="-317500" lvl="1" marL="914400" rtl="0">
              <a:spcBef>
                <a:spcPts val="0"/>
              </a:spcBef>
              <a:spcAft>
                <a:spcPts val="0"/>
              </a:spcAft>
              <a:buSzPts val="1400"/>
              <a:buChar char="○"/>
            </a:pPr>
            <a:r>
              <a:rPr lang="en"/>
              <a:t>All port numbers for motors and double solenoids are kept here, for convenience</a:t>
            </a:r>
            <a:endParaRPr/>
          </a:p>
          <a:p>
            <a:pPr indent="-342900" lvl="0" marL="457200" rtl="0">
              <a:spcBef>
                <a:spcPts val="0"/>
              </a:spcBef>
              <a:spcAft>
                <a:spcPts val="0"/>
              </a:spcAft>
              <a:buSzPts val="1800"/>
              <a:buChar char="●"/>
            </a:pPr>
            <a:r>
              <a:rPr lang="en"/>
              <a:t>Subsystems</a:t>
            </a:r>
            <a:endParaRPr/>
          </a:p>
          <a:p>
            <a:pPr indent="-317500" lvl="1" marL="914400" rtl="0">
              <a:spcBef>
                <a:spcPts val="0"/>
              </a:spcBef>
              <a:spcAft>
                <a:spcPts val="0"/>
              </a:spcAft>
              <a:buSzPts val="1400"/>
              <a:buChar char="○"/>
            </a:pPr>
            <a:r>
              <a:rPr lang="en"/>
              <a:t>Physical subsystems on the robot, such as an arm or an intake</a:t>
            </a:r>
            <a:endParaRPr/>
          </a:p>
          <a:p>
            <a:pPr indent="-342900" lvl="0" marL="457200" rtl="0">
              <a:spcBef>
                <a:spcPts val="0"/>
              </a:spcBef>
              <a:spcAft>
                <a:spcPts val="0"/>
              </a:spcAft>
              <a:buSzPts val="1800"/>
              <a:buChar char="●"/>
            </a:pPr>
            <a:r>
              <a:rPr lang="en"/>
              <a:t>Commands</a:t>
            </a:r>
            <a:endParaRPr/>
          </a:p>
          <a:p>
            <a:pPr indent="-317500" lvl="1" marL="914400" rtl="0">
              <a:spcBef>
                <a:spcPts val="0"/>
              </a:spcBef>
              <a:spcAft>
                <a:spcPts val="0"/>
              </a:spcAft>
              <a:buSzPts val="1400"/>
              <a:buChar char="○"/>
            </a:pPr>
            <a:r>
              <a:rPr lang="en"/>
              <a:t>Tasks the robot does, such as driving forward x feet, or raising its arm to x degrees</a:t>
            </a:r>
            <a:endParaRPr/>
          </a:p>
          <a:p>
            <a:pPr indent="-342900" lvl="0" marL="457200" rtl="0">
              <a:spcBef>
                <a:spcPts val="0"/>
              </a:spcBef>
              <a:spcAft>
                <a:spcPts val="0"/>
              </a:spcAft>
              <a:buSzPts val="1800"/>
              <a:buChar char="●"/>
            </a:pPr>
            <a:r>
              <a:rPr lang="en"/>
              <a:t>Command Groups</a:t>
            </a:r>
            <a:endParaRPr/>
          </a:p>
          <a:p>
            <a:pPr indent="-317500" lvl="1" marL="914400" rtl="0">
              <a:spcBef>
                <a:spcPts val="0"/>
              </a:spcBef>
              <a:spcAft>
                <a:spcPts val="0"/>
              </a:spcAft>
              <a:buSzPts val="1400"/>
              <a:buChar char="○"/>
            </a:pPr>
            <a:r>
              <a:rPr lang="en"/>
              <a:t>Groups of multiple commands which can be run sequentially or in parallel. One               example is driving 10 feet forwards and then raising the robot’s arm to 60 degrees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RobotMap	</a:t>
            </a:r>
            <a:endParaRPr/>
          </a:p>
        </p:txBody>
      </p:sp>
      <p:sp>
        <p:nvSpPr>
          <p:cNvPr id="77" name="Shape 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RobotMap contains port numbers for motors and double solenoids (used to control pistons).</a:t>
            </a:r>
            <a:endParaRPr/>
          </a:p>
          <a:p>
            <a:pPr indent="-342900" lvl="0" marL="457200" rtl="0">
              <a:spcBef>
                <a:spcPts val="0"/>
              </a:spcBef>
              <a:spcAft>
                <a:spcPts val="0"/>
              </a:spcAft>
              <a:buSzPts val="1800"/>
              <a:buChar char="●"/>
            </a:pPr>
            <a:r>
              <a:rPr lang="en"/>
              <a:t>All port numbers are kept in one place to make it easier to change port numbers</a:t>
            </a:r>
            <a:endParaRPr/>
          </a:p>
          <a:p>
            <a:pPr indent="-342900" lvl="0" marL="457200" rtl="0">
              <a:spcBef>
                <a:spcPts val="0"/>
              </a:spcBef>
              <a:spcAft>
                <a:spcPts val="0"/>
              </a:spcAft>
              <a:buSzPts val="1800"/>
              <a:buChar char="●"/>
            </a:pPr>
            <a:r>
              <a:rPr lang="en"/>
              <a:t>Conventions for port numbers is:</a:t>
            </a:r>
            <a:endParaRPr/>
          </a:p>
          <a:p>
            <a:pPr indent="-317500" lvl="1" marL="914400" rtl="0">
              <a:spcBef>
                <a:spcPts val="0"/>
              </a:spcBef>
              <a:spcAft>
                <a:spcPts val="0"/>
              </a:spcAft>
              <a:buSzPts val="1400"/>
              <a:buChar char="○"/>
            </a:pPr>
            <a:r>
              <a:rPr lang="en"/>
              <a:t>public static final int kName#ID = [Port Number]</a:t>
            </a:r>
            <a:endParaRPr/>
          </a:p>
          <a:p>
            <a:pPr indent="-342900" lvl="0" marL="457200" rtl="0">
              <a:spcBef>
                <a:spcPts val="0"/>
              </a:spcBef>
              <a:spcAft>
                <a:spcPts val="0"/>
              </a:spcAft>
              <a:buSzPts val="1800"/>
              <a:buChar char="●"/>
            </a:pPr>
            <a:r>
              <a:rPr lang="en"/>
              <a:t>Public: can be used in any file</a:t>
            </a:r>
            <a:endParaRPr/>
          </a:p>
          <a:p>
            <a:pPr indent="-342900" lvl="0" marL="457200" rtl="0">
              <a:spcBef>
                <a:spcPts val="0"/>
              </a:spcBef>
              <a:spcAft>
                <a:spcPts val="0"/>
              </a:spcAft>
              <a:buSzPts val="1800"/>
              <a:buChar char="●"/>
            </a:pPr>
            <a:r>
              <a:rPr lang="en"/>
              <a:t>Static: there is only one of this constant</a:t>
            </a:r>
            <a:endParaRPr/>
          </a:p>
          <a:p>
            <a:pPr indent="-342900" lvl="0" marL="457200" rtl="0">
              <a:spcBef>
                <a:spcPts val="0"/>
              </a:spcBef>
              <a:spcAft>
                <a:spcPts val="0"/>
              </a:spcAft>
              <a:buSzPts val="1800"/>
              <a:buChar char="●"/>
            </a:pPr>
            <a:r>
              <a:rPr lang="en"/>
              <a:t>Final: the port number can’t be changed from code</a:t>
            </a:r>
            <a:endParaRPr/>
          </a:p>
          <a:p>
            <a:pPr indent="-342900" lvl="0" marL="457200" rtl="0">
              <a:spcBef>
                <a:spcPts val="0"/>
              </a:spcBef>
              <a:spcAft>
                <a:spcPts val="0"/>
              </a:spcAft>
              <a:buSzPts val="1800"/>
              <a:buChar char="●"/>
            </a:pPr>
            <a:r>
              <a:rPr lang="en"/>
              <a:t>Int: port numbers are integers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RobotMap Examples</a:t>
            </a:r>
            <a:endParaRPr/>
          </a:p>
        </p:txBody>
      </p:sp>
      <p:pic>
        <p:nvPicPr>
          <p:cNvPr id="83" name="Shape 83"/>
          <p:cNvPicPr preferRelativeResize="0"/>
          <p:nvPr/>
        </p:nvPicPr>
        <p:blipFill>
          <a:blip r:embed="rId4">
            <a:alphaModFix/>
          </a:blip>
          <a:stretch>
            <a:fillRect/>
          </a:stretch>
        </p:blipFill>
        <p:spPr>
          <a:xfrm>
            <a:off x="2737325" y="1017725"/>
            <a:ext cx="3465535"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Motor Controllers</a:t>
            </a:r>
            <a:endParaRPr/>
          </a:p>
        </p:txBody>
      </p:sp>
      <p:sp>
        <p:nvSpPr>
          <p:cNvPr id="89" name="Shape 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When you control a motor in code, you’re not directly controlling the motor, you’re controlling the motor controller, which then sends the desired voltage to the motor</a:t>
            </a:r>
            <a:endParaRPr/>
          </a:p>
          <a:p>
            <a:pPr indent="-342900" lvl="0" marL="457200" rtl="0">
              <a:spcBef>
                <a:spcPts val="0"/>
              </a:spcBef>
              <a:spcAft>
                <a:spcPts val="0"/>
              </a:spcAft>
              <a:buSzPts val="1800"/>
              <a:buChar char="●"/>
            </a:pPr>
            <a:r>
              <a:rPr lang="en"/>
              <a:t>A motor controller can be plugged into more or less any motor, so we don’t need to change too much code if mech decides to change motors</a:t>
            </a:r>
            <a:endParaRPr/>
          </a:p>
          <a:p>
            <a:pPr indent="-342900" lvl="0" marL="457200" rtl="0">
              <a:spcBef>
                <a:spcPts val="0"/>
              </a:spcBef>
              <a:spcAft>
                <a:spcPts val="0"/>
              </a:spcAft>
              <a:buSzPts val="1800"/>
              <a:buChar char="●"/>
            </a:pPr>
            <a:r>
              <a:rPr lang="en"/>
              <a:t>Motor controllers can handle stuff that we’d need code to do otherwise</a:t>
            </a:r>
            <a:endParaRPr/>
          </a:p>
          <a:p>
            <a:pPr indent="-317500" lvl="1" marL="914400" rtl="0">
              <a:spcBef>
                <a:spcPts val="0"/>
              </a:spcBef>
              <a:spcAft>
                <a:spcPts val="0"/>
              </a:spcAft>
              <a:buSzPts val="1400"/>
              <a:buChar char="○"/>
            </a:pPr>
            <a:r>
              <a:rPr lang="en"/>
              <a:t>Current limiting</a:t>
            </a:r>
            <a:r>
              <a:rPr lang="en"/>
              <a:t>, </a:t>
            </a:r>
            <a:r>
              <a:rPr lang="en"/>
              <a:t>PID, motion profiling</a:t>
            </a:r>
            <a:endParaRPr/>
          </a:p>
          <a:p>
            <a:pPr indent="-342900" lvl="0" marL="457200" rtl="0">
              <a:spcBef>
                <a:spcPts val="0"/>
              </a:spcBef>
              <a:spcAft>
                <a:spcPts val="0"/>
              </a:spcAft>
              <a:buSzPts val="1800"/>
              <a:buChar char="●"/>
            </a:pPr>
            <a:r>
              <a:rPr lang="en"/>
              <a:t>Common Motor Controllers (on 687):</a:t>
            </a:r>
            <a:endParaRPr/>
          </a:p>
          <a:p>
            <a:pPr indent="-317500" lvl="1" marL="914400" rtl="0">
              <a:spcBef>
                <a:spcPts val="0"/>
              </a:spcBef>
              <a:spcAft>
                <a:spcPts val="0"/>
              </a:spcAft>
              <a:buSzPts val="1400"/>
              <a:buChar char="○"/>
            </a:pPr>
            <a:r>
              <a:rPr lang="en"/>
              <a:t>Talon SRX, Victor SPX, VictorSP</a:t>
            </a:r>
            <a:endParaRPr/>
          </a:p>
          <a:p>
            <a:pPr indent="0" lvl="0" marL="0" rt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Motor Controllers (2)</a:t>
            </a:r>
            <a:endParaRPr/>
          </a:p>
        </p:txBody>
      </p:sp>
      <p:sp>
        <p:nvSpPr>
          <p:cNvPr id="95" name="Shape 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Talon SRX: The best and most expensive motor controllers available for FRC</a:t>
            </a:r>
            <a:endParaRPr/>
          </a:p>
          <a:p>
            <a:pPr indent="-317500" lvl="1" marL="914400" rtl="0">
              <a:spcBef>
                <a:spcPts val="0"/>
              </a:spcBef>
              <a:spcAft>
                <a:spcPts val="0"/>
              </a:spcAft>
              <a:buSzPts val="1400"/>
              <a:buChar char="○"/>
            </a:pPr>
            <a:r>
              <a:rPr lang="en"/>
              <a:t>Have fancy closed loop controls to set position and speed</a:t>
            </a:r>
            <a:endParaRPr/>
          </a:p>
          <a:p>
            <a:pPr indent="-317500" lvl="1" marL="914400" rtl="0">
              <a:spcBef>
                <a:spcPts val="0"/>
              </a:spcBef>
              <a:spcAft>
                <a:spcPts val="0"/>
              </a:spcAft>
              <a:buSzPts val="1400"/>
              <a:buChar char="○"/>
            </a:pPr>
            <a:r>
              <a:rPr lang="en"/>
              <a:t>Have a sensor input so an encoder can be directly connected</a:t>
            </a:r>
            <a:endParaRPr/>
          </a:p>
          <a:p>
            <a:pPr indent="-317500" lvl="1" marL="914400" rtl="0">
              <a:spcBef>
                <a:spcPts val="0"/>
              </a:spcBef>
              <a:spcAft>
                <a:spcPts val="0"/>
              </a:spcAft>
              <a:buSzPts val="1400"/>
              <a:buChar char="○"/>
            </a:pPr>
            <a:r>
              <a:rPr lang="en"/>
              <a:t>Good for drivetrain masters, arms, anything that needs its position or speed controlled</a:t>
            </a:r>
            <a:endParaRPr/>
          </a:p>
          <a:p>
            <a:pPr indent="-317500" lvl="1" marL="914400" rtl="0">
              <a:spcBef>
                <a:spcPts val="0"/>
              </a:spcBef>
              <a:spcAft>
                <a:spcPts val="0"/>
              </a:spcAft>
              <a:buSzPts val="1400"/>
              <a:buChar char="○"/>
            </a:pPr>
            <a:r>
              <a:rPr lang="en"/>
              <a:t>On Diplo, Cosmos, and Practicebot</a:t>
            </a:r>
            <a:endParaRPr/>
          </a:p>
          <a:p>
            <a:pPr indent="-317500" lvl="1" marL="914400" rtl="0">
              <a:spcBef>
                <a:spcPts val="0"/>
              </a:spcBef>
              <a:spcAft>
                <a:spcPts val="0"/>
              </a:spcAft>
              <a:buSzPts val="1400"/>
              <a:buChar char="○"/>
            </a:pPr>
            <a:r>
              <a:rPr lang="en"/>
              <a:t>CAN</a:t>
            </a:r>
            <a:endParaRPr/>
          </a:p>
          <a:p>
            <a:pPr indent="-342900" lvl="0" marL="457200" rtl="0">
              <a:spcBef>
                <a:spcPts val="0"/>
              </a:spcBef>
              <a:spcAft>
                <a:spcPts val="0"/>
              </a:spcAft>
              <a:buSzPts val="1800"/>
              <a:buChar char="●"/>
            </a:pPr>
            <a:r>
              <a:rPr lang="en"/>
              <a:t>Victor SPX: Less fancy but more affordable</a:t>
            </a:r>
            <a:endParaRPr/>
          </a:p>
          <a:p>
            <a:pPr indent="-317500" lvl="1" marL="914400" rtl="0">
              <a:spcBef>
                <a:spcPts val="0"/>
              </a:spcBef>
              <a:spcAft>
                <a:spcPts val="0"/>
              </a:spcAft>
              <a:buSzPts val="1400"/>
              <a:buChar char="○"/>
            </a:pPr>
            <a:r>
              <a:rPr lang="en"/>
              <a:t>No sensor input, no built in control loops</a:t>
            </a:r>
            <a:endParaRPr/>
          </a:p>
          <a:p>
            <a:pPr indent="-317500" lvl="1" marL="914400" rtl="0">
              <a:spcBef>
                <a:spcPts val="0"/>
              </a:spcBef>
              <a:spcAft>
                <a:spcPts val="0"/>
              </a:spcAft>
              <a:buSzPts val="1400"/>
              <a:buChar char="○"/>
            </a:pPr>
            <a:r>
              <a:rPr lang="en"/>
              <a:t>Good as drivetrain slaves, intakes, or anything that precision control isn’t needed on</a:t>
            </a:r>
            <a:endParaRPr/>
          </a:p>
          <a:p>
            <a:pPr indent="-317500" lvl="1" marL="914400" rtl="0">
              <a:spcBef>
                <a:spcPts val="0"/>
              </a:spcBef>
              <a:spcAft>
                <a:spcPts val="0"/>
              </a:spcAft>
              <a:buSzPts val="1400"/>
              <a:buChar char="○"/>
            </a:pPr>
            <a:r>
              <a:rPr lang="en"/>
              <a:t>On Diplo</a:t>
            </a:r>
            <a:endParaRPr/>
          </a:p>
          <a:p>
            <a:pPr indent="-317500" lvl="1" marL="914400" rtl="0">
              <a:spcBef>
                <a:spcPts val="0"/>
              </a:spcBef>
              <a:spcAft>
                <a:spcPts val="0"/>
              </a:spcAft>
              <a:buSzPts val="1400"/>
              <a:buChar char="○"/>
            </a:pPr>
            <a:r>
              <a:rPr lang="en"/>
              <a:t>CAN</a:t>
            </a:r>
            <a:endParaRPr/>
          </a:p>
          <a:p>
            <a:pPr indent="-342900" lvl="0" marL="457200" rtl="0">
              <a:spcBef>
                <a:spcPts val="0"/>
              </a:spcBef>
              <a:spcAft>
                <a:spcPts val="0"/>
              </a:spcAft>
              <a:buSzPts val="1800"/>
              <a:buChar char="●"/>
            </a:pPr>
            <a:r>
              <a:rPr lang="en"/>
              <a:t>Victor SP: Older motor controllers</a:t>
            </a:r>
            <a:endParaRPr/>
          </a:p>
          <a:p>
            <a:pPr indent="-317500" lvl="1" marL="914400" rtl="0">
              <a:spcBef>
                <a:spcPts val="0"/>
              </a:spcBef>
              <a:spcAft>
                <a:spcPts val="0"/>
              </a:spcAft>
              <a:buSzPts val="1400"/>
              <a:buChar char="○"/>
            </a:pPr>
            <a:r>
              <a:rPr lang="en"/>
              <a:t>PWM, only on older bots (COTS and Mantis)</a:t>
            </a:r>
            <a:endParaRPr/>
          </a:p>
          <a:p>
            <a:pPr indent="-317500" lvl="1" marL="914400" rtl="0">
              <a:spcBef>
                <a:spcPts val="0"/>
              </a:spcBef>
              <a:spcAft>
                <a:spcPts val="0"/>
              </a:spcAft>
              <a:buSzPts val="1400"/>
              <a:buChar char="○"/>
            </a:pPr>
            <a:r>
              <a:rPr lang="en"/>
              <a:t>Don’t have fancy built in control loops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Motor Controllers (3)</a:t>
            </a:r>
            <a:endParaRPr/>
          </a:p>
        </p:txBody>
      </p:sp>
      <p:sp>
        <p:nvSpPr>
          <p:cNvPr id="101" name="Shape 101"/>
          <p:cNvSpPr txBox="1"/>
          <p:nvPr>
            <p:ph idx="1" type="body"/>
          </p:nvPr>
        </p:nvSpPr>
        <p:spPr>
          <a:xfrm>
            <a:off x="311700" y="1190450"/>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Motor Controllers have different control modes</a:t>
            </a:r>
            <a:endParaRPr/>
          </a:p>
          <a:p>
            <a:pPr indent="-317500" lvl="1" marL="914400" rtl="0">
              <a:spcBef>
                <a:spcPts val="0"/>
              </a:spcBef>
              <a:spcAft>
                <a:spcPts val="0"/>
              </a:spcAft>
              <a:buSzPts val="1400"/>
              <a:buChar char="○"/>
            </a:pPr>
            <a:r>
              <a:rPr lang="en"/>
              <a:t>Position, Velocity, Percent output</a:t>
            </a:r>
            <a:endParaRPr/>
          </a:p>
          <a:p>
            <a:pPr indent="-342900" lvl="0" marL="457200" rtl="0">
              <a:spcBef>
                <a:spcPts val="0"/>
              </a:spcBef>
              <a:spcAft>
                <a:spcPts val="0"/>
              </a:spcAft>
              <a:buSzPts val="1800"/>
              <a:buChar char="●"/>
            </a:pPr>
            <a:r>
              <a:rPr lang="en"/>
              <a:t>Percent output is simplest</a:t>
            </a:r>
            <a:endParaRPr/>
          </a:p>
          <a:p>
            <a:pPr indent="-342900" lvl="0" marL="457200" rtl="0">
              <a:spcBef>
                <a:spcPts val="0"/>
              </a:spcBef>
              <a:spcAft>
                <a:spcPts val="0"/>
              </a:spcAft>
              <a:buSzPts val="1800"/>
              <a:buChar char="●"/>
            </a:pPr>
            <a:r>
              <a:rPr lang="en"/>
              <a:t>Percent output is from a scale of -1.0 to 1.0</a:t>
            </a:r>
            <a:endParaRPr/>
          </a:p>
          <a:p>
            <a:pPr indent="-342900" lvl="0" marL="457200" rtl="0">
              <a:spcBef>
                <a:spcPts val="0"/>
              </a:spcBef>
              <a:spcAft>
                <a:spcPts val="0"/>
              </a:spcAft>
              <a:buSzPts val="1800"/>
              <a:buChar char="●"/>
            </a:pPr>
            <a:r>
              <a:rPr lang="en"/>
              <a:t>-1.0 ~ -12 V</a:t>
            </a:r>
            <a:endParaRPr/>
          </a:p>
          <a:p>
            <a:pPr indent="-342900" lvl="0" marL="457200" rtl="0">
              <a:spcBef>
                <a:spcPts val="0"/>
              </a:spcBef>
              <a:spcAft>
                <a:spcPts val="0"/>
              </a:spcAft>
              <a:buSzPts val="1800"/>
              <a:buChar char="●"/>
            </a:pPr>
            <a:r>
              <a:rPr lang="en"/>
              <a:t>1.0 ~ 12 V</a:t>
            </a:r>
            <a:endParaRPr/>
          </a:p>
          <a:p>
            <a:pPr indent="-342900" lvl="0" marL="457200" rtl="0">
              <a:spcBef>
                <a:spcPts val="0"/>
              </a:spcBef>
              <a:spcAft>
                <a:spcPts val="0"/>
              </a:spcAft>
              <a:buSzPts val="1800"/>
              <a:buChar char="●"/>
            </a:pPr>
            <a:r>
              <a:rPr lang="en"/>
              <a:t>More volts -&gt; more speeds</a:t>
            </a:r>
            <a:endParaRPr/>
          </a:p>
          <a:p>
            <a:pPr indent="-342900" lvl="0" marL="457200" rtl="0">
              <a:spcBef>
                <a:spcPts val="0"/>
              </a:spcBef>
              <a:spcAft>
                <a:spcPts val="0"/>
              </a:spcAft>
              <a:buSzPts val="1800"/>
              <a:buChar char="●"/>
            </a:pPr>
            <a:r>
              <a:rPr lang="en"/>
              <a:t>Positive voltage is one direction, negative is the other</a:t>
            </a:r>
            <a:endParaRPr/>
          </a:p>
          <a:p>
            <a:pPr indent="-342900" lvl="0" marL="457200" rtl="0">
              <a:spcBef>
                <a:spcPts val="0"/>
              </a:spcBef>
              <a:spcAft>
                <a:spcPts val="0"/>
              </a:spcAft>
              <a:buSzPts val="1800"/>
              <a:buChar char="●"/>
            </a:pPr>
            <a:r>
              <a:rPr lang="en"/>
              <a:t>Too much current draw for too long will heat up the motor and possibly kill it</a:t>
            </a:r>
            <a:endParaRPr/>
          </a:p>
          <a:p>
            <a:pPr indent="0" lvl="0" marL="0" rt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Motor Controllers (4)</a:t>
            </a:r>
            <a:endParaRPr/>
          </a:p>
        </p:txBody>
      </p:sp>
      <p:pic>
        <p:nvPicPr>
          <p:cNvPr id="107" name="Shape 107"/>
          <p:cNvPicPr preferRelativeResize="0"/>
          <p:nvPr/>
        </p:nvPicPr>
        <p:blipFill>
          <a:blip r:embed="rId3">
            <a:alphaModFix/>
          </a:blip>
          <a:stretch>
            <a:fillRect/>
          </a:stretch>
        </p:blipFill>
        <p:spPr>
          <a:xfrm>
            <a:off x="476475" y="1143400"/>
            <a:ext cx="2582425" cy="2582425"/>
          </a:xfrm>
          <a:prstGeom prst="rect">
            <a:avLst/>
          </a:prstGeom>
          <a:noFill/>
          <a:ln>
            <a:noFill/>
          </a:ln>
        </p:spPr>
      </p:pic>
      <p:pic>
        <p:nvPicPr>
          <p:cNvPr id="108" name="Shape 108"/>
          <p:cNvPicPr preferRelativeResize="0"/>
          <p:nvPr/>
        </p:nvPicPr>
        <p:blipFill>
          <a:blip r:embed="rId4">
            <a:alphaModFix/>
          </a:blip>
          <a:stretch>
            <a:fillRect/>
          </a:stretch>
        </p:blipFill>
        <p:spPr>
          <a:xfrm>
            <a:off x="3451775" y="1193575"/>
            <a:ext cx="2482075" cy="2482074"/>
          </a:xfrm>
          <a:prstGeom prst="rect">
            <a:avLst/>
          </a:prstGeom>
          <a:noFill/>
          <a:ln>
            <a:noFill/>
          </a:ln>
        </p:spPr>
      </p:pic>
      <p:pic>
        <p:nvPicPr>
          <p:cNvPr id="109" name="Shape 109"/>
          <p:cNvPicPr preferRelativeResize="0"/>
          <p:nvPr/>
        </p:nvPicPr>
        <p:blipFill>
          <a:blip r:embed="rId5">
            <a:alphaModFix/>
          </a:blip>
          <a:stretch>
            <a:fillRect/>
          </a:stretch>
        </p:blipFill>
        <p:spPr>
          <a:xfrm>
            <a:off x="6389450" y="1363725"/>
            <a:ext cx="2141775" cy="2141775"/>
          </a:xfrm>
          <a:prstGeom prst="rect">
            <a:avLst/>
          </a:prstGeom>
          <a:noFill/>
          <a:ln>
            <a:noFill/>
          </a:ln>
        </p:spPr>
      </p:pic>
      <p:sp>
        <p:nvSpPr>
          <p:cNvPr id="110" name="Shape 110"/>
          <p:cNvSpPr txBox="1"/>
          <p:nvPr/>
        </p:nvSpPr>
        <p:spPr>
          <a:xfrm>
            <a:off x="989050" y="3594125"/>
            <a:ext cx="1969500" cy="46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Talon SRX</a:t>
            </a:r>
            <a:endParaRPr/>
          </a:p>
        </p:txBody>
      </p:sp>
      <p:sp>
        <p:nvSpPr>
          <p:cNvPr id="111" name="Shape 111"/>
          <p:cNvSpPr txBox="1"/>
          <p:nvPr/>
        </p:nvSpPr>
        <p:spPr>
          <a:xfrm>
            <a:off x="3901600" y="3594125"/>
            <a:ext cx="1693500" cy="30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Victor SP</a:t>
            </a:r>
            <a:endParaRPr/>
          </a:p>
        </p:txBody>
      </p:sp>
      <p:sp>
        <p:nvSpPr>
          <p:cNvPr id="112" name="Shape 112"/>
          <p:cNvSpPr txBox="1"/>
          <p:nvPr/>
        </p:nvSpPr>
        <p:spPr>
          <a:xfrm>
            <a:off x="6887300" y="3594125"/>
            <a:ext cx="1430100" cy="20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Victor SPX</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rd Herd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