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4"/>
  </p:notesMasterIdLst>
  <p:sldIdLst>
    <p:sldId id="256" r:id="rId5"/>
    <p:sldId id="344" r:id="rId6"/>
    <p:sldId id="420" r:id="rId7"/>
    <p:sldId id="436" r:id="rId8"/>
    <p:sldId id="445" r:id="rId9"/>
    <p:sldId id="447" r:id="rId10"/>
    <p:sldId id="423" r:id="rId11"/>
    <p:sldId id="446" r:id="rId12"/>
    <p:sldId id="3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98785CF-20FA-4C5C-B005-638F5CDC1C33}">
          <p14:sldIdLst>
            <p14:sldId id="256"/>
            <p14:sldId id="344"/>
            <p14:sldId id="420"/>
            <p14:sldId id="436"/>
            <p14:sldId id="445"/>
            <p14:sldId id="447"/>
            <p14:sldId id="423"/>
            <p14:sldId id="446"/>
            <p14:sldId id="3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5185"/>
    <a:srgbClr val="9C1DE7"/>
    <a:srgbClr val="FFFFFF"/>
    <a:srgbClr val="FF304F"/>
    <a:srgbClr val="92D050"/>
    <a:srgbClr val="00B0F0"/>
    <a:srgbClr val="E2F3F5"/>
    <a:srgbClr val="0E153A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13" autoAdjust="0"/>
    <p:restoredTop sz="92750" autoAdjust="0"/>
  </p:normalViewPr>
  <p:slideViewPr>
    <p:cSldViewPr snapToGrid="0">
      <p:cViewPr varScale="1">
        <p:scale>
          <a:sx n="82" d="100"/>
          <a:sy n="82" d="100"/>
        </p:scale>
        <p:origin x="62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52ADB1-275D-430A-89EE-5C7E6CFF6FF2}" type="datetimeFigureOut">
              <a:rPr lang="en-US" smtClean="0"/>
              <a:t>3/8/2022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725628-3A68-42F4-BA86-9818179531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258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725628-3A68-42F4-BA86-98181795314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9057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4EB77CC-0ACD-4920-ABE0-2C108CDD9D2D}" type="datetime1">
              <a:rPr lang="en-US" smtClean="0"/>
              <a:t>3/8/2022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6C435-C980-4A02-9265-088DA45EFFED}" type="datetime1">
              <a:rPr lang="en-US" smtClean="0"/>
              <a:t>3/8/2022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4D165-9E9C-4B77-AAD7-74DAB8020A83}" type="datetime1">
              <a:rPr lang="en-US" smtClean="0"/>
              <a:t>3/8/2022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24128" y="585216"/>
            <a:ext cx="9720072" cy="1038311"/>
          </a:xfrm>
        </p:spPr>
        <p:txBody>
          <a:bodyPr>
            <a:normAutofit/>
          </a:bodyPr>
          <a:lstStyle>
            <a:lvl1pPr>
              <a:defRPr sz="4800" cap="none">
                <a:latin typeface="Bahnschrift SemiLight Condensed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782147"/>
            <a:ext cx="9720073" cy="4527213"/>
          </a:xfrm>
        </p:spPr>
        <p:txBody>
          <a:bodyPr>
            <a:normAutofit/>
          </a:bodyPr>
          <a:lstStyle>
            <a:lvl1pPr marL="176213" indent="-176213">
              <a:lnSpc>
                <a:spcPct val="100000"/>
              </a:lnSpc>
              <a:buFont typeface="Arial" panose="020B0604020202020204" pitchFamily="34" charset="0"/>
              <a:buChar char="•"/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60363" indent="-231775">
              <a:lnSpc>
                <a:spcPct val="100000"/>
              </a:lnSpc>
              <a:buFont typeface="Arial" panose="020B0604020202020204" pitchFamily="34" charset="0"/>
              <a:buChar char="•"/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534988" indent="-223838">
              <a:lnSpc>
                <a:spcPct val="100000"/>
              </a:lnSpc>
              <a:buFont typeface="Arial" panose="020B0604020202020204" pitchFamily="34" charset="0"/>
              <a:buChar char="•"/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720725" indent="-263525">
              <a:lnSpc>
                <a:spcPct val="100000"/>
              </a:lnSpc>
              <a:buFont typeface="Arial" panose="020B0604020202020204" pitchFamily="34" charset="0"/>
              <a:buChar char="•"/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895350" indent="-255588">
              <a:lnSpc>
                <a:spcPct val="100000"/>
              </a:lnSpc>
              <a:buFont typeface="Arial" panose="020B0604020202020204" pitchFamily="34" charset="0"/>
              <a:buChar char="•"/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5EB82-C8B3-4AA6-9465-D70E9E32E10A}" type="datetime1">
              <a:rPr lang="en-US" smtClean="0"/>
              <a:t>3/8/2022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8A465CAB-4A76-4440-9038-B0059DEBDAB9}"/>
              </a:ext>
            </a:extLst>
          </p:cNvPr>
          <p:cNvSpPr txBox="1">
            <a:spLocks/>
          </p:cNvSpPr>
          <p:nvPr userDrawn="1"/>
        </p:nvSpPr>
        <p:spPr>
          <a:xfrm>
            <a:off x="10744200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FAB73BC-B049-4115-A692-8D63A059BFB8}" type="slidenum">
              <a:rPr lang="en-US" sz="1800" smtClean="0"/>
              <a:pPr/>
              <a:t>‹#›</a:t>
            </a:fld>
            <a:endParaRPr lang="en-US" sz="180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EB1A7-41B8-48DA-95A6-CED0A335910E}" type="datetime1">
              <a:rPr lang="en-US" smtClean="0"/>
              <a:t>3/8/2022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720D1-5376-488D-8EC6-67FB9E97B6CF}" type="datetime1">
              <a:rPr lang="en-US" smtClean="0"/>
              <a:t>3/8/2022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323D4FDA-116D-4C5A-B9AC-91FA0D80A80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7070" y="6440451"/>
            <a:ext cx="1397860" cy="334825"/>
          </a:xfrm>
          <a:prstGeom prst="rect">
            <a:avLst/>
          </a:prstGeom>
        </p:spPr>
      </p:pic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D751542D-3EC1-4743-9666-35F521CC7B4E}"/>
              </a:ext>
            </a:extLst>
          </p:cNvPr>
          <p:cNvSpPr txBox="1">
            <a:spLocks/>
          </p:cNvSpPr>
          <p:nvPr userDrawn="1"/>
        </p:nvSpPr>
        <p:spPr>
          <a:xfrm>
            <a:off x="10744200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FAB73BC-B049-4115-A692-8D63A059BFB8}" type="slidenum">
              <a:rPr lang="en-US" sz="1800" smtClean="0"/>
              <a:pPr/>
              <a:t>‹#›</a:t>
            </a:fld>
            <a:endParaRPr lang="en-US" sz="180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D8A6C-AF10-4990-B7FE-3168E3C65CE0}" type="datetime1">
              <a:rPr lang="en-US" smtClean="0"/>
              <a:t>3/8/2022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1" name="Picture 10" descr="A close up of a sign&#10;&#10;Description automatically generated">
            <a:extLst>
              <a:ext uri="{FF2B5EF4-FFF2-40B4-BE49-F238E27FC236}">
                <a16:creationId xmlns:a16="http://schemas.microsoft.com/office/drawing/2014/main" id="{8B5483BF-1C62-42E5-B1CA-83096E055E4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7070" y="6440451"/>
            <a:ext cx="1397860" cy="334825"/>
          </a:xfrm>
          <a:prstGeom prst="rect">
            <a:avLst/>
          </a:prstGeom>
        </p:spPr>
      </p:pic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79E70123-42E4-4D91-AF39-D86DA15D58CE}"/>
              </a:ext>
            </a:extLst>
          </p:cNvPr>
          <p:cNvSpPr txBox="1">
            <a:spLocks/>
          </p:cNvSpPr>
          <p:nvPr userDrawn="1"/>
        </p:nvSpPr>
        <p:spPr>
          <a:xfrm>
            <a:off x="10744200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FAB73BC-B049-4115-A692-8D63A059BFB8}" type="slidenum">
              <a:rPr lang="en-US" sz="1800" smtClean="0"/>
              <a:pPr/>
              <a:t>‹#›</a:t>
            </a:fld>
            <a:endParaRPr lang="en-US" sz="180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95F56-3FA5-4909-BB86-351ABFFC0804}" type="datetime1">
              <a:rPr lang="en-US" smtClean="0"/>
              <a:t>3/8/2022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4E1C4-2F97-433C-99CA-BE08C962625E}" type="datetime1">
              <a:rPr lang="en-US" smtClean="0"/>
              <a:t>3/8/2022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52558-D1C9-4070-A918-9AC8F59209DD}" type="datetime1">
              <a:rPr lang="en-US" smtClean="0"/>
              <a:t>3/8/2022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F1A15-F777-4DCF-8A68-3F7C3F2D30D9}" type="datetime1">
              <a:rPr lang="en-US" smtClean="0"/>
              <a:t>3/8/2022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3682522-BADE-414E-8687-6BEDD7028725}" type="datetime1">
              <a:rPr lang="en-US" smtClean="0"/>
              <a:t>3/8/2022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igit-recog.netlify.app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pi.cellstrathub.com/gradientfire/digit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2444" b="-1"/>
          <a:stretch/>
        </p:blipFill>
        <p:spPr>
          <a:xfrm>
            <a:off x="20" y="0"/>
            <a:ext cx="12191980" cy="6858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EAA48FC5-3C83-4F1B-BC33-DF0B588F8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9349" y="3429000"/>
            <a:ext cx="7501651" cy="1090938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US" dirty="0">
                <a:solidFill>
                  <a:srgbClr val="FFFFFF"/>
                </a:solidFill>
              </a:rPr>
              <a:t>Handwritten digit recognition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F6641D-ADF3-40BD-9BA3-E740E77C8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09349" y="4779313"/>
            <a:ext cx="7501650" cy="547290"/>
          </a:xfrm>
        </p:spPr>
        <p:txBody>
          <a:bodyPr anchor="t"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Deep Learning (18CSE484T) Group Project 1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2F01714-1A39-4194-BD47-8A9960C59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09349" y="4666480"/>
            <a:ext cx="6832499" cy="0"/>
          </a:xfrm>
          <a:prstGeom prst="line">
            <a:avLst/>
          </a:prstGeom>
          <a:ln w="22225">
            <a:solidFill>
              <a:srgbClr val="4AC4E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Subtitle 2">
            <a:extLst>
              <a:ext uri="{FF2B5EF4-FFF2-40B4-BE49-F238E27FC236}">
                <a16:creationId xmlns:a16="http://schemas.microsoft.com/office/drawing/2014/main" id="{06C4EAB4-020C-4BE9-B75A-784CD5657AD9}"/>
              </a:ext>
            </a:extLst>
          </p:cNvPr>
          <p:cNvSpPr txBox="1">
            <a:spLocks/>
          </p:cNvSpPr>
          <p:nvPr/>
        </p:nvSpPr>
        <p:spPr>
          <a:xfrm>
            <a:off x="7167626" y="5812874"/>
            <a:ext cx="4868864" cy="79978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None/>
              <a:defRPr sz="18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000" dirty="0">
                <a:solidFill>
                  <a:schemeClr val="tx1"/>
                </a:solidFill>
              </a:rPr>
              <a:t>Bhavesh Laddagiri (RA1911026030032)</a:t>
            </a:r>
          </a:p>
          <a:p>
            <a:pPr algn="r"/>
            <a:r>
              <a:rPr lang="en-US" sz="2000" dirty="0" err="1">
                <a:solidFill>
                  <a:schemeClr val="tx1"/>
                </a:solidFill>
              </a:rPr>
              <a:t>Akshaj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Vishwanathan</a:t>
            </a:r>
            <a:r>
              <a:rPr lang="en-US" sz="2000" dirty="0">
                <a:solidFill>
                  <a:schemeClr val="tx1"/>
                </a:solidFill>
              </a:rPr>
              <a:t> (RA1911026030003)</a:t>
            </a:r>
          </a:p>
          <a:p>
            <a:pPr algn="r"/>
            <a:r>
              <a:rPr lang="en-US" sz="2000" dirty="0">
                <a:solidFill>
                  <a:schemeClr val="tx1"/>
                </a:solidFill>
              </a:rPr>
              <a:t>Hardik Gupta (RA1911026030027)</a:t>
            </a:r>
          </a:p>
        </p:txBody>
      </p:sp>
    </p:spTree>
    <p:extLst>
      <p:ext uri="{BB962C8B-B14F-4D97-AF65-F5344CB8AC3E}">
        <p14:creationId xmlns:p14="http://schemas.microsoft.com/office/powerpoint/2010/main" val="2806257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AB734-4F35-4C3C-B843-AAF0B947D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6737E-B8CA-4DA8-AEDA-3DF88749A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Dataset and Preprocessing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Model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Training and Results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Deployment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937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E194971-2F2D-44B0-8AE6-FF2DCCEE0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Oval 5">
            <a:extLst>
              <a:ext uri="{FF2B5EF4-FFF2-40B4-BE49-F238E27FC236}">
                <a16:creationId xmlns:a16="http://schemas.microsoft.com/office/drawing/2014/main" id="{1FF9A61E-EB11-4C46-82E1-3E00A3B4B4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E564EB3-35F2-4EFF-87DC-642DC02052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BA0C938-1486-4635-9F6C-44D521FA6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42A7ABB-6A86-4A02-A072-FA82CDCE53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928" y="484632"/>
            <a:ext cx="11244036" cy="5880916"/>
          </a:xfrm>
          <a:prstGeom prst="rect">
            <a:avLst/>
          </a:prstGeom>
          <a:solidFill>
            <a:schemeClr val="bg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152D98-C45D-485E-A935-E55D3AABB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5356" y="806365"/>
            <a:ext cx="7020747" cy="522963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600" spc="200" dirty="0"/>
              <a:t>Building the Model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6916720-6D22-4D4B-BC19-23008C7DD4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9935" y="1600200"/>
            <a:ext cx="0" cy="36576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1598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10A06-6C8C-451C-AB24-11A850D24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and Preprocessing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471CFB-68E5-49EA-9E60-57733BFFA9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782147"/>
            <a:ext cx="9720073" cy="2148389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Handwritten Digit Recognition is the task of classifying digits from 0 to 9 that are drawn by hand.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MNIST dataset is a collection of 70,000 such grayscale images of dimensions 28 x 28.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dataset is split into 60,000 train image and 10,000 test images.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By default the dataset is already preprocessed but to account for unseen images we create a preprocessing pipeline to resize images to 28 x 28 and turn them into grayscale.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C105B0E-8212-43E6-900C-B6FB0256F8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6013" y="4089156"/>
            <a:ext cx="1849748" cy="185532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5A07D73-500C-4837-907E-2F3E4D134E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4651" y="4089156"/>
            <a:ext cx="6992957" cy="1959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211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B718E-400D-4CD4-AA52-2B00C6A58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 Architecture (PyTorch)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392FA0-5B7D-4F74-8CF7-F63BD7B2F0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450" y="2991635"/>
            <a:ext cx="872103" cy="874730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EC571AD1-E1F1-4CD3-A862-72B6DF4A009D}"/>
              </a:ext>
            </a:extLst>
          </p:cNvPr>
          <p:cNvGrpSpPr/>
          <p:nvPr/>
        </p:nvGrpSpPr>
        <p:grpSpPr>
          <a:xfrm>
            <a:off x="2460773" y="1954759"/>
            <a:ext cx="1418681" cy="2948473"/>
            <a:chOff x="2561551" y="1954761"/>
            <a:chExt cx="1418681" cy="294847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C3B622E-015D-4BFF-B23D-AA5F33689F07}"/>
                </a:ext>
              </a:extLst>
            </p:cNvPr>
            <p:cNvSpPr/>
            <p:nvPr/>
          </p:nvSpPr>
          <p:spPr>
            <a:xfrm>
              <a:off x="2561551" y="1954761"/>
              <a:ext cx="388902" cy="294847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IN" sz="1600" dirty="0"/>
                <a:t>Conv 2D of 32 3x3 Kernels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508D847-8EA2-4BA9-8578-DD939A025140}"/>
                </a:ext>
              </a:extLst>
            </p:cNvPr>
            <p:cNvSpPr/>
            <p:nvPr/>
          </p:nvSpPr>
          <p:spPr>
            <a:xfrm>
              <a:off x="3074991" y="1954761"/>
              <a:ext cx="388902" cy="2948472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IN" sz="1600" dirty="0" err="1"/>
                <a:t>ReLU</a:t>
              </a:r>
              <a:endParaRPr lang="en-IN" sz="1600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164CD5E-14FD-4127-B0CF-3E536AB09A98}"/>
                </a:ext>
              </a:extLst>
            </p:cNvPr>
            <p:cNvSpPr/>
            <p:nvPr/>
          </p:nvSpPr>
          <p:spPr>
            <a:xfrm>
              <a:off x="3591330" y="1954761"/>
              <a:ext cx="388902" cy="2948472"/>
            </a:xfrm>
            <a:prstGeom prst="rect">
              <a:avLst/>
            </a:prstGeom>
            <a:solidFill>
              <a:srgbClr val="FF3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IN" sz="1600" dirty="0"/>
                <a:t>MaxPool2D of 2x2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F8163F5B-677E-4725-BAE1-BF91250FF1A8}"/>
              </a:ext>
            </a:extLst>
          </p:cNvPr>
          <p:cNvSpPr txBox="1"/>
          <p:nvPr/>
        </p:nvSpPr>
        <p:spPr>
          <a:xfrm>
            <a:off x="988840" y="4029946"/>
            <a:ext cx="11753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(1, 28, 28)*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D2CE8D-6D56-4F71-BC12-44CC8FBC2959}"/>
              </a:ext>
            </a:extLst>
          </p:cNvPr>
          <p:cNvSpPr txBox="1"/>
          <p:nvPr/>
        </p:nvSpPr>
        <p:spPr>
          <a:xfrm>
            <a:off x="4177668" y="4022389"/>
            <a:ext cx="12025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(32, 13, 13)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779A40C-745E-45F9-811D-D78F7A03EF87}"/>
              </a:ext>
            </a:extLst>
          </p:cNvPr>
          <p:cNvSpPr txBox="1"/>
          <p:nvPr/>
        </p:nvSpPr>
        <p:spPr>
          <a:xfrm>
            <a:off x="7374775" y="4029946"/>
            <a:ext cx="9717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(16, 5, 5)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1845C95-76A5-4B72-8C0E-83FC5E0098E8}"/>
              </a:ext>
            </a:extLst>
          </p:cNvPr>
          <p:cNvSpPr txBox="1"/>
          <p:nvPr/>
        </p:nvSpPr>
        <p:spPr>
          <a:xfrm>
            <a:off x="158540" y="5756988"/>
            <a:ext cx="23022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i="1" dirty="0"/>
              <a:t>*channels, width, height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D5CE5B8-04BE-4207-9214-9310F7554213}"/>
              </a:ext>
            </a:extLst>
          </p:cNvPr>
          <p:cNvSpPr/>
          <p:nvPr/>
        </p:nvSpPr>
        <p:spPr>
          <a:xfrm>
            <a:off x="4494372" y="3144413"/>
            <a:ext cx="569167" cy="569167"/>
          </a:xfrm>
          <a:prstGeom prst="rect">
            <a:avLst/>
          </a:prstGeom>
          <a:solidFill>
            <a:srgbClr val="FC51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7732705-3EFC-4930-8CF0-7C7957E2CBB4}"/>
              </a:ext>
            </a:extLst>
          </p:cNvPr>
          <p:cNvGrpSpPr/>
          <p:nvPr/>
        </p:nvGrpSpPr>
        <p:grpSpPr>
          <a:xfrm>
            <a:off x="5678456" y="1954759"/>
            <a:ext cx="1418681" cy="2948473"/>
            <a:chOff x="2561551" y="1954761"/>
            <a:chExt cx="1418681" cy="2948473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64F26EC-D25F-4C41-9D44-276718CA125D}"/>
                </a:ext>
              </a:extLst>
            </p:cNvPr>
            <p:cNvSpPr/>
            <p:nvPr/>
          </p:nvSpPr>
          <p:spPr>
            <a:xfrm>
              <a:off x="2561551" y="1954761"/>
              <a:ext cx="388902" cy="294847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IN" sz="1600" dirty="0"/>
                <a:t>Conv 2D of 16 3x3 Kernels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09E56702-5B69-43BF-9CDB-F59DF6BE8409}"/>
                </a:ext>
              </a:extLst>
            </p:cNvPr>
            <p:cNvSpPr/>
            <p:nvPr/>
          </p:nvSpPr>
          <p:spPr>
            <a:xfrm>
              <a:off x="3074991" y="1954761"/>
              <a:ext cx="388902" cy="2948472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IN" sz="1600" dirty="0" err="1"/>
                <a:t>ReLU</a:t>
              </a:r>
              <a:endParaRPr lang="en-IN" sz="1600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41A45EAD-B901-40D5-B350-F8685FB39EE4}"/>
                </a:ext>
              </a:extLst>
            </p:cNvPr>
            <p:cNvSpPr/>
            <p:nvPr/>
          </p:nvSpPr>
          <p:spPr>
            <a:xfrm>
              <a:off x="3591330" y="1954761"/>
              <a:ext cx="388902" cy="2948472"/>
            </a:xfrm>
            <a:prstGeom prst="rect">
              <a:avLst/>
            </a:prstGeom>
            <a:solidFill>
              <a:srgbClr val="FF3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IN" sz="1600" dirty="0"/>
                <a:t>MaxPool2D of 2x2</a:t>
              </a:r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32BEACEE-B93E-4FEC-855F-BD3BFAC57C4D}"/>
              </a:ext>
            </a:extLst>
          </p:cNvPr>
          <p:cNvSpPr/>
          <p:nvPr/>
        </p:nvSpPr>
        <p:spPr>
          <a:xfrm>
            <a:off x="7666194" y="3234544"/>
            <a:ext cx="388902" cy="388902"/>
          </a:xfrm>
          <a:prstGeom prst="rect">
            <a:avLst/>
          </a:prstGeom>
          <a:solidFill>
            <a:srgbClr val="FC51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BFBEA69-7E83-4EE8-B756-51F8C5E8BF2C}"/>
              </a:ext>
            </a:extLst>
          </p:cNvPr>
          <p:cNvSpPr/>
          <p:nvPr/>
        </p:nvSpPr>
        <p:spPr>
          <a:xfrm>
            <a:off x="8624153" y="2476386"/>
            <a:ext cx="260022" cy="1905218"/>
          </a:xfrm>
          <a:prstGeom prst="rect">
            <a:avLst/>
          </a:prstGeom>
          <a:solidFill>
            <a:srgbClr val="FC51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IN" sz="1400" dirty="0"/>
              <a:t>Flattened Vector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798E979-E983-48FF-A251-A88391778AEB}"/>
              </a:ext>
            </a:extLst>
          </p:cNvPr>
          <p:cNvSpPr txBox="1"/>
          <p:nvPr/>
        </p:nvSpPr>
        <p:spPr>
          <a:xfrm>
            <a:off x="8397335" y="4564677"/>
            <a:ext cx="7136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(400,)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0FC2816-4242-482D-82D1-EDD385256201}"/>
              </a:ext>
            </a:extLst>
          </p:cNvPr>
          <p:cNvSpPr/>
          <p:nvPr/>
        </p:nvSpPr>
        <p:spPr>
          <a:xfrm>
            <a:off x="9582112" y="1954758"/>
            <a:ext cx="388902" cy="2948473"/>
          </a:xfrm>
          <a:prstGeom prst="rect">
            <a:avLst/>
          </a:prstGeom>
          <a:solidFill>
            <a:srgbClr val="9C1D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IN" sz="1600" dirty="0"/>
              <a:t>256 Units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F835112A-8A3A-43CC-B203-67A8728C14EE}"/>
              </a:ext>
            </a:extLst>
          </p:cNvPr>
          <p:cNvGrpSpPr/>
          <p:nvPr/>
        </p:nvGrpSpPr>
        <p:grpSpPr>
          <a:xfrm>
            <a:off x="2634567" y="5781640"/>
            <a:ext cx="1882955" cy="338554"/>
            <a:chOff x="2634567" y="5781640"/>
            <a:chExt cx="1882955" cy="338554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9F2AB62E-E68C-4F7B-B722-BC0018C9FCB0}"/>
                </a:ext>
              </a:extLst>
            </p:cNvPr>
            <p:cNvSpPr/>
            <p:nvPr/>
          </p:nvSpPr>
          <p:spPr>
            <a:xfrm>
              <a:off x="2634567" y="5806293"/>
              <a:ext cx="289249" cy="28924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5B82CD7-6C7F-4E81-9DD4-E4C67B43F93D}"/>
                </a:ext>
              </a:extLst>
            </p:cNvPr>
            <p:cNvSpPr txBox="1"/>
            <p:nvPr/>
          </p:nvSpPr>
          <p:spPr>
            <a:xfrm>
              <a:off x="2923816" y="5781640"/>
              <a:ext cx="15937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600" i="1" dirty="0"/>
                <a:t>2D Convolution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C87228F-D094-4D0F-9CDF-69A81B44BA22}"/>
              </a:ext>
            </a:extLst>
          </p:cNvPr>
          <p:cNvGrpSpPr/>
          <p:nvPr/>
        </p:nvGrpSpPr>
        <p:grpSpPr>
          <a:xfrm>
            <a:off x="4664359" y="5781640"/>
            <a:ext cx="1889367" cy="338554"/>
            <a:chOff x="2634567" y="5781640"/>
            <a:chExt cx="1889367" cy="338554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65CED85-9498-4137-B832-BA70305D72C5}"/>
                </a:ext>
              </a:extLst>
            </p:cNvPr>
            <p:cNvSpPr/>
            <p:nvPr/>
          </p:nvSpPr>
          <p:spPr>
            <a:xfrm>
              <a:off x="2634567" y="5806293"/>
              <a:ext cx="289249" cy="289249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0A8C7D4-251A-4AFC-9A18-137A87F55955}"/>
                </a:ext>
              </a:extLst>
            </p:cNvPr>
            <p:cNvSpPr txBox="1"/>
            <p:nvPr/>
          </p:nvSpPr>
          <p:spPr>
            <a:xfrm>
              <a:off x="2923816" y="5781640"/>
              <a:ext cx="160011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600" i="1" dirty="0" err="1"/>
                <a:t>ReLU</a:t>
              </a:r>
              <a:r>
                <a:rPr lang="en-IN" sz="1600" i="1" dirty="0"/>
                <a:t> Activation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65FA21A9-5D1C-4017-BF9C-C77A5CEECB6F}"/>
              </a:ext>
            </a:extLst>
          </p:cNvPr>
          <p:cNvGrpSpPr/>
          <p:nvPr/>
        </p:nvGrpSpPr>
        <p:grpSpPr>
          <a:xfrm>
            <a:off x="2634581" y="6254840"/>
            <a:ext cx="1826849" cy="338554"/>
            <a:chOff x="2634567" y="5781640"/>
            <a:chExt cx="1826849" cy="338554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F1FDD207-B632-4BDE-A6F4-970DE42E2CB5}"/>
                </a:ext>
              </a:extLst>
            </p:cNvPr>
            <p:cNvSpPr/>
            <p:nvPr/>
          </p:nvSpPr>
          <p:spPr>
            <a:xfrm>
              <a:off x="2634567" y="5806293"/>
              <a:ext cx="289249" cy="289249"/>
            </a:xfrm>
            <a:prstGeom prst="rect">
              <a:avLst/>
            </a:prstGeom>
            <a:solidFill>
              <a:srgbClr val="FF3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F4B0948-6741-43D5-BE65-4692BACC4C57}"/>
                </a:ext>
              </a:extLst>
            </p:cNvPr>
            <p:cNvSpPr txBox="1"/>
            <p:nvPr/>
          </p:nvSpPr>
          <p:spPr>
            <a:xfrm>
              <a:off x="2923816" y="5781640"/>
              <a:ext cx="153760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600" i="1" dirty="0"/>
                <a:t>2D </a:t>
              </a:r>
              <a:r>
                <a:rPr lang="en-IN" sz="1600" i="1" dirty="0" err="1"/>
                <a:t>MaxPooling</a:t>
              </a:r>
              <a:endParaRPr lang="en-IN" sz="1600" i="1" dirty="0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97F3A1F9-7A45-4F80-BE2C-E392325711E7}"/>
              </a:ext>
            </a:extLst>
          </p:cNvPr>
          <p:cNvGrpSpPr/>
          <p:nvPr/>
        </p:nvGrpSpPr>
        <p:grpSpPr>
          <a:xfrm>
            <a:off x="4664359" y="6260832"/>
            <a:ext cx="3037117" cy="338554"/>
            <a:chOff x="2634567" y="5781640"/>
            <a:chExt cx="3037117" cy="338554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BAB94399-4D35-4E63-BAC4-D04D0E71382C}"/>
                </a:ext>
              </a:extLst>
            </p:cNvPr>
            <p:cNvSpPr/>
            <p:nvPr/>
          </p:nvSpPr>
          <p:spPr>
            <a:xfrm>
              <a:off x="2634567" y="5806293"/>
              <a:ext cx="289249" cy="289249"/>
            </a:xfrm>
            <a:prstGeom prst="rect">
              <a:avLst/>
            </a:prstGeom>
            <a:solidFill>
              <a:srgbClr val="9C1D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ED186A7-F951-4EA2-86C9-CE4076F86295}"/>
                </a:ext>
              </a:extLst>
            </p:cNvPr>
            <p:cNvSpPr txBox="1"/>
            <p:nvPr/>
          </p:nvSpPr>
          <p:spPr>
            <a:xfrm>
              <a:off x="2923816" y="5781640"/>
              <a:ext cx="274786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600" i="1" dirty="0"/>
                <a:t>Fully Connected Linear Layer</a:t>
              </a:r>
            </a:p>
          </p:txBody>
        </p:sp>
      </p:grpSp>
      <p:sp>
        <p:nvSpPr>
          <p:cNvPr id="47" name="Oval 46">
            <a:extLst>
              <a:ext uri="{FF2B5EF4-FFF2-40B4-BE49-F238E27FC236}">
                <a16:creationId xmlns:a16="http://schemas.microsoft.com/office/drawing/2014/main" id="{D4B5FFBF-87E4-46C7-828B-2F09D5E4AC8D}"/>
              </a:ext>
            </a:extLst>
          </p:cNvPr>
          <p:cNvSpPr/>
          <p:nvPr/>
        </p:nvSpPr>
        <p:spPr>
          <a:xfrm>
            <a:off x="10865859" y="1057167"/>
            <a:ext cx="388902" cy="388902"/>
          </a:xfrm>
          <a:prstGeom prst="ellipse">
            <a:avLst/>
          </a:prstGeom>
          <a:gradFill flip="none" rotWithShape="1">
            <a:gsLst>
              <a:gs pos="0">
                <a:srgbClr val="9C1DE7">
                  <a:tint val="66000"/>
                  <a:satMod val="160000"/>
                </a:srgbClr>
              </a:gs>
              <a:gs pos="50000">
                <a:srgbClr val="9C1DE7">
                  <a:tint val="44500"/>
                  <a:satMod val="160000"/>
                </a:srgbClr>
              </a:gs>
              <a:gs pos="100000">
                <a:srgbClr val="9C1DE7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0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D4FA0266-6214-4E48-A9C4-BC3126B3B975}"/>
              </a:ext>
            </a:extLst>
          </p:cNvPr>
          <p:cNvSpPr/>
          <p:nvPr/>
        </p:nvSpPr>
        <p:spPr>
          <a:xfrm>
            <a:off x="10865859" y="1544611"/>
            <a:ext cx="388902" cy="388902"/>
          </a:xfrm>
          <a:prstGeom prst="ellipse">
            <a:avLst/>
          </a:prstGeom>
          <a:gradFill flip="none" rotWithShape="1">
            <a:gsLst>
              <a:gs pos="0">
                <a:srgbClr val="9C1DE7">
                  <a:tint val="66000"/>
                  <a:satMod val="160000"/>
                </a:srgbClr>
              </a:gs>
              <a:gs pos="50000">
                <a:srgbClr val="9C1DE7">
                  <a:tint val="44500"/>
                  <a:satMod val="160000"/>
                </a:srgbClr>
              </a:gs>
              <a:gs pos="100000">
                <a:srgbClr val="9C1DE7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68BD957B-E8D4-4CB9-8AC5-3FA3AF58546B}"/>
              </a:ext>
            </a:extLst>
          </p:cNvPr>
          <p:cNvSpPr/>
          <p:nvPr/>
        </p:nvSpPr>
        <p:spPr>
          <a:xfrm>
            <a:off x="10865859" y="2032055"/>
            <a:ext cx="388902" cy="388902"/>
          </a:xfrm>
          <a:prstGeom prst="ellipse">
            <a:avLst/>
          </a:prstGeom>
          <a:gradFill flip="none" rotWithShape="1">
            <a:gsLst>
              <a:gs pos="0">
                <a:srgbClr val="9C1DE7">
                  <a:tint val="66000"/>
                  <a:satMod val="160000"/>
                </a:srgbClr>
              </a:gs>
              <a:gs pos="50000">
                <a:srgbClr val="9C1DE7">
                  <a:tint val="44500"/>
                  <a:satMod val="160000"/>
                </a:srgbClr>
              </a:gs>
              <a:gs pos="100000">
                <a:srgbClr val="9C1DE7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2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68B2C335-C01C-4021-B395-618EBA4452BD}"/>
              </a:ext>
            </a:extLst>
          </p:cNvPr>
          <p:cNvSpPr/>
          <p:nvPr/>
        </p:nvSpPr>
        <p:spPr>
          <a:xfrm>
            <a:off x="10865859" y="2519499"/>
            <a:ext cx="388902" cy="388902"/>
          </a:xfrm>
          <a:prstGeom prst="ellipse">
            <a:avLst/>
          </a:prstGeom>
          <a:solidFill>
            <a:srgbClr val="9C1D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3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E91092A4-6A31-4C53-8B46-EB364319338D}"/>
              </a:ext>
            </a:extLst>
          </p:cNvPr>
          <p:cNvSpPr/>
          <p:nvPr/>
        </p:nvSpPr>
        <p:spPr>
          <a:xfrm>
            <a:off x="10865859" y="3008163"/>
            <a:ext cx="388902" cy="388902"/>
          </a:xfrm>
          <a:prstGeom prst="ellipse">
            <a:avLst/>
          </a:prstGeom>
          <a:gradFill flip="none" rotWithShape="1">
            <a:gsLst>
              <a:gs pos="0">
                <a:srgbClr val="9C1DE7">
                  <a:tint val="66000"/>
                  <a:satMod val="160000"/>
                </a:srgbClr>
              </a:gs>
              <a:gs pos="50000">
                <a:srgbClr val="9C1DE7">
                  <a:tint val="44500"/>
                  <a:satMod val="160000"/>
                </a:srgbClr>
              </a:gs>
              <a:gs pos="100000">
                <a:srgbClr val="9C1DE7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4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B8990AEA-9AB0-44E2-B59F-B91C670FD9F9}"/>
              </a:ext>
            </a:extLst>
          </p:cNvPr>
          <p:cNvSpPr/>
          <p:nvPr/>
        </p:nvSpPr>
        <p:spPr>
          <a:xfrm>
            <a:off x="10865859" y="3495607"/>
            <a:ext cx="388902" cy="388902"/>
          </a:xfrm>
          <a:prstGeom prst="ellipse">
            <a:avLst/>
          </a:prstGeom>
          <a:gradFill flip="none" rotWithShape="1">
            <a:gsLst>
              <a:gs pos="0">
                <a:srgbClr val="9C1DE7">
                  <a:tint val="66000"/>
                  <a:satMod val="160000"/>
                </a:srgbClr>
              </a:gs>
              <a:gs pos="50000">
                <a:srgbClr val="9C1DE7">
                  <a:tint val="44500"/>
                  <a:satMod val="160000"/>
                </a:srgbClr>
              </a:gs>
              <a:gs pos="100000">
                <a:srgbClr val="9C1DE7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5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75C1EC05-A89C-4CF5-AE06-2D4AA7D6EB36}"/>
              </a:ext>
            </a:extLst>
          </p:cNvPr>
          <p:cNvSpPr/>
          <p:nvPr/>
        </p:nvSpPr>
        <p:spPr>
          <a:xfrm>
            <a:off x="10865859" y="3983051"/>
            <a:ext cx="388902" cy="388902"/>
          </a:xfrm>
          <a:prstGeom prst="ellipse">
            <a:avLst/>
          </a:prstGeom>
          <a:gradFill flip="none" rotWithShape="1">
            <a:gsLst>
              <a:gs pos="0">
                <a:srgbClr val="9C1DE7">
                  <a:tint val="66000"/>
                  <a:satMod val="160000"/>
                </a:srgbClr>
              </a:gs>
              <a:gs pos="50000">
                <a:srgbClr val="9C1DE7">
                  <a:tint val="44500"/>
                  <a:satMod val="160000"/>
                </a:srgbClr>
              </a:gs>
              <a:gs pos="100000">
                <a:srgbClr val="9C1DE7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6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E7EAAF57-DCF1-4503-B382-516A605D9883}"/>
              </a:ext>
            </a:extLst>
          </p:cNvPr>
          <p:cNvSpPr/>
          <p:nvPr/>
        </p:nvSpPr>
        <p:spPr>
          <a:xfrm>
            <a:off x="10865859" y="4470495"/>
            <a:ext cx="388902" cy="388902"/>
          </a:xfrm>
          <a:prstGeom prst="ellipse">
            <a:avLst/>
          </a:prstGeom>
          <a:gradFill flip="none" rotWithShape="1">
            <a:gsLst>
              <a:gs pos="0">
                <a:srgbClr val="9C1DE7">
                  <a:tint val="66000"/>
                  <a:satMod val="160000"/>
                </a:srgbClr>
              </a:gs>
              <a:gs pos="50000">
                <a:srgbClr val="9C1DE7">
                  <a:tint val="44500"/>
                  <a:satMod val="160000"/>
                </a:srgbClr>
              </a:gs>
              <a:gs pos="100000">
                <a:srgbClr val="9C1DE7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7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1326674B-4256-432E-A95E-C993BB66BBA4}"/>
              </a:ext>
            </a:extLst>
          </p:cNvPr>
          <p:cNvSpPr/>
          <p:nvPr/>
        </p:nvSpPr>
        <p:spPr>
          <a:xfrm>
            <a:off x="10865859" y="4929947"/>
            <a:ext cx="388902" cy="388902"/>
          </a:xfrm>
          <a:prstGeom prst="ellipse">
            <a:avLst/>
          </a:prstGeom>
          <a:gradFill flip="none" rotWithShape="1">
            <a:gsLst>
              <a:gs pos="0">
                <a:srgbClr val="9C1DE7">
                  <a:tint val="66000"/>
                  <a:satMod val="160000"/>
                </a:srgbClr>
              </a:gs>
              <a:gs pos="50000">
                <a:srgbClr val="9C1DE7">
                  <a:tint val="44500"/>
                  <a:satMod val="160000"/>
                </a:srgbClr>
              </a:gs>
              <a:gs pos="100000">
                <a:srgbClr val="9C1DE7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8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4ADBCD17-D4B8-464A-90C2-927366AC0CC0}"/>
              </a:ext>
            </a:extLst>
          </p:cNvPr>
          <p:cNvSpPr/>
          <p:nvPr/>
        </p:nvSpPr>
        <p:spPr>
          <a:xfrm>
            <a:off x="10865859" y="5417391"/>
            <a:ext cx="388902" cy="388902"/>
          </a:xfrm>
          <a:prstGeom prst="ellipse">
            <a:avLst/>
          </a:prstGeom>
          <a:gradFill flip="none" rotWithShape="1">
            <a:gsLst>
              <a:gs pos="0">
                <a:srgbClr val="9C1DE7">
                  <a:tint val="66000"/>
                  <a:satMod val="160000"/>
                </a:srgbClr>
              </a:gs>
              <a:gs pos="50000">
                <a:srgbClr val="9C1DE7">
                  <a:tint val="44500"/>
                  <a:satMod val="160000"/>
                </a:srgbClr>
              </a:gs>
              <a:gs pos="100000">
                <a:srgbClr val="9C1DE7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9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B92F417-67C0-4B7A-9109-E09AAA170C94}"/>
              </a:ext>
            </a:extLst>
          </p:cNvPr>
          <p:cNvCxnSpPr>
            <a:stCxn id="7" idx="3"/>
            <a:endCxn id="19" idx="1"/>
          </p:cNvCxnSpPr>
          <p:nvPr/>
        </p:nvCxnSpPr>
        <p:spPr>
          <a:xfrm>
            <a:off x="3879454" y="3428995"/>
            <a:ext cx="614918" cy="2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82B6BC62-F426-41FC-AE60-7235145EE73B}"/>
              </a:ext>
            </a:extLst>
          </p:cNvPr>
          <p:cNvCxnSpPr>
            <a:cxnSpLocks/>
            <a:stCxn id="19" idx="3"/>
            <a:endCxn id="24" idx="1"/>
          </p:cNvCxnSpPr>
          <p:nvPr/>
        </p:nvCxnSpPr>
        <p:spPr>
          <a:xfrm flipV="1">
            <a:off x="5063539" y="3428996"/>
            <a:ext cx="614917" cy="1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8F335D4E-EEC1-40B0-8E5A-DA400B8C7E15}"/>
              </a:ext>
            </a:extLst>
          </p:cNvPr>
          <p:cNvCxnSpPr>
            <a:cxnSpLocks/>
            <a:stCxn id="26" idx="3"/>
            <a:endCxn id="27" idx="1"/>
          </p:cNvCxnSpPr>
          <p:nvPr/>
        </p:nvCxnSpPr>
        <p:spPr>
          <a:xfrm>
            <a:off x="7097137" y="3428995"/>
            <a:ext cx="569057" cy="0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4A78F0A3-5489-49C3-BF29-ED48B13F2AFE}"/>
              </a:ext>
            </a:extLst>
          </p:cNvPr>
          <p:cNvCxnSpPr>
            <a:cxnSpLocks/>
            <a:stCxn id="27" idx="3"/>
            <a:endCxn id="28" idx="1"/>
          </p:cNvCxnSpPr>
          <p:nvPr/>
        </p:nvCxnSpPr>
        <p:spPr>
          <a:xfrm>
            <a:off x="8055096" y="3428995"/>
            <a:ext cx="569057" cy="0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E0BEC70F-9B51-46B4-A8C9-03F8390EA004}"/>
              </a:ext>
            </a:extLst>
          </p:cNvPr>
          <p:cNvCxnSpPr>
            <a:cxnSpLocks/>
            <a:stCxn id="28" idx="3"/>
            <a:endCxn id="32" idx="1"/>
          </p:cNvCxnSpPr>
          <p:nvPr/>
        </p:nvCxnSpPr>
        <p:spPr>
          <a:xfrm>
            <a:off x="8884175" y="3428995"/>
            <a:ext cx="697937" cy="0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D252A296-842D-426E-A713-4138A4CABC97}"/>
              </a:ext>
            </a:extLst>
          </p:cNvPr>
          <p:cNvCxnSpPr>
            <a:cxnSpLocks/>
            <a:stCxn id="32" idx="3"/>
            <a:endCxn id="50" idx="2"/>
          </p:cNvCxnSpPr>
          <p:nvPr/>
        </p:nvCxnSpPr>
        <p:spPr>
          <a:xfrm flipV="1">
            <a:off x="9971014" y="2713950"/>
            <a:ext cx="894845" cy="715045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E957BCBC-4153-4CDD-B517-8600CDE87CF2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 flipV="1">
            <a:off x="2012553" y="3428996"/>
            <a:ext cx="448220" cy="4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3A029686-226D-41FB-BCD8-107192F2FAEC}"/>
              </a:ext>
            </a:extLst>
          </p:cNvPr>
          <p:cNvCxnSpPr>
            <a:cxnSpLocks/>
            <a:stCxn id="32" idx="3"/>
            <a:endCxn id="47" idx="2"/>
          </p:cNvCxnSpPr>
          <p:nvPr/>
        </p:nvCxnSpPr>
        <p:spPr>
          <a:xfrm flipV="1">
            <a:off x="9971014" y="1251618"/>
            <a:ext cx="894845" cy="2177377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0B1DB937-AEE8-4BC2-953E-AA19BC0D9CA5}"/>
              </a:ext>
            </a:extLst>
          </p:cNvPr>
          <p:cNvCxnSpPr>
            <a:cxnSpLocks/>
            <a:stCxn id="32" idx="3"/>
            <a:endCxn id="48" idx="2"/>
          </p:cNvCxnSpPr>
          <p:nvPr/>
        </p:nvCxnSpPr>
        <p:spPr>
          <a:xfrm flipV="1">
            <a:off x="9971014" y="1739062"/>
            <a:ext cx="894845" cy="1689933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E38C0076-3603-4CFA-9872-DE3D6DCAF02F}"/>
              </a:ext>
            </a:extLst>
          </p:cNvPr>
          <p:cNvCxnSpPr>
            <a:cxnSpLocks/>
            <a:stCxn id="32" idx="3"/>
            <a:endCxn id="49" idx="2"/>
          </p:cNvCxnSpPr>
          <p:nvPr/>
        </p:nvCxnSpPr>
        <p:spPr>
          <a:xfrm flipV="1">
            <a:off x="9971014" y="2226506"/>
            <a:ext cx="894845" cy="1202489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0218EA24-0BDA-49E6-AD04-546F82E7A7BD}"/>
              </a:ext>
            </a:extLst>
          </p:cNvPr>
          <p:cNvCxnSpPr>
            <a:cxnSpLocks/>
            <a:stCxn id="32" idx="3"/>
            <a:endCxn id="51" idx="2"/>
          </p:cNvCxnSpPr>
          <p:nvPr/>
        </p:nvCxnSpPr>
        <p:spPr>
          <a:xfrm flipV="1">
            <a:off x="9971014" y="3202614"/>
            <a:ext cx="894845" cy="226381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B7A74342-13C2-43C3-BD33-901EFB784AD8}"/>
              </a:ext>
            </a:extLst>
          </p:cNvPr>
          <p:cNvCxnSpPr>
            <a:cxnSpLocks/>
            <a:stCxn id="32" idx="3"/>
            <a:endCxn id="52" idx="2"/>
          </p:cNvCxnSpPr>
          <p:nvPr/>
        </p:nvCxnSpPr>
        <p:spPr>
          <a:xfrm>
            <a:off x="9971014" y="3428995"/>
            <a:ext cx="894845" cy="261063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D270C409-F7FC-4519-8941-ABE85FD5DDD3}"/>
              </a:ext>
            </a:extLst>
          </p:cNvPr>
          <p:cNvCxnSpPr>
            <a:cxnSpLocks/>
            <a:stCxn id="32" idx="3"/>
            <a:endCxn id="53" idx="2"/>
          </p:cNvCxnSpPr>
          <p:nvPr/>
        </p:nvCxnSpPr>
        <p:spPr>
          <a:xfrm>
            <a:off x="9971014" y="3428995"/>
            <a:ext cx="894845" cy="748507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D29772F1-7912-46D2-91CC-0CCC8DD17DF0}"/>
              </a:ext>
            </a:extLst>
          </p:cNvPr>
          <p:cNvCxnSpPr>
            <a:cxnSpLocks/>
            <a:stCxn id="32" idx="3"/>
            <a:endCxn id="54" idx="2"/>
          </p:cNvCxnSpPr>
          <p:nvPr/>
        </p:nvCxnSpPr>
        <p:spPr>
          <a:xfrm>
            <a:off x="9971014" y="3428995"/>
            <a:ext cx="894845" cy="1235951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8E485619-1EF5-429E-AA08-5513AFABC99B}"/>
              </a:ext>
            </a:extLst>
          </p:cNvPr>
          <p:cNvCxnSpPr>
            <a:cxnSpLocks/>
            <a:stCxn id="32" idx="3"/>
            <a:endCxn id="55" idx="2"/>
          </p:cNvCxnSpPr>
          <p:nvPr/>
        </p:nvCxnSpPr>
        <p:spPr>
          <a:xfrm>
            <a:off x="9971014" y="3428995"/>
            <a:ext cx="894845" cy="1695403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C97CD6AF-A394-44D8-90C9-8CE7895677D3}"/>
              </a:ext>
            </a:extLst>
          </p:cNvPr>
          <p:cNvCxnSpPr>
            <a:cxnSpLocks/>
            <a:stCxn id="32" idx="3"/>
            <a:endCxn id="56" idx="2"/>
          </p:cNvCxnSpPr>
          <p:nvPr/>
        </p:nvCxnSpPr>
        <p:spPr>
          <a:xfrm>
            <a:off x="9971014" y="3428995"/>
            <a:ext cx="894845" cy="2182847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2047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2760E-65CC-4E7B-BDB5-DB3C1D07D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Training the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34A2BD-36B5-41A2-8B9F-10750A32C5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782146"/>
            <a:ext cx="9720073" cy="2127381"/>
          </a:xfrm>
        </p:spPr>
        <p:txBody>
          <a:bodyPr>
            <a:normAutofit/>
          </a:bodyPr>
          <a:lstStyle/>
          <a:p>
            <a:r>
              <a:rPr lang="en-IN" dirty="0"/>
              <a:t>As this is a multi-class classification problem, we used a Cross Entropy Loss function for optimizing the model parameters</a:t>
            </a:r>
          </a:p>
          <a:p>
            <a:r>
              <a:rPr lang="en-IN" dirty="0"/>
              <a:t>The Optimizer used was Adam with a learning rate </a:t>
            </a:r>
            <a:r>
              <a:rPr lang="en-IN"/>
              <a:t>of 0.005 (5e-3</a:t>
            </a:r>
            <a:r>
              <a:rPr lang="en-IN" dirty="0"/>
              <a:t>)</a:t>
            </a:r>
          </a:p>
          <a:p>
            <a:r>
              <a:rPr lang="en-IN" dirty="0"/>
              <a:t>The model was trained for a total of 3 epochs with a batch size of 96</a:t>
            </a:r>
          </a:p>
          <a:p>
            <a:r>
              <a:rPr lang="en-IN" dirty="0"/>
              <a:t>The summary of the results is as shown below: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34556F6-9ACC-44C5-8529-50A337FD0C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8597707"/>
              </p:ext>
            </p:extLst>
          </p:nvPr>
        </p:nvGraphicFramePr>
        <p:xfrm>
          <a:off x="2032000" y="4068146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1199584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1593753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Test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5957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4810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Avg. Loss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0.064719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255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92586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E194971-2F2D-44B0-8AE6-FF2DCCEE0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Oval 5">
            <a:extLst>
              <a:ext uri="{FF2B5EF4-FFF2-40B4-BE49-F238E27FC236}">
                <a16:creationId xmlns:a16="http://schemas.microsoft.com/office/drawing/2014/main" id="{1FF9A61E-EB11-4C46-82E1-3E00A3B4B4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E564EB3-35F2-4EFF-87DC-642DC02052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BA0C938-1486-4635-9F6C-44D521FA6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42A7ABB-6A86-4A02-A072-FA82CDCE53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928" y="484632"/>
            <a:ext cx="11244036" cy="5880916"/>
          </a:xfrm>
          <a:prstGeom prst="rect">
            <a:avLst/>
          </a:prstGeom>
          <a:solidFill>
            <a:schemeClr val="bg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152D98-C45D-485E-A935-E55D3AABB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5356" y="806365"/>
            <a:ext cx="7020747" cy="522963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600" spc="200" dirty="0"/>
              <a:t>Deploying the Model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6916720-6D22-4D4B-BC19-23008C7DD4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9935" y="1600200"/>
            <a:ext cx="0" cy="36576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76056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8D248-25C5-46F8-B70C-FE623E673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Deployment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576FD7-985B-4611-9BB5-C1227C6CA8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782147"/>
            <a:ext cx="3286615" cy="4527213"/>
          </a:xfrm>
        </p:spPr>
        <p:txBody>
          <a:bodyPr/>
          <a:lstStyle/>
          <a:p>
            <a:r>
              <a:rPr lang="en-IN" dirty="0"/>
              <a:t>After training the model was compiled to a torchscript graph for performant inference during deployment.</a:t>
            </a:r>
          </a:p>
          <a:p>
            <a:r>
              <a:rPr lang="en-IN" dirty="0"/>
              <a:t>The model was first deployed as a REST API using CellStrat Hub.</a:t>
            </a:r>
          </a:p>
          <a:p>
            <a:r>
              <a:rPr lang="en-IN" dirty="0"/>
              <a:t>A static web application was built to invoke the API for inference. Next.js (React) was used to build the application, with </a:t>
            </a:r>
            <a:r>
              <a:rPr lang="en-IN" dirty="0" err="1"/>
              <a:t>TailwindCSS</a:t>
            </a:r>
            <a:r>
              <a:rPr lang="en-IN" dirty="0"/>
              <a:t> for styling and Netlify for hosting the web app.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B56E2A-629D-41B8-9434-952E99B4EE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9206" y="2798325"/>
            <a:ext cx="3898666" cy="314170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89CB277-3951-4C59-8044-664A74C53253}"/>
              </a:ext>
            </a:extLst>
          </p:cNvPr>
          <p:cNvSpPr txBox="1"/>
          <p:nvPr/>
        </p:nvSpPr>
        <p:spPr>
          <a:xfrm>
            <a:off x="7621838" y="5940028"/>
            <a:ext cx="31934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hlinkClick r:id="rId3"/>
              </a:rPr>
              <a:t>https://digit-recog.netlify.app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488A6E-F38C-4DDD-924E-F89A1CC86E13}"/>
              </a:ext>
            </a:extLst>
          </p:cNvPr>
          <p:cNvSpPr txBox="1"/>
          <p:nvPr/>
        </p:nvSpPr>
        <p:spPr>
          <a:xfrm>
            <a:off x="4247730" y="1841594"/>
            <a:ext cx="48425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hlinkClick r:id="rId4"/>
              </a:rPr>
              <a:t>https://api.cellstrathub.com/gradientfire/digit</a:t>
            </a:r>
            <a:endParaRPr lang="en-IN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DE88FA6-3706-4CBA-B8F8-8D4B426ADA35}"/>
              </a:ext>
            </a:extLst>
          </p:cNvPr>
          <p:cNvCxnSpPr>
            <a:stCxn id="11" idx="2"/>
            <a:endCxn id="5" idx="1"/>
          </p:cNvCxnSpPr>
          <p:nvPr/>
        </p:nvCxnSpPr>
        <p:spPr>
          <a:xfrm>
            <a:off x="6669024" y="2210926"/>
            <a:ext cx="600182" cy="2158251"/>
          </a:xfrm>
          <a:prstGeom prst="straightConnector1">
            <a:avLst/>
          </a:prstGeom>
          <a:ln w="28575">
            <a:prstDash val="dash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6AF4AB7-0B15-4DDB-BDC4-50FB53676CBA}"/>
              </a:ext>
            </a:extLst>
          </p:cNvPr>
          <p:cNvSpPr txBox="1"/>
          <p:nvPr/>
        </p:nvSpPr>
        <p:spPr>
          <a:xfrm>
            <a:off x="5494482" y="3085582"/>
            <a:ext cx="15311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latin typeface="Consolas" panose="020B0609020204030204" pitchFamily="49" charset="0"/>
              </a:rPr>
              <a:t>POST Request</a:t>
            </a:r>
          </a:p>
        </p:txBody>
      </p:sp>
    </p:spTree>
    <p:extLst>
      <p:ext uri="{BB962C8B-B14F-4D97-AF65-F5344CB8AC3E}">
        <p14:creationId xmlns:p14="http://schemas.microsoft.com/office/powerpoint/2010/main" val="10880585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15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E194971-2F2D-44B0-8AE6-FF2DCCEE0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Oval 5">
            <a:extLst>
              <a:ext uri="{FF2B5EF4-FFF2-40B4-BE49-F238E27FC236}">
                <a16:creationId xmlns:a16="http://schemas.microsoft.com/office/drawing/2014/main" id="{1FF9A61E-EB11-4C46-82E1-3E00A3B4B4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E564EB3-35F2-4EFF-87DC-642DC02052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BA0C938-1486-4635-9F6C-44D521FA6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42A7ABB-6A86-4A02-A072-FA82CDCE53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928" y="484632"/>
            <a:ext cx="11244036" cy="5880916"/>
          </a:xfrm>
          <a:prstGeom prst="rect">
            <a:avLst/>
          </a:prstGeom>
          <a:solidFill>
            <a:schemeClr val="bg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152D98-C45D-485E-A935-E55D3AABB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8473" y="2921640"/>
            <a:ext cx="3294470" cy="10068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600" spc="200" dirty="0"/>
              <a:t>Thank You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6916720-6D22-4D4B-BC19-23008C7DD4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9935" y="1600200"/>
            <a:ext cx="0" cy="36576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16127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Custom 2">
      <a:majorFont>
        <a:latin typeface="Bahnschrift SemiLight Condensed"/>
        <a:ea typeface=""/>
        <a:cs typeface=""/>
      </a:majorFont>
      <a:minorFont>
        <a:latin typeface="Roboto"/>
        <a:ea typeface=""/>
        <a:cs typeface="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61EAB5F-88FC-4FAE-AE3C-037A3C365E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88A2F88-55C5-4ED1-9541-807C65424763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4F44C90D-2A62-4985-9618-3460247437B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4053</TotalTime>
  <Words>367</Words>
  <Application>Microsoft Office PowerPoint</Application>
  <PresentationFormat>Widescreen</PresentationFormat>
  <Paragraphs>65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Bahnschrift SemiLight Condensed</vt:lpstr>
      <vt:lpstr>Calibri</vt:lpstr>
      <vt:lpstr>Consolas</vt:lpstr>
      <vt:lpstr>Roboto</vt:lpstr>
      <vt:lpstr>Tw Cen MT</vt:lpstr>
      <vt:lpstr>Wingdings 3</vt:lpstr>
      <vt:lpstr>Integral</vt:lpstr>
      <vt:lpstr>Handwritten digit recognition</vt:lpstr>
      <vt:lpstr>Contents</vt:lpstr>
      <vt:lpstr>Building the Model</vt:lpstr>
      <vt:lpstr>Dataset and Preprocessing</vt:lpstr>
      <vt:lpstr>Model Architecture (PyTorch)</vt:lpstr>
      <vt:lpstr>Training the Model</vt:lpstr>
      <vt:lpstr>Deploying the Model</vt:lpstr>
      <vt:lpstr>Deployment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Optimization-based Meta Learning</dc:title>
  <dc:creator>Bhavesh Laddagiri</dc:creator>
  <cp:lastModifiedBy>Bhavesh Laddagiri</cp:lastModifiedBy>
  <cp:revision>564</cp:revision>
  <dcterms:created xsi:type="dcterms:W3CDTF">2020-07-28T16:19:22Z</dcterms:created>
  <dcterms:modified xsi:type="dcterms:W3CDTF">2022-03-08T07:17:43Z</dcterms:modified>
</cp:coreProperties>
</file>