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344" r:id="rId6"/>
    <p:sldId id="420" r:id="rId7"/>
    <p:sldId id="449" r:id="rId8"/>
    <p:sldId id="450" r:id="rId9"/>
    <p:sldId id="451" r:id="rId10"/>
    <p:sldId id="448" r:id="rId11"/>
    <p:sldId id="445" r:id="rId12"/>
    <p:sldId id="447" r:id="rId13"/>
    <p:sldId id="423" r:id="rId14"/>
    <p:sldId id="446" r:id="rId15"/>
    <p:sldId id="3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785CF-20FA-4C5C-B005-638F5CDC1C33}">
          <p14:sldIdLst>
            <p14:sldId id="256"/>
            <p14:sldId id="344"/>
            <p14:sldId id="420"/>
            <p14:sldId id="449"/>
            <p14:sldId id="450"/>
            <p14:sldId id="451"/>
            <p14:sldId id="448"/>
            <p14:sldId id="445"/>
            <p14:sldId id="447"/>
            <p14:sldId id="423"/>
            <p14:sldId id="446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DE7"/>
    <a:srgbClr val="00B0F0"/>
    <a:srgbClr val="FF304F"/>
    <a:srgbClr val="FFFFFF"/>
    <a:srgbClr val="FC5185"/>
    <a:srgbClr val="92D050"/>
    <a:srgbClr val="E2F3F5"/>
    <a:srgbClr val="0E15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2750" autoAdjust="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0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B77CC-0ACD-4920-ABE0-2C108CDD9D2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35-C980-4A02-9265-088DA45EFFE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165-9E9C-4B77-AAD7-74DAB8020A83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038311"/>
          </a:xfrm>
        </p:spPr>
        <p:txBody>
          <a:bodyPr>
            <a:normAutofit/>
          </a:bodyPr>
          <a:lstStyle>
            <a:lvl1pPr>
              <a:defRPr sz="4800" cap="none">
                <a:latin typeface="Bahnschrift SemiLight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4527213"/>
          </a:xfrm>
        </p:spPr>
        <p:txBody>
          <a:bodyPr>
            <a:normAutofit/>
          </a:bodyPr>
          <a:lstStyle>
            <a:lvl1pPr marL="176213" indent="-176213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363" indent="-23177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34988" indent="-22383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725" indent="-26352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895350" indent="-25558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EB82-C8B3-4AA6-9465-D70E9E32E10A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A465CAB-4A76-4440-9038-B0059DEBDAB9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1A7-41B8-48DA-95A6-CED0A335910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0D1-5376-488D-8EC6-67FB9E97B6CF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23D4FDA-116D-4C5A-B9AC-91FA0D80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51542D-3EC1-4743-9666-35F521CC7B4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A6C-AF10-4990-B7FE-3168E3C65CE0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B5483BF-1C62-42E5-B1CA-83096E055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E70123-42E4-4D91-AF39-D86DA15D58C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5F56-3FA5-4909-BB86-351ABFFC0804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E1C4-2F97-433C-99CA-BE08C962625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2558-D1C9-4070-A918-9AC8F59209D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A15-F777-4DCF-8A68-3F7C3F2D30D9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82522-BADE-414E-8687-6BEDD7028725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llstrathub.com/gradientfire/digit" TargetMode="External"/><Relationship Id="rId2" Type="http://schemas.openxmlformats.org/officeDocument/2006/relationships/hyperlink" Target="https://sentiment-lstm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Sentiment analysis with </a:t>
            </a:r>
            <a:r>
              <a:rPr lang="en-US" dirty="0" err="1">
                <a:solidFill>
                  <a:srgbClr val="FFFFFF"/>
                </a:solidFill>
              </a:rPr>
              <a:t>lstm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4729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Deep Learning (18CSE484T) Group Project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06C4EAB4-020C-4BE9-B75A-784CD5657AD9}"/>
              </a:ext>
            </a:extLst>
          </p:cNvPr>
          <p:cNvSpPr txBox="1">
            <a:spLocks/>
          </p:cNvSpPr>
          <p:nvPr/>
        </p:nvSpPr>
        <p:spPr>
          <a:xfrm>
            <a:off x="7167626" y="5812874"/>
            <a:ext cx="4868864" cy="79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Bhavesh Laddagiri (RA1911026030032)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Akshaj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Vishwanathan</a:t>
            </a:r>
            <a:r>
              <a:rPr lang="en-US" sz="2000" dirty="0">
                <a:solidFill>
                  <a:schemeClr val="tx1"/>
                </a:solidFill>
              </a:rPr>
              <a:t> (RA1911026030003)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Hardik Gupta (RA1911026030027)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Deploying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0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248-25C5-46F8-B70C-FE623E67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6FD7-985B-4611-9BB5-C1227C6C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3286615" cy="4527213"/>
          </a:xfrm>
        </p:spPr>
        <p:txBody>
          <a:bodyPr/>
          <a:lstStyle/>
          <a:p>
            <a:r>
              <a:rPr lang="en-IN" dirty="0"/>
              <a:t>After training the model was compiled to a torchscript graph for performant inference during deployment.</a:t>
            </a:r>
          </a:p>
          <a:p>
            <a:r>
              <a:rPr lang="en-IN" dirty="0"/>
              <a:t>The model was first deployed as a REST API using CellStrat Hub.</a:t>
            </a:r>
          </a:p>
          <a:p>
            <a:r>
              <a:rPr lang="en-IN" dirty="0"/>
              <a:t>A static web application was built to invoke the API for inference. Next.js (React) was used to build the application, with </a:t>
            </a:r>
            <a:r>
              <a:rPr lang="en-IN" dirty="0" err="1"/>
              <a:t>TailwindCSS</a:t>
            </a:r>
            <a:r>
              <a:rPr lang="en-IN" dirty="0"/>
              <a:t> for styling and Netlify for hosting the web app.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CB277-3951-4C59-8044-664A74C53253}"/>
              </a:ext>
            </a:extLst>
          </p:cNvPr>
          <p:cNvSpPr txBox="1"/>
          <p:nvPr/>
        </p:nvSpPr>
        <p:spPr>
          <a:xfrm>
            <a:off x="7410733" y="5690311"/>
            <a:ext cx="361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https://sentiment-lstm.netlify.app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88A6E-F38C-4DDD-924E-F89A1CC86E13}"/>
              </a:ext>
            </a:extLst>
          </p:cNvPr>
          <p:cNvSpPr txBox="1"/>
          <p:nvPr/>
        </p:nvSpPr>
        <p:spPr>
          <a:xfrm>
            <a:off x="4784240" y="1760271"/>
            <a:ext cx="595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https://api.cellstrathub.com/gradientfire/sentiment-lstm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E88FA6-3706-4CBA-B8F8-8D4B426ADA35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764220" y="2129603"/>
            <a:ext cx="1454320" cy="851920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AF4AB7-0B15-4DDB-BDC4-50FB53676CBA}"/>
              </a:ext>
            </a:extLst>
          </p:cNvPr>
          <p:cNvSpPr txBox="1"/>
          <p:nvPr/>
        </p:nvSpPr>
        <p:spPr>
          <a:xfrm>
            <a:off x="6960192" y="2470090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POST Request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FE1FC-7892-47F4-90FF-EC2D92AE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207" y="2981523"/>
            <a:ext cx="3898665" cy="27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5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473" y="2921640"/>
            <a:ext cx="3294470" cy="100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B734-4F35-4C3C-B843-AAF0B94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37E-B8CA-4DA8-AEDA-3DF88749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and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Preprocessing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2CAC-D13D-4B54-9769-C4A9DDFF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D3C4-9967-4A66-B8AF-45ACD422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used for Sentiment Analysis is the Sentiment140 Dataset which is a collection of 1.6 million tweets</a:t>
            </a:r>
          </a:p>
          <a:p>
            <a:r>
              <a:rPr lang="en-IN" dirty="0"/>
              <a:t>For training and testing we split the dataset into 800k and 800k respectively.</a:t>
            </a:r>
          </a:p>
          <a:p>
            <a:r>
              <a:rPr lang="en-IN" dirty="0"/>
              <a:t>It’s a binary classification problem with the label being either 1 for positive or 0 for negative.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preprocessing the following steps were taken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Build the Vocabulary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Convert text to integers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Truncate / Pad the sequences to a fixed length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4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70FA-6532-4E67-BCAF-BAF5476D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the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B8BF-ABB2-460B-800F-8DA4C03B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8138533" cy="45272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To create vocab dictionary that maps the word to a integer, we first tokenize all of the text.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Once the words are tokenized, their occurrence is used to sort them from most frequent to least frequent.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words are then assigned integers accordingly as shown here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B6991B-3CD7-4C57-9F00-ACB6224E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460" y="1782147"/>
            <a:ext cx="1361740" cy="4113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F2BFF1-1D92-4028-9F42-0AAEB243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99591"/>
            <a:ext cx="6081287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2F2D-045B-4D7E-8343-672E637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Text to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ACD2-A64F-4833-95C8-7E4AA2F2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8"/>
            <a:ext cx="9720073" cy="8584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Using this new vocabulary dictionary, the text is converted to a sequence of integers.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After that the text is truncated or padded to a fixed length with Zeros.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23C4F-9E7F-438D-A803-36CAE2A2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799184"/>
            <a:ext cx="5690429" cy="629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F6B5-9960-4EF0-8E55-1D5615F9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37" y="3816221"/>
            <a:ext cx="8382726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Building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7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18E-400D-4CD4-AA52-2B00C6A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329590-925D-4C9A-8B3E-C3EFBDB59E35}"/>
              </a:ext>
            </a:extLst>
          </p:cNvPr>
          <p:cNvGrpSpPr/>
          <p:nvPr/>
        </p:nvGrpSpPr>
        <p:grpSpPr>
          <a:xfrm>
            <a:off x="4468929" y="1908463"/>
            <a:ext cx="3254141" cy="4247590"/>
            <a:chOff x="4468929" y="1782003"/>
            <a:chExt cx="3254141" cy="42475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63F5B-677E-4725-BAE1-BF91250FF1A8}"/>
                </a:ext>
              </a:extLst>
            </p:cNvPr>
            <p:cNvSpPr txBox="1"/>
            <p:nvPr/>
          </p:nvSpPr>
          <p:spPr>
            <a:xfrm>
              <a:off x="4940874" y="1782003"/>
              <a:ext cx="2310248" cy="36933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(</a:t>
              </a:r>
              <a:r>
                <a:rPr lang="en-IN" dirty="0" err="1"/>
                <a:t>batch_size</a:t>
              </a:r>
              <a:r>
                <a:rPr lang="en-IN" dirty="0"/>
                <a:t>, </a:t>
              </a:r>
              <a:r>
                <a:rPr lang="en-IN" dirty="0" err="1"/>
                <a:t>seq_len</a:t>
              </a:r>
              <a:r>
                <a:rPr lang="en-IN" dirty="0"/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318D3-2A26-4E97-B2D0-5653D513755F}"/>
                </a:ext>
              </a:extLst>
            </p:cNvPr>
            <p:cNvSpPr/>
            <p:nvPr/>
          </p:nvSpPr>
          <p:spPr>
            <a:xfrm>
              <a:off x="4468929" y="2760631"/>
              <a:ext cx="3254141" cy="5417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Embedding Layer (100k, 64)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0C57F85-8736-42E1-83BC-A1E480B43A39}"/>
                </a:ext>
              </a:extLst>
            </p:cNvPr>
            <p:cNvSpPr/>
            <p:nvPr/>
          </p:nvSpPr>
          <p:spPr>
            <a:xfrm>
              <a:off x="4468929" y="3461999"/>
              <a:ext cx="3254141" cy="541741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LSTM (32 Cells, Tanh)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65B4446-1C81-433D-AA87-73A25BB2800F}"/>
                </a:ext>
              </a:extLst>
            </p:cNvPr>
            <p:cNvSpPr/>
            <p:nvPr/>
          </p:nvSpPr>
          <p:spPr>
            <a:xfrm>
              <a:off x="4468929" y="4162216"/>
              <a:ext cx="3254141" cy="541741"/>
            </a:xfrm>
            <a:prstGeom prst="rect">
              <a:avLst/>
            </a:prstGeom>
            <a:solidFill>
              <a:srgbClr val="9C1D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Linear Layer (16, </a:t>
              </a:r>
              <a:r>
                <a:rPr lang="en-IN" dirty="0" err="1"/>
                <a:t>ReLU</a:t>
              </a:r>
              <a:r>
                <a:rPr lang="en-IN" dirty="0"/>
                <a:t>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4804ED-0748-4224-91F6-3714AAD76FB3}"/>
                </a:ext>
              </a:extLst>
            </p:cNvPr>
            <p:cNvSpPr/>
            <p:nvPr/>
          </p:nvSpPr>
          <p:spPr>
            <a:xfrm>
              <a:off x="5740403" y="5318404"/>
              <a:ext cx="711189" cy="711189"/>
            </a:xfrm>
            <a:prstGeom prst="ellipse">
              <a:avLst/>
            </a:prstGeom>
            <a:noFill/>
            <a:ln w="38100">
              <a:solidFill>
                <a:srgbClr val="9C1D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0.9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08A9D9-0812-42D1-B1F0-0D6F54851413}"/>
                </a:ext>
              </a:extLst>
            </p:cNvPr>
            <p:cNvCxnSpPr>
              <a:stCxn id="15" idx="2"/>
              <a:endCxn id="12" idx="0"/>
            </p:cNvCxnSpPr>
            <p:nvPr/>
          </p:nvCxnSpPr>
          <p:spPr>
            <a:xfrm>
              <a:off x="6095998" y="2151335"/>
              <a:ext cx="2" cy="60929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59D03C6-1D6E-48FE-A9EC-ADAD26CB5F4B}"/>
                </a:ext>
              </a:extLst>
            </p:cNvPr>
            <p:cNvCxnSpPr>
              <a:cxnSpLocks/>
              <a:stCxn id="66" idx="2"/>
              <a:endCxn id="13" idx="0"/>
            </p:cNvCxnSpPr>
            <p:nvPr/>
          </p:nvCxnSpPr>
          <p:spPr>
            <a:xfrm flipH="1">
              <a:off x="6095998" y="4703957"/>
              <a:ext cx="2" cy="614447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0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60E-65CC-4E7B-BDB5-DB3C1D0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2BD-36B5-41A2-8B9F-10750A3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6"/>
            <a:ext cx="9720073" cy="2127381"/>
          </a:xfrm>
        </p:spPr>
        <p:txBody>
          <a:bodyPr>
            <a:normAutofit/>
          </a:bodyPr>
          <a:lstStyle/>
          <a:p>
            <a:r>
              <a:rPr lang="en-IN" dirty="0"/>
              <a:t>As this is a binary classification problem, we used a Binary Cross Entropy Loss function for optimizing the model parameters</a:t>
            </a:r>
          </a:p>
          <a:p>
            <a:r>
              <a:rPr lang="en-IN" dirty="0"/>
              <a:t>The Optimizer used was Adam with a learning rate of 0.0008</a:t>
            </a:r>
          </a:p>
          <a:p>
            <a:r>
              <a:rPr lang="en-IN" dirty="0"/>
              <a:t>The model was trained for a total of 2 epochs with a batch size of 256 on a Nvidia Tesla T4 16 GB GPU</a:t>
            </a:r>
          </a:p>
          <a:p>
            <a:r>
              <a:rPr lang="en-IN" dirty="0"/>
              <a:t>The summary of the results is as shown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556F6-9ACC-44C5-8529-50A337FD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14018"/>
              </p:ext>
            </p:extLst>
          </p:nvPr>
        </p:nvGraphicFramePr>
        <p:xfrm>
          <a:off x="2032000" y="406814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995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93753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349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58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ustom 2">
      <a:majorFont>
        <a:latin typeface="Bahnschrift SemiLight Condensed"/>
        <a:ea typeface=""/>
        <a:cs typeface=""/>
      </a:majorFont>
      <a:minorFont>
        <a:latin typeface="Roboto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412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SemiLight Condensed</vt:lpstr>
      <vt:lpstr>Calibri</vt:lpstr>
      <vt:lpstr>Consolas</vt:lpstr>
      <vt:lpstr>Roboto</vt:lpstr>
      <vt:lpstr>Tw Cen MT</vt:lpstr>
      <vt:lpstr>Wingdings 3</vt:lpstr>
      <vt:lpstr>Integral</vt:lpstr>
      <vt:lpstr>Sentiment analysis with lstm</vt:lpstr>
      <vt:lpstr>Contents</vt:lpstr>
      <vt:lpstr>Preprocessing</vt:lpstr>
      <vt:lpstr>Dataset</vt:lpstr>
      <vt:lpstr>Building the Vocabulary</vt:lpstr>
      <vt:lpstr>Convert Text to Integers</vt:lpstr>
      <vt:lpstr>Building the Model</vt:lpstr>
      <vt:lpstr>Model Architecture</vt:lpstr>
      <vt:lpstr>Training the Model</vt:lpstr>
      <vt:lpstr>Deploying the Model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Optimization-based Meta Learning</dc:title>
  <dc:creator>Bhavesh Laddagiri</dc:creator>
  <cp:lastModifiedBy>Bhavesh Laddagiri</cp:lastModifiedBy>
  <cp:revision>587</cp:revision>
  <dcterms:created xsi:type="dcterms:W3CDTF">2020-07-28T16:19:22Z</dcterms:created>
  <dcterms:modified xsi:type="dcterms:W3CDTF">2022-03-14T21:08:59Z</dcterms:modified>
</cp:coreProperties>
</file>