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80" r:id="rId5"/>
    <p:sldId id="291" r:id="rId6"/>
    <p:sldId id="282" r:id="rId7"/>
    <p:sldId id="284" r:id="rId8"/>
    <p:sldId id="292" r:id="rId9"/>
    <p:sldId id="285" r:id="rId10"/>
    <p:sldId id="286" r:id="rId11"/>
    <p:sldId id="293" r:id="rId12"/>
    <p:sldId id="294" r:id="rId13"/>
    <p:sldId id="289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oap/index.htm" TargetMode="External"/><Relationship Id="rId2" Type="http://schemas.openxmlformats.org/officeDocument/2006/relationships/hyperlink" Target="https://auth0.com/learn/rest-vs-soap/#:~:text=Representational%20State%20Transfer%20(REST)%20is,with%20it%20over%20the%20we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ify.com/soap-vs-rest/" TargetMode="External"/><Relationship Id="rId4" Type="http://schemas.openxmlformats.org/officeDocument/2006/relationships/hyperlink" Target="https://www.w3schools.com/xml/xml_soap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What is SOAP?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Michelle Nesbitt</a:t>
            </a:r>
          </a:p>
          <a:p>
            <a:pPr algn="l"/>
            <a:r>
              <a:rPr lang="en-US" dirty="0">
                <a:solidFill>
                  <a:srgbClr val="5792BA"/>
                </a:solidFill>
              </a:rPr>
              <a:t>WEB-420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BF15-58A3-4209-B931-3BC537BD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SOAP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ED73-08F3-4912-A2F8-F98D1497A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SOAP is an actual protocol.</a:t>
            </a:r>
          </a:p>
          <a:p>
            <a:r>
              <a:rPr lang="en-US" dirty="0"/>
              <a:t>SOAP has a set of development rules that must be followed (i.e. standards).</a:t>
            </a:r>
          </a:p>
          <a:p>
            <a:r>
              <a:rPr lang="en-US" dirty="0"/>
              <a:t>Examples of SOAP:</a:t>
            </a:r>
          </a:p>
          <a:p>
            <a:pPr lvl="1"/>
            <a:r>
              <a:rPr lang="en-US" dirty="0"/>
              <a:t>Use of a client and server for data communication.</a:t>
            </a:r>
          </a:p>
          <a:p>
            <a:pPr lvl="1"/>
            <a:r>
              <a:rPr lang="en-US" dirty="0"/>
              <a:t>Easier to manage the state.</a:t>
            </a:r>
          </a:p>
          <a:p>
            <a:pPr lvl="1"/>
            <a:r>
              <a:rPr lang="en-US" dirty="0"/>
              <a:t>Client info can be stored on the server.</a:t>
            </a:r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27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DA50-397C-49C8-ACC1-A78511FA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8181-E4FB-4A51-A0EF-C1FC978C0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REST vs SOAP - Building Modern Applications. (n.d.) Retrieved from </a:t>
            </a:r>
            <a:r>
              <a:rPr lang="en-US" sz="1200" dirty="0">
                <a:hlinkClick r:id="rId2"/>
              </a:rPr>
              <a:t>https://auth0.com/learn/rest-vs-soap/#:~:text=Representational%20State%20Transfer%20(REST)%20is,with%20it%20over%20the%20web</a:t>
            </a:r>
            <a:r>
              <a:rPr lang="en-US" sz="1200" dirty="0"/>
              <a:t>.</a:t>
            </a:r>
          </a:p>
          <a:p>
            <a:r>
              <a:rPr lang="en-US" sz="1200" dirty="0"/>
              <a:t>SOAP Tutorial. (n.d.). Retrieved July 17, 2020, from </a:t>
            </a:r>
            <a:r>
              <a:rPr lang="en-US" sz="1200" dirty="0">
                <a:hlinkClick r:id="rId3"/>
              </a:rPr>
              <a:t>https://www.tutorialspoint.com/soap/index.htm</a:t>
            </a:r>
            <a:endParaRPr lang="en-US" sz="1200" dirty="0"/>
          </a:p>
          <a:p>
            <a:r>
              <a:rPr lang="en-US" sz="1050" dirty="0">
                <a:effectLst/>
              </a:rPr>
              <a:t>XML Soap (n.d.). Retrieved July 17, 2020, from </a:t>
            </a:r>
            <a:r>
              <a:rPr lang="en-US" sz="1050" dirty="0">
                <a:effectLst/>
                <a:hlinkClick r:id="rId4"/>
              </a:rPr>
              <a:t>https://www.w3schools.com/xml/xml_soap.asp</a:t>
            </a:r>
            <a:endParaRPr lang="en-US" sz="1050" dirty="0">
              <a:effectLst/>
            </a:endParaRPr>
          </a:p>
          <a:p>
            <a:r>
              <a:rPr lang="en-US" sz="1000" dirty="0">
                <a:effectLst/>
              </a:rPr>
              <a:t>About </a:t>
            </a:r>
            <a:r>
              <a:rPr lang="en-US" sz="1000" dirty="0" err="1">
                <a:effectLst/>
              </a:rPr>
              <a:t>StackifyStackify</a:t>
            </a:r>
            <a:r>
              <a:rPr lang="en-US" sz="1000" dirty="0">
                <a:effectLst/>
              </a:rPr>
              <a:t> provides developer teams with unparalleled visibility and insight into application health and behavior. (2020, July 07). SOAP vs. REST Comparison: Differences in Performance, APIs &amp; More. Retrieved July 17, 2020, from </a:t>
            </a:r>
            <a:r>
              <a:rPr lang="en-US" sz="1000" dirty="0">
                <a:effectLst/>
                <a:hlinkClick r:id="rId5"/>
              </a:rPr>
              <a:t>https://stackify.com/soap-vs-rest/</a:t>
            </a:r>
            <a:endParaRPr lang="en-US" sz="1000" dirty="0">
              <a:effectLst/>
            </a:endParaRPr>
          </a:p>
          <a:p>
            <a:endParaRPr lang="en-US" sz="900" dirty="0">
              <a:effectLst/>
            </a:endParaRPr>
          </a:p>
          <a:p>
            <a:endParaRPr lang="en-US" sz="1050" dirty="0">
              <a:effectLst/>
            </a:endParaRPr>
          </a:p>
          <a:p>
            <a:endParaRPr lang="en-US" sz="1050" dirty="0">
              <a:effectLst/>
            </a:endParaRP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4978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the definition of SOAP </a:t>
            </a:r>
          </a:p>
          <a:p>
            <a:r>
              <a:rPr lang="en-US" dirty="0"/>
              <a:t>Define the reasons to implement SOAP</a:t>
            </a:r>
          </a:p>
          <a:p>
            <a:r>
              <a:rPr lang="en-US" dirty="0"/>
              <a:t>Define the pros and cons of SOAP</a:t>
            </a:r>
          </a:p>
          <a:p>
            <a:r>
              <a:rPr lang="en-US" dirty="0"/>
              <a:t>Describe the SOAP components</a:t>
            </a:r>
          </a:p>
          <a:p>
            <a:r>
              <a:rPr lang="en-US" dirty="0"/>
              <a:t>Discuss how SOAP works</a:t>
            </a:r>
          </a:p>
          <a:p>
            <a:r>
              <a:rPr lang="en-US" dirty="0"/>
              <a:t>Describe SOAP specification</a:t>
            </a:r>
          </a:p>
          <a:p>
            <a:r>
              <a:rPr lang="en-US" dirty="0"/>
              <a:t>Differentiate SOAP and REST</a:t>
            </a:r>
          </a:p>
        </p:txBody>
      </p:sp>
    </p:spTree>
    <p:extLst>
      <p:ext uri="{BB962C8B-B14F-4D97-AF65-F5344CB8AC3E}">
        <p14:creationId xmlns:p14="http://schemas.microsoft.com/office/powerpoint/2010/main" val="211245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5F59-B9AA-45B0-8CB0-A4311559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AEB3-79BC-4E87-A8D7-6137BE9E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Stands for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imple </a:t>
            </a:r>
            <a:r>
              <a:rPr lang="en-US" sz="2000" b="1" dirty="0">
                <a:solidFill>
                  <a:srgbClr val="FF0000"/>
                </a:solidFill>
              </a:rPr>
              <a:t>O</a:t>
            </a:r>
            <a:r>
              <a:rPr lang="en-US" sz="2000" dirty="0"/>
              <a:t>bject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ccess </a:t>
            </a:r>
            <a:r>
              <a:rPr lang="en-US" sz="2000" b="1" dirty="0">
                <a:solidFill>
                  <a:srgbClr val="FF0000"/>
                </a:solidFill>
              </a:rPr>
              <a:t>P</a:t>
            </a:r>
            <a:r>
              <a:rPr lang="en-US" sz="2000" dirty="0"/>
              <a:t>rotocol</a:t>
            </a:r>
          </a:p>
          <a:p>
            <a:r>
              <a:rPr lang="en-US" sz="2000" dirty="0"/>
              <a:t>It is a standard protocol for developing web services.</a:t>
            </a:r>
          </a:p>
          <a:p>
            <a:r>
              <a:rPr lang="en-US" sz="2000" dirty="0"/>
              <a:t>Enables communication between two systems.</a:t>
            </a:r>
          </a:p>
          <a:p>
            <a:r>
              <a:rPr lang="en-US" sz="2000" dirty="0"/>
              <a:t>Has specific standards on how to build its services.</a:t>
            </a:r>
          </a:p>
          <a:p>
            <a:r>
              <a:rPr lang="en-US" sz="2000" dirty="0"/>
              <a:t>Used in development of larger modern web applications.</a:t>
            </a:r>
          </a:p>
          <a:p>
            <a:r>
              <a:rPr lang="en-US" sz="2000" dirty="0"/>
              <a:t>An alternative to the REST pattern (REST is not a protocol).</a:t>
            </a:r>
          </a:p>
          <a:p>
            <a:r>
              <a:rPr lang="en-US" sz="2000" dirty="0"/>
              <a:t>Returns XML-based responses.</a:t>
            </a:r>
          </a:p>
          <a:p>
            <a:pPr marL="3690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794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04BF-2875-4884-A5CD-F0FB9D5F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Implement SOAP? (Pros)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F963-E111-4EF4-9349-157B66E1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uses WSDL (Web Service Definition Language) XML documents which make it easy to learn to develop.</a:t>
            </a:r>
          </a:p>
          <a:p>
            <a:r>
              <a:rPr lang="en-US" dirty="0"/>
              <a:t>It is reliable when put into use.</a:t>
            </a:r>
          </a:p>
          <a:p>
            <a:r>
              <a:rPr lang="en-US" dirty="0"/>
              <a:t>Easy to set up an authentication method.</a:t>
            </a:r>
          </a:p>
          <a:p>
            <a:r>
              <a:rPr lang="en-US" dirty="0"/>
              <a:t>There are useful plugins/extensions available for it.</a:t>
            </a:r>
          </a:p>
          <a:p>
            <a:r>
              <a:rPr lang="en-US" dirty="0"/>
              <a:t>Can get a web service up and running quickly.</a:t>
            </a:r>
          </a:p>
          <a:p>
            <a:r>
              <a:rPr lang="en-US" dirty="0"/>
              <a:t>It is more secure and takes advantage of SSL (with WS-Security).</a:t>
            </a:r>
          </a:p>
          <a:p>
            <a:r>
              <a:rPr lang="en-US" dirty="0"/>
              <a:t>It is standardized protocol versus other methods. (i.e. RESTful)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3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04BF-2875-4884-A5CD-F0FB9D5F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Implementing SOAP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F963-E111-4EF4-9349-157B66E1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 popular than REST.</a:t>
            </a:r>
          </a:p>
          <a:p>
            <a:r>
              <a:rPr lang="en-US" dirty="0"/>
              <a:t>It provides for slower performance due to its XML data.</a:t>
            </a:r>
          </a:p>
          <a:p>
            <a:r>
              <a:rPr lang="en-US" dirty="0"/>
              <a:t>It can be highly complex in development.</a:t>
            </a:r>
          </a:p>
          <a:p>
            <a:r>
              <a:rPr lang="en-US" dirty="0"/>
              <a:t>Can only be used with XML data.</a:t>
            </a:r>
          </a:p>
          <a:p>
            <a:r>
              <a:rPr lang="en-US" dirty="0"/>
              <a:t>More difficult to test (need to install specific software).</a:t>
            </a:r>
          </a:p>
          <a:p>
            <a:r>
              <a:rPr lang="en-US" dirty="0"/>
              <a:t>Making changes to the code can be more difficult do to WSDL.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7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CD36-40EF-460A-B17B-B95CB1A1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vs. SOAP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86CC-CEAA-4041-B3B6-60924917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REST is not standardized. </a:t>
            </a:r>
          </a:p>
          <a:p>
            <a:r>
              <a:rPr lang="en-US" dirty="0"/>
              <a:t>SOAP is a standard protocol.</a:t>
            </a:r>
          </a:p>
          <a:p>
            <a:r>
              <a:rPr lang="en-US" dirty="0"/>
              <a:t>RESTful APIs use JSON data as well as other data formats (i.e. XML, images). </a:t>
            </a:r>
          </a:p>
          <a:p>
            <a:r>
              <a:rPr lang="en-US" dirty="0"/>
              <a:t>SOAP APIs use only XML data.</a:t>
            </a:r>
          </a:p>
          <a:p>
            <a:r>
              <a:rPr lang="en-US" dirty="0"/>
              <a:t>SOAP can be used with many protocols. </a:t>
            </a:r>
          </a:p>
          <a:p>
            <a:r>
              <a:rPr lang="en-US" dirty="0"/>
              <a:t>RESTful APIs use HTTP.</a:t>
            </a:r>
          </a:p>
          <a:p>
            <a:r>
              <a:rPr lang="en-US" dirty="0"/>
              <a:t>RESTful APIs are used for single page apps. </a:t>
            </a:r>
          </a:p>
          <a:p>
            <a:r>
              <a:rPr lang="en-US" dirty="0"/>
              <a:t>SOAP can be used for larger apps such as those in a large company.</a:t>
            </a:r>
          </a:p>
        </p:txBody>
      </p:sp>
    </p:spTree>
    <p:extLst>
      <p:ext uri="{BB962C8B-B14F-4D97-AF65-F5344CB8AC3E}">
        <p14:creationId xmlns:p14="http://schemas.microsoft.com/office/powerpoint/2010/main" val="378540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6526-7295-40C1-9B2D-97552AC6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Components (Rest vs. SOAP)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E5AC-6FEA-4D9D-A0C6-A0BD0B28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8" y="2064948"/>
            <a:ext cx="10353762" cy="37147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Client – The user’s software that is accessing the data such as a web browser.</a:t>
            </a:r>
          </a:p>
          <a:p>
            <a:r>
              <a:rPr lang="en-US" dirty="0"/>
              <a:t>Server – The computer that serves the requests and stores the data that is being accessed.</a:t>
            </a:r>
          </a:p>
          <a:p>
            <a:r>
              <a:rPr lang="en-US" dirty="0"/>
              <a:t>Resource – Usually identified by a URI location on the server, it is represented by a document located at that URI.</a:t>
            </a:r>
          </a:p>
          <a:p>
            <a:r>
              <a:rPr lang="en-US" dirty="0"/>
              <a:t>HTTP Methods – Verbs or a sort of command that is used to access/modify the data such as GET or DELETE.</a:t>
            </a:r>
          </a:p>
          <a:p>
            <a:r>
              <a:rPr lang="en-US" dirty="0"/>
              <a:t>HTTP protocol – a standard based communication on how to communicate over the web.</a:t>
            </a:r>
          </a:p>
          <a:p>
            <a:r>
              <a:rPr lang="en-US" dirty="0"/>
              <a:t>Requests – the actual download for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6526-7295-40C1-9B2D-97552AC6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Components (REST vs. SOAP)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E5AC-6FEA-4D9D-A0C6-A0BD0B28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8" y="2064948"/>
            <a:ext cx="10353762" cy="3714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Client – Software that is accessing the data such as a web browser or other programs.</a:t>
            </a:r>
          </a:p>
          <a:p>
            <a:r>
              <a:rPr lang="en-US" dirty="0"/>
              <a:t>Server – The computer that serves the requests and stores the data that is being accessed.</a:t>
            </a:r>
          </a:p>
          <a:p>
            <a:r>
              <a:rPr lang="en-US" dirty="0"/>
              <a:t>Data – XML based data  in each request.</a:t>
            </a:r>
          </a:p>
          <a:p>
            <a:r>
              <a:rPr lang="en-US" dirty="0"/>
              <a:t>Multiple protocols – multiple communication methods for communicating over the web.</a:t>
            </a:r>
          </a:p>
          <a:p>
            <a:r>
              <a:rPr lang="en-US" dirty="0"/>
              <a:t>Requests – the actual download for information.</a:t>
            </a:r>
          </a:p>
          <a:p>
            <a:r>
              <a:rPr lang="en-US" dirty="0"/>
              <a:t>Security – Used with SSL, WS-Security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58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4307-7A46-44DE-A059-A3BFC2C5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77D25-6E68-4573-911F-173D5C6F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Messages consist of the following: </a:t>
            </a:r>
          </a:p>
          <a:p>
            <a:pPr lvl="1"/>
            <a:r>
              <a:rPr lang="en-US" dirty="0"/>
              <a:t>Envelope – defines the framework/schema</a:t>
            </a:r>
            <a:r>
              <a:rPr lang="en-US"/>
              <a:t>/namespace.</a:t>
            </a:r>
            <a:endParaRPr lang="en-US" dirty="0"/>
          </a:p>
          <a:p>
            <a:pPr lvl="1"/>
            <a:r>
              <a:rPr lang="en-US" dirty="0"/>
              <a:t>Optional Header – may contain authentication information.</a:t>
            </a:r>
          </a:p>
          <a:p>
            <a:pPr lvl="1"/>
            <a:r>
              <a:rPr lang="en-US" dirty="0"/>
              <a:t>Body – the actual data.</a:t>
            </a:r>
          </a:p>
          <a:p>
            <a:r>
              <a:rPr lang="en-US" dirty="0"/>
              <a:t>Sent in XML format.</a:t>
            </a:r>
          </a:p>
          <a:p>
            <a:r>
              <a:rPr lang="en-US" dirty="0"/>
              <a:t>These elements are basically containers of data.</a:t>
            </a:r>
          </a:p>
        </p:txBody>
      </p:sp>
    </p:spTree>
    <p:extLst>
      <p:ext uri="{BB962C8B-B14F-4D97-AF65-F5344CB8AC3E}">
        <p14:creationId xmlns:p14="http://schemas.microsoft.com/office/powerpoint/2010/main" val="114271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{07CC2E22-8042-497C-9591-29112A3775DE}tf11665031</Template>
  <TotalTime>0</TotalTime>
  <Words>784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Nova</vt:lpstr>
      <vt:lpstr>Arial Nova Light</vt:lpstr>
      <vt:lpstr>Wingdings 2</vt:lpstr>
      <vt:lpstr>SlateVTI</vt:lpstr>
      <vt:lpstr>What is SOAP?</vt:lpstr>
      <vt:lpstr>Presentation Objectives</vt:lpstr>
      <vt:lpstr>What is SOAP?</vt:lpstr>
      <vt:lpstr>Why Implement SOAP? (Pros)</vt:lpstr>
      <vt:lpstr>Cons of Implementing SOAP</vt:lpstr>
      <vt:lpstr>REST vs. SOAP</vt:lpstr>
      <vt:lpstr>REST Components (Rest vs. SOAP)</vt:lpstr>
      <vt:lpstr>SOAP Components (REST vs. SOAP)</vt:lpstr>
      <vt:lpstr>SOAP Messages</vt:lpstr>
      <vt:lpstr>Other SOAP Info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2020-07-03T20:24:45Z</dcterms:created>
  <dcterms:modified xsi:type="dcterms:W3CDTF">2020-07-17T12:26:21Z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