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sldIdLst>
    <p:sldId id="280" r:id="rId5"/>
    <p:sldId id="282" r:id="rId6"/>
    <p:sldId id="284" r:id="rId7"/>
    <p:sldId id="286" r:id="rId8"/>
    <p:sldId id="285" r:id="rId9"/>
    <p:sldId id="287" r:id="rId10"/>
    <p:sldId id="288" r:id="rId11"/>
    <p:sldId id="289" r:id="rId12"/>
    <p:sldId id="290" r:id="rId13"/>
    <p:sldId id="28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3" autoAdjust="0"/>
    <p:restoredTop sz="94619" autoAdjust="0"/>
  </p:normalViewPr>
  <p:slideViewPr>
    <p:cSldViewPr snapToGrid="0">
      <p:cViewPr varScale="1">
        <p:scale>
          <a:sx n="115" d="100"/>
          <a:sy n="115" d="100"/>
        </p:scale>
        <p:origin x="37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7/11/2020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981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7/11/2020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809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7/11/2020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1927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7/11/2020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520980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7/11/2020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3243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7/11/2020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7586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7/11/2020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4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7/11/2020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277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7/11/2020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205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7/11/2020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774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7/11/2020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315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7/11/2020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334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7/11/2020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585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7/11/2020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149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7/11/2020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512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7/11/2020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7440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stapitutorial.com/lessons/httpmethods.html" TargetMode="External"/><Relationship Id="rId2" Type="http://schemas.openxmlformats.org/officeDocument/2006/relationships/hyperlink" Target="https://rapidapi.com/blog/types-of-api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chakray.com/advantages-of-rest-api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ev.to/camerenisonfire/10-intriguing-public-rest-apis-for-your-next-project-2gbd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large, sitting, white, numbers">
            <a:extLst>
              <a:ext uri="{FF2B5EF4-FFF2-40B4-BE49-F238E27FC236}">
                <a16:creationId xmlns:a16="http://schemas.microsoft.com/office/drawing/2014/main" id="{9A5D9ED1-DFCC-4799-89E2-D118451B98D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2" y="0"/>
            <a:ext cx="12191356" cy="6858000"/>
          </a:xfrm>
          <a:prstGeom prst="rect">
            <a:avLst/>
          </a:prstGeom>
        </p:spPr>
      </p:pic>
      <p:sp useBgFill="1">
        <p:nvSpPr>
          <p:cNvPr id="96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4"/>
            <a:ext cx="3485073" cy="2420504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RESTful APIs?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5" y="4157933"/>
            <a:ext cx="3485072" cy="1026544"/>
          </a:xfrm>
        </p:spPr>
        <p:txBody>
          <a:bodyPr>
            <a:normAutofit/>
          </a:bodyPr>
          <a:lstStyle/>
          <a:p>
            <a:pPr algn="l"/>
            <a:r>
              <a:rPr lang="en-US" sz="2300" dirty="0">
                <a:solidFill>
                  <a:srgbClr val="5792BA"/>
                </a:solidFill>
              </a:rPr>
              <a:t>Michelle Nesbitt</a:t>
            </a:r>
          </a:p>
          <a:p>
            <a:pPr algn="l"/>
            <a:r>
              <a:rPr lang="en-US" dirty="0">
                <a:solidFill>
                  <a:srgbClr val="5792BA"/>
                </a:solidFill>
              </a:rPr>
              <a:t>WEB-420</a:t>
            </a:r>
            <a:endParaRPr lang="en-US" sz="2300" dirty="0">
              <a:solidFill>
                <a:srgbClr val="5792B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31201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9DA50-397C-49C8-ACC1-A78511FA0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28181-E4FB-4A51-A0EF-C1FC978C0F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200" dirty="0"/>
              <a:t>Types of APIs (and what's the Difference?). (2020, June 15). </a:t>
            </a:r>
            <a:r>
              <a:rPr lang="en-US" sz="1200" dirty="0" err="1"/>
              <a:t>RapidAPI</a:t>
            </a:r>
            <a:r>
              <a:rPr lang="en-US" sz="1200" dirty="0"/>
              <a:t>. Retrieved July 06, 2020, from </a:t>
            </a:r>
            <a:r>
              <a:rPr lang="en-US" sz="1200" dirty="0">
                <a:hlinkClick r:id="rId2"/>
              </a:rPr>
              <a:t>https://rapidapi.com/blog/types-of-apis/</a:t>
            </a:r>
            <a:endParaRPr lang="en-US" sz="1200" dirty="0"/>
          </a:p>
          <a:p>
            <a:r>
              <a:rPr lang="en-US" sz="1200" dirty="0"/>
              <a:t>Todd Fredrich, P. (n.d.). Using HTTP Methods for RESTful Services. Retrieved July 11, 2020, from </a:t>
            </a:r>
            <a:r>
              <a:rPr lang="en-US" sz="1200" dirty="0">
                <a:hlinkClick r:id="rId3"/>
              </a:rPr>
              <a:t>https://www.restapitutorial.com/lessons/httpmethods.html</a:t>
            </a:r>
            <a:endParaRPr lang="en-US" sz="1200" dirty="0"/>
          </a:p>
          <a:p>
            <a:r>
              <a:rPr lang="en-US" sz="1050" dirty="0">
                <a:effectLst/>
              </a:rPr>
              <a:t>What are the advantages of a REST API? (2019, June 05). Retrieved July 11, 2020, from </a:t>
            </a:r>
            <a:r>
              <a:rPr lang="en-US" sz="1050" dirty="0">
                <a:effectLst/>
                <a:hlinkClick r:id="rId4"/>
              </a:rPr>
              <a:t>https://www.chakray.com/advantages-of-rest-api/</a:t>
            </a:r>
            <a:endParaRPr lang="en-US" sz="1050" dirty="0">
              <a:effectLst/>
            </a:endParaRPr>
          </a:p>
          <a:p>
            <a:endParaRPr lang="en-US" sz="1050" dirty="0">
              <a:effectLst/>
            </a:endParaRPr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149789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F5F59-B9AA-45B0-8CB0-A43115593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RESTful APIs?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B4AEB3-79BC-4E87-A8D7-6137BE9E1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REST stands for </a:t>
            </a:r>
            <a:r>
              <a:rPr lang="en-US" sz="2000" b="1" dirty="0">
                <a:solidFill>
                  <a:srgbClr val="FF0000"/>
                </a:solidFill>
              </a:rPr>
              <a:t>Re</a:t>
            </a:r>
            <a:r>
              <a:rPr lang="en-US" sz="2000" dirty="0"/>
              <a:t>presentational </a:t>
            </a:r>
            <a:r>
              <a:rPr lang="en-US" sz="2000" b="1" dirty="0">
                <a:solidFill>
                  <a:srgbClr val="FF0000"/>
                </a:solidFill>
              </a:rPr>
              <a:t>S</a:t>
            </a:r>
            <a:r>
              <a:rPr lang="en-US" sz="2000" dirty="0"/>
              <a:t>tate </a:t>
            </a:r>
            <a:r>
              <a:rPr lang="en-US" sz="2000" b="1" dirty="0">
                <a:solidFill>
                  <a:srgbClr val="FF0000"/>
                </a:solidFill>
              </a:rPr>
              <a:t>T</a:t>
            </a:r>
            <a:r>
              <a:rPr lang="en-US" sz="2000" dirty="0"/>
              <a:t>ransfer</a:t>
            </a:r>
          </a:p>
          <a:p>
            <a:r>
              <a:rPr lang="en-US" sz="2000" dirty="0"/>
              <a:t>Also known as a RESTful web services</a:t>
            </a:r>
          </a:p>
          <a:p>
            <a:r>
              <a:rPr lang="en-US" sz="2000" dirty="0"/>
              <a:t>Web services that are designed to follow the REST methodology.</a:t>
            </a:r>
          </a:p>
          <a:p>
            <a:r>
              <a:rPr lang="en-US" sz="2000" dirty="0"/>
              <a:t>Follow specific constraints in which to build web services.</a:t>
            </a:r>
          </a:p>
          <a:p>
            <a:r>
              <a:rPr lang="en-US" sz="2000" dirty="0"/>
              <a:t>Used as part of development in modern web applications.</a:t>
            </a:r>
          </a:p>
          <a:p>
            <a:r>
              <a:rPr lang="en-US" sz="2000" dirty="0"/>
              <a:t>An alternative to the SOAP, XML-RPC, and JSON-RPC API frameworks.</a:t>
            </a:r>
          </a:p>
          <a:p>
            <a:pPr marL="36900" indent="0">
              <a:buNone/>
            </a:pPr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67940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604BF-2875-4884-A5CD-F0FB9D5F7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of RESTful APIs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DF963-E111-4EF4-9349-157B66E176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They follow certain constraints to make them RESTful.</a:t>
            </a:r>
          </a:p>
          <a:p>
            <a:pPr lvl="1"/>
            <a:r>
              <a:rPr lang="en-US" dirty="0"/>
              <a:t>They are designed as stateless.</a:t>
            </a:r>
          </a:p>
          <a:p>
            <a:pPr lvl="1"/>
            <a:r>
              <a:rPr lang="en-US" dirty="0"/>
              <a:t>They should be cacheable.</a:t>
            </a:r>
          </a:p>
          <a:p>
            <a:pPr lvl="1"/>
            <a:r>
              <a:rPr lang="en-US" dirty="0"/>
              <a:t>They should be part of a uniform interface.</a:t>
            </a:r>
          </a:p>
          <a:p>
            <a:pPr lvl="1"/>
            <a:r>
              <a:rPr lang="en-US" dirty="0"/>
              <a:t>Data transfer takes place via client-server.</a:t>
            </a:r>
          </a:p>
          <a:p>
            <a:pPr lvl="1"/>
            <a:r>
              <a:rPr lang="en-US" dirty="0"/>
              <a:t>Designed to be part of a layered model.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633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66526-7295-40C1-9B2D-97552AC60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 RESTful API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00E5AC-6FEA-4D9D-A0C6-A0BD0B28E0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2768" y="2064948"/>
            <a:ext cx="10353762" cy="3714749"/>
          </a:xfrm>
        </p:spPr>
        <p:txBody>
          <a:bodyPr>
            <a:normAutofit/>
          </a:bodyPr>
          <a:lstStyle/>
          <a:p>
            <a:r>
              <a:rPr lang="en-US" dirty="0"/>
              <a:t>The user accesses the data with their web browser.</a:t>
            </a:r>
          </a:p>
          <a:p>
            <a:r>
              <a:rPr lang="en-US" dirty="0"/>
              <a:t>The server serves the requests and sends the data that is being accessed.</a:t>
            </a:r>
          </a:p>
          <a:p>
            <a:r>
              <a:rPr lang="en-US" dirty="0"/>
              <a:t>The user accessing data is requesting a URI location of a resource on the server.</a:t>
            </a:r>
          </a:p>
          <a:p>
            <a:r>
              <a:rPr lang="en-US" dirty="0"/>
              <a:t>A response is sent back to the user usually in the XML or JSON format.</a:t>
            </a:r>
          </a:p>
          <a:p>
            <a:r>
              <a:rPr lang="en-US" dirty="0"/>
              <a:t>Interaction is made via HTTP verbs (PUT, UPDATE, DELETE, etc.)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85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9CD36-40EF-460A-B17B-B95CB1A1F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RESTful APIs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C186CC-CEAA-4041-B3B6-60924917D0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https://dev.to/camerenisonfire/10-intriguing-public-rest-apis-for-your-next-project-2gbd</a:t>
            </a:r>
            <a:r>
              <a:rPr lang="en-US" dirty="0"/>
              <a:t> is an example of a few sites built on RESTful APIs.</a:t>
            </a:r>
          </a:p>
          <a:p>
            <a:r>
              <a:rPr lang="en-US" dirty="0"/>
              <a:t>They are the web services behind specific websites.</a:t>
            </a:r>
          </a:p>
          <a:p>
            <a:r>
              <a:rPr lang="en-US" dirty="0"/>
              <a:t>Popular since they use HTTP as their request method.</a:t>
            </a:r>
          </a:p>
          <a:p>
            <a:r>
              <a:rPr lang="en-US" dirty="0"/>
              <a:t>Are used to program sites that involve the updating and creation of data.</a:t>
            </a:r>
          </a:p>
          <a:p>
            <a:r>
              <a:rPr lang="en-US" dirty="0"/>
              <a:t>Can be programmed in most programming languages.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406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2622D-73E1-4F62-925F-6CC9B9DEC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RESTful API HTTP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F00438-5D6B-4564-B2D8-3D3FE29434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 – reads the data</a:t>
            </a:r>
          </a:p>
          <a:p>
            <a:r>
              <a:rPr lang="en-US" dirty="0"/>
              <a:t>PUT – updates or overwrites data</a:t>
            </a:r>
          </a:p>
          <a:p>
            <a:r>
              <a:rPr lang="en-US" dirty="0"/>
              <a:t>POST – creates data</a:t>
            </a:r>
          </a:p>
          <a:p>
            <a:r>
              <a:rPr lang="en-US" dirty="0"/>
              <a:t>DELETE – deletes data</a:t>
            </a:r>
          </a:p>
          <a:p>
            <a:r>
              <a:rPr lang="en-US" dirty="0"/>
              <a:t>PATCH – updates data</a:t>
            </a:r>
          </a:p>
          <a:p>
            <a:r>
              <a:rPr lang="en-US" dirty="0"/>
              <a:t>OPTIONS – used to query the available methods on the server</a:t>
            </a:r>
          </a:p>
        </p:txBody>
      </p:sp>
    </p:spTree>
    <p:extLst>
      <p:ext uri="{BB962C8B-B14F-4D97-AF65-F5344CB8AC3E}">
        <p14:creationId xmlns:p14="http://schemas.microsoft.com/office/powerpoint/2010/main" val="14360536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59CB7-20D8-48AB-9C70-F4F2DC747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RESTful API facts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F84A1B-5F7A-4DA4-9915-8DAA05A401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Uses a URI as the main resource that is being requested.</a:t>
            </a:r>
          </a:p>
          <a:p>
            <a:r>
              <a:rPr lang="en-US" dirty="0"/>
              <a:t>URIs are a location of a resource in path / format.</a:t>
            </a:r>
          </a:p>
          <a:p>
            <a:pPr lvl="1"/>
            <a:r>
              <a:rPr lang="en-US" dirty="0"/>
              <a:t>(URLs are different than URIs – they are a link to a page but not necessarily a resource representation.</a:t>
            </a:r>
          </a:p>
          <a:p>
            <a:r>
              <a:rPr lang="en-US" dirty="0"/>
              <a:t>Website communications work via client-server.</a:t>
            </a:r>
          </a:p>
          <a:p>
            <a:pPr lvl="1"/>
            <a:r>
              <a:rPr lang="en-US" dirty="0"/>
              <a:t>Client sends a request containing a URI, the method, and parameters.</a:t>
            </a:r>
          </a:p>
          <a:p>
            <a:pPr lvl="1"/>
            <a:r>
              <a:rPr lang="en-US" dirty="0"/>
              <a:t>Server returns a representation in XML or JSON format.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0567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7BF15-58A3-4209-B931-3BC537BD6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RESTful API Pros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98ED73-08F3-4912-A2F8-F98D1497A5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It is most popular.</a:t>
            </a:r>
          </a:p>
          <a:p>
            <a:r>
              <a:rPr lang="en-US" dirty="0"/>
              <a:t>Can be programmed in many languages.</a:t>
            </a:r>
          </a:p>
          <a:p>
            <a:r>
              <a:rPr lang="en-US" dirty="0"/>
              <a:t>Are easy to understand, code, and implement.</a:t>
            </a:r>
          </a:p>
          <a:p>
            <a:r>
              <a:rPr lang="en-US" dirty="0"/>
              <a:t>Higher performance.</a:t>
            </a:r>
          </a:p>
          <a:p>
            <a:r>
              <a:rPr lang="en-US" dirty="0"/>
              <a:t>Platform independent.</a:t>
            </a:r>
          </a:p>
          <a:p>
            <a:r>
              <a:rPr lang="en-US" dirty="0"/>
              <a:t>They are stateless.</a:t>
            </a:r>
          </a:p>
          <a:p>
            <a:r>
              <a:rPr lang="en-US" dirty="0"/>
              <a:t>It is scalable – You can add more nodes.</a:t>
            </a:r>
          </a:p>
          <a:p>
            <a:endParaRPr lang="en-US" dirty="0"/>
          </a:p>
          <a:p>
            <a:pPr marL="4500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5271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A0D25-AFC8-46B5-93BD-ED29091CB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RESTful API Cons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F9D2C6-2037-4C03-A548-7FDF137B59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Less secure than other types of APIs</a:t>
            </a:r>
          </a:p>
          <a:p>
            <a:r>
              <a:rPr lang="en-US" dirty="0"/>
              <a:t>Restricted to one protocol (HTTP).</a:t>
            </a:r>
          </a:p>
          <a:p>
            <a:r>
              <a:rPr lang="en-US" dirty="0"/>
              <a:t>HTTP servers can be bombarded by requests.</a:t>
            </a:r>
          </a:p>
          <a:p>
            <a:r>
              <a:rPr lang="en-US" dirty="0"/>
              <a:t>Limited to only a few HTTP methods.</a:t>
            </a:r>
          </a:p>
          <a:p>
            <a:r>
              <a:rPr lang="en-US" dirty="0"/>
              <a:t>It is asynchronous.</a:t>
            </a:r>
          </a:p>
          <a:p>
            <a:r>
              <a:rPr lang="en-US" dirty="0"/>
              <a:t>You have to be connected to the internet to use them.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87665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Arial Nova">
      <a:majorFont>
        <a:latin typeface="Arial Nova Light"/>
        <a:ea typeface=""/>
        <a:cs typeface=""/>
      </a:majorFont>
      <a:minorFont>
        <a:latin typeface="Arial Nova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5560E646-30AD-4BA0-97EA-A7A07DF5499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0CB38EC-895A-4F8F-8F75-E263501ABB5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7E70FC5-1855-47AB-8CE1-CB3C873A8988}">
  <ds:schemaRefs>
    <ds:schemaRef ds:uri="http://www.w3.org/XML/1998/namespace"/>
    <ds:schemaRef ds:uri="http://purl.org/dc/dcmitype/"/>
    <ds:schemaRef ds:uri="http://schemas.microsoft.com/office/2006/documentManagement/types"/>
    <ds:schemaRef ds:uri="http://purl.org/dc/terms/"/>
    <ds:schemaRef ds:uri="http://schemas.microsoft.com/office/2006/metadata/properties"/>
    <ds:schemaRef ds:uri="71af3243-3dd4-4a8d-8c0d-dd76da1f02a5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16c05727-aa75-4e4a-9b5f-8a80a1165891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{07CC2E22-8042-497C-9591-29112A3775DE}tf11665031</Template>
  <TotalTime>0</TotalTime>
  <Words>572</Words>
  <Application>Microsoft Office PowerPoint</Application>
  <PresentationFormat>Widescreen</PresentationFormat>
  <Paragraphs>68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 Nova</vt:lpstr>
      <vt:lpstr>Arial Nova Light</vt:lpstr>
      <vt:lpstr>Wingdings 2</vt:lpstr>
      <vt:lpstr>SlateVTI</vt:lpstr>
      <vt:lpstr>RESTful APIs?</vt:lpstr>
      <vt:lpstr>What are RESTful APIs?</vt:lpstr>
      <vt:lpstr>Features of RESTful APIs</vt:lpstr>
      <vt:lpstr>How a RESTful API works</vt:lpstr>
      <vt:lpstr>RESTful APIs</vt:lpstr>
      <vt:lpstr>RESTful API HTTP Methods</vt:lpstr>
      <vt:lpstr>Other RESTful API facts</vt:lpstr>
      <vt:lpstr>RESTful API Pros</vt:lpstr>
      <vt:lpstr>RESTful API Cons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2020-07-03T20:24:45Z</dcterms:created>
  <dcterms:modified xsi:type="dcterms:W3CDTF">2020-07-11T11:59:57Z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