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2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hyperlink" Target="https://rapidapi.com/blog/types-of-ap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akray.com/advantages-of-rest-ap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camerenisonfire/10-intriguing-public-rest-apis-for-your-next-project-2gb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RESTful APIs?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Types of APIs (and what's the Difference?). (2020, June 15). </a:t>
            </a:r>
            <a:r>
              <a:rPr lang="en-US" sz="1200" dirty="0" err="1"/>
              <a:t>RapidAPI</a:t>
            </a:r>
            <a:r>
              <a:rPr lang="en-US" sz="1200" dirty="0"/>
              <a:t>. Retrieved July 06, 2020, from </a:t>
            </a:r>
            <a:r>
              <a:rPr lang="en-US" sz="1200" dirty="0">
                <a:hlinkClick r:id="rId2"/>
              </a:rPr>
              <a:t>https://rapidapi.com/blog/types-of-apis/</a:t>
            </a:r>
            <a:endParaRPr lang="en-US" sz="1200" dirty="0"/>
          </a:p>
          <a:p>
            <a:r>
              <a:rPr lang="en-US" sz="1200" dirty="0"/>
              <a:t>Todd Fredrich, P. (n.d.). Using HTTP Methods for RESTful Services. Retrieved July 11, 2020, from </a:t>
            </a:r>
            <a:r>
              <a:rPr lang="en-US" sz="1200" dirty="0">
                <a:hlinkClick r:id="rId3"/>
              </a:rPr>
              <a:t>https://www.restapitutorial.com/lessons/httpmethods.html</a:t>
            </a:r>
            <a:endParaRPr lang="en-US" sz="1200" dirty="0"/>
          </a:p>
          <a:p>
            <a:r>
              <a:rPr lang="en-US" sz="1050" dirty="0">
                <a:effectLst/>
              </a:rPr>
              <a:t>What are the advantages of a REST API? (2019, June 05). Retrieved July 11, 2020, from </a:t>
            </a:r>
            <a:r>
              <a:rPr lang="en-US" sz="1050" dirty="0">
                <a:effectLst/>
                <a:hlinkClick r:id="rId4"/>
              </a:rPr>
              <a:t>https://www.chakray.com/advantages-of-rest-api/</a:t>
            </a:r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RESTful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EB3-79BC-4E87-A8D7-6137BE9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REST stands for </a:t>
            </a:r>
            <a:r>
              <a:rPr lang="en-US" sz="2000" b="1" dirty="0">
                <a:solidFill>
                  <a:srgbClr val="FF0000"/>
                </a:solidFill>
              </a:rPr>
              <a:t>Re</a:t>
            </a:r>
            <a:r>
              <a:rPr lang="en-US" sz="2000" dirty="0"/>
              <a:t>presentational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</a:t>
            </a:r>
          </a:p>
          <a:p>
            <a:r>
              <a:rPr lang="en-US" sz="2000" dirty="0"/>
              <a:t>Also known as a RESTful web services</a:t>
            </a:r>
          </a:p>
          <a:p>
            <a:r>
              <a:rPr lang="en-US" sz="2000" dirty="0"/>
              <a:t>Web services that are designed to follow the REST methodology.</a:t>
            </a:r>
          </a:p>
          <a:p>
            <a:r>
              <a:rPr lang="en-US" sz="2000" dirty="0"/>
              <a:t>Follow specific constraints in which to build web services.</a:t>
            </a:r>
          </a:p>
          <a:p>
            <a:r>
              <a:rPr lang="en-US" sz="2000" dirty="0"/>
              <a:t>Used as part of development in modern web applications.</a:t>
            </a:r>
          </a:p>
          <a:p>
            <a:r>
              <a:rPr lang="en-US" sz="2000" dirty="0"/>
              <a:t>An alternative to the SOAP, XML-RPC, and JSON-RPC API frameworks.</a:t>
            </a:r>
          </a:p>
          <a:p>
            <a:pPr marL="369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follow certain constraints to make them RESTful.</a:t>
            </a:r>
          </a:p>
          <a:p>
            <a:pPr lvl="1"/>
            <a:r>
              <a:rPr lang="en-US" dirty="0"/>
              <a:t>They are designed as stateless.</a:t>
            </a:r>
          </a:p>
          <a:p>
            <a:pPr lvl="1"/>
            <a:r>
              <a:rPr lang="en-US" dirty="0"/>
              <a:t>They should be cacheable.</a:t>
            </a:r>
          </a:p>
          <a:p>
            <a:pPr lvl="1"/>
            <a:r>
              <a:rPr lang="en-US" dirty="0"/>
              <a:t>They should be part of a uniform interface.</a:t>
            </a:r>
          </a:p>
          <a:p>
            <a:pPr lvl="1"/>
            <a:r>
              <a:rPr lang="en-US" dirty="0"/>
              <a:t>Data transfer takes place via client-server.</a:t>
            </a:r>
          </a:p>
          <a:p>
            <a:pPr lvl="1"/>
            <a:r>
              <a:rPr lang="en-US" dirty="0"/>
              <a:t>Designed to be part of a layered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RESTful API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/>
          </a:bodyPr>
          <a:lstStyle/>
          <a:p>
            <a:r>
              <a:rPr lang="en-US" dirty="0"/>
              <a:t>The user accesses the data with their web browser.</a:t>
            </a:r>
          </a:p>
          <a:p>
            <a:r>
              <a:rPr lang="en-US" dirty="0"/>
              <a:t>The server serves the requests and sends the data that is being accessed.</a:t>
            </a:r>
          </a:p>
          <a:p>
            <a:r>
              <a:rPr lang="en-US" dirty="0"/>
              <a:t>The user accessing data is requesting a URI location of a resource on the server.</a:t>
            </a:r>
          </a:p>
          <a:p>
            <a:r>
              <a:rPr lang="en-US" dirty="0"/>
              <a:t>A response is sent back to the user usually in the XML or JSON format.</a:t>
            </a:r>
          </a:p>
          <a:p>
            <a:r>
              <a:rPr lang="en-US" dirty="0"/>
              <a:t>Interaction is made via HTTP verbs (PUT, UPDATE, DELETE,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D36-40EF-460A-B17B-B95CB1A1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6CC-CEAA-4041-B3B6-6092491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https://dev.to/camerenisonfire/10-intriguing-public-rest-apis-for-your-next-project-2gbd</a:t>
            </a:r>
            <a:r>
              <a:rPr lang="en-US" dirty="0"/>
              <a:t> is an example of a few sites built on RESTful APIs.</a:t>
            </a:r>
          </a:p>
          <a:p>
            <a:r>
              <a:rPr lang="en-US" dirty="0"/>
              <a:t>They are the web services behind specific websites.</a:t>
            </a:r>
          </a:p>
          <a:p>
            <a:r>
              <a:rPr lang="en-US" dirty="0"/>
              <a:t>Popular since they use HTTP as their request method.</a:t>
            </a:r>
          </a:p>
          <a:p>
            <a:r>
              <a:rPr lang="en-US" dirty="0"/>
              <a:t>Are used to program sites that involve the updating and creation of data.</a:t>
            </a:r>
          </a:p>
          <a:p>
            <a:r>
              <a:rPr lang="en-US" dirty="0"/>
              <a:t>Can be programmed in most programming languages.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0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622D-73E1-4F62-925F-6CC9B9D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0438-5D6B-4564-B2D8-3D3FE294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– reads the data</a:t>
            </a:r>
          </a:p>
          <a:p>
            <a:r>
              <a:rPr lang="en-US" dirty="0"/>
              <a:t>PUT – updates or overwrites data</a:t>
            </a:r>
          </a:p>
          <a:p>
            <a:r>
              <a:rPr lang="en-US" dirty="0"/>
              <a:t>POST – creates data</a:t>
            </a:r>
          </a:p>
          <a:p>
            <a:r>
              <a:rPr lang="en-US" dirty="0"/>
              <a:t>DELETE – deletes data</a:t>
            </a:r>
          </a:p>
          <a:p>
            <a:r>
              <a:rPr lang="en-US" dirty="0"/>
              <a:t>PATCH – updates data</a:t>
            </a:r>
          </a:p>
          <a:p>
            <a:r>
              <a:rPr lang="en-US" dirty="0"/>
              <a:t>OPTIONS – used to query the available methods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43605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9CB7-20D8-48AB-9C70-F4F2DC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RESTful API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4A1B-5F7A-4DA4-9915-8DAA05A4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URI as the main resource that is being requested.</a:t>
            </a:r>
          </a:p>
          <a:p>
            <a:r>
              <a:rPr lang="en-US" dirty="0"/>
              <a:t>URIs are a location of a resource in path / format.</a:t>
            </a:r>
          </a:p>
          <a:p>
            <a:pPr lvl="1"/>
            <a:r>
              <a:rPr lang="en-US" dirty="0"/>
              <a:t>(URLs are different than URIs – they are a link to a page but not necessarily a resource representation.</a:t>
            </a:r>
          </a:p>
          <a:p>
            <a:r>
              <a:rPr lang="en-US" dirty="0"/>
              <a:t>Website communications work via client-server.</a:t>
            </a:r>
          </a:p>
          <a:p>
            <a:pPr lvl="1"/>
            <a:r>
              <a:rPr lang="en-US" dirty="0"/>
              <a:t>Client sends a request containing a URI, the method, and parameters.</a:t>
            </a:r>
          </a:p>
          <a:p>
            <a:pPr lvl="1"/>
            <a:r>
              <a:rPr lang="en-US" dirty="0"/>
              <a:t>Server returns a representation in XML or JSON format.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5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F15-58A3-4209-B931-3BC537BD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ED73-08F3-4912-A2F8-F98D1497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most popular.</a:t>
            </a:r>
          </a:p>
          <a:p>
            <a:r>
              <a:rPr lang="en-US" dirty="0"/>
              <a:t>Can be programmed in many languages.</a:t>
            </a:r>
          </a:p>
          <a:p>
            <a:r>
              <a:rPr lang="en-US" dirty="0"/>
              <a:t>Are easy to understand, code, and implement.</a:t>
            </a:r>
          </a:p>
          <a:p>
            <a:r>
              <a:rPr lang="en-US" dirty="0"/>
              <a:t>Higher performance.</a:t>
            </a:r>
          </a:p>
          <a:p>
            <a:r>
              <a:rPr lang="en-US" dirty="0"/>
              <a:t>Platform independent.</a:t>
            </a:r>
          </a:p>
          <a:p>
            <a:r>
              <a:rPr lang="en-US" dirty="0"/>
              <a:t>They are stateless.</a:t>
            </a:r>
          </a:p>
          <a:p>
            <a:r>
              <a:rPr lang="en-US" dirty="0"/>
              <a:t>It is scalable – You can add more nodes.</a:t>
            </a:r>
          </a:p>
          <a:p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D25-AFC8-46B5-93BD-ED29091C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D2C6-2037-4C03-A548-7FDF137B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secure than other types of APIs</a:t>
            </a:r>
          </a:p>
          <a:p>
            <a:r>
              <a:rPr lang="en-US" dirty="0"/>
              <a:t>Restricted to one protocol (HTTP).</a:t>
            </a:r>
          </a:p>
          <a:p>
            <a:r>
              <a:rPr lang="en-US" dirty="0"/>
              <a:t>HTTP servers can be bombarded by requests.</a:t>
            </a:r>
          </a:p>
          <a:p>
            <a:r>
              <a:rPr lang="en-US" dirty="0"/>
              <a:t>Limited to only a few HTTP methods.</a:t>
            </a:r>
          </a:p>
          <a:p>
            <a:r>
              <a:rPr lang="en-US" dirty="0"/>
              <a:t>It is asynchronous.</a:t>
            </a:r>
          </a:p>
          <a:p>
            <a:r>
              <a:rPr lang="en-US" dirty="0"/>
              <a:t>You have to be connected to the internet to use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66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572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Wingdings 2</vt:lpstr>
      <vt:lpstr>SlateVTI</vt:lpstr>
      <vt:lpstr>RESTful APIs?</vt:lpstr>
      <vt:lpstr>What are RESTful APIs?</vt:lpstr>
      <vt:lpstr>Features of RESTful APIs</vt:lpstr>
      <vt:lpstr>How a RESTful API works</vt:lpstr>
      <vt:lpstr>RESTful APIs</vt:lpstr>
      <vt:lpstr>RESTful API HTTP Methods</vt:lpstr>
      <vt:lpstr>Other RESTful API facts</vt:lpstr>
      <vt:lpstr>RESTful API Pros</vt:lpstr>
      <vt:lpstr>RESTful API Cons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2020-07-18T12:44:41Z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